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Nunito"/>
      <p:regular r:id="rId34"/>
      <p:bold r:id="rId35"/>
      <p:italic r:id="rId36"/>
      <p:boldItalic r:id="rId37"/>
    </p:embeddedFont>
    <p:embeddedFont>
      <p:font typeface="Fira Sans Extra Condensed"/>
      <p:regular r:id="rId38"/>
      <p:bold r:id="rId39"/>
      <p:italic r:id="rId40"/>
      <p:boldItalic r:id="rId41"/>
    </p:embeddedFont>
    <p:embeddedFont>
      <p:font typeface="Fira Sans Extra Condensed SemiBold"/>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iraSansExtraCondensed-italic.fntdata"/><Relationship Id="rId20" Type="http://schemas.openxmlformats.org/officeDocument/2006/relationships/slide" Target="slides/slide15.xml"/><Relationship Id="rId42" Type="http://schemas.openxmlformats.org/officeDocument/2006/relationships/font" Target="fonts/FiraSansExtraCondensedSemiBold-regular.fntdata"/><Relationship Id="rId41" Type="http://schemas.openxmlformats.org/officeDocument/2006/relationships/font" Target="fonts/FiraSansExtraCondensed-boldItalic.fntdata"/><Relationship Id="rId22" Type="http://schemas.openxmlformats.org/officeDocument/2006/relationships/slide" Target="slides/slide17.xml"/><Relationship Id="rId44" Type="http://schemas.openxmlformats.org/officeDocument/2006/relationships/font" Target="fonts/FiraSansExtraCondensedSemiBold-italic.fntdata"/><Relationship Id="rId21" Type="http://schemas.openxmlformats.org/officeDocument/2006/relationships/slide" Target="slides/slide16.xml"/><Relationship Id="rId43" Type="http://schemas.openxmlformats.org/officeDocument/2006/relationships/font" Target="fonts/FiraSansExtraCondensedSemiBold-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FiraSansExtraCondensedSemiBol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Nunito-bold.fntdata"/><Relationship Id="rId12" Type="http://schemas.openxmlformats.org/officeDocument/2006/relationships/slide" Target="slides/slide7.xml"/><Relationship Id="rId34" Type="http://schemas.openxmlformats.org/officeDocument/2006/relationships/font" Target="fonts/Nunito-regular.fntdata"/><Relationship Id="rId15" Type="http://schemas.openxmlformats.org/officeDocument/2006/relationships/slide" Target="slides/slide10.xml"/><Relationship Id="rId37" Type="http://schemas.openxmlformats.org/officeDocument/2006/relationships/font" Target="fonts/Nunito-boldItalic.fntdata"/><Relationship Id="rId14" Type="http://schemas.openxmlformats.org/officeDocument/2006/relationships/slide" Target="slides/slide9.xml"/><Relationship Id="rId36" Type="http://schemas.openxmlformats.org/officeDocument/2006/relationships/font" Target="fonts/Nunito-italic.fntdata"/><Relationship Id="rId17" Type="http://schemas.openxmlformats.org/officeDocument/2006/relationships/slide" Target="slides/slide12.xml"/><Relationship Id="rId39" Type="http://schemas.openxmlformats.org/officeDocument/2006/relationships/font" Target="fonts/FiraSansExtraCondensed-bold.fntdata"/><Relationship Id="rId16" Type="http://schemas.openxmlformats.org/officeDocument/2006/relationships/slide" Target="slides/slide11.xml"/><Relationship Id="rId38" Type="http://schemas.openxmlformats.org/officeDocument/2006/relationships/font" Target="fonts/FiraSansExtraCondensed-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dcb566e1d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dcb566e1d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848800ee7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848800ee7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748e2363e3e2513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748e2363e3e2513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848800ee7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848800ee7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4cf3011c34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4cf3011c34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4cf3011c34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4cf3011c34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748e2363e3e251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748e2363e3e251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748e2363e3e251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748e2363e3e251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748e2363e3e251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748e2363e3e251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3ce1ddf4f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3ce1ddf4f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3a788405e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3a788405e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c1d42393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c1d42393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3a788405e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23a788405e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3a788405e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3a788405e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848800ee7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1848800ee7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23ce1ddf4f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23ce1ddf4f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23ce1ddf4f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23ce1ddf4f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83dca2aa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83dca2aa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4cf3011c34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4cf3011c3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4cf3011c3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4cf3011c3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4cf3011c34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4cf3011c34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848800ee7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848800ee7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82ef9691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82ef9691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748e2363e3e251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748e2363e3e251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594875" y="1360738"/>
            <a:ext cx="3815700" cy="2294100"/>
          </a:xfrm>
          <a:prstGeom prst="rect">
            <a:avLst/>
          </a:prstGeom>
        </p:spPr>
        <p:txBody>
          <a:bodyPr anchorCtr="0" anchor="t" bIns="91425" lIns="91425" spcFirstLastPara="1" rIns="91425" wrap="square" tIns="91425">
            <a:normAutofit/>
          </a:bodyPr>
          <a:lstStyle>
            <a:lvl1pPr lvl="0">
              <a:spcBef>
                <a:spcPts val="0"/>
              </a:spcBef>
              <a:spcAft>
                <a:spcPts val="0"/>
              </a:spcAft>
              <a:buSzPts val="5200"/>
              <a:buNone/>
              <a:defRPr b="0" sz="460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
        <p:nvSpPr>
          <p:cNvPr id="11" name="Google Shape;11;p2"/>
          <p:cNvSpPr txBox="1"/>
          <p:nvPr>
            <p:ph idx="1" type="subTitle"/>
          </p:nvPr>
        </p:nvSpPr>
        <p:spPr>
          <a:xfrm>
            <a:off x="4594875" y="3654388"/>
            <a:ext cx="3815700" cy="351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800"/>
              <a:buNone/>
              <a:defRPr sz="16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p:txBody>
      </p:sp>
      <p:sp>
        <p:nvSpPr>
          <p:cNvPr id="18" name="Google Shape;18;p4"/>
          <p:cNvSpPr txBox="1"/>
          <p:nvPr>
            <p:ph idx="1" type="body"/>
          </p:nvPr>
        </p:nvSpPr>
        <p:spPr>
          <a:xfrm>
            <a:off x="457200" y="1247950"/>
            <a:ext cx="8229600" cy="30291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400"/>
              <a:buNone/>
              <a:defRPr/>
            </a:lvl1pPr>
          </a:lstStyle>
          <a:p/>
        </p:txBody>
      </p:sp>
      <p:sp>
        <p:nvSpPr>
          <p:cNvPr id="43" name="Google Shape;43;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9pPr>
          </a:lstStyle>
          <a:p/>
        </p:txBody>
      </p:sp>
      <p:sp>
        <p:nvSpPr>
          <p:cNvPr id="7" name="Google Shape;7;p1"/>
          <p:cNvSpPr txBox="1"/>
          <p:nvPr>
            <p:ph idx="1" type="body"/>
          </p:nvPr>
        </p:nvSpPr>
        <p:spPr>
          <a:xfrm>
            <a:off x="457200" y="1152475"/>
            <a:ext cx="8229600" cy="3579600"/>
          </a:xfrm>
          <a:prstGeom prst="rect">
            <a:avLst/>
          </a:prstGeom>
          <a:noFill/>
          <a:ln>
            <a:noFill/>
          </a:ln>
        </p:spPr>
        <p:txBody>
          <a:bodyPr anchorCtr="0" anchor="t" bIns="91425" lIns="91425" spcFirstLastPara="1" rIns="91425" wrap="square" tIns="91425">
            <a:norm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Roboto"/>
                <a:ea typeface="Roboto"/>
                <a:cs typeface="Roboto"/>
                <a:sym typeface="Roboto"/>
              </a:defRPr>
            </a:lvl1pPr>
            <a:lvl2pPr lvl="1" algn="r">
              <a:buNone/>
              <a:defRPr sz="1300">
                <a:solidFill>
                  <a:schemeClr val="dk1"/>
                </a:solidFill>
                <a:latin typeface="Roboto"/>
                <a:ea typeface="Roboto"/>
                <a:cs typeface="Roboto"/>
                <a:sym typeface="Roboto"/>
              </a:defRPr>
            </a:lvl2pPr>
            <a:lvl3pPr lvl="2" algn="r">
              <a:buNone/>
              <a:defRPr sz="1300">
                <a:solidFill>
                  <a:schemeClr val="dk1"/>
                </a:solidFill>
                <a:latin typeface="Roboto"/>
                <a:ea typeface="Roboto"/>
                <a:cs typeface="Roboto"/>
                <a:sym typeface="Roboto"/>
              </a:defRPr>
            </a:lvl3pPr>
            <a:lvl4pPr lvl="3" algn="r">
              <a:buNone/>
              <a:defRPr sz="1300">
                <a:solidFill>
                  <a:schemeClr val="dk1"/>
                </a:solidFill>
                <a:latin typeface="Roboto"/>
                <a:ea typeface="Roboto"/>
                <a:cs typeface="Roboto"/>
                <a:sym typeface="Roboto"/>
              </a:defRPr>
            </a:lvl4pPr>
            <a:lvl5pPr lvl="4" algn="r">
              <a:buNone/>
              <a:defRPr sz="1300">
                <a:solidFill>
                  <a:schemeClr val="dk1"/>
                </a:solidFill>
                <a:latin typeface="Roboto"/>
                <a:ea typeface="Roboto"/>
                <a:cs typeface="Roboto"/>
                <a:sym typeface="Roboto"/>
              </a:defRPr>
            </a:lvl5pPr>
            <a:lvl6pPr lvl="5" algn="r">
              <a:buNone/>
              <a:defRPr sz="1300">
                <a:solidFill>
                  <a:schemeClr val="dk1"/>
                </a:solidFill>
                <a:latin typeface="Roboto"/>
                <a:ea typeface="Roboto"/>
                <a:cs typeface="Roboto"/>
                <a:sym typeface="Roboto"/>
              </a:defRPr>
            </a:lvl6pPr>
            <a:lvl7pPr lvl="6" algn="r">
              <a:buNone/>
              <a:defRPr sz="1300">
                <a:solidFill>
                  <a:schemeClr val="dk1"/>
                </a:solidFill>
                <a:latin typeface="Roboto"/>
                <a:ea typeface="Roboto"/>
                <a:cs typeface="Roboto"/>
                <a:sym typeface="Roboto"/>
              </a:defRPr>
            </a:lvl7pPr>
            <a:lvl8pPr lvl="7" algn="r">
              <a:buNone/>
              <a:defRPr sz="1300">
                <a:solidFill>
                  <a:schemeClr val="dk1"/>
                </a:solidFill>
                <a:latin typeface="Roboto"/>
                <a:ea typeface="Roboto"/>
                <a:cs typeface="Roboto"/>
                <a:sym typeface="Roboto"/>
              </a:defRPr>
            </a:lvl8pPr>
            <a:lvl9pPr lvl="8" algn="r">
              <a:buNone/>
              <a:defRPr sz="13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https://matplotlib.or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www.aaai.org/" TargetMode="External"/><Relationship Id="rId4" Type="http://schemas.openxmlformats.org/officeDocument/2006/relationships/hyperlink" Target="http://www.aaai.or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s://crothesis.files.wordpress.com/2013/01/conversion-rate-optimisation-barriersto-adoption_sisse-bertelsen.pdf"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hyperlink" Target="https://www.disruptiveadvertising.com/conversion-rate-optimization/conversion-rate/" TargetMode="External"/><Relationship Id="rId4" Type="http://schemas.openxmlformats.org/officeDocument/2006/relationships/hyperlink" Target="https://www.disruptiveadvertising.com/conversion-rate-optimization/conversion-rate/" TargetMode="External"/><Relationship Id="rId5" Type="http://schemas.openxmlformats.org/officeDocument/2006/relationships/hyperlink" Target="https://www.citefactor.org/journal/pdf/Strategic-Data-Driven-Approach-to-ImproveConversion-Rates-and-Sales-Performance-of-E-Commerce-Websites.pdf" TargetMode="External"/><Relationship Id="rId6" Type="http://schemas.openxmlformats.org/officeDocument/2006/relationships/hyperlink" Target="https://www.citefactor.org/journal/pdf/Strategic-Data-Driven-Approach-to-ImproveConversion-Rates-and-Sales-Performance-of-E-Commerce-Websites.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4594875" y="1360750"/>
            <a:ext cx="3998100" cy="159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Product Performance Optimization</a:t>
            </a:r>
            <a:endParaRPr sz="3600"/>
          </a:p>
        </p:txBody>
      </p:sp>
      <p:grpSp>
        <p:nvGrpSpPr>
          <p:cNvPr id="55" name="Google Shape;55;p13"/>
          <p:cNvGrpSpPr/>
          <p:nvPr/>
        </p:nvGrpSpPr>
        <p:grpSpPr>
          <a:xfrm>
            <a:off x="478287" y="1007613"/>
            <a:ext cx="3861509" cy="3128271"/>
            <a:chOff x="523900" y="1249126"/>
            <a:chExt cx="3021525" cy="2645249"/>
          </a:xfrm>
        </p:grpSpPr>
        <p:sp>
          <p:nvSpPr>
            <p:cNvPr id="56" name="Google Shape;56;p13"/>
            <p:cNvSpPr/>
            <p:nvPr/>
          </p:nvSpPr>
          <p:spPr>
            <a:xfrm>
              <a:off x="523900" y="3762375"/>
              <a:ext cx="2824200" cy="132000"/>
            </a:xfrm>
            <a:prstGeom prst="ellipse">
              <a:avLst/>
            </a:pr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13"/>
            <p:cNvGrpSpPr/>
            <p:nvPr/>
          </p:nvGrpSpPr>
          <p:grpSpPr>
            <a:xfrm>
              <a:off x="694638" y="1249126"/>
              <a:ext cx="2850787" cy="2580084"/>
              <a:chOff x="915800" y="238125"/>
              <a:chExt cx="5788400" cy="5238750"/>
            </a:xfrm>
          </p:grpSpPr>
          <p:sp>
            <p:nvSpPr>
              <p:cNvPr id="58" name="Google Shape;58;p13"/>
              <p:cNvSpPr/>
              <p:nvPr/>
            </p:nvSpPr>
            <p:spPr>
              <a:xfrm>
                <a:off x="2115275" y="5325950"/>
                <a:ext cx="248725" cy="35000"/>
              </a:xfrm>
              <a:custGeom>
                <a:rect b="b" l="l" r="r" t="t"/>
                <a:pathLst>
                  <a:path extrusionOk="0" h="1400" w="9949">
                    <a:moveTo>
                      <a:pt x="0" y="1"/>
                    </a:moveTo>
                    <a:lnTo>
                      <a:pt x="1839" y="363"/>
                    </a:lnTo>
                    <a:lnTo>
                      <a:pt x="3679" y="718"/>
                    </a:lnTo>
                    <a:lnTo>
                      <a:pt x="5527" y="1063"/>
                    </a:lnTo>
                    <a:lnTo>
                      <a:pt x="7375" y="1400"/>
                    </a:lnTo>
                    <a:lnTo>
                      <a:pt x="9948" y="1400"/>
                    </a:lnTo>
                    <a:lnTo>
                      <a:pt x="0" y="1"/>
                    </a:lnTo>
                    <a:close/>
                  </a:path>
                </a:pathLst>
              </a:custGeom>
              <a:solidFill>
                <a:srgbClr val="BFD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1638800" y="3214125"/>
                <a:ext cx="3501300" cy="2092425"/>
              </a:xfrm>
              <a:custGeom>
                <a:rect b="b" l="l" r="r" t="t"/>
                <a:pathLst>
                  <a:path extrusionOk="0" h="83697" w="140052">
                    <a:moveTo>
                      <a:pt x="5717" y="1"/>
                    </a:moveTo>
                    <a:lnTo>
                      <a:pt x="5441" y="10"/>
                    </a:lnTo>
                    <a:lnTo>
                      <a:pt x="5164" y="27"/>
                    </a:lnTo>
                    <a:lnTo>
                      <a:pt x="4897" y="61"/>
                    </a:lnTo>
                    <a:lnTo>
                      <a:pt x="4638" y="105"/>
                    </a:lnTo>
                    <a:lnTo>
                      <a:pt x="4379" y="165"/>
                    </a:lnTo>
                    <a:lnTo>
                      <a:pt x="4128" y="234"/>
                    </a:lnTo>
                    <a:lnTo>
                      <a:pt x="3878" y="320"/>
                    </a:lnTo>
                    <a:lnTo>
                      <a:pt x="3636" y="407"/>
                    </a:lnTo>
                    <a:lnTo>
                      <a:pt x="3394" y="519"/>
                    </a:lnTo>
                    <a:lnTo>
                      <a:pt x="3161" y="631"/>
                    </a:lnTo>
                    <a:lnTo>
                      <a:pt x="2936" y="761"/>
                    </a:lnTo>
                    <a:lnTo>
                      <a:pt x="2721" y="899"/>
                    </a:lnTo>
                    <a:lnTo>
                      <a:pt x="2513" y="1046"/>
                    </a:lnTo>
                    <a:lnTo>
                      <a:pt x="2306" y="1201"/>
                    </a:lnTo>
                    <a:lnTo>
                      <a:pt x="2116" y="1374"/>
                    </a:lnTo>
                    <a:lnTo>
                      <a:pt x="1926" y="1547"/>
                    </a:lnTo>
                    <a:lnTo>
                      <a:pt x="1753" y="1737"/>
                    </a:lnTo>
                    <a:lnTo>
                      <a:pt x="1581" y="1927"/>
                    </a:lnTo>
                    <a:lnTo>
                      <a:pt x="1425" y="2125"/>
                    </a:lnTo>
                    <a:lnTo>
                      <a:pt x="1270" y="2333"/>
                    </a:lnTo>
                    <a:lnTo>
                      <a:pt x="1132" y="2557"/>
                    </a:lnTo>
                    <a:lnTo>
                      <a:pt x="1002" y="2773"/>
                    </a:lnTo>
                    <a:lnTo>
                      <a:pt x="881" y="3006"/>
                    </a:lnTo>
                    <a:lnTo>
                      <a:pt x="778" y="3239"/>
                    </a:lnTo>
                    <a:lnTo>
                      <a:pt x="674" y="3481"/>
                    </a:lnTo>
                    <a:lnTo>
                      <a:pt x="596" y="3731"/>
                    </a:lnTo>
                    <a:lnTo>
                      <a:pt x="519" y="3982"/>
                    </a:lnTo>
                    <a:lnTo>
                      <a:pt x="458" y="4241"/>
                    </a:lnTo>
                    <a:lnTo>
                      <a:pt x="406" y="4509"/>
                    </a:lnTo>
                    <a:lnTo>
                      <a:pt x="372" y="4776"/>
                    </a:lnTo>
                    <a:lnTo>
                      <a:pt x="354" y="5044"/>
                    </a:lnTo>
                    <a:lnTo>
                      <a:pt x="346" y="5320"/>
                    </a:lnTo>
                    <a:lnTo>
                      <a:pt x="0" y="77704"/>
                    </a:lnTo>
                    <a:lnTo>
                      <a:pt x="0" y="77980"/>
                    </a:lnTo>
                    <a:lnTo>
                      <a:pt x="26" y="78256"/>
                    </a:lnTo>
                    <a:lnTo>
                      <a:pt x="52" y="78524"/>
                    </a:lnTo>
                    <a:lnTo>
                      <a:pt x="104" y="78783"/>
                    </a:lnTo>
                    <a:lnTo>
                      <a:pt x="164" y="79042"/>
                    </a:lnTo>
                    <a:lnTo>
                      <a:pt x="234" y="79301"/>
                    </a:lnTo>
                    <a:lnTo>
                      <a:pt x="311" y="79552"/>
                    </a:lnTo>
                    <a:lnTo>
                      <a:pt x="406" y="79793"/>
                    </a:lnTo>
                    <a:lnTo>
                      <a:pt x="519" y="80026"/>
                    </a:lnTo>
                    <a:lnTo>
                      <a:pt x="631" y="80260"/>
                    </a:lnTo>
                    <a:lnTo>
                      <a:pt x="760" y="80484"/>
                    </a:lnTo>
                    <a:lnTo>
                      <a:pt x="899" y="80700"/>
                    </a:lnTo>
                    <a:lnTo>
                      <a:pt x="1045" y="80907"/>
                    </a:lnTo>
                    <a:lnTo>
                      <a:pt x="1201" y="81115"/>
                    </a:lnTo>
                    <a:lnTo>
                      <a:pt x="1373" y="81305"/>
                    </a:lnTo>
                    <a:lnTo>
                      <a:pt x="1546" y="81495"/>
                    </a:lnTo>
                    <a:lnTo>
                      <a:pt x="1728" y="81676"/>
                    </a:lnTo>
                    <a:lnTo>
                      <a:pt x="1926" y="81840"/>
                    </a:lnTo>
                    <a:lnTo>
                      <a:pt x="2125" y="82004"/>
                    </a:lnTo>
                    <a:lnTo>
                      <a:pt x="2332" y="82151"/>
                    </a:lnTo>
                    <a:lnTo>
                      <a:pt x="2548" y="82289"/>
                    </a:lnTo>
                    <a:lnTo>
                      <a:pt x="2772" y="82419"/>
                    </a:lnTo>
                    <a:lnTo>
                      <a:pt x="3006" y="82539"/>
                    </a:lnTo>
                    <a:lnTo>
                      <a:pt x="3239" y="82652"/>
                    </a:lnTo>
                    <a:lnTo>
                      <a:pt x="3481" y="82747"/>
                    </a:lnTo>
                    <a:lnTo>
                      <a:pt x="3731" y="82833"/>
                    </a:lnTo>
                    <a:lnTo>
                      <a:pt x="3981" y="82902"/>
                    </a:lnTo>
                    <a:lnTo>
                      <a:pt x="4240" y="82963"/>
                    </a:lnTo>
                    <a:lnTo>
                      <a:pt x="4508" y="83014"/>
                    </a:lnTo>
                    <a:lnTo>
                      <a:pt x="4776" y="83049"/>
                    </a:lnTo>
                    <a:lnTo>
                      <a:pt x="5044" y="83066"/>
                    </a:lnTo>
                    <a:lnTo>
                      <a:pt x="5320" y="83075"/>
                    </a:lnTo>
                    <a:lnTo>
                      <a:pt x="134335" y="83697"/>
                    </a:lnTo>
                    <a:lnTo>
                      <a:pt x="134611" y="83688"/>
                    </a:lnTo>
                    <a:lnTo>
                      <a:pt x="134879" y="83671"/>
                    </a:lnTo>
                    <a:lnTo>
                      <a:pt x="135147" y="83636"/>
                    </a:lnTo>
                    <a:lnTo>
                      <a:pt x="135414" y="83593"/>
                    </a:lnTo>
                    <a:lnTo>
                      <a:pt x="135673" y="83532"/>
                    </a:lnTo>
                    <a:lnTo>
                      <a:pt x="135924" y="83463"/>
                    </a:lnTo>
                    <a:lnTo>
                      <a:pt x="136174" y="83377"/>
                    </a:lnTo>
                    <a:lnTo>
                      <a:pt x="136416" y="83282"/>
                    </a:lnTo>
                    <a:lnTo>
                      <a:pt x="136649" y="83178"/>
                    </a:lnTo>
                    <a:lnTo>
                      <a:pt x="136882" y="83058"/>
                    </a:lnTo>
                    <a:lnTo>
                      <a:pt x="137107" y="82937"/>
                    </a:lnTo>
                    <a:lnTo>
                      <a:pt x="137323" y="82798"/>
                    </a:lnTo>
                    <a:lnTo>
                      <a:pt x="137539" y="82652"/>
                    </a:lnTo>
                    <a:lnTo>
                      <a:pt x="137737" y="82488"/>
                    </a:lnTo>
                    <a:lnTo>
                      <a:pt x="137936" y="82324"/>
                    </a:lnTo>
                    <a:lnTo>
                      <a:pt x="138117" y="82151"/>
                    </a:lnTo>
                    <a:lnTo>
                      <a:pt x="138299" y="81961"/>
                    </a:lnTo>
                    <a:lnTo>
                      <a:pt x="138463" y="81771"/>
                    </a:lnTo>
                    <a:lnTo>
                      <a:pt x="138627" y="81564"/>
                    </a:lnTo>
                    <a:lnTo>
                      <a:pt x="138773" y="81356"/>
                    </a:lnTo>
                    <a:lnTo>
                      <a:pt x="138920" y="81140"/>
                    </a:lnTo>
                    <a:lnTo>
                      <a:pt x="139050" y="80916"/>
                    </a:lnTo>
                    <a:lnTo>
                      <a:pt x="139162" y="80691"/>
                    </a:lnTo>
                    <a:lnTo>
                      <a:pt x="139274" y="80450"/>
                    </a:lnTo>
                    <a:lnTo>
                      <a:pt x="139369" y="80208"/>
                    </a:lnTo>
                    <a:lnTo>
                      <a:pt x="139456" y="79966"/>
                    </a:lnTo>
                    <a:lnTo>
                      <a:pt x="139525" y="79707"/>
                    </a:lnTo>
                    <a:lnTo>
                      <a:pt x="139594" y="79448"/>
                    </a:lnTo>
                    <a:lnTo>
                      <a:pt x="139637" y="79189"/>
                    </a:lnTo>
                    <a:lnTo>
                      <a:pt x="139672" y="78921"/>
                    </a:lnTo>
                    <a:lnTo>
                      <a:pt x="139697" y="78653"/>
                    </a:lnTo>
                    <a:lnTo>
                      <a:pt x="139706" y="78377"/>
                    </a:lnTo>
                    <a:lnTo>
                      <a:pt x="140052" y="5985"/>
                    </a:lnTo>
                    <a:lnTo>
                      <a:pt x="140043" y="5709"/>
                    </a:lnTo>
                    <a:lnTo>
                      <a:pt x="140026" y="5441"/>
                    </a:lnTo>
                    <a:lnTo>
                      <a:pt x="139991" y="5174"/>
                    </a:lnTo>
                    <a:lnTo>
                      <a:pt x="139948" y="4906"/>
                    </a:lnTo>
                    <a:lnTo>
                      <a:pt x="139887" y="4647"/>
                    </a:lnTo>
                    <a:lnTo>
                      <a:pt x="139818" y="4396"/>
                    </a:lnTo>
                    <a:lnTo>
                      <a:pt x="139732" y="4146"/>
                    </a:lnTo>
                    <a:lnTo>
                      <a:pt x="139637" y="3904"/>
                    </a:lnTo>
                    <a:lnTo>
                      <a:pt x="139533" y="3671"/>
                    </a:lnTo>
                    <a:lnTo>
                      <a:pt x="139413" y="3438"/>
                    </a:lnTo>
                    <a:lnTo>
                      <a:pt x="139292" y="3213"/>
                    </a:lnTo>
                    <a:lnTo>
                      <a:pt x="139153" y="2997"/>
                    </a:lnTo>
                    <a:lnTo>
                      <a:pt x="138998" y="2782"/>
                    </a:lnTo>
                    <a:lnTo>
                      <a:pt x="138843" y="2583"/>
                    </a:lnTo>
                    <a:lnTo>
                      <a:pt x="138678" y="2384"/>
                    </a:lnTo>
                    <a:lnTo>
                      <a:pt x="138497" y="2203"/>
                    </a:lnTo>
                    <a:lnTo>
                      <a:pt x="138316" y="2022"/>
                    </a:lnTo>
                    <a:lnTo>
                      <a:pt x="138126" y="1858"/>
                    </a:lnTo>
                    <a:lnTo>
                      <a:pt x="137919" y="1693"/>
                    </a:lnTo>
                    <a:lnTo>
                      <a:pt x="137711" y="1547"/>
                    </a:lnTo>
                    <a:lnTo>
                      <a:pt x="137495" y="1400"/>
                    </a:lnTo>
                    <a:lnTo>
                      <a:pt x="137271" y="1270"/>
                    </a:lnTo>
                    <a:lnTo>
                      <a:pt x="137046" y="1158"/>
                    </a:lnTo>
                    <a:lnTo>
                      <a:pt x="136805" y="1046"/>
                    </a:lnTo>
                    <a:lnTo>
                      <a:pt x="136563" y="951"/>
                    </a:lnTo>
                    <a:lnTo>
                      <a:pt x="136321" y="864"/>
                    </a:lnTo>
                    <a:lnTo>
                      <a:pt x="136062" y="795"/>
                    </a:lnTo>
                    <a:lnTo>
                      <a:pt x="135803" y="726"/>
                    </a:lnTo>
                    <a:lnTo>
                      <a:pt x="135544" y="683"/>
                    </a:lnTo>
                    <a:lnTo>
                      <a:pt x="135276" y="649"/>
                    </a:lnTo>
                    <a:lnTo>
                      <a:pt x="135000" y="623"/>
                    </a:lnTo>
                    <a:lnTo>
                      <a:pt x="134732" y="614"/>
                    </a:lnTo>
                    <a:lnTo>
                      <a:pt x="5717" y="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3378200" y="3247600"/>
                <a:ext cx="31975" cy="31975"/>
              </a:xfrm>
              <a:custGeom>
                <a:rect b="b" l="l" r="r" t="t"/>
                <a:pathLst>
                  <a:path extrusionOk="0" h="1279" w="1279">
                    <a:moveTo>
                      <a:pt x="580" y="0"/>
                    </a:moveTo>
                    <a:lnTo>
                      <a:pt x="510" y="18"/>
                    </a:lnTo>
                    <a:lnTo>
                      <a:pt x="450" y="26"/>
                    </a:lnTo>
                    <a:lnTo>
                      <a:pt x="390" y="52"/>
                    </a:lnTo>
                    <a:lnTo>
                      <a:pt x="338" y="78"/>
                    </a:lnTo>
                    <a:lnTo>
                      <a:pt x="286" y="113"/>
                    </a:lnTo>
                    <a:lnTo>
                      <a:pt x="234" y="147"/>
                    </a:lnTo>
                    <a:lnTo>
                      <a:pt x="191" y="190"/>
                    </a:lnTo>
                    <a:lnTo>
                      <a:pt x="148" y="234"/>
                    </a:lnTo>
                    <a:lnTo>
                      <a:pt x="113" y="277"/>
                    </a:lnTo>
                    <a:lnTo>
                      <a:pt x="79" y="337"/>
                    </a:lnTo>
                    <a:lnTo>
                      <a:pt x="53" y="389"/>
                    </a:lnTo>
                    <a:lnTo>
                      <a:pt x="27" y="449"/>
                    </a:lnTo>
                    <a:lnTo>
                      <a:pt x="10" y="510"/>
                    </a:lnTo>
                    <a:lnTo>
                      <a:pt x="1" y="570"/>
                    </a:lnTo>
                    <a:lnTo>
                      <a:pt x="1" y="639"/>
                    </a:lnTo>
                    <a:lnTo>
                      <a:pt x="1" y="700"/>
                    </a:lnTo>
                    <a:lnTo>
                      <a:pt x="10" y="769"/>
                    </a:lnTo>
                    <a:lnTo>
                      <a:pt x="27" y="829"/>
                    </a:lnTo>
                    <a:lnTo>
                      <a:pt x="44" y="890"/>
                    </a:lnTo>
                    <a:lnTo>
                      <a:pt x="79" y="942"/>
                    </a:lnTo>
                    <a:lnTo>
                      <a:pt x="105" y="994"/>
                    </a:lnTo>
                    <a:lnTo>
                      <a:pt x="139" y="1045"/>
                    </a:lnTo>
                    <a:lnTo>
                      <a:pt x="182" y="1089"/>
                    </a:lnTo>
                    <a:lnTo>
                      <a:pt x="225" y="1132"/>
                    </a:lnTo>
                    <a:lnTo>
                      <a:pt x="277" y="1166"/>
                    </a:lnTo>
                    <a:lnTo>
                      <a:pt x="329" y="1201"/>
                    </a:lnTo>
                    <a:lnTo>
                      <a:pt x="390" y="1227"/>
                    </a:lnTo>
                    <a:lnTo>
                      <a:pt x="441" y="1253"/>
                    </a:lnTo>
                    <a:lnTo>
                      <a:pt x="510" y="1270"/>
                    </a:lnTo>
                    <a:lnTo>
                      <a:pt x="571" y="1278"/>
                    </a:lnTo>
                    <a:lnTo>
                      <a:pt x="700" y="1278"/>
                    </a:lnTo>
                    <a:lnTo>
                      <a:pt x="761" y="1270"/>
                    </a:lnTo>
                    <a:lnTo>
                      <a:pt x="821" y="1253"/>
                    </a:lnTo>
                    <a:lnTo>
                      <a:pt x="882" y="1227"/>
                    </a:lnTo>
                    <a:lnTo>
                      <a:pt x="942" y="1201"/>
                    </a:lnTo>
                    <a:lnTo>
                      <a:pt x="994" y="1175"/>
                    </a:lnTo>
                    <a:lnTo>
                      <a:pt x="1046" y="1132"/>
                    </a:lnTo>
                    <a:lnTo>
                      <a:pt x="1089" y="1097"/>
                    </a:lnTo>
                    <a:lnTo>
                      <a:pt x="1132" y="1045"/>
                    </a:lnTo>
                    <a:lnTo>
                      <a:pt x="1167" y="1002"/>
                    </a:lnTo>
                    <a:lnTo>
                      <a:pt x="1201" y="950"/>
                    </a:lnTo>
                    <a:lnTo>
                      <a:pt x="1227" y="890"/>
                    </a:lnTo>
                    <a:lnTo>
                      <a:pt x="1244" y="829"/>
                    </a:lnTo>
                    <a:lnTo>
                      <a:pt x="1262" y="769"/>
                    </a:lnTo>
                    <a:lnTo>
                      <a:pt x="1270" y="709"/>
                    </a:lnTo>
                    <a:lnTo>
                      <a:pt x="1279" y="639"/>
                    </a:lnTo>
                    <a:lnTo>
                      <a:pt x="1270" y="579"/>
                    </a:lnTo>
                    <a:lnTo>
                      <a:pt x="1262" y="519"/>
                    </a:lnTo>
                    <a:lnTo>
                      <a:pt x="1253" y="449"/>
                    </a:lnTo>
                    <a:lnTo>
                      <a:pt x="1227" y="398"/>
                    </a:lnTo>
                    <a:lnTo>
                      <a:pt x="1201" y="337"/>
                    </a:lnTo>
                    <a:lnTo>
                      <a:pt x="1167" y="285"/>
                    </a:lnTo>
                    <a:lnTo>
                      <a:pt x="1132" y="234"/>
                    </a:lnTo>
                    <a:lnTo>
                      <a:pt x="1089" y="190"/>
                    </a:lnTo>
                    <a:lnTo>
                      <a:pt x="1046" y="147"/>
                    </a:lnTo>
                    <a:lnTo>
                      <a:pt x="994" y="113"/>
                    </a:lnTo>
                    <a:lnTo>
                      <a:pt x="942" y="78"/>
                    </a:lnTo>
                    <a:lnTo>
                      <a:pt x="890" y="52"/>
                    </a:lnTo>
                    <a:lnTo>
                      <a:pt x="830" y="35"/>
                    </a:lnTo>
                    <a:lnTo>
                      <a:pt x="769" y="18"/>
                    </a:lnTo>
                    <a:lnTo>
                      <a:pt x="709" y="9"/>
                    </a:lnTo>
                    <a:lnTo>
                      <a:pt x="640" y="0"/>
                    </a:lnTo>
                    <a:close/>
                  </a:path>
                </a:pathLst>
              </a:custGeom>
              <a:solidFill>
                <a:srgbClr val="3338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1379525" y="5291850"/>
                <a:ext cx="4009700" cy="185025"/>
              </a:xfrm>
              <a:custGeom>
                <a:rect b="b" l="l" r="r" t="t"/>
                <a:pathLst>
                  <a:path extrusionOk="0" h="7401" w="160388">
                    <a:moveTo>
                      <a:pt x="0" y="0"/>
                    </a:moveTo>
                    <a:lnTo>
                      <a:pt x="9" y="346"/>
                    </a:lnTo>
                    <a:lnTo>
                      <a:pt x="35" y="683"/>
                    </a:lnTo>
                    <a:lnTo>
                      <a:pt x="78" y="1019"/>
                    </a:lnTo>
                    <a:lnTo>
                      <a:pt x="130" y="1347"/>
                    </a:lnTo>
                    <a:lnTo>
                      <a:pt x="207" y="1667"/>
                    </a:lnTo>
                    <a:lnTo>
                      <a:pt x="294" y="1987"/>
                    </a:lnTo>
                    <a:lnTo>
                      <a:pt x="397" y="2297"/>
                    </a:lnTo>
                    <a:lnTo>
                      <a:pt x="510" y="2600"/>
                    </a:lnTo>
                    <a:lnTo>
                      <a:pt x="648" y="2893"/>
                    </a:lnTo>
                    <a:lnTo>
                      <a:pt x="795" y="3187"/>
                    </a:lnTo>
                    <a:lnTo>
                      <a:pt x="950" y="3463"/>
                    </a:lnTo>
                    <a:lnTo>
                      <a:pt x="1123" y="3731"/>
                    </a:lnTo>
                    <a:lnTo>
                      <a:pt x="1304" y="3999"/>
                    </a:lnTo>
                    <a:lnTo>
                      <a:pt x="1503" y="4249"/>
                    </a:lnTo>
                    <a:lnTo>
                      <a:pt x="1710" y="4491"/>
                    </a:lnTo>
                    <a:lnTo>
                      <a:pt x="1934" y="4724"/>
                    </a:lnTo>
                    <a:lnTo>
                      <a:pt x="2159" y="4949"/>
                    </a:lnTo>
                    <a:lnTo>
                      <a:pt x="2401" y="5156"/>
                    </a:lnTo>
                    <a:lnTo>
                      <a:pt x="2651" y="5354"/>
                    </a:lnTo>
                    <a:lnTo>
                      <a:pt x="2919" y="5544"/>
                    </a:lnTo>
                    <a:lnTo>
                      <a:pt x="3187" y="5717"/>
                    </a:lnTo>
                    <a:lnTo>
                      <a:pt x="3463" y="5881"/>
                    </a:lnTo>
                    <a:lnTo>
                      <a:pt x="3748" y="6028"/>
                    </a:lnTo>
                    <a:lnTo>
                      <a:pt x="4042" y="6166"/>
                    </a:lnTo>
                    <a:lnTo>
                      <a:pt x="4344" y="6287"/>
                    </a:lnTo>
                    <a:lnTo>
                      <a:pt x="4655" y="6391"/>
                    </a:lnTo>
                    <a:lnTo>
                      <a:pt x="4974" y="6486"/>
                    </a:lnTo>
                    <a:lnTo>
                      <a:pt x="5294" y="6555"/>
                    </a:lnTo>
                    <a:lnTo>
                      <a:pt x="5622" y="6615"/>
                    </a:lnTo>
                    <a:lnTo>
                      <a:pt x="5959" y="6667"/>
                    </a:lnTo>
                    <a:lnTo>
                      <a:pt x="6295" y="6693"/>
                    </a:lnTo>
                    <a:lnTo>
                      <a:pt x="6641" y="6702"/>
                    </a:lnTo>
                    <a:lnTo>
                      <a:pt x="153687" y="7401"/>
                    </a:lnTo>
                    <a:lnTo>
                      <a:pt x="154032" y="7392"/>
                    </a:lnTo>
                    <a:lnTo>
                      <a:pt x="154369" y="7375"/>
                    </a:lnTo>
                    <a:lnTo>
                      <a:pt x="154706" y="7332"/>
                    </a:lnTo>
                    <a:lnTo>
                      <a:pt x="155034" y="7271"/>
                    </a:lnTo>
                    <a:lnTo>
                      <a:pt x="155353" y="7202"/>
                    </a:lnTo>
                    <a:lnTo>
                      <a:pt x="155673" y="7116"/>
                    </a:lnTo>
                    <a:lnTo>
                      <a:pt x="155984" y="7012"/>
                    </a:lnTo>
                    <a:lnTo>
                      <a:pt x="156286" y="6892"/>
                    </a:lnTo>
                    <a:lnTo>
                      <a:pt x="156580" y="6762"/>
                    </a:lnTo>
                    <a:lnTo>
                      <a:pt x="156873" y="6615"/>
                    </a:lnTo>
                    <a:lnTo>
                      <a:pt x="157150" y="6451"/>
                    </a:lnTo>
                    <a:lnTo>
                      <a:pt x="157426" y="6278"/>
                    </a:lnTo>
                    <a:lnTo>
                      <a:pt x="157685" y="6097"/>
                    </a:lnTo>
                    <a:lnTo>
                      <a:pt x="157935" y="5898"/>
                    </a:lnTo>
                    <a:lnTo>
                      <a:pt x="158186" y="5691"/>
                    </a:lnTo>
                    <a:lnTo>
                      <a:pt x="158410" y="5475"/>
                    </a:lnTo>
                    <a:lnTo>
                      <a:pt x="158635" y="5242"/>
                    </a:lnTo>
                    <a:lnTo>
                      <a:pt x="158851" y="5000"/>
                    </a:lnTo>
                    <a:lnTo>
                      <a:pt x="159049" y="4750"/>
                    </a:lnTo>
                    <a:lnTo>
                      <a:pt x="159231" y="4491"/>
                    </a:lnTo>
                    <a:lnTo>
                      <a:pt x="159412" y="4223"/>
                    </a:lnTo>
                    <a:lnTo>
                      <a:pt x="159568" y="3938"/>
                    </a:lnTo>
                    <a:lnTo>
                      <a:pt x="159714" y="3653"/>
                    </a:lnTo>
                    <a:lnTo>
                      <a:pt x="159853" y="3360"/>
                    </a:lnTo>
                    <a:lnTo>
                      <a:pt x="159973" y="3057"/>
                    </a:lnTo>
                    <a:lnTo>
                      <a:pt x="160077" y="2746"/>
                    </a:lnTo>
                    <a:lnTo>
                      <a:pt x="160172" y="2436"/>
                    </a:lnTo>
                    <a:lnTo>
                      <a:pt x="160250" y="2107"/>
                    </a:lnTo>
                    <a:lnTo>
                      <a:pt x="160310" y="1779"/>
                    </a:lnTo>
                    <a:lnTo>
                      <a:pt x="160353" y="1451"/>
                    </a:lnTo>
                    <a:lnTo>
                      <a:pt x="160379" y="1106"/>
                    </a:lnTo>
                    <a:lnTo>
                      <a:pt x="160388" y="769"/>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1722775" y="3295950"/>
                <a:ext cx="3333125" cy="1945175"/>
              </a:xfrm>
              <a:custGeom>
                <a:rect b="b" l="l" r="r" t="t"/>
                <a:pathLst>
                  <a:path extrusionOk="0" h="77807" w="133325">
                    <a:moveTo>
                      <a:pt x="4526" y="1"/>
                    </a:moveTo>
                    <a:lnTo>
                      <a:pt x="4310" y="9"/>
                    </a:lnTo>
                    <a:lnTo>
                      <a:pt x="4094" y="18"/>
                    </a:lnTo>
                    <a:lnTo>
                      <a:pt x="3887" y="44"/>
                    </a:lnTo>
                    <a:lnTo>
                      <a:pt x="3679" y="79"/>
                    </a:lnTo>
                    <a:lnTo>
                      <a:pt x="3481" y="130"/>
                    </a:lnTo>
                    <a:lnTo>
                      <a:pt x="3282" y="182"/>
                    </a:lnTo>
                    <a:lnTo>
                      <a:pt x="3084" y="251"/>
                    </a:lnTo>
                    <a:lnTo>
                      <a:pt x="2894" y="320"/>
                    </a:lnTo>
                    <a:lnTo>
                      <a:pt x="2712" y="407"/>
                    </a:lnTo>
                    <a:lnTo>
                      <a:pt x="2531" y="493"/>
                    </a:lnTo>
                    <a:lnTo>
                      <a:pt x="2358" y="597"/>
                    </a:lnTo>
                    <a:lnTo>
                      <a:pt x="2185" y="700"/>
                    </a:lnTo>
                    <a:lnTo>
                      <a:pt x="2021" y="821"/>
                    </a:lnTo>
                    <a:lnTo>
                      <a:pt x="1866" y="942"/>
                    </a:lnTo>
                    <a:lnTo>
                      <a:pt x="1710" y="1072"/>
                    </a:lnTo>
                    <a:lnTo>
                      <a:pt x="1564" y="1210"/>
                    </a:lnTo>
                    <a:lnTo>
                      <a:pt x="1426" y="1357"/>
                    </a:lnTo>
                    <a:lnTo>
                      <a:pt x="1296" y="1503"/>
                    </a:lnTo>
                    <a:lnTo>
                      <a:pt x="1166" y="1659"/>
                    </a:lnTo>
                    <a:lnTo>
                      <a:pt x="1054" y="1823"/>
                    </a:lnTo>
                    <a:lnTo>
                      <a:pt x="942" y="1996"/>
                    </a:lnTo>
                    <a:lnTo>
                      <a:pt x="838" y="2168"/>
                    </a:lnTo>
                    <a:lnTo>
                      <a:pt x="752" y="2350"/>
                    </a:lnTo>
                    <a:lnTo>
                      <a:pt x="666" y="2531"/>
                    </a:lnTo>
                    <a:lnTo>
                      <a:pt x="588" y="2721"/>
                    </a:lnTo>
                    <a:lnTo>
                      <a:pt x="519" y="2920"/>
                    </a:lnTo>
                    <a:lnTo>
                      <a:pt x="467" y="3118"/>
                    </a:lnTo>
                    <a:lnTo>
                      <a:pt x="415" y="3317"/>
                    </a:lnTo>
                    <a:lnTo>
                      <a:pt x="381" y="3524"/>
                    </a:lnTo>
                    <a:lnTo>
                      <a:pt x="355" y="3731"/>
                    </a:lnTo>
                    <a:lnTo>
                      <a:pt x="337" y="3947"/>
                    </a:lnTo>
                    <a:lnTo>
                      <a:pt x="329" y="4154"/>
                    </a:lnTo>
                    <a:lnTo>
                      <a:pt x="1" y="73014"/>
                    </a:lnTo>
                    <a:lnTo>
                      <a:pt x="1" y="73230"/>
                    </a:lnTo>
                    <a:lnTo>
                      <a:pt x="18" y="73437"/>
                    </a:lnTo>
                    <a:lnTo>
                      <a:pt x="44" y="73645"/>
                    </a:lnTo>
                    <a:lnTo>
                      <a:pt x="78" y="73852"/>
                    </a:lnTo>
                    <a:lnTo>
                      <a:pt x="130" y="74059"/>
                    </a:lnTo>
                    <a:lnTo>
                      <a:pt x="182" y="74258"/>
                    </a:lnTo>
                    <a:lnTo>
                      <a:pt x="242" y="74448"/>
                    </a:lnTo>
                    <a:lnTo>
                      <a:pt x="320" y="74638"/>
                    </a:lnTo>
                    <a:lnTo>
                      <a:pt x="407" y="74828"/>
                    </a:lnTo>
                    <a:lnTo>
                      <a:pt x="493" y="75009"/>
                    </a:lnTo>
                    <a:lnTo>
                      <a:pt x="596" y="75182"/>
                    </a:lnTo>
                    <a:lnTo>
                      <a:pt x="700" y="75355"/>
                    </a:lnTo>
                    <a:lnTo>
                      <a:pt x="821" y="75519"/>
                    </a:lnTo>
                    <a:lnTo>
                      <a:pt x="942" y="75674"/>
                    </a:lnTo>
                    <a:lnTo>
                      <a:pt x="1071" y="75821"/>
                    </a:lnTo>
                    <a:lnTo>
                      <a:pt x="1210" y="75968"/>
                    </a:lnTo>
                    <a:lnTo>
                      <a:pt x="1356" y="76106"/>
                    </a:lnTo>
                    <a:lnTo>
                      <a:pt x="1503" y="76244"/>
                    </a:lnTo>
                    <a:lnTo>
                      <a:pt x="1659" y="76365"/>
                    </a:lnTo>
                    <a:lnTo>
                      <a:pt x="1823" y="76486"/>
                    </a:lnTo>
                    <a:lnTo>
                      <a:pt x="1995" y="76589"/>
                    </a:lnTo>
                    <a:lnTo>
                      <a:pt x="2168" y="76693"/>
                    </a:lnTo>
                    <a:lnTo>
                      <a:pt x="2350" y="76788"/>
                    </a:lnTo>
                    <a:lnTo>
                      <a:pt x="2531" y="76874"/>
                    </a:lnTo>
                    <a:lnTo>
                      <a:pt x="2721" y="76952"/>
                    </a:lnTo>
                    <a:lnTo>
                      <a:pt x="2919" y="77013"/>
                    </a:lnTo>
                    <a:lnTo>
                      <a:pt x="3109" y="77073"/>
                    </a:lnTo>
                    <a:lnTo>
                      <a:pt x="3317" y="77116"/>
                    </a:lnTo>
                    <a:lnTo>
                      <a:pt x="3524" y="77159"/>
                    </a:lnTo>
                    <a:lnTo>
                      <a:pt x="3731" y="77185"/>
                    </a:lnTo>
                    <a:lnTo>
                      <a:pt x="3938" y="77203"/>
                    </a:lnTo>
                    <a:lnTo>
                      <a:pt x="4154" y="77211"/>
                    </a:lnTo>
                    <a:lnTo>
                      <a:pt x="128800" y="77807"/>
                    </a:lnTo>
                    <a:lnTo>
                      <a:pt x="129016" y="77798"/>
                    </a:lnTo>
                    <a:lnTo>
                      <a:pt x="129231" y="77781"/>
                    </a:lnTo>
                    <a:lnTo>
                      <a:pt x="129439" y="77755"/>
                    </a:lnTo>
                    <a:lnTo>
                      <a:pt x="129646" y="77721"/>
                    </a:lnTo>
                    <a:lnTo>
                      <a:pt x="129845" y="77677"/>
                    </a:lnTo>
                    <a:lnTo>
                      <a:pt x="130043" y="77617"/>
                    </a:lnTo>
                    <a:lnTo>
                      <a:pt x="130242" y="77557"/>
                    </a:lnTo>
                    <a:lnTo>
                      <a:pt x="130432" y="77479"/>
                    </a:lnTo>
                    <a:lnTo>
                      <a:pt x="130613" y="77401"/>
                    </a:lnTo>
                    <a:lnTo>
                      <a:pt x="130794" y="77306"/>
                    </a:lnTo>
                    <a:lnTo>
                      <a:pt x="130967" y="77211"/>
                    </a:lnTo>
                    <a:lnTo>
                      <a:pt x="131140" y="77099"/>
                    </a:lnTo>
                    <a:lnTo>
                      <a:pt x="131304" y="76987"/>
                    </a:lnTo>
                    <a:lnTo>
                      <a:pt x="131459" y="76866"/>
                    </a:lnTo>
                    <a:lnTo>
                      <a:pt x="131615" y="76728"/>
                    </a:lnTo>
                    <a:lnTo>
                      <a:pt x="131762" y="76598"/>
                    </a:lnTo>
                    <a:lnTo>
                      <a:pt x="131900" y="76451"/>
                    </a:lnTo>
                    <a:lnTo>
                      <a:pt x="132029" y="76296"/>
                    </a:lnTo>
                    <a:lnTo>
                      <a:pt x="132159" y="76140"/>
                    </a:lnTo>
                    <a:lnTo>
                      <a:pt x="132271" y="75976"/>
                    </a:lnTo>
                    <a:lnTo>
                      <a:pt x="132383" y="75812"/>
                    </a:lnTo>
                    <a:lnTo>
                      <a:pt x="132487" y="75631"/>
                    </a:lnTo>
                    <a:lnTo>
                      <a:pt x="132582" y="75458"/>
                    </a:lnTo>
                    <a:lnTo>
                      <a:pt x="132660" y="75268"/>
                    </a:lnTo>
                    <a:lnTo>
                      <a:pt x="132737" y="75078"/>
                    </a:lnTo>
                    <a:lnTo>
                      <a:pt x="132807" y="74888"/>
                    </a:lnTo>
                    <a:lnTo>
                      <a:pt x="132858" y="74690"/>
                    </a:lnTo>
                    <a:lnTo>
                      <a:pt x="132910" y="74491"/>
                    </a:lnTo>
                    <a:lnTo>
                      <a:pt x="132945" y="74284"/>
                    </a:lnTo>
                    <a:lnTo>
                      <a:pt x="132971" y="74076"/>
                    </a:lnTo>
                    <a:lnTo>
                      <a:pt x="132988" y="73861"/>
                    </a:lnTo>
                    <a:lnTo>
                      <a:pt x="132997" y="73645"/>
                    </a:lnTo>
                    <a:lnTo>
                      <a:pt x="133325" y="4794"/>
                    </a:lnTo>
                    <a:lnTo>
                      <a:pt x="133325" y="4578"/>
                    </a:lnTo>
                    <a:lnTo>
                      <a:pt x="133307" y="4362"/>
                    </a:lnTo>
                    <a:lnTo>
                      <a:pt x="133282" y="4154"/>
                    </a:lnTo>
                    <a:lnTo>
                      <a:pt x="133247" y="3947"/>
                    </a:lnTo>
                    <a:lnTo>
                      <a:pt x="133204" y="3749"/>
                    </a:lnTo>
                    <a:lnTo>
                      <a:pt x="133143" y="3550"/>
                    </a:lnTo>
                    <a:lnTo>
                      <a:pt x="133083" y="3351"/>
                    </a:lnTo>
                    <a:lnTo>
                      <a:pt x="133005" y="3161"/>
                    </a:lnTo>
                    <a:lnTo>
                      <a:pt x="132927" y="2980"/>
                    </a:lnTo>
                    <a:lnTo>
                      <a:pt x="132832" y="2799"/>
                    </a:lnTo>
                    <a:lnTo>
                      <a:pt x="132729" y="2626"/>
                    </a:lnTo>
                    <a:lnTo>
                      <a:pt x="132625" y="2453"/>
                    </a:lnTo>
                    <a:lnTo>
                      <a:pt x="132513" y="2289"/>
                    </a:lnTo>
                    <a:lnTo>
                      <a:pt x="132383" y="2134"/>
                    </a:lnTo>
                    <a:lnTo>
                      <a:pt x="132254" y="1978"/>
                    </a:lnTo>
                    <a:lnTo>
                      <a:pt x="132116" y="1832"/>
                    </a:lnTo>
                    <a:lnTo>
                      <a:pt x="131969" y="1693"/>
                    </a:lnTo>
                    <a:lnTo>
                      <a:pt x="131822" y="1564"/>
                    </a:lnTo>
                    <a:lnTo>
                      <a:pt x="131667" y="1434"/>
                    </a:lnTo>
                    <a:lnTo>
                      <a:pt x="131503" y="1322"/>
                    </a:lnTo>
                    <a:lnTo>
                      <a:pt x="131330" y="1210"/>
                    </a:lnTo>
                    <a:lnTo>
                      <a:pt x="131157" y="1106"/>
                    </a:lnTo>
                    <a:lnTo>
                      <a:pt x="130976" y="1020"/>
                    </a:lnTo>
                    <a:lnTo>
                      <a:pt x="130794" y="933"/>
                    </a:lnTo>
                    <a:lnTo>
                      <a:pt x="130604" y="856"/>
                    </a:lnTo>
                    <a:lnTo>
                      <a:pt x="130415" y="787"/>
                    </a:lnTo>
                    <a:lnTo>
                      <a:pt x="130216" y="735"/>
                    </a:lnTo>
                    <a:lnTo>
                      <a:pt x="130009" y="683"/>
                    </a:lnTo>
                    <a:lnTo>
                      <a:pt x="129810" y="648"/>
                    </a:lnTo>
                    <a:lnTo>
                      <a:pt x="129594" y="623"/>
                    </a:lnTo>
                    <a:lnTo>
                      <a:pt x="129387" y="605"/>
                    </a:lnTo>
                    <a:lnTo>
                      <a:pt x="129171" y="597"/>
                    </a:lnTo>
                    <a:lnTo>
                      <a:pt x="4526" y="1"/>
                    </a:lnTo>
                    <a:close/>
                  </a:path>
                </a:pathLst>
              </a:custGeom>
              <a:solidFill>
                <a:srgbClr val="FE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5651075" y="1586775"/>
                <a:ext cx="451250" cy="114450"/>
              </a:xfrm>
              <a:custGeom>
                <a:rect b="b" l="l" r="r" t="t"/>
                <a:pathLst>
                  <a:path extrusionOk="0" h="4578" w="18050">
                    <a:moveTo>
                      <a:pt x="1" y="0"/>
                    </a:moveTo>
                    <a:lnTo>
                      <a:pt x="1" y="4577"/>
                    </a:lnTo>
                    <a:lnTo>
                      <a:pt x="18049" y="4577"/>
                    </a:lnTo>
                    <a:lnTo>
                      <a:pt x="1804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5651075" y="1409750"/>
                <a:ext cx="672100" cy="114425"/>
              </a:xfrm>
              <a:custGeom>
                <a:rect b="b" l="l" r="r" t="t"/>
                <a:pathLst>
                  <a:path extrusionOk="0" h="4577" w="26884">
                    <a:moveTo>
                      <a:pt x="1" y="0"/>
                    </a:moveTo>
                    <a:lnTo>
                      <a:pt x="1" y="4577"/>
                    </a:lnTo>
                    <a:lnTo>
                      <a:pt x="26883" y="4577"/>
                    </a:lnTo>
                    <a:lnTo>
                      <a:pt x="2688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5651075" y="1232925"/>
                <a:ext cx="976725" cy="114450"/>
              </a:xfrm>
              <a:custGeom>
                <a:rect b="b" l="l" r="r" t="t"/>
                <a:pathLst>
                  <a:path extrusionOk="0" h="4578" w="39069">
                    <a:moveTo>
                      <a:pt x="1" y="1"/>
                    </a:moveTo>
                    <a:lnTo>
                      <a:pt x="1" y="4577"/>
                    </a:lnTo>
                    <a:lnTo>
                      <a:pt x="39068" y="4577"/>
                    </a:lnTo>
                    <a:lnTo>
                      <a:pt x="390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5651075" y="1055900"/>
                <a:ext cx="549675" cy="114450"/>
              </a:xfrm>
              <a:custGeom>
                <a:rect b="b" l="l" r="r" t="t"/>
                <a:pathLst>
                  <a:path extrusionOk="0" h="4578" w="21987">
                    <a:moveTo>
                      <a:pt x="1" y="0"/>
                    </a:moveTo>
                    <a:lnTo>
                      <a:pt x="1" y="4577"/>
                    </a:lnTo>
                    <a:lnTo>
                      <a:pt x="21987" y="4577"/>
                    </a:lnTo>
                    <a:lnTo>
                      <a:pt x="2198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5631650" y="949475"/>
                <a:ext cx="1072550" cy="837025"/>
              </a:xfrm>
              <a:custGeom>
                <a:rect b="b" l="l" r="r" t="t"/>
                <a:pathLst>
                  <a:path extrusionOk="0" h="33481" w="42902">
                    <a:moveTo>
                      <a:pt x="147" y="0"/>
                    </a:moveTo>
                    <a:lnTo>
                      <a:pt x="113" y="9"/>
                    </a:lnTo>
                    <a:lnTo>
                      <a:pt x="78" y="26"/>
                    </a:lnTo>
                    <a:lnTo>
                      <a:pt x="52" y="52"/>
                    </a:lnTo>
                    <a:lnTo>
                      <a:pt x="35" y="78"/>
                    </a:lnTo>
                    <a:lnTo>
                      <a:pt x="18" y="112"/>
                    </a:lnTo>
                    <a:lnTo>
                      <a:pt x="1" y="147"/>
                    </a:lnTo>
                    <a:lnTo>
                      <a:pt x="1" y="181"/>
                    </a:lnTo>
                    <a:lnTo>
                      <a:pt x="1" y="33480"/>
                    </a:lnTo>
                    <a:lnTo>
                      <a:pt x="42755" y="33480"/>
                    </a:lnTo>
                    <a:lnTo>
                      <a:pt x="42790" y="33463"/>
                    </a:lnTo>
                    <a:lnTo>
                      <a:pt x="42824" y="33446"/>
                    </a:lnTo>
                    <a:lnTo>
                      <a:pt x="42850" y="33428"/>
                    </a:lnTo>
                    <a:lnTo>
                      <a:pt x="42876" y="33402"/>
                    </a:lnTo>
                    <a:lnTo>
                      <a:pt x="42893" y="33368"/>
                    </a:lnTo>
                    <a:lnTo>
                      <a:pt x="42902" y="33333"/>
                    </a:lnTo>
                    <a:lnTo>
                      <a:pt x="42902" y="33299"/>
                    </a:lnTo>
                    <a:lnTo>
                      <a:pt x="42902" y="33256"/>
                    </a:lnTo>
                    <a:lnTo>
                      <a:pt x="42893" y="33221"/>
                    </a:lnTo>
                    <a:lnTo>
                      <a:pt x="42876" y="33195"/>
                    </a:lnTo>
                    <a:lnTo>
                      <a:pt x="42850" y="33169"/>
                    </a:lnTo>
                    <a:lnTo>
                      <a:pt x="42824" y="33143"/>
                    </a:lnTo>
                    <a:lnTo>
                      <a:pt x="42790" y="33126"/>
                    </a:lnTo>
                    <a:lnTo>
                      <a:pt x="42755" y="33117"/>
                    </a:lnTo>
                    <a:lnTo>
                      <a:pt x="42721" y="33109"/>
                    </a:lnTo>
                    <a:lnTo>
                      <a:pt x="372" y="33109"/>
                    </a:lnTo>
                    <a:lnTo>
                      <a:pt x="372" y="181"/>
                    </a:lnTo>
                    <a:lnTo>
                      <a:pt x="363" y="147"/>
                    </a:lnTo>
                    <a:lnTo>
                      <a:pt x="355" y="112"/>
                    </a:lnTo>
                    <a:lnTo>
                      <a:pt x="337" y="78"/>
                    </a:lnTo>
                    <a:lnTo>
                      <a:pt x="312" y="52"/>
                    </a:lnTo>
                    <a:lnTo>
                      <a:pt x="286" y="26"/>
                    </a:lnTo>
                    <a:lnTo>
                      <a:pt x="260" y="9"/>
                    </a:lnTo>
                    <a:lnTo>
                      <a:pt x="22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4004925" y="238125"/>
                <a:ext cx="663900" cy="663875"/>
              </a:xfrm>
              <a:custGeom>
                <a:rect b="b" l="l" r="r" t="t"/>
                <a:pathLst>
                  <a:path extrusionOk="0" h="26555" w="26556">
                    <a:moveTo>
                      <a:pt x="13412" y="4266"/>
                    </a:moveTo>
                    <a:lnTo>
                      <a:pt x="13636" y="4275"/>
                    </a:lnTo>
                    <a:lnTo>
                      <a:pt x="13870" y="4283"/>
                    </a:lnTo>
                    <a:lnTo>
                      <a:pt x="14094" y="4309"/>
                    </a:lnTo>
                    <a:lnTo>
                      <a:pt x="14319" y="4326"/>
                    </a:lnTo>
                    <a:lnTo>
                      <a:pt x="14543" y="4361"/>
                    </a:lnTo>
                    <a:lnTo>
                      <a:pt x="14768" y="4395"/>
                    </a:lnTo>
                    <a:lnTo>
                      <a:pt x="14984" y="4430"/>
                    </a:lnTo>
                    <a:lnTo>
                      <a:pt x="15208" y="4473"/>
                    </a:lnTo>
                    <a:lnTo>
                      <a:pt x="15424" y="4525"/>
                    </a:lnTo>
                    <a:lnTo>
                      <a:pt x="15631" y="4585"/>
                    </a:lnTo>
                    <a:lnTo>
                      <a:pt x="15847" y="4646"/>
                    </a:lnTo>
                    <a:lnTo>
                      <a:pt x="16063" y="4706"/>
                    </a:lnTo>
                    <a:lnTo>
                      <a:pt x="16270" y="4784"/>
                    </a:lnTo>
                    <a:lnTo>
                      <a:pt x="16469" y="4853"/>
                    </a:lnTo>
                    <a:lnTo>
                      <a:pt x="16676" y="4940"/>
                    </a:lnTo>
                    <a:lnTo>
                      <a:pt x="16875" y="5026"/>
                    </a:lnTo>
                    <a:lnTo>
                      <a:pt x="17073" y="5112"/>
                    </a:lnTo>
                    <a:lnTo>
                      <a:pt x="17272" y="5207"/>
                    </a:lnTo>
                    <a:lnTo>
                      <a:pt x="17471" y="5311"/>
                    </a:lnTo>
                    <a:lnTo>
                      <a:pt x="17661" y="5414"/>
                    </a:lnTo>
                    <a:lnTo>
                      <a:pt x="17851" y="5518"/>
                    </a:lnTo>
                    <a:lnTo>
                      <a:pt x="18032" y="5630"/>
                    </a:lnTo>
                    <a:lnTo>
                      <a:pt x="18213" y="5751"/>
                    </a:lnTo>
                    <a:lnTo>
                      <a:pt x="18395" y="5872"/>
                    </a:lnTo>
                    <a:lnTo>
                      <a:pt x="18740" y="6123"/>
                    </a:lnTo>
                    <a:lnTo>
                      <a:pt x="19077" y="6399"/>
                    </a:lnTo>
                    <a:lnTo>
                      <a:pt x="19405" y="6684"/>
                    </a:lnTo>
                    <a:lnTo>
                      <a:pt x="19716" y="6986"/>
                    </a:lnTo>
                    <a:lnTo>
                      <a:pt x="20009" y="7306"/>
                    </a:lnTo>
                    <a:lnTo>
                      <a:pt x="20286" y="7634"/>
                    </a:lnTo>
                    <a:lnTo>
                      <a:pt x="20415" y="7807"/>
                    </a:lnTo>
                    <a:lnTo>
                      <a:pt x="20545" y="7979"/>
                    </a:lnTo>
                    <a:lnTo>
                      <a:pt x="20674" y="8152"/>
                    </a:lnTo>
                    <a:lnTo>
                      <a:pt x="20795" y="8333"/>
                    </a:lnTo>
                    <a:lnTo>
                      <a:pt x="20916" y="8515"/>
                    </a:lnTo>
                    <a:lnTo>
                      <a:pt x="21028" y="8705"/>
                    </a:lnTo>
                    <a:lnTo>
                      <a:pt x="21132" y="8895"/>
                    </a:lnTo>
                    <a:lnTo>
                      <a:pt x="21236" y="9085"/>
                    </a:lnTo>
                    <a:lnTo>
                      <a:pt x="21339" y="9283"/>
                    </a:lnTo>
                    <a:lnTo>
                      <a:pt x="21434" y="9473"/>
                    </a:lnTo>
                    <a:lnTo>
                      <a:pt x="21521" y="9680"/>
                    </a:lnTo>
                    <a:lnTo>
                      <a:pt x="21607" y="9879"/>
                    </a:lnTo>
                    <a:lnTo>
                      <a:pt x="21693" y="10086"/>
                    </a:lnTo>
                    <a:lnTo>
                      <a:pt x="21762" y="10294"/>
                    </a:lnTo>
                    <a:lnTo>
                      <a:pt x="21832" y="10501"/>
                    </a:lnTo>
                    <a:lnTo>
                      <a:pt x="21901" y="10717"/>
                    </a:lnTo>
                    <a:lnTo>
                      <a:pt x="21961" y="10933"/>
                    </a:lnTo>
                    <a:lnTo>
                      <a:pt x="22022" y="11148"/>
                    </a:lnTo>
                    <a:lnTo>
                      <a:pt x="22065" y="11364"/>
                    </a:lnTo>
                    <a:lnTo>
                      <a:pt x="22117" y="11589"/>
                    </a:lnTo>
                    <a:lnTo>
                      <a:pt x="22151" y="11813"/>
                    </a:lnTo>
                    <a:lnTo>
                      <a:pt x="22186" y="12038"/>
                    </a:lnTo>
                    <a:lnTo>
                      <a:pt x="22211" y="12262"/>
                    </a:lnTo>
                    <a:lnTo>
                      <a:pt x="22237" y="12496"/>
                    </a:lnTo>
                    <a:lnTo>
                      <a:pt x="22255" y="12720"/>
                    </a:lnTo>
                    <a:lnTo>
                      <a:pt x="22263" y="12953"/>
                    </a:lnTo>
                    <a:lnTo>
                      <a:pt x="22272" y="13186"/>
                    </a:lnTo>
                    <a:lnTo>
                      <a:pt x="22272" y="13420"/>
                    </a:lnTo>
                    <a:lnTo>
                      <a:pt x="22263" y="13653"/>
                    </a:lnTo>
                    <a:lnTo>
                      <a:pt x="22255" y="13877"/>
                    </a:lnTo>
                    <a:lnTo>
                      <a:pt x="22229" y="14102"/>
                    </a:lnTo>
                    <a:lnTo>
                      <a:pt x="22211" y="14326"/>
                    </a:lnTo>
                    <a:lnTo>
                      <a:pt x="22177" y="14551"/>
                    </a:lnTo>
                    <a:lnTo>
                      <a:pt x="22142" y="14775"/>
                    </a:lnTo>
                    <a:lnTo>
                      <a:pt x="22108" y="15000"/>
                    </a:lnTo>
                    <a:lnTo>
                      <a:pt x="22065" y="15216"/>
                    </a:lnTo>
                    <a:lnTo>
                      <a:pt x="22013" y="15432"/>
                    </a:lnTo>
                    <a:lnTo>
                      <a:pt x="21952" y="15648"/>
                    </a:lnTo>
                    <a:lnTo>
                      <a:pt x="21892" y="15863"/>
                    </a:lnTo>
                    <a:lnTo>
                      <a:pt x="21832" y="16071"/>
                    </a:lnTo>
                    <a:lnTo>
                      <a:pt x="21754" y="16278"/>
                    </a:lnTo>
                    <a:lnTo>
                      <a:pt x="21685" y="16485"/>
                    </a:lnTo>
                    <a:lnTo>
                      <a:pt x="21598" y="16692"/>
                    </a:lnTo>
                    <a:lnTo>
                      <a:pt x="21512" y="16891"/>
                    </a:lnTo>
                    <a:lnTo>
                      <a:pt x="21426" y="17090"/>
                    </a:lnTo>
                    <a:lnTo>
                      <a:pt x="21331" y="17288"/>
                    </a:lnTo>
                    <a:lnTo>
                      <a:pt x="21227" y="17478"/>
                    </a:lnTo>
                    <a:lnTo>
                      <a:pt x="21123" y="17668"/>
                    </a:lnTo>
                    <a:lnTo>
                      <a:pt x="21020" y="17858"/>
                    </a:lnTo>
                    <a:lnTo>
                      <a:pt x="20908" y="18040"/>
                    </a:lnTo>
                    <a:lnTo>
                      <a:pt x="20787" y="18230"/>
                    </a:lnTo>
                    <a:lnTo>
                      <a:pt x="20666" y="18402"/>
                    </a:lnTo>
                    <a:lnTo>
                      <a:pt x="20415" y="18756"/>
                    </a:lnTo>
                    <a:lnTo>
                      <a:pt x="20139" y="19093"/>
                    </a:lnTo>
                    <a:lnTo>
                      <a:pt x="19854" y="19413"/>
                    </a:lnTo>
                    <a:lnTo>
                      <a:pt x="19552" y="19724"/>
                    </a:lnTo>
                    <a:lnTo>
                      <a:pt x="19232" y="20017"/>
                    </a:lnTo>
                    <a:lnTo>
                      <a:pt x="19068" y="20155"/>
                    </a:lnTo>
                    <a:lnTo>
                      <a:pt x="18904" y="20294"/>
                    </a:lnTo>
                    <a:lnTo>
                      <a:pt x="18731" y="20432"/>
                    </a:lnTo>
                    <a:lnTo>
                      <a:pt x="18559" y="20561"/>
                    </a:lnTo>
                    <a:lnTo>
                      <a:pt x="18386" y="20682"/>
                    </a:lnTo>
                    <a:lnTo>
                      <a:pt x="18205" y="20812"/>
                    </a:lnTo>
                    <a:lnTo>
                      <a:pt x="18023" y="20924"/>
                    </a:lnTo>
                    <a:lnTo>
                      <a:pt x="17833" y="21036"/>
                    </a:lnTo>
                    <a:lnTo>
                      <a:pt x="17643" y="21148"/>
                    </a:lnTo>
                    <a:lnTo>
                      <a:pt x="17453" y="21252"/>
                    </a:lnTo>
                    <a:lnTo>
                      <a:pt x="17255" y="21347"/>
                    </a:lnTo>
                    <a:lnTo>
                      <a:pt x="17065" y="21442"/>
                    </a:lnTo>
                    <a:lnTo>
                      <a:pt x="16857" y="21537"/>
                    </a:lnTo>
                    <a:lnTo>
                      <a:pt x="16659" y="21623"/>
                    </a:lnTo>
                    <a:lnTo>
                      <a:pt x="16452" y="21701"/>
                    </a:lnTo>
                    <a:lnTo>
                      <a:pt x="16244" y="21779"/>
                    </a:lnTo>
                    <a:lnTo>
                      <a:pt x="16037" y="21848"/>
                    </a:lnTo>
                    <a:lnTo>
                      <a:pt x="15821" y="21917"/>
                    </a:lnTo>
                    <a:lnTo>
                      <a:pt x="15605" y="21977"/>
                    </a:lnTo>
                    <a:lnTo>
                      <a:pt x="15389" y="22029"/>
                    </a:lnTo>
                    <a:lnTo>
                      <a:pt x="15174" y="22081"/>
                    </a:lnTo>
                    <a:lnTo>
                      <a:pt x="14949" y="22124"/>
                    </a:lnTo>
                    <a:lnTo>
                      <a:pt x="14724" y="22159"/>
                    </a:lnTo>
                    <a:lnTo>
                      <a:pt x="14500" y="22193"/>
                    </a:lnTo>
                    <a:lnTo>
                      <a:pt x="14275" y="22228"/>
                    </a:lnTo>
                    <a:lnTo>
                      <a:pt x="14042" y="22245"/>
                    </a:lnTo>
                    <a:lnTo>
                      <a:pt x="13818" y="22262"/>
                    </a:lnTo>
                    <a:lnTo>
                      <a:pt x="13585" y="22280"/>
                    </a:lnTo>
                    <a:lnTo>
                      <a:pt x="13118" y="22280"/>
                    </a:lnTo>
                    <a:lnTo>
                      <a:pt x="12885" y="22271"/>
                    </a:lnTo>
                    <a:lnTo>
                      <a:pt x="12661" y="22262"/>
                    </a:lnTo>
                    <a:lnTo>
                      <a:pt x="12436" y="22245"/>
                    </a:lnTo>
                    <a:lnTo>
                      <a:pt x="12212" y="22219"/>
                    </a:lnTo>
                    <a:lnTo>
                      <a:pt x="11987" y="22193"/>
                    </a:lnTo>
                    <a:lnTo>
                      <a:pt x="11762" y="22159"/>
                    </a:lnTo>
                    <a:lnTo>
                      <a:pt x="11538" y="22116"/>
                    </a:lnTo>
                    <a:lnTo>
                      <a:pt x="11322" y="22072"/>
                    </a:lnTo>
                    <a:lnTo>
                      <a:pt x="11106" y="22021"/>
                    </a:lnTo>
                    <a:lnTo>
                      <a:pt x="10890" y="21969"/>
                    </a:lnTo>
                    <a:lnTo>
                      <a:pt x="10674" y="21908"/>
                    </a:lnTo>
                    <a:lnTo>
                      <a:pt x="10467" y="21839"/>
                    </a:lnTo>
                    <a:lnTo>
                      <a:pt x="10260" y="21770"/>
                    </a:lnTo>
                    <a:lnTo>
                      <a:pt x="10053" y="21692"/>
                    </a:lnTo>
                    <a:lnTo>
                      <a:pt x="9845" y="21615"/>
                    </a:lnTo>
                    <a:lnTo>
                      <a:pt x="9647" y="21528"/>
                    </a:lnTo>
                    <a:lnTo>
                      <a:pt x="9448" y="21433"/>
                    </a:lnTo>
                    <a:lnTo>
                      <a:pt x="9250" y="21338"/>
                    </a:lnTo>
                    <a:lnTo>
                      <a:pt x="9060" y="21243"/>
                    </a:lnTo>
                    <a:lnTo>
                      <a:pt x="8870" y="21140"/>
                    </a:lnTo>
                    <a:lnTo>
                      <a:pt x="8680" y="21028"/>
                    </a:lnTo>
                    <a:lnTo>
                      <a:pt x="8498" y="20915"/>
                    </a:lnTo>
                    <a:lnTo>
                      <a:pt x="8308" y="20803"/>
                    </a:lnTo>
                    <a:lnTo>
                      <a:pt x="8136" y="20682"/>
                    </a:lnTo>
                    <a:lnTo>
                      <a:pt x="7782" y="20423"/>
                    </a:lnTo>
                    <a:lnTo>
                      <a:pt x="7445" y="20155"/>
                    </a:lnTo>
                    <a:lnTo>
                      <a:pt x="7125" y="19862"/>
                    </a:lnTo>
                    <a:lnTo>
                      <a:pt x="6814" y="19559"/>
                    </a:lnTo>
                    <a:lnTo>
                      <a:pt x="6521" y="19249"/>
                    </a:lnTo>
                    <a:lnTo>
                      <a:pt x="6244" y="18912"/>
                    </a:lnTo>
                    <a:lnTo>
                      <a:pt x="6106" y="18748"/>
                    </a:lnTo>
                    <a:lnTo>
                      <a:pt x="5977" y="18575"/>
                    </a:lnTo>
                    <a:lnTo>
                      <a:pt x="5856" y="18394"/>
                    </a:lnTo>
                    <a:lnTo>
                      <a:pt x="5726" y="18212"/>
                    </a:lnTo>
                    <a:lnTo>
                      <a:pt x="5614" y="18031"/>
                    </a:lnTo>
                    <a:lnTo>
                      <a:pt x="5502" y="17850"/>
                    </a:lnTo>
                    <a:lnTo>
                      <a:pt x="5389" y="17660"/>
                    </a:lnTo>
                    <a:lnTo>
                      <a:pt x="5286" y="17461"/>
                    </a:lnTo>
                    <a:lnTo>
                      <a:pt x="5191" y="17271"/>
                    </a:lnTo>
                    <a:lnTo>
                      <a:pt x="5096" y="17072"/>
                    </a:lnTo>
                    <a:lnTo>
                      <a:pt x="5001" y="16874"/>
                    </a:lnTo>
                    <a:lnTo>
                      <a:pt x="4915" y="16667"/>
                    </a:lnTo>
                    <a:lnTo>
                      <a:pt x="4837" y="16459"/>
                    </a:lnTo>
                    <a:lnTo>
                      <a:pt x="4759" y="16252"/>
                    </a:lnTo>
                    <a:lnTo>
                      <a:pt x="4690" y="16045"/>
                    </a:lnTo>
                    <a:lnTo>
                      <a:pt x="4621" y="15829"/>
                    </a:lnTo>
                    <a:lnTo>
                      <a:pt x="4560" y="15622"/>
                    </a:lnTo>
                    <a:lnTo>
                      <a:pt x="4509" y="15397"/>
                    </a:lnTo>
                    <a:lnTo>
                      <a:pt x="4457" y="15181"/>
                    </a:lnTo>
                    <a:lnTo>
                      <a:pt x="4414" y="14957"/>
                    </a:lnTo>
                    <a:lnTo>
                      <a:pt x="4370" y="14741"/>
                    </a:lnTo>
                    <a:lnTo>
                      <a:pt x="4345" y="14508"/>
                    </a:lnTo>
                    <a:lnTo>
                      <a:pt x="4310" y="14283"/>
                    </a:lnTo>
                    <a:lnTo>
                      <a:pt x="4293" y="14059"/>
                    </a:lnTo>
                    <a:lnTo>
                      <a:pt x="4275" y="13825"/>
                    </a:lnTo>
                    <a:lnTo>
                      <a:pt x="4258" y="13592"/>
                    </a:lnTo>
                    <a:lnTo>
                      <a:pt x="4258" y="13359"/>
                    </a:lnTo>
                    <a:lnTo>
                      <a:pt x="4258" y="13126"/>
                    </a:lnTo>
                    <a:lnTo>
                      <a:pt x="4267" y="12901"/>
                    </a:lnTo>
                    <a:lnTo>
                      <a:pt x="4275" y="12668"/>
                    </a:lnTo>
                    <a:lnTo>
                      <a:pt x="4293" y="12444"/>
                    </a:lnTo>
                    <a:lnTo>
                      <a:pt x="4319" y="12219"/>
                    </a:lnTo>
                    <a:lnTo>
                      <a:pt x="4345" y="11995"/>
                    </a:lnTo>
                    <a:lnTo>
                      <a:pt x="4379" y="11770"/>
                    </a:lnTo>
                    <a:lnTo>
                      <a:pt x="4422" y="11554"/>
                    </a:lnTo>
                    <a:lnTo>
                      <a:pt x="4465" y="11330"/>
                    </a:lnTo>
                    <a:lnTo>
                      <a:pt x="4517" y="11114"/>
                    </a:lnTo>
                    <a:lnTo>
                      <a:pt x="4569" y="10898"/>
                    </a:lnTo>
                    <a:lnTo>
                      <a:pt x="4630" y="10691"/>
                    </a:lnTo>
                    <a:lnTo>
                      <a:pt x="4699" y="10475"/>
                    </a:lnTo>
                    <a:lnTo>
                      <a:pt x="4768" y="10268"/>
                    </a:lnTo>
                    <a:lnTo>
                      <a:pt x="4845" y="10060"/>
                    </a:lnTo>
                    <a:lnTo>
                      <a:pt x="4923" y="9862"/>
                    </a:lnTo>
                    <a:lnTo>
                      <a:pt x="5010" y="9663"/>
                    </a:lnTo>
                    <a:lnTo>
                      <a:pt x="5104" y="9465"/>
                    </a:lnTo>
                    <a:lnTo>
                      <a:pt x="5199" y="9266"/>
                    </a:lnTo>
                    <a:lnTo>
                      <a:pt x="5294" y="9067"/>
                    </a:lnTo>
                    <a:lnTo>
                      <a:pt x="5398" y="8877"/>
                    </a:lnTo>
                    <a:lnTo>
                      <a:pt x="5510" y="8687"/>
                    </a:lnTo>
                    <a:lnTo>
                      <a:pt x="5623" y="8506"/>
                    </a:lnTo>
                    <a:lnTo>
                      <a:pt x="5735" y="8325"/>
                    </a:lnTo>
                    <a:lnTo>
                      <a:pt x="5856" y="8143"/>
                    </a:lnTo>
                    <a:lnTo>
                      <a:pt x="6115" y="7798"/>
                    </a:lnTo>
                    <a:lnTo>
                      <a:pt x="6383" y="7461"/>
                    </a:lnTo>
                    <a:lnTo>
                      <a:pt x="6676" y="7133"/>
                    </a:lnTo>
                    <a:lnTo>
                      <a:pt x="6978" y="6822"/>
                    </a:lnTo>
                    <a:lnTo>
                      <a:pt x="7289" y="6528"/>
                    </a:lnTo>
                    <a:lnTo>
                      <a:pt x="7453" y="6390"/>
                    </a:lnTo>
                    <a:lnTo>
                      <a:pt x="7626" y="6252"/>
                    </a:lnTo>
                    <a:lnTo>
                      <a:pt x="7790" y="6123"/>
                    </a:lnTo>
                    <a:lnTo>
                      <a:pt x="7963" y="5984"/>
                    </a:lnTo>
                    <a:lnTo>
                      <a:pt x="8144" y="5864"/>
                    </a:lnTo>
                    <a:lnTo>
                      <a:pt x="8326" y="5743"/>
                    </a:lnTo>
                    <a:lnTo>
                      <a:pt x="8507" y="5622"/>
                    </a:lnTo>
                    <a:lnTo>
                      <a:pt x="8688" y="5509"/>
                    </a:lnTo>
                    <a:lnTo>
                      <a:pt x="8878" y="5406"/>
                    </a:lnTo>
                    <a:lnTo>
                      <a:pt x="9077" y="5302"/>
                    </a:lnTo>
                    <a:lnTo>
                      <a:pt x="9267" y="5199"/>
                    </a:lnTo>
                    <a:lnTo>
                      <a:pt x="9465" y="5104"/>
                    </a:lnTo>
                    <a:lnTo>
                      <a:pt x="9664" y="5017"/>
                    </a:lnTo>
                    <a:lnTo>
                      <a:pt x="9871" y="4931"/>
                    </a:lnTo>
                    <a:lnTo>
                      <a:pt x="10070" y="4845"/>
                    </a:lnTo>
                    <a:lnTo>
                      <a:pt x="10286" y="4775"/>
                    </a:lnTo>
                    <a:lnTo>
                      <a:pt x="10493" y="4698"/>
                    </a:lnTo>
                    <a:lnTo>
                      <a:pt x="10709" y="4637"/>
                    </a:lnTo>
                    <a:lnTo>
                      <a:pt x="10916" y="4577"/>
                    </a:lnTo>
                    <a:lnTo>
                      <a:pt x="11141" y="4516"/>
                    </a:lnTo>
                    <a:lnTo>
                      <a:pt x="11357" y="4473"/>
                    </a:lnTo>
                    <a:lnTo>
                      <a:pt x="11581" y="4421"/>
                    </a:lnTo>
                    <a:lnTo>
                      <a:pt x="11797" y="4387"/>
                    </a:lnTo>
                    <a:lnTo>
                      <a:pt x="12022" y="4352"/>
                    </a:lnTo>
                    <a:lnTo>
                      <a:pt x="12255" y="4326"/>
                    </a:lnTo>
                    <a:lnTo>
                      <a:pt x="12479" y="4300"/>
                    </a:lnTo>
                    <a:lnTo>
                      <a:pt x="12712" y="4283"/>
                    </a:lnTo>
                    <a:lnTo>
                      <a:pt x="12946" y="4275"/>
                    </a:lnTo>
                    <a:lnTo>
                      <a:pt x="13179" y="4266"/>
                    </a:lnTo>
                    <a:close/>
                    <a:moveTo>
                      <a:pt x="15035" y="0"/>
                    </a:moveTo>
                    <a:lnTo>
                      <a:pt x="15053" y="104"/>
                    </a:lnTo>
                    <a:lnTo>
                      <a:pt x="15061" y="216"/>
                    </a:lnTo>
                    <a:lnTo>
                      <a:pt x="15061" y="337"/>
                    </a:lnTo>
                    <a:lnTo>
                      <a:pt x="15061" y="449"/>
                    </a:lnTo>
                    <a:lnTo>
                      <a:pt x="15053" y="553"/>
                    </a:lnTo>
                    <a:lnTo>
                      <a:pt x="15035" y="665"/>
                    </a:lnTo>
                    <a:lnTo>
                      <a:pt x="15009" y="777"/>
                    </a:lnTo>
                    <a:lnTo>
                      <a:pt x="14984" y="881"/>
                    </a:lnTo>
                    <a:lnTo>
                      <a:pt x="14958" y="984"/>
                    </a:lnTo>
                    <a:lnTo>
                      <a:pt x="14923" y="1088"/>
                    </a:lnTo>
                    <a:lnTo>
                      <a:pt x="14880" y="1183"/>
                    </a:lnTo>
                    <a:lnTo>
                      <a:pt x="14837" y="1278"/>
                    </a:lnTo>
                    <a:lnTo>
                      <a:pt x="14733" y="1468"/>
                    </a:lnTo>
                    <a:lnTo>
                      <a:pt x="14612" y="1641"/>
                    </a:lnTo>
                    <a:lnTo>
                      <a:pt x="14474" y="1805"/>
                    </a:lnTo>
                    <a:lnTo>
                      <a:pt x="14319" y="1952"/>
                    </a:lnTo>
                    <a:lnTo>
                      <a:pt x="14155" y="2081"/>
                    </a:lnTo>
                    <a:lnTo>
                      <a:pt x="13973" y="2202"/>
                    </a:lnTo>
                    <a:lnTo>
                      <a:pt x="13878" y="2254"/>
                    </a:lnTo>
                    <a:lnTo>
                      <a:pt x="13783" y="2306"/>
                    </a:lnTo>
                    <a:lnTo>
                      <a:pt x="13688" y="2349"/>
                    </a:lnTo>
                    <a:lnTo>
                      <a:pt x="13585" y="2383"/>
                    </a:lnTo>
                    <a:lnTo>
                      <a:pt x="13481" y="2418"/>
                    </a:lnTo>
                    <a:lnTo>
                      <a:pt x="13377" y="2444"/>
                    </a:lnTo>
                    <a:lnTo>
                      <a:pt x="13265" y="2470"/>
                    </a:lnTo>
                    <a:lnTo>
                      <a:pt x="13161" y="2487"/>
                    </a:lnTo>
                    <a:lnTo>
                      <a:pt x="13049" y="2496"/>
                    </a:lnTo>
                    <a:lnTo>
                      <a:pt x="12928" y="2504"/>
                    </a:lnTo>
                    <a:lnTo>
                      <a:pt x="12704" y="2504"/>
                    </a:lnTo>
                    <a:lnTo>
                      <a:pt x="12592" y="2496"/>
                    </a:lnTo>
                    <a:lnTo>
                      <a:pt x="12488" y="2478"/>
                    </a:lnTo>
                    <a:lnTo>
                      <a:pt x="12376" y="2452"/>
                    </a:lnTo>
                    <a:lnTo>
                      <a:pt x="12272" y="2427"/>
                    </a:lnTo>
                    <a:lnTo>
                      <a:pt x="12168" y="2401"/>
                    </a:lnTo>
                    <a:lnTo>
                      <a:pt x="12065" y="2366"/>
                    </a:lnTo>
                    <a:lnTo>
                      <a:pt x="11970" y="2323"/>
                    </a:lnTo>
                    <a:lnTo>
                      <a:pt x="11866" y="2280"/>
                    </a:lnTo>
                    <a:lnTo>
                      <a:pt x="11685" y="2176"/>
                    </a:lnTo>
                    <a:lnTo>
                      <a:pt x="11512" y="2055"/>
                    </a:lnTo>
                    <a:lnTo>
                      <a:pt x="11348" y="1917"/>
                    </a:lnTo>
                    <a:lnTo>
                      <a:pt x="11201" y="1762"/>
                    </a:lnTo>
                    <a:lnTo>
                      <a:pt x="11063" y="1598"/>
                    </a:lnTo>
                    <a:lnTo>
                      <a:pt x="10951" y="1416"/>
                    </a:lnTo>
                    <a:lnTo>
                      <a:pt x="10899" y="1330"/>
                    </a:lnTo>
                    <a:lnTo>
                      <a:pt x="10847" y="1226"/>
                    </a:lnTo>
                    <a:lnTo>
                      <a:pt x="10804" y="1131"/>
                    </a:lnTo>
                    <a:lnTo>
                      <a:pt x="10769" y="1028"/>
                    </a:lnTo>
                    <a:lnTo>
                      <a:pt x="10735" y="924"/>
                    </a:lnTo>
                    <a:lnTo>
                      <a:pt x="10709" y="820"/>
                    </a:lnTo>
                    <a:lnTo>
                      <a:pt x="10683" y="708"/>
                    </a:lnTo>
                    <a:lnTo>
                      <a:pt x="10666" y="604"/>
                    </a:lnTo>
                    <a:lnTo>
                      <a:pt x="10649" y="492"/>
                    </a:lnTo>
                    <a:lnTo>
                      <a:pt x="10649" y="380"/>
                    </a:lnTo>
                    <a:lnTo>
                      <a:pt x="10649" y="259"/>
                    </a:lnTo>
                    <a:lnTo>
                      <a:pt x="10657" y="138"/>
                    </a:lnTo>
                    <a:lnTo>
                      <a:pt x="10338" y="199"/>
                    </a:lnTo>
                    <a:lnTo>
                      <a:pt x="10018" y="276"/>
                    </a:lnTo>
                    <a:lnTo>
                      <a:pt x="9707" y="363"/>
                    </a:lnTo>
                    <a:lnTo>
                      <a:pt x="9396" y="449"/>
                    </a:lnTo>
                    <a:lnTo>
                      <a:pt x="9085" y="544"/>
                    </a:lnTo>
                    <a:lnTo>
                      <a:pt x="8783" y="648"/>
                    </a:lnTo>
                    <a:lnTo>
                      <a:pt x="8481" y="760"/>
                    </a:lnTo>
                    <a:lnTo>
                      <a:pt x="8187" y="881"/>
                    </a:lnTo>
                    <a:lnTo>
                      <a:pt x="8256" y="967"/>
                    </a:lnTo>
                    <a:lnTo>
                      <a:pt x="8326" y="1062"/>
                    </a:lnTo>
                    <a:lnTo>
                      <a:pt x="8386" y="1157"/>
                    </a:lnTo>
                    <a:lnTo>
                      <a:pt x="8438" y="1261"/>
                    </a:lnTo>
                    <a:lnTo>
                      <a:pt x="8481" y="1364"/>
                    </a:lnTo>
                    <a:lnTo>
                      <a:pt x="8524" y="1468"/>
                    </a:lnTo>
                    <a:lnTo>
                      <a:pt x="8559" y="1572"/>
                    </a:lnTo>
                    <a:lnTo>
                      <a:pt x="8593" y="1675"/>
                    </a:lnTo>
                    <a:lnTo>
                      <a:pt x="8619" y="1779"/>
                    </a:lnTo>
                    <a:lnTo>
                      <a:pt x="8636" y="1883"/>
                    </a:lnTo>
                    <a:lnTo>
                      <a:pt x="8645" y="1995"/>
                    </a:lnTo>
                    <a:lnTo>
                      <a:pt x="8662" y="2098"/>
                    </a:lnTo>
                    <a:lnTo>
                      <a:pt x="8662" y="2314"/>
                    </a:lnTo>
                    <a:lnTo>
                      <a:pt x="8645" y="2522"/>
                    </a:lnTo>
                    <a:lnTo>
                      <a:pt x="8602" y="2729"/>
                    </a:lnTo>
                    <a:lnTo>
                      <a:pt x="8550" y="2936"/>
                    </a:lnTo>
                    <a:lnTo>
                      <a:pt x="8472" y="3135"/>
                    </a:lnTo>
                    <a:lnTo>
                      <a:pt x="8377" y="3325"/>
                    </a:lnTo>
                    <a:lnTo>
                      <a:pt x="8317" y="3420"/>
                    </a:lnTo>
                    <a:lnTo>
                      <a:pt x="8265" y="3506"/>
                    </a:lnTo>
                    <a:lnTo>
                      <a:pt x="8196" y="3592"/>
                    </a:lnTo>
                    <a:lnTo>
                      <a:pt x="8127" y="3679"/>
                    </a:lnTo>
                    <a:lnTo>
                      <a:pt x="8058" y="3756"/>
                    </a:lnTo>
                    <a:lnTo>
                      <a:pt x="7980" y="3834"/>
                    </a:lnTo>
                    <a:lnTo>
                      <a:pt x="7894" y="3912"/>
                    </a:lnTo>
                    <a:lnTo>
                      <a:pt x="7807" y="3981"/>
                    </a:lnTo>
                    <a:lnTo>
                      <a:pt x="7721" y="4050"/>
                    </a:lnTo>
                    <a:lnTo>
                      <a:pt x="7626" y="4111"/>
                    </a:lnTo>
                    <a:lnTo>
                      <a:pt x="7522" y="4171"/>
                    </a:lnTo>
                    <a:lnTo>
                      <a:pt x="7427" y="4223"/>
                    </a:lnTo>
                    <a:lnTo>
                      <a:pt x="7324" y="4266"/>
                    </a:lnTo>
                    <a:lnTo>
                      <a:pt x="7220" y="4309"/>
                    </a:lnTo>
                    <a:lnTo>
                      <a:pt x="7117" y="4344"/>
                    </a:lnTo>
                    <a:lnTo>
                      <a:pt x="7013" y="4370"/>
                    </a:lnTo>
                    <a:lnTo>
                      <a:pt x="6909" y="4395"/>
                    </a:lnTo>
                    <a:lnTo>
                      <a:pt x="6806" y="4421"/>
                    </a:lnTo>
                    <a:lnTo>
                      <a:pt x="6693" y="4430"/>
                    </a:lnTo>
                    <a:lnTo>
                      <a:pt x="6590" y="4439"/>
                    </a:lnTo>
                    <a:lnTo>
                      <a:pt x="6374" y="4447"/>
                    </a:lnTo>
                    <a:lnTo>
                      <a:pt x="6167" y="4430"/>
                    </a:lnTo>
                    <a:lnTo>
                      <a:pt x="5959" y="4387"/>
                    </a:lnTo>
                    <a:lnTo>
                      <a:pt x="5752" y="4335"/>
                    </a:lnTo>
                    <a:lnTo>
                      <a:pt x="5554" y="4257"/>
                    </a:lnTo>
                    <a:lnTo>
                      <a:pt x="5364" y="4162"/>
                    </a:lnTo>
                    <a:lnTo>
                      <a:pt x="5269" y="4102"/>
                    </a:lnTo>
                    <a:lnTo>
                      <a:pt x="5182" y="4041"/>
                    </a:lnTo>
                    <a:lnTo>
                      <a:pt x="5096" y="3981"/>
                    </a:lnTo>
                    <a:lnTo>
                      <a:pt x="5010" y="3912"/>
                    </a:lnTo>
                    <a:lnTo>
                      <a:pt x="4932" y="3843"/>
                    </a:lnTo>
                    <a:lnTo>
                      <a:pt x="4854" y="3765"/>
                    </a:lnTo>
                    <a:lnTo>
                      <a:pt x="4776" y="3679"/>
                    </a:lnTo>
                    <a:lnTo>
                      <a:pt x="4707" y="3592"/>
                    </a:lnTo>
                    <a:lnTo>
                      <a:pt x="4638" y="3506"/>
                    </a:lnTo>
                    <a:lnTo>
                      <a:pt x="4578" y="3411"/>
                    </a:lnTo>
                    <a:lnTo>
                      <a:pt x="4517" y="3299"/>
                    </a:lnTo>
                    <a:lnTo>
                      <a:pt x="4465" y="3178"/>
                    </a:lnTo>
                    <a:lnTo>
                      <a:pt x="4224" y="3394"/>
                    </a:lnTo>
                    <a:lnTo>
                      <a:pt x="3991" y="3618"/>
                    </a:lnTo>
                    <a:lnTo>
                      <a:pt x="3757" y="3851"/>
                    </a:lnTo>
                    <a:lnTo>
                      <a:pt x="3533" y="4085"/>
                    </a:lnTo>
                    <a:lnTo>
                      <a:pt x="3308" y="4318"/>
                    </a:lnTo>
                    <a:lnTo>
                      <a:pt x="3092" y="4568"/>
                    </a:lnTo>
                    <a:lnTo>
                      <a:pt x="2885" y="4810"/>
                    </a:lnTo>
                    <a:lnTo>
                      <a:pt x="2687" y="5069"/>
                    </a:lnTo>
                    <a:lnTo>
                      <a:pt x="2799" y="5112"/>
                    </a:lnTo>
                    <a:lnTo>
                      <a:pt x="2911" y="5164"/>
                    </a:lnTo>
                    <a:lnTo>
                      <a:pt x="3015" y="5216"/>
                    </a:lnTo>
                    <a:lnTo>
                      <a:pt x="3110" y="5276"/>
                    </a:lnTo>
                    <a:lnTo>
                      <a:pt x="3196" y="5345"/>
                    </a:lnTo>
                    <a:lnTo>
                      <a:pt x="3282" y="5414"/>
                    </a:lnTo>
                    <a:lnTo>
                      <a:pt x="3369" y="5484"/>
                    </a:lnTo>
                    <a:lnTo>
                      <a:pt x="3446" y="5561"/>
                    </a:lnTo>
                    <a:lnTo>
                      <a:pt x="3524" y="5639"/>
                    </a:lnTo>
                    <a:lnTo>
                      <a:pt x="3593" y="5717"/>
                    </a:lnTo>
                    <a:lnTo>
                      <a:pt x="3654" y="5803"/>
                    </a:lnTo>
                    <a:lnTo>
                      <a:pt x="3723" y="5889"/>
                    </a:lnTo>
                    <a:lnTo>
                      <a:pt x="3826" y="6071"/>
                    </a:lnTo>
                    <a:lnTo>
                      <a:pt x="3921" y="6269"/>
                    </a:lnTo>
                    <a:lnTo>
                      <a:pt x="3991" y="6468"/>
                    </a:lnTo>
                    <a:lnTo>
                      <a:pt x="4042" y="6675"/>
                    </a:lnTo>
                    <a:lnTo>
                      <a:pt x="4077" y="6883"/>
                    </a:lnTo>
                    <a:lnTo>
                      <a:pt x="4086" y="7098"/>
                    </a:lnTo>
                    <a:lnTo>
                      <a:pt x="4086" y="7202"/>
                    </a:lnTo>
                    <a:lnTo>
                      <a:pt x="4077" y="7306"/>
                    </a:lnTo>
                    <a:lnTo>
                      <a:pt x="4068" y="7418"/>
                    </a:lnTo>
                    <a:lnTo>
                      <a:pt x="4051" y="7522"/>
                    </a:lnTo>
                    <a:lnTo>
                      <a:pt x="4025" y="7634"/>
                    </a:lnTo>
                    <a:lnTo>
                      <a:pt x="3999" y="7737"/>
                    </a:lnTo>
                    <a:lnTo>
                      <a:pt x="3965" y="7841"/>
                    </a:lnTo>
                    <a:lnTo>
                      <a:pt x="3921" y="7945"/>
                    </a:lnTo>
                    <a:lnTo>
                      <a:pt x="3878" y="8048"/>
                    </a:lnTo>
                    <a:lnTo>
                      <a:pt x="3826" y="8152"/>
                    </a:lnTo>
                    <a:lnTo>
                      <a:pt x="3775" y="8247"/>
                    </a:lnTo>
                    <a:lnTo>
                      <a:pt x="3714" y="8342"/>
                    </a:lnTo>
                    <a:lnTo>
                      <a:pt x="3645" y="8437"/>
                    </a:lnTo>
                    <a:lnTo>
                      <a:pt x="3576" y="8523"/>
                    </a:lnTo>
                    <a:lnTo>
                      <a:pt x="3507" y="8610"/>
                    </a:lnTo>
                    <a:lnTo>
                      <a:pt x="3429" y="8687"/>
                    </a:lnTo>
                    <a:lnTo>
                      <a:pt x="3351" y="8756"/>
                    </a:lnTo>
                    <a:lnTo>
                      <a:pt x="3274" y="8826"/>
                    </a:lnTo>
                    <a:lnTo>
                      <a:pt x="3187" y="8895"/>
                    </a:lnTo>
                    <a:lnTo>
                      <a:pt x="3101" y="8955"/>
                    </a:lnTo>
                    <a:lnTo>
                      <a:pt x="2920" y="9067"/>
                    </a:lnTo>
                    <a:lnTo>
                      <a:pt x="2721" y="9154"/>
                    </a:lnTo>
                    <a:lnTo>
                      <a:pt x="2522" y="9231"/>
                    </a:lnTo>
                    <a:lnTo>
                      <a:pt x="2315" y="9283"/>
                    </a:lnTo>
                    <a:lnTo>
                      <a:pt x="2108" y="9309"/>
                    </a:lnTo>
                    <a:lnTo>
                      <a:pt x="1892" y="9326"/>
                    </a:lnTo>
                    <a:lnTo>
                      <a:pt x="1788" y="9326"/>
                    </a:lnTo>
                    <a:lnTo>
                      <a:pt x="1685" y="9318"/>
                    </a:lnTo>
                    <a:lnTo>
                      <a:pt x="1573" y="9300"/>
                    </a:lnTo>
                    <a:lnTo>
                      <a:pt x="1469" y="9283"/>
                    </a:lnTo>
                    <a:lnTo>
                      <a:pt x="1357" y="9266"/>
                    </a:lnTo>
                    <a:lnTo>
                      <a:pt x="1253" y="9231"/>
                    </a:lnTo>
                    <a:lnTo>
                      <a:pt x="1149" y="9205"/>
                    </a:lnTo>
                    <a:lnTo>
                      <a:pt x="1046" y="9162"/>
                    </a:lnTo>
                    <a:lnTo>
                      <a:pt x="942" y="9119"/>
                    </a:lnTo>
                    <a:lnTo>
                      <a:pt x="839" y="9067"/>
                    </a:lnTo>
                    <a:lnTo>
                      <a:pt x="718" y="8990"/>
                    </a:lnTo>
                    <a:lnTo>
                      <a:pt x="605" y="8912"/>
                    </a:lnTo>
                    <a:lnTo>
                      <a:pt x="502" y="9214"/>
                    </a:lnTo>
                    <a:lnTo>
                      <a:pt x="407" y="9525"/>
                    </a:lnTo>
                    <a:lnTo>
                      <a:pt x="320" y="9845"/>
                    </a:lnTo>
                    <a:lnTo>
                      <a:pt x="243" y="10164"/>
                    </a:lnTo>
                    <a:lnTo>
                      <a:pt x="174" y="10484"/>
                    </a:lnTo>
                    <a:lnTo>
                      <a:pt x="105" y="10803"/>
                    </a:lnTo>
                    <a:lnTo>
                      <a:pt x="53" y="11131"/>
                    </a:lnTo>
                    <a:lnTo>
                      <a:pt x="1" y="11459"/>
                    </a:lnTo>
                    <a:lnTo>
                      <a:pt x="1" y="11459"/>
                    </a:lnTo>
                    <a:lnTo>
                      <a:pt x="139" y="11433"/>
                    </a:lnTo>
                    <a:lnTo>
                      <a:pt x="277" y="11416"/>
                    </a:lnTo>
                    <a:lnTo>
                      <a:pt x="389" y="11416"/>
                    </a:lnTo>
                    <a:lnTo>
                      <a:pt x="502" y="11425"/>
                    </a:lnTo>
                    <a:lnTo>
                      <a:pt x="614" y="11433"/>
                    </a:lnTo>
                    <a:lnTo>
                      <a:pt x="726" y="11451"/>
                    </a:lnTo>
                    <a:lnTo>
                      <a:pt x="830" y="11468"/>
                    </a:lnTo>
                    <a:lnTo>
                      <a:pt x="934" y="11494"/>
                    </a:lnTo>
                    <a:lnTo>
                      <a:pt x="1037" y="11528"/>
                    </a:lnTo>
                    <a:lnTo>
                      <a:pt x="1141" y="11563"/>
                    </a:lnTo>
                    <a:lnTo>
                      <a:pt x="1244" y="11606"/>
                    </a:lnTo>
                    <a:lnTo>
                      <a:pt x="1339" y="11649"/>
                    </a:lnTo>
                    <a:lnTo>
                      <a:pt x="1521" y="11753"/>
                    </a:lnTo>
                    <a:lnTo>
                      <a:pt x="1702" y="11874"/>
                    </a:lnTo>
                    <a:lnTo>
                      <a:pt x="1858" y="12012"/>
                    </a:lnTo>
                    <a:lnTo>
                      <a:pt x="2004" y="12159"/>
                    </a:lnTo>
                    <a:lnTo>
                      <a:pt x="2143" y="12323"/>
                    </a:lnTo>
                    <a:lnTo>
                      <a:pt x="2255" y="12504"/>
                    </a:lnTo>
                    <a:lnTo>
                      <a:pt x="2315" y="12599"/>
                    </a:lnTo>
                    <a:lnTo>
                      <a:pt x="2358" y="12694"/>
                    </a:lnTo>
                    <a:lnTo>
                      <a:pt x="2402" y="12798"/>
                    </a:lnTo>
                    <a:lnTo>
                      <a:pt x="2436" y="12893"/>
                    </a:lnTo>
                    <a:lnTo>
                      <a:pt x="2471" y="12996"/>
                    </a:lnTo>
                    <a:lnTo>
                      <a:pt x="2505" y="13109"/>
                    </a:lnTo>
                    <a:lnTo>
                      <a:pt x="2522" y="13212"/>
                    </a:lnTo>
                    <a:lnTo>
                      <a:pt x="2540" y="13325"/>
                    </a:lnTo>
                    <a:lnTo>
                      <a:pt x="2557" y="13437"/>
                    </a:lnTo>
                    <a:lnTo>
                      <a:pt x="2566" y="13549"/>
                    </a:lnTo>
                    <a:lnTo>
                      <a:pt x="2566" y="13661"/>
                    </a:lnTo>
                    <a:lnTo>
                      <a:pt x="2557" y="13774"/>
                    </a:lnTo>
                    <a:lnTo>
                      <a:pt x="2548" y="13886"/>
                    </a:lnTo>
                    <a:lnTo>
                      <a:pt x="2531" y="13998"/>
                    </a:lnTo>
                    <a:lnTo>
                      <a:pt x="2514" y="14102"/>
                    </a:lnTo>
                    <a:lnTo>
                      <a:pt x="2488" y="14205"/>
                    </a:lnTo>
                    <a:lnTo>
                      <a:pt x="2453" y="14309"/>
                    </a:lnTo>
                    <a:lnTo>
                      <a:pt x="2419" y="14413"/>
                    </a:lnTo>
                    <a:lnTo>
                      <a:pt x="2376" y="14516"/>
                    </a:lnTo>
                    <a:lnTo>
                      <a:pt x="2332" y="14611"/>
                    </a:lnTo>
                    <a:lnTo>
                      <a:pt x="2229" y="14801"/>
                    </a:lnTo>
                    <a:lnTo>
                      <a:pt x="2108" y="14974"/>
                    </a:lnTo>
                    <a:lnTo>
                      <a:pt x="1970" y="15129"/>
                    </a:lnTo>
                    <a:lnTo>
                      <a:pt x="1823" y="15285"/>
                    </a:lnTo>
                    <a:lnTo>
                      <a:pt x="1650" y="15414"/>
                    </a:lnTo>
                    <a:lnTo>
                      <a:pt x="1478" y="15535"/>
                    </a:lnTo>
                    <a:lnTo>
                      <a:pt x="1383" y="15587"/>
                    </a:lnTo>
                    <a:lnTo>
                      <a:pt x="1288" y="15630"/>
                    </a:lnTo>
                    <a:lnTo>
                      <a:pt x="1184" y="15674"/>
                    </a:lnTo>
                    <a:lnTo>
                      <a:pt x="1089" y="15717"/>
                    </a:lnTo>
                    <a:lnTo>
                      <a:pt x="985" y="15743"/>
                    </a:lnTo>
                    <a:lnTo>
                      <a:pt x="873" y="15777"/>
                    </a:lnTo>
                    <a:lnTo>
                      <a:pt x="769" y="15794"/>
                    </a:lnTo>
                    <a:lnTo>
                      <a:pt x="657" y="15820"/>
                    </a:lnTo>
                    <a:lnTo>
                      <a:pt x="545" y="15829"/>
                    </a:lnTo>
                    <a:lnTo>
                      <a:pt x="433" y="15838"/>
                    </a:lnTo>
                    <a:lnTo>
                      <a:pt x="277" y="15829"/>
                    </a:lnTo>
                    <a:lnTo>
                      <a:pt x="122" y="15812"/>
                    </a:lnTo>
                    <a:lnTo>
                      <a:pt x="182" y="16140"/>
                    </a:lnTo>
                    <a:lnTo>
                      <a:pt x="260" y="16468"/>
                    </a:lnTo>
                    <a:lnTo>
                      <a:pt x="346" y="16787"/>
                    </a:lnTo>
                    <a:lnTo>
                      <a:pt x="433" y="17107"/>
                    </a:lnTo>
                    <a:lnTo>
                      <a:pt x="536" y="17427"/>
                    </a:lnTo>
                    <a:lnTo>
                      <a:pt x="640" y="17737"/>
                    </a:lnTo>
                    <a:lnTo>
                      <a:pt x="752" y="18040"/>
                    </a:lnTo>
                    <a:lnTo>
                      <a:pt x="873" y="18351"/>
                    </a:lnTo>
                    <a:lnTo>
                      <a:pt x="994" y="18247"/>
                    </a:lnTo>
                    <a:lnTo>
                      <a:pt x="1054" y="18204"/>
                    </a:lnTo>
                    <a:lnTo>
                      <a:pt x="1124" y="18152"/>
                    </a:lnTo>
                    <a:lnTo>
                      <a:pt x="1219" y="18100"/>
                    </a:lnTo>
                    <a:lnTo>
                      <a:pt x="1313" y="18048"/>
                    </a:lnTo>
                    <a:lnTo>
                      <a:pt x="1417" y="17996"/>
                    </a:lnTo>
                    <a:lnTo>
                      <a:pt x="1521" y="17953"/>
                    </a:lnTo>
                    <a:lnTo>
                      <a:pt x="1624" y="17919"/>
                    </a:lnTo>
                    <a:lnTo>
                      <a:pt x="1728" y="17893"/>
                    </a:lnTo>
                    <a:lnTo>
                      <a:pt x="1832" y="17867"/>
                    </a:lnTo>
                    <a:lnTo>
                      <a:pt x="1944" y="17850"/>
                    </a:lnTo>
                    <a:lnTo>
                      <a:pt x="2048" y="17832"/>
                    </a:lnTo>
                    <a:lnTo>
                      <a:pt x="2151" y="17824"/>
                    </a:lnTo>
                    <a:lnTo>
                      <a:pt x="2367" y="17824"/>
                    </a:lnTo>
                    <a:lnTo>
                      <a:pt x="2583" y="17841"/>
                    </a:lnTo>
                    <a:lnTo>
                      <a:pt x="2790" y="17876"/>
                    </a:lnTo>
                    <a:lnTo>
                      <a:pt x="2989" y="17936"/>
                    </a:lnTo>
                    <a:lnTo>
                      <a:pt x="3187" y="18005"/>
                    </a:lnTo>
                    <a:lnTo>
                      <a:pt x="3377" y="18109"/>
                    </a:lnTo>
                    <a:lnTo>
                      <a:pt x="3472" y="18161"/>
                    </a:lnTo>
                    <a:lnTo>
                      <a:pt x="3559" y="18221"/>
                    </a:lnTo>
                    <a:lnTo>
                      <a:pt x="3645" y="18281"/>
                    </a:lnTo>
                    <a:lnTo>
                      <a:pt x="3731" y="18351"/>
                    </a:lnTo>
                    <a:lnTo>
                      <a:pt x="3809" y="18428"/>
                    </a:lnTo>
                    <a:lnTo>
                      <a:pt x="3887" y="18506"/>
                    </a:lnTo>
                    <a:lnTo>
                      <a:pt x="3965" y="18584"/>
                    </a:lnTo>
                    <a:lnTo>
                      <a:pt x="4034" y="18670"/>
                    </a:lnTo>
                    <a:lnTo>
                      <a:pt x="4103" y="18765"/>
                    </a:lnTo>
                    <a:lnTo>
                      <a:pt x="4163" y="18860"/>
                    </a:lnTo>
                    <a:lnTo>
                      <a:pt x="4224" y="18955"/>
                    </a:lnTo>
                    <a:lnTo>
                      <a:pt x="4275" y="19050"/>
                    </a:lnTo>
                    <a:lnTo>
                      <a:pt x="4319" y="19154"/>
                    </a:lnTo>
                    <a:lnTo>
                      <a:pt x="4362" y="19257"/>
                    </a:lnTo>
                    <a:lnTo>
                      <a:pt x="4396" y="19361"/>
                    </a:lnTo>
                    <a:lnTo>
                      <a:pt x="4431" y="19465"/>
                    </a:lnTo>
                    <a:lnTo>
                      <a:pt x="4457" y="19568"/>
                    </a:lnTo>
                    <a:lnTo>
                      <a:pt x="4474" y="19680"/>
                    </a:lnTo>
                    <a:lnTo>
                      <a:pt x="4491" y="19784"/>
                    </a:lnTo>
                    <a:lnTo>
                      <a:pt x="4500" y="19888"/>
                    </a:lnTo>
                    <a:lnTo>
                      <a:pt x="4500" y="20104"/>
                    </a:lnTo>
                    <a:lnTo>
                      <a:pt x="4483" y="20319"/>
                    </a:lnTo>
                    <a:lnTo>
                      <a:pt x="4448" y="20527"/>
                    </a:lnTo>
                    <a:lnTo>
                      <a:pt x="4388" y="20725"/>
                    </a:lnTo>
                    <a:lnTo>
                      <a:pt x="4310" y="20924"/>
                    </a:lnTo>
                    <a:lnTo>
                      <a:pt x="4215" y="21114"/>
                    </a:lnTo>
                    <a:lnTo>
                      <a:pt x="4163" y="21209"/>
                    </a:lnTo>
                    <a:lnTo>
                      <a:pt x="4103" y="21295"/>
                    </a:lnTo>
                    <a:lnTo>
                      <a:pt x="4034" y="21382"/>
                    </a:lnTo>
                    <a:lnTo>
                      <a:pt x="3965" y="21468"/>
                    </a:lnTo>
                    <a:lnTo>
                      <a:pt x="3896" y="21554"/>
                    </a:lnTo>
                    <a:lnTo>
                      <a:pt x="3818" y="21632"/>
                    </a:lnTo>
                    <a:lnTo>
                      <a:pt x="3731" y="21701"/>
                    </a:lnTo>
                    <a:lnTo>
                      <a:pt x="3645" y="21770"/>
                    </a:lnTo>
                    <a:lnTo>
                      <a:pt x="3559" y="21839"/>
                    </a:lnTo>
                    <a:lnTo>
                      <a:pt x="3464" y="21900"/>
                    </a:lnTo>
                    <a:lnTo>
                      <a:pt x="3386" y="21943"/>
                    </a:lnTo>
                    <a:lnTo>
                      <a:pt x="3317" y="21986"/>
                    </a:lnTo>
                    <a:lnTo>
                      <a:pt x="3162" y="22055"/>
                    </a:lnTo>
                    <a:lnTo>
                      <a:pt x="3377" y="22306"/>
                    </a:lnTo>
                    <a:lnTo>
                      <a:pt x="3611" y="22547"/>
                    </a:lnTo>
                    <a:lnTo>
                      <a:pt x="3844" y="22781"/>
                    </a:lnTo>
                    <a:lnTo>
                      <a:pt x="4077" y="23014"/>
                    </a:lnTo>
                    <a:lnTo>
                      <a:pt x="4327" y="23238"/>
                    </a:lnTo>
                    <a:lnTo>
                      <a:pt x="4578" y="23463"/>
                    </a:lnTo>
                    <a:lnTo>
                      <a:pt x="4828" y="23670"/>
                    </a:lnTo>
                    <a:lnTo>
                      <a:pt x="5087" y="23877"/>
                    </a:lnTo>
                    <a:lnTo>
                      <a:pt x="5148" y="23722"/>
                    </a:lnTo>
                    <a:lnTo>
                      <a:pt x="5182" y="23644"/>
                    </a:lnTo>
                    <a:lnTo>
                      <a:pt x="5217" y="23566"/>
                    </a:lnTo>
                    <a:lnTo>
                      <a:pt x="5277" y="23471"/>
                    </a:lnTo>
                    <a:lnTo>
                      <a:pt x="5338" y="23376"/>
                    </a:lnTo>
                    <a:lnTo>
                      <a:pt x="5398" y="23281"/>
                    </a:lnTo>
                    <a:lnTo>
                      <a:pt x="5467" y="23195"/>
                    </a:lnTo>
                    <a:lnTo>
                      <a:pt x="5536" y="23109"/>
                    </a:lnTo>
                    <a:lnTo>
                      <a:pt x="5614" y="23031"/>
                    </a:lnTo>
                    <a:lnTo>
                      <a:pt x="5692" y="22962"/>
                    </a:lnTo>
                    <a:lnTo>
                      <a:pt x="5778" y="22893"/>
                    </a:lnTo>
                    <a:lnTo>
                      <a:pt x="5864" y="22824"/>
                    </a:lnTo>
                    <a:lnTo>
                      <a:pt x="5951" y="22763"/>
                    </a:lnTo>
                    <a:lnTo>
                      <a:pt x="6132" y="22651"/>
                    </a:lnTo>
                    <a:lnTo>
                      <a:pt x="6322" y="22565"/>
                    </a:lnTo>
                    <a:lnTo>
                      <a:pt x="6521" y="22487"/>
                    </a:lnTo>
                    <a:lnTo>
                      <a:pt x="6728" y="22435"/>
                    </a:lnTo>
                    <a:lnTo>
                      <a:pt x="6935" y="22409"/>
                    </a:lnTo>
                    <a:lnTo>
                      <a:pt x="7151" y="22392"/>
                    </a:lnTo>
                    <a:lnTo>
                      <a:pt x="7255" y="22392"/>
                    </a:lnTo>
                    <a:lnTo>
                      <a:pt x="7367" y="22401"/>
                    </a:lnTo>
                    <a:lnTo>
                      <a:pt x="7471" y="22418"/>
                    </a:lnTo>
                    <a:lnTo>
                      <a:pt x="7583" y="22435"/>
                    </a:lnTo>
                    <a:lnTo>
                      <a:pt x="7687" y="22452"/>
                    </a:lnTo>
                    <a:lnTo>
                      <a:pt x="7790" y="22487"/>
                    </a:lnTo>
                    <a:lnTo>
                      <a:pt x="7894" y="22513"/>
                    </a:lnTo>
                    <a:lnTo>
                      <a:pt x="8006" y="22556"/>
                    </a:lnTo>
                    <a:lnTo>
                      <a:pt x="8110" y="22599"/>
                    </a:lnTo>
                    <a:lnTo>
                      <a:pt x="8205" y="22651"/>
                    </a:lnTo>
                    <a:lnTo>
                      <a:pt x="8308" y="22711"/>
                    </a:lnTo>
                    <a:lnTo>
                      <a:pt x="8403" y="22772"/>
                    </a:lnTo>
                    <a:lnTo>
                      <a:pt x="8490" y="22832"/>
                    </a:lnTo>
                    <a:lnTo>
                      <a:pt x="8576" y="22901"/>
                    </a:lnTo>
                    <a:lnTo>
                      <a:pt x="8662" y="22971"/>
                    </a:lnTo>
                    <a:lnTo>
                      <a:pt x="8740" y="23048"/>
                    </a:lnTo>
                    <a:lnTo>
                      <a:pt x="8818" y="23126"/>
                    </a:lnTo>
                    <a:lnTo>
                      <a:pt x="8887" y="23212"/>
                    </a:lnTo>
                    <a:lnTo>
                      <a:pt x="8947" y="23290"/>
                    </a:lnTo>
                    <a:lnTo>
                      <a:pt x="9016" y="23385"/>
                    </a:lnTo>
                    <a:lnTo>
                      <a:pt x="9120" y="23566"/>
                    </a:lnTo>
                    <a:lnTo>
                      <a:pt x="9215" y="23756"/>
                    </a:lnTo>
                    <a:lnTo>
                      <a:pt x="9284" y="23955"/>
                    </a:lnTo>
                    <a:lnTo>
                      <a:pt x="9336" y="24162"/>
                    </a:lnTo>
                    <a:lnTo>
                      <a:pt x="9370" y="24369"/>
                    </a:lnTo>
                    <a:lnTo>
                      <a:pt x="9379" y="24585"/>
                    </a:lnTo>
                    <a:lnTo>
                      <a:pt x="9379" y="24689"/>
                    </a:lnTo>
                    <a:lnTo>
                      <a:pt x="9370" y="24801"/>
                    </a:lnTo>
                    <a:lnTo>
                      <a:pt x="9362" y="24905"/>
                    </a:lnTo>
                    <a:lnTo>
                      <a:pt x="9345" y="25017"/>
                    </a:lnTo>
                    <a:lnTo>
                      <a:pt x="9319" y="25121"/>
                    </a:lnTo>
                    <a:lnTo>
                      <a:pt x="9293" y="25224"/>
                    </a:lnTo>
                    <a:lnTo>
                      <a:pt x="9258" y="25328"/>
                    </a:lnTo>
                    <a:lnTo>
                      <a:pt x="9215" y="25432"/>
                    </a:lnTo>
                    <a:lnTo>
                      <a:pt x="9172" y="25535"/>
                    </a:lnTo>
                    <a:lnTo>
                      <a:pt x="9120" y="25639"/>
                    </a:lnTo>
                    <a:lnTo>
                      <a:pt x="9077" y="25717"/>
                    </a:lnTo>
                    <a:lnTo>
                      <a:pt x="9025" y="25794"/>
                    </a:lnTo>
                    <a:lnTo>
                      <a:pt x="8921" y="25941"/>
                    </a:lnTo>
                    <a:lnTo>
                      <a:pt x="9232" y="26045"/>
                    </a:lnTo>
                    <a:lnTo>
                      <a:pt x="9552" y="26140"/>
                    </a:lnTo>
                    <a:lnTo>
                      <a:pt x="9871" y="26226"/>
                    </a:lnTo>
                    <a:lnTo>
                      <a:pt x="10199" y="26312"/>
                    </a:lnTo>
                    <a:lnTo>
                      <a:pt x="10528" y="26382"/>
                    </a:lnTo>
                    <a:lnTo>
                      <a:pt x="10856" y="26451"/>
                    </a:lnTo>
                    <a:lnTo>
                      <a:pt x="11184" y="26502"/>
                    </a:lnTo>
                    <a:lnTo>
                      <a:pt x="11521" y="26554"/>
                    </a:lnTo>
                    <a:lnTo>
                      <a:pt x="11495" y="26382"/>
                    </a:lnTo>
                    <a:lnTo>
                      <a:pt x="11478" y="26295"/>
                    </a:lnTo>
                    <a:lnTo>
                      <a:pt x="11478" y="26209"/>
                    </a:lnTo>
                    <a:lnTo>
                      <a:pt x="11478" y="26088"/>
                    </a:lnTo>
                    <a:lnTo>
                      <a:pt x="11478" y="25976"/>
                    </a:lnTo>
                    <a:lnTo>
                      <a:pt x="11486" y="25872"/>
                    </a:lnTo>
                    <a:lnTo>
                      <a:pt x="11503" y="25760"/>
                    </a:lnTo>
                    <a:lnTo>
                      <a:pt x="11521" y="25648"/>
                    </a:lnTo>
                    <a:lnTo>
                      <a:pt x="11547" y="25544"/>
                    </a:lnTo>
                    <a:lnTo>
                      <a:pt x="11581" y="25440"/>
                    </a:lnTo>
                    <a:lnTo>
                      <a:pt x="11616" y="25337"/>
                    </a:lnTo>
                    <a:lnTo>
                      <a:pt x="11659" y="25242"/>
                    </a:lnTo>
                    <a:lnTo>
                      <a:pt x="11702" y="25147"/>
                    </a:lnTo>
                    <a:lnTo>
                      <a:pt x="11806" y="24957"/>
                    </a:lnTo>
                    <a:lnTo>
                      <a:pt x="11927" y="24784"/>
                    </a:lnTo>
                    <a:lnTo>
                      <a:pt x="12065" y="24620"/>
                    </a:lnTo>
                    <a:lnTo>
                      <a:pt x="12220" y="24473"/>
                    </a:lnTo>
                    <a:lnTo>
                      <a:pt x="12384" y="24335"/>
                    </a:lnTo>
                    <a:lnTo>
                      <a:pt x="12566" y="24223"/>
                    </a:lnTo>
                    <a:lnTo>
                      <a:pt x="12652" y="24171"/>
                    </a:lnTo>
                    <a:lnTo>
                      <a:pt x="12756" y="24119"/>
                    </a:lnTo>
                    <a:lnTo>
                      <a:pt x="12851" y="24076"/>
                    </a:lnTo>
                    <a:lnTo>
                      <a:pt x="12954" y="24041"/>
                    </a:lnTo>
                    <a:lnTo>
                      <a:pt x="13058" y="24007"/>
                    </a:lnTo>
                    <a:lnTo>
                      <a:pt x="13161" y="23981"/>
                    </a:lnTo>
                    <a:lnTo>
                      <a:pt x="13274" y="23955"/>
                    </a:lnTo>
                    <a:lnTo>
                      <a:pt x="13377" y="23938"/>
                    </a:lnTo>
                    <a:lnTo>
                      <a:pt x="13490" y="23929"/>
                    </a:lnTo>
                    <a:lnTo>
                      <a:pt x="13602" y="23920"/>
                    </a:lnTo>
                    <a:lnTo>
                      <a:pt x="13835" y="23920"/>
                    </a:lnTo>
                    <a:lnTo>
                      <a:pt x="13939" y="23929"/>
                    </a:lnTo>
                    <a:lnTo>
                      <a:pt x="14051" y="23946"/>
                    </a:lnTo>
                    <a:lnTo>
                      <a:pt x="14163" y="23972"/>
                    </a:lnTo>
                    <a:lnTo>
                      <a:pt x="14267" y="23998"/>
                    </a:lnTo>
                    <a:lnTo>
                      <a:pt x="14370" y="24024"/>
                    </a:lnTo>
                    <a:lnTo>
                      <a:pt x="14474" y="24059"/>
                    </a:lnTo>
                    <a:lnTo>
                      <a:pt x="14569" y="24102"/>
                    </a:lnTo>
                    <a:lnTo>
                      <a:pt x="14664" y="24145"/>
                    </a:lnTo>
                    <a:lnTo>
                      <a:pt x="14854" y="24249"/>
                    </a:lnTo>
                    <a:lnTo>
                      <a:pt x="15027" y="24369"/>
                    </a:lnTo>
                    <a:lnTo>
                      <a:pt x="15191" y="24508"/>
                    </a:lnTo>
                    <a:lnTo>
                      <a:pt x="15338" y="24663"/>
                    </a:lnTo>
                    <a:lnTo>
                      <a:pt x="15467" y="24827"/>
                    </a:lnTo>
                    <a:lnTo>
                      <a:pt x="15588" y="25009"/>
                    </a:lnTo>
                    <a:lnTo>
                      <a:pt x="15640" y="25095"/>
                    </a:lnTo>
                    <a:lnTo>
                      <a:pt x="15692" y="25199"/>
                    </a:lnTo>
                    <a:lnTo>
                      <a:pt x="15735" y="25293"/>
                    </a:lnTo>
                    <a:lnTo>
                      <a:pt x="15769" y="25397"/>
                    </a:lnTo>
                    <a:lnTo>
                      <a:pt x="15804" y="25501"/>
                    </a:lnTo>
                    <a:lnTo>
                      <a:pt x="15830" y="25604"/>
                    </a:lnTo>
                    <a:lnTo>
                      <a:pt x="15856" y="25717"/>
                    </a:lnTo>
                    <a:lnTo>
                      <a:pt x="15873" y="25820"/>
                    </a:lnTo>
                    <a:lnTo>
                      <a:pt x="15882" y="25933"/>
                    </a:lnTo>
                    <a:lnTo>
                      <a:pt x="15890" y="26045"/>
                    </a:lnTo>
                    <a:lnTo>
                      <a:pt x="15890" y="26140"/>
                    </a:lnTo>
                    <a:lnTo>
                      <a:pt x="15890" y="26235"/>
                    </a:lnTo>
                    <a:lnTo>
                      <a:pt x="15864" y="26416"/>
                    </a:lnTo>
                    <a:lnTo>
                      <a:pt x="16201" y="26347"/>
                    </a:lnTo>
                    <a:lnTo>
                      <a:pt x="16529" y="26269"/>
                    </a:lnTo>
                    <a:lnTo>
                      <a:pt x="16849" y="26183"/>
                    </a:lnTo>
                    <a:lnTo>
                      <a:pt x="17177" y="26088"/>
                    </a:lnTo>
                    <a:lnTo>
                      <a:pt x="17496" y="25984"/>
                    </a:lnTo>
                    <a:lnTo>
                      <a:pt x="17807" y="25881"/>
                    </a:lnTo>
                    <a:lnTo>
                      <a:pt x="18118" y="25760"/>
                    </a:lnTo>
                    <a:lnTo>
                      <a:pt x="18429" y="25639"/>
                    </a:lnTo>
                    <a:lnTo>
                      <a:pt x="18317" y="25501"/>
                    </a:lnTo>
                    <a:lnTo>
                      <a:pt x="18265" y="25432"/>
                    </a:lnTo>
                    <a:lnTo>
                      <a:pt x="18213" y="25363"/>
                    </a:lnTo>
                    <a:lnTo>
                      <a:pt x="18153" y="25268"/>
                    </a:lnTo>
                    <a:lnTo>
                      <a:pt x="18101" y="25164"/>
                    </a:lnTo>
                    <a:lnTo>
                      <a:pt x="18058" y="25060"/>
                    </a:lnTo>
                    <a:lnTo>
                      <a:pt x="18015" y="24957"/>
                    </a:lnTo>
                    <a:lnTo>
                      <a:pt x="17980" y="24853"/>
                    </a:lnTo>
                    <a:lnTo>
                      <a:pt x="17946" y="24749"/>
                    </a:lnTo>
                    <a:lnTo>
                      <a:pt x="17920" y="24646"/>
                    </a:lnTo>
                    <a:lnTo>
                      <a:pt x="17902" y="24542"/>
                    </a:lnTo>
                    <a:lnTo>
                      <a:pt x="17885" y="24430"/>
                    </a:lnTo>
                    <a:lnTo>
                      <a:pt x="17876" y="24326"/>
                    </a:lnTo>
                    <a:lnTo>
                      <a:pt x="17876" y="24110"/>
                    </a:lnTo>
                    <a:lnTo>
                      <a:pt x="17894" y="23903"/>
                    </a:lnTo>
                    <a:lnTo>
                      <a:pt x="17928" y="23696"/>
                    </a:lnTo>
                    <a:lnTo>
                      <a:pt x="17989" y="23489"/>
                    </a:lnTo>
                    <a:lnTo>
                      <a:pt x="18066" y="23290"/>
                    </a:lnTo>
                    <a:lnTo>
                      <a:pt x="18161" y="23100"/>
                    </a:lnTo>
                    <a:lnTo>
                      <a:pt x="18213" y="23005"/>
                    </a:lnTo>
                    <a:lnTo>
                      <a:pt x="18274" y="22919"/>
                    </a:lnTo>
                    <a:lnTo>
                      <a:pt x="18343" y="22832"/>
                    </a:lnTo>
                    <a:lnTo>
                      <a:pt x="18412" y="22746"/>
                    </a:lnTo>
                    <a:lnTo>
                      <a:pt x="18481" y="22668"/>
                    </a:lnTo>
                    <a:lnTo>
                      <a:pt x="18559" y="22591"/>
                    </a:lnTo>
                    <a:lnTo>
                      <a:pt x="18645" y="22513"/>
                    </a:lnTo>
                    <a:lnTo>
                      <a:pt x="18731" y="22444"/>
                    </a:lnTo>
                    <a:lnTo>
                      <a:pt x="18818" y="22375"/>
                    </a:lnTo>
                    <a:lnTo>
                      <a:pt x="18913" y="22314"/>
                    </a:lnTo>
                    <a:lnTo>
                      <a:pt x="19008" y="22254"/>
                    </a:lnTo>
                    <a:lnTo>
                      <a:pt x="19111" y="22202"/>
                    </a:lnTo>
                    <a:lnTo>
                      <a:pt x="19215" y="22159"/>
                    </a:lnTo>
                    <a:lnTo>
                      <a:pt x="19319" y="22116"/>
                    </a:lnTo>
                    <a:lnTo>
                      <a:pt x="19422" y="22081"/>
                    </a:lnTo>
                    <a:lnTo>
                      <a:pt x="19526" y="22055"/>
                    </a:lnTo>
                    <a:lnTo>
                      <a:pt x="19629" y="22029"/>
                    </a:lnTo>
                    <a:lnTo>
                      <a:pt x="19733" y="22003"/>
                    </a:lnTo>
                    <a:lnTo>
                      <a:pt x="19837" y="21995"/>
                    </a:lnTo>
                    <a:lnTo>
                      <a:pt x="19949" y="21986"/>
                    </a:lnTo>
                    <a:lnTo>
                      <a:pt x="20165" y="21977"/>
                    </a:lnTo>
                    <a:lnTo>
                      <a:pt x="20372" y="21995"/>
                    </a:lnTo>
                    <a:lnTo>
                      <a:pt x="20579" y="22038"/>
                    </a:lnTo>
                    <a:lnTo>
                      <a:pt x="20787" y="22090"/>
                    </a:lnTo>
                    <a:lnTo>
                      <a:pt x="20985" y="22167"/>
                    </a:lnTo>
                    <a:lnTo>
                      <a:pt x="21175" y="22262"/>
                    </a:lnTo>
                    <a:lnTo>
                      <a:pt x="21270" y="22323"/>
                    </a:lnTo>
                    <a:lnTo>
                      <a:pt x="21357" y="22383"/>
                    </a:lnTo>
                    <a:lnTo>
                      <a:pt x="21443" y="22444"/>
                    </a:lnTo>
                    <a:lnTo>
                      <a:pt x="21529" y="22513"/>
                    </a:lnTo>
                    <a:lnTo>
                      <a:pt x="21607" y="22582"/>
                    </a:lnTo>
                    <a:lnTo>
                      <a:pt x="21685" y="22660"/>
                    </a:lnTo>
                    <a:lnTo>
                      <a:pt x="21762" y="22746"/>
                    </a:lnTo>
                    <a:lnTo>
                      <a:pt x="21832" y="22832"/>
                    </a:lnTo>
                    <a:lnTo>
                      <a:pt x="21892" y="22919"/>
                    </a:lnTo>
                    <a:lnTo>
                      <a:pt x="21961" y="23014"/>
                    </a:lnTo>
                    <a:lnTo>
                      <a:pt x="22004" y="23091"/>
                    </a:lnTo>
                    <a:lnTo>
                      <a:pt x="22047" y="23169"/>
                    </a:lnTo>
                    <a:lnTo>
                      <a:pt x="22117" y="23333"/>
                    </a:lnTo>
                    <a:lnTo>
                      <a:pt x="22358" y="23109"/>
                    </a:lnTo>
                    <a:lnTo>
                      <a:pt x="22600" y="22884"/>
                    </a:lnTo>
                    <a:lnTo>
                      <a:pt x="22842" y="22642"/>
                    </a:lnTo>
                    <a:lnTo>
                      <a:pt x="23066" y="22401"/>
                    </a:lnTo>
                    <a:lnTo>
                      <a:pt x="23291" y="22159"/>
                    </a:lnTo>
                    <a:lnTo>
                      <a:pt x="23507" y="21908"/>
                    </a:lnTo>
                    <a:lnTo>
                      <a:pt x="23723" y="21649"/>
                    </a:lnTo>
                    <a:lnTo>
                      <a:pt x="23930" y="21390"/>
                    </a:lnTo>
                    <a:lnTo>
                      <a:pt x="23775" y="21330"/>
                    </a:lnTo>
                    <a:lnTo>
                      <a:pt x="23697" y="21295"/>
                    </a:lnTo>
                    <a:lnTo>
                      <a:pt x="23628" y="21261"/>
                    </a:lnTo>
                    <a:lnTo>
                      <a:pt x="23524" y="21209"/>
                    </a:lnTo>
                    <a:lnTo>
                      <a:pt x="23429" y="21148"/>
                    </a:lnTo>
                    <a:lnTo>
                      <a:pt x="23334" y="21079"/>
                    </a:lnTo>
                    <a:lnTo>
                      <a:pt x="23248" y="21010"/>
                    </a:lnTo>
                    <a:lnTo>
                      <a:pt x="23170" y="20941"/>
                    </a:lnTo>
                    <a:lnTo>
                      <a:pt x="23092" y="20863"/>
                    </a:lnTo>
                    <a:lnTo>
                      <a:pt x="23015" y="20786"/>
                    </a:lnTo>
                    <a:lnTo>
                      <a:pt x="22946" y="20708"/>
                    </a:lnTo>
                    <a:lnTo>
                      <a:pt x="22876" y="20622"/>
                    </a:lnTo>
                    <a:lnTo>
                      <a:pt x="22816" y="20535"/>
                    </a:lnTo>
                    <a:lnTo>
                      <a:pt x="22712" y="20345"/>
                    </a:lnTo>
                    <a:lnTo>
                      <a:pt x="22617" y="20155"/>
                    </a:lnTo>
                    <a:lnTo>
                      <a:pt x="22548" y="19957"/>
                    </a:lnTo>
                    <a:lnTo>
                      <a:pt x="22496" y="19749"/>
                    </a:lnTo>
                    <a:lnTo>
                      <a:pt x="22462" y="19542"/>
                    </a:lnTo>
                    <a:lnTo>
                      <a:pt x="22453" y="19326"/>
                    </a:lnTo>
                    <a:lnTo>
                      <a:pt x="22453" y="19223"/>
                    </a:lnTo>
                    <a:lnTo>
                      <a:pt x="22462" y="19119"/>
                    </a:lnTo>
                    <a:lnTo>
                      <a:pt x="22471" y="19007"/>
                    </a:lnTo>
                    <a:lnTo>
                      <a:pt x="22488" y="18903"/>
                    </a:lnTo>
                    <a:lnTo>
                      <a:pt x="22514" y="18791"/>
                    </a:lnTo>
                    <a:lnTo>
                      <a:pt x="22540" y="18687"/>
                    </a:lnTo>
                    <a:lnTo>
                      <a:pt x="22574" y="18584"/>
                    </a:lnTo>
                    <a:lnTo>
                      <a:pt x="22609" y="18480"/>
                    </a:lnTo>
                    <a:lnTo>
                      <a:pt x="22661" y="18376"/>
                    </a:lnTo>
                    <a:lnTo>
                      <a:pt x="22712" y="18273"/>
                    </a:lnTo>
                    <a:lnTo>
                      <a:pt x="22764" y="18178"/>
                    </a:lnTo>
                    <a:lnTo>
                      <a:pt x="22825" y="18083"/>
                    </a:lnTo>
                    <a:lnTo>
                      <a:pt x="22885" y="17988"/>
                    </a:lnTo>
                    <a:lnTo>
                      <a:pt x="22954" y="17901"/>
                    </a:lnTo>
                    <a:lnTo>
                      <a:pt x="23032" y="17815"/>
                    </a:lnTo>
                    <a:lnTo>
                      <a:pt x="23101" y="17737"/>
                    </a:lnTo>
                    <a:lnTo>
                      <a:pt x="23187" y="17668"/>
                    </a:lnTo>
                    <a:lnTo>
                      <a:pt x="23265" y="17599"/>
                    </a:lnTo>
                    <a:lnTo>
                      <a:pt x="23351" y="17530"/>
                    </a:lnTo>
                    <a:lnTo>
                      <a:pt x="23438" y="17470"/>
                    </a:lnTo>
                    <a:lnTo>
                      <a:pt x="23619" y="17357"/>
                    </a:lnTo>
                    <a:lnTo>
                      <a:pt x="23818" y="17271"/>
                    </a:lnTo>
                    <a:lnTo>
                      <a:pt x="24016" y="17193"/>
                    </a:lnTo>
                    <a:lnTo>
                      <a:pt x="24215" y="17142"/>
                    </a:lnTo>
                    <a:lnTo>
                      <a:pt x="24431" y="17116"/>
                    </a:lnTo>
                    <a:lnTo>
                      <a:pt x="24638" y="17098"/>
                    </a:lnTo>
                    <a:lnTo>
                      <a:pt x="24750" y="17098"/>
                    </a:lnTo>
                    <a:lnTo>
                      <a:pt x="24854" y="17107"/>
                    </a:lnTo>
                    <a:lnTo>
                      <a:pt x="24966" y="17124"/>
                    </a:lnTo>
                    <a:lnTo>
                      <a:pt x="25070" y="17142"/>
                    </a:lnTo>
                    <a:lnTo>
                      <a:pt x="25173" y="17159"/>
                    </a:lnTo>
                    <a:lnTo>
                      <a:pt x="25286" y="17193"/>
                    </a:lnTo>
                    <a:lnTo>
                      <a:pt x="25389" y="17219"/>
                    </a:lnTo>
                    <a:lnTo>
                      <a:pt x="25493" y="17262"/>
                    </a:lnTo>
                    <a:lnTo>
                      <a:pt x="25597" y="17306"/>
                    </a:lnTo>
                    <a:lnTo>
                      <a:pt x="25700" y="17357"/>
                    </a:lnTo>
                    <a:lnTo>
                      <a:pt x="25769" y="17401"/>
                    </a:lnTo>
                    <a:lnTo>
                      <a:pt x="25838" y="17444"/>
                    </a:lnTo>
                    <a:lnTo>
                      <a:pt x="25968" y="17539"/>
                    </a:lnTo>
                    <a:lnTo>
                      <a:pt x="26072" y="17228"/>
                    </a:lnTo>
                    <a:lnTo>
                      <a:pt x="26167" y="16917"/>
                    </a:lnTo>
                    <a:lnTo>
                      <a:pt x="26244" y="16598"/>
                    </a:lnTo>
                    <a:lnTo>
                      <a:pt x="26322" y="16278"/>
                    </a:lnTo>
                    <a:lnTo>
                      <a:pt x="26391" y="15950"/>
                    </a:lnTo>
                    <a:lnTo>
                      <a:pt x="26460" y="15630"/>
                    </a:lnTo>
                    <a:lnTo>
                      <a:pt x="26512" y="15294"/>
                    </a:lnTo>
                    <a:lnTo>
                      <a:pt x="26555" y="14965"/>
                    </a:lnTo>
                    <a:lnTo>
                      <a:pt x="26408" y="14991"/>
                    </a:lnTo>
                    <a:lnTo>
                      <a:pt x="26262" y="15009"/>
                    </a:lnTo>
                    <a:lnTo>
                      <a:pt x="26149" y="15009"/>
                    </a:lnTo>
                    <a:lnTo>
                      <a:pt x="26037" y="15000"/>
                    </a:lnTo>
                    <a:lnTo>
                      <a:pt x="25925" y="14991"/>
                    </a:lnTo>
                    <a:lnTo>
                      <a:pt x="25813" y="14974"/>
                    </a:lnTo>
                    <a:lnTo>
                      <a:pt x="25709" y="14957"/>
                    </a:lnTo>
                    <a:lnTo>
                      <a:pt x="25605" y="14931"/>
                    </a:lnTo>
                    <a:lnTo>
                      <a:pt x="25493" y="14896"/>
                    </a:lnTo>
                    <a:lnTo>
                      <a:pt x="25398" y="14862"/>
                    </a:lnTo>
                    <a:lnTo>
                      <a:pt x="25294" y="14819"/>
                    </a:lnTo>
                    <a:lnTo>
                      <a:pt x="25199" y="14775"/>
                    </a:lnTo>
                    <a:lnTo>
                      <a:pt x="25009" y="14672"/>
                    </a:lnTo>
                    <a:lnTo>
                      <a:pt x="24837" y="14551"/>
                    </a:lnTo>
                    <a:lnTo>
                      <a:pt x="24673" y="14413"/>
                    </a:lnTo>
                    <a:lnTo>
                      <a:pt x="24526" y="14266"/>
                    </a:lnTo>
                    <a:lnTo>
                      <a:pt x="24396" y="14093"/>
                    </a:lnTo>
                    <a:lnTo>
                      <a:pt x="24275" y="13920"/>
                    </a:lnTo>
                    <a:lnTo>
                      <a:pt x="24224" y="13825"/>
                    </a:lnTo>
                    <a:lnTo>
                      <a:pt x="24180" y="13731"/>
                    </a:lnTo>
                    <a:lnTo>
                      <a:pt x="24137" y="13627"/>
                    </a:lnTo>
                    <a:lnTo>
                      <a:pt x="24094" y="13532"/>
                    </a:lnTo>
                    <a:lnTo>
                      <a:pt x="24060" y="13428"/>
                    </a:lnTo>
                    <a:lnTo>
                      <a:pt x="24034" y="13316"/>
                    </a:lnTo>
                    <a:lnTo>
                      <a:pt x="24008" y="13212"/>
                    </a:lnTo>
                    <a:lnTo>
                      <a:pt x="23990" y="13100"/>
                    </a:lnTo>
                    <a:lnTo>
                      <a:pt x="23982" y="12988"/>
                    </a:lnTo>
                    <a:lnTo>
                      <a:pt x="23973" y="12876"/>
                    </a:lnTo>
                    <a:lnTo>
                      <a:pt x="23973" y="12763"/>
                    </a:lnTo>
                    <a:lnTo>
                      <a:pt x="23982" y="12651"/>
                    </a:lnTo>
                    <a:lnTo>
                      <a:pt x="23990" y="12539"/>
                    </a:lnTo>
                    <a:lnTo>
                      <a:pt x="24008" y="12427"/>
                    </a:lnTo>
                    <a:lnTo>
                      <a:pt x="24025" y="12323"/>
                    </a:lnTo>
                    <a:lnTo>
                      <a:pt x="24051" y="12219"/>
                    </a:lnTo>
                    <a:lnTo>
                      <a:pt x="24085" y="12116"/>
                    </a:lnTo>
                    <a:lnTo>
                      <a:pt x="24120" y="12012"/>
                    </a:lnTo>
                    <a:lnTo>
                      <a:pt x="24154" y="11908"/>
                    </a:lnTo>
                    <a:lnTo>
                      <a:pt x="24206" y="11813"/>
                    </a:lnTo>
                    <a:lnTo>
                      <a:pt x="24310" y="11623"/>
                    </a:lnTo>
                    <a:lnTo>
                      <a:pt x="24431" y="11451"/>
                    </a:lnTo>
                    <a:lnTo>
                      <a:pt x="24569" y="11287"/>
                    </a:lnTo>
                    <a:lnTo>
                      <a:pt x="24716" y="11140"/>
                    </a:lnTo>
                    <a:lnTo>
                      <a:pt x="24880" y="11010"/>
                    </a:lnTo>
                    <a:lnTo>
                      <a:pt x="25061" y="10889"/>
                    </a:lnTo>
                    <a:lnTo>
                      <a:pt x="25156" y="10838"/>
                    </a:lnTo>
                    <a:lnTo>
                      <a:pt x="25251" y="10794"/>
                    </a:lnTo>
                    <a:lnTo>
                      <a:pt x="25346" y="10751"/>
                    </a:lnTo>
                    <a:lnTo>
                      <a:pt x="25450" y="10708"/>
                    </a:lnTo>
                    <a:lnTo>
                      <a:pt x="25553" y="10674"/>
                    </a:lnTo>
                    <a:lnTo>
                      <a:pt x="25666" y="10648"/>
                    </a:lnTo>
                    <a:lnTo>
                      <a:pt x="25769" y="10630"/>
                    </a:lnTo>
                    <a:lnTo>
                      <a:pt x="25882" y="10604"/>
                    </a:lnTo>
                    <a:lnTo>
                      <a:pt x="25994" y="10596"/>
                    </a:lnTo>
                    <a:lnTo>
                      <a:pt x="26106" y="10587"/>
                    </a:lnTo>
                    <a:lnTo>
                      <a:pt x="26253" y="10596"/>
                    </a:lnTo>
                    <a:lnTo>
                      <a:pt x="26400" y="10604"/>
                    </a:lnTo>
                    <a:lnTo>
                      <a:pt x="26331" y="10285"/>
                    </a:lnTo>
                    <a:lnTo>
                      <a:pt x="26253" y="9965"/>
                    </a:lnTo>
                    <a:lnTo>
                      <a:pt x="26167" y="9646"/>
                    </a:lnTo>
                    <a:lnTo>
                      <a:pt x="26072" y="9326"/>
                    </a:lnTo>
                    <a:lnTo>
                      <a:pt x="25977" y="9016"/>
                    </a:lnTo>
                    <a:lnTo>
                      <a:pt x="25864" y="8713"/>
                    </a:lnTo>
                    <a:lnTo>
                      <a:pt x="25752" y="8402"/>
                    </a:lnTo>
                    <a:lnTo>
                      <a:pt x="25631" y="8109"/>
                    </a:lnTo>
                    <a:lnTo>
                      <a:pt x="25528" y="8186"/>
                    </a:lnTo>
                    <a:lnTo>
                      <a:pt x="25415" y="8273"/>
                    </a:lnTo>
                    <a:lnTo>
                      <a:pt x="25320" y="8325"/>
                    </a:lnTo>
                    <a:lnTo>
                      <a:pt x="25217" y="8376"/>
                    </a:lnTo>
                    <a:lnTo>
                      <a:pt x="25122" y="8428"/>
                    </a:lnTo>
                    <a:lnTo>
                      <a:pt x="25018" y="8471"/>
                    </a:lnTo>
                    <a:lnTo>
                      <a:pt x="24914" y="8506"/>
                    </a:lnTo>
                    <a:lnTo>
                      <a:pt x="24811" y="8532"/>
                    </a:lnTo>
                    <a:lnTo>
                      <a:pt x="24699" y="8558"/>
                    </a:lnTo>
                    <a:lnTo>
                      <a:pt x="24595" y="8575"/>
                    </a:lnTo>
                    <a:lnTo>
                      <a:pt x="24491" y="8592"/>
                    </a:lnTo>
                    <a:lnTo>
                      <a:pt x="24379" y="8601"/>
                    </a:lnTo>
                    <a:lnTo>
                      <a:pt x="24172" y="8601"/>
                    </a:lnTo>
                    <a:lnTo>
                      <a:pt x="23956" y="8584"/>
                    </a:lnTo>
                    <a:lnTo>
                      <a:pt x="23749" y="8549"/>
                    </a:lnTo>
                    <a:lnTo>
                      <a:pt x="23541" y="8489"/>
                    </a:lnTo>
                    <a:lnTo>
                      <a:pt x="23351" y="8411"/>
                    </a:lnTo>
                    <a:lnTo>
                      <a:pt x="23153" y="8316"/>
                    </a:lnTo>
                    <a:lnTo>
                      <a:pt x="23066" y="8264"/>
                    </a:lnTo>
                    <a:lnTo>
                      <a:pt x="22971" y="8204"/>
                    </a:lnTo>
                    <a:lnTo>
                      <a:pt x="22885" y="8143"/>
                    </a:lnTo>
                    <a:lnTo>
                      <a:pt x="22807" y="8074"/>
                    </a:lnTo>
                    <a:lnTo>
                      <a:pt x="22721" y="7997"/>
                    </a:lnTo>
                    <a:lnTo>
                      <a:pt x="22643" y="7919"/>
                    </a:lnTo>
                    <a:lnTo>
                      <a:pt x="22574" y="7841"/>
                    </a:lnTo>
                    <a:lnTo>
                      <a:pt x="22505" y="7755"/>
                    </a:lnTo>
                    <a:lnTo>
                      <a:pt x="22436" y="7660"/>
                    </a:lnTo>
                    <a:lnTo>
                      <a:pt x="22376" y="7565"/>
                    </a:lnTo>
                    <a:lnTo>
                      <a:pt x="22315" y="7470"/>
                    </a:lnTo>
                    <a:lnTo>
                      <a:pt x="22263" y="7366"/>
                    </a:lnTo>
                    <a:lnTo>
                      <a:pt x="22211" y="7271"/>
                    </a:lnTo>
                    <a:lnTo>
                      <a:pt x="22177" y="7167"/>
                    </a:lnTo>
                    <a:lnTo>
                      <a:pt x="22134" y="7064"/>
                    </a:lnTo>
                    <a:lnTo>
                      <a:pt x="22108" y="6960"/>
                    </a:lnTo>
                    <a:lnTo>
                      <a:pt x="22082" y="6857"/>
                    </a:lnTo>
                    <a:lnTo>
                      <a:pt x="22065" y="6744"/>
                    </a:lnTo>
                    <a:lnTo>
                      <a:pt x="22047" y="6641"/>
                    </a:lnTo>
                    <a:lnTo>
                      <a:pt x="22039" y="6537"/>
                    </a:lnTo>
                    <a:lnTo>
                      <a:pt x="22039" y="6321"/>
                    </a:lnTo>
                    <a:lnTo>
                      <a:pt x="22056" y="6105"/>
                    </a:lnTo>
                    <a:lnTo>
                      <a:pt x="22091" y="5898"/>
                    </a:lnTo>
                    <a:lnTo>
                      <a:pt x="22151" y="5699"/>
                    </a:lnTo>
                    <a:lnTo>
                      <a:pt x="22229" y="5501"/>
                    </a:lnTo>
                    <a:lnTo>
                      <a:pt x="22324" y="5311"/>
                    </a:lnTo>
                    <a:lnTo>
                      <a:pt x="22376" y="5216"/>
                    </a:lnTo>
                    <a:lnTo>
                      <a:pt x="22436" y="5130"/>
                    </a:lnTo>
                    <a:lnTo>
                      <a:pt x="22496" y="5035"/>
                    </a:lnTo>
                    <a:lnTo>
                      <a:pt x="22566" y="4957"/>
                    </a:lnTo>
                    <a:lnTo>
                      <a:pt x="22643" y="4870"/>
                    </a:lnTo>
                    <a:lnTo>
                      <a:pt x="22721" y="4793"/>
                    </a:lnTo>
                    <a:lnTo>
                      <a:pt x="22799" y="4724"/>
                    </a:lnTo>
                    <a:lnTo>
                      <a:pt x="22885" y="4655"/>
                    </a:lnTo>
                    <a:lnTo>
                      <a:pt x="22980" y="4585"/>
                    </a:lnTo>
                    <a:lnTo>
                      <a:pt x="23075" y="4525"/>
                    </a:lnTo>
                    <a:lnTo>
                      <a:pt x="23187" y="4456"/>
                    </a:lnTo>
                    <a:lnTo>
                      <a:pt x="23308" y="4404"/>
                    </a:lnTo>
                    <a:lnTo>
                      <a:pt x="23092" y="4162"/>
                    </a:lnTo>
                    <a:lnTo>
                      <a:pt x="22868" y="3929"/>
                    </a:lnTo>
                    <a:lnTo>
                      <a:pt x="22635" y="3696"/>
                    </a:lnTo>
                    <a:lnTo>
                      <a:pt x="22401" y="3471"/>
                    </a:lnTo>
                    <a:lnTo>
                      <a:pt x="22160" y="3256"/>
                    </a:lnTo>
                    <a:lnTo>
                      <a:pt x="21918" y="3040"/>
                    </a:lnTo>
                    <a:lnTo>
                      <a:pt x="21667" y="2832"/>
                    </a:lnTo>
                    <a:lnTo>
                      <a:pt x="21408" y="2634"/>
                    </a:lnTo>
                    <a:lnTo>
                      <a:pt x="21365" y="2746"/>
                    </a:lnTo>
                    <a:lnTo>
                      <a:pt x="21322" y="2858"/>
                    </a:lnTo>
                    <a:lnTo>
                      <a:pt x="21262" y="2953"/>
                    </a:lnTo>
                    <a:lnTo>
                      <a:pt x="21201" y="3048"/>
                    </a:lnTo>
                    <a:lnTo>
                      <a:pt x="21141" y="3143"/>
                    </a:lnTo>
                    <a:lnTo>
                      <a:pt x="21072" y="3230"/>
                    </a:lnTo>
                    <a:lnTo>
                      <a:pt x="21003" y="3316"/>
                    </a:lnTo>
                    <a:lnTo>
                      <a:pt x="20925" y="3394"/>
                    </a:lnTo>
                    <a:lnTo>
                      <a:pt x="20847" y="3463"/>
                    </a:lnTo>
                    <a:lnTo>
                      <a:pt x="20761" y="3532"/>
                    </a:lnTo>
                    <a:lnTo>
                      <a:pt x="20674" y="3601"/>
                    </a:lnTo>
                    <a:lnTo>
                      <a:pt x="20588" y="3661"/>
                    </a:lnTo>
                    <a:lnTo>
                      <a:pt x="20407" y="3774"/>
                    </a:lnTo>
                    <a:lnTo>
                      <a:pt x="20217" y="3860"/>
                    </a:lnTo>
                    <a:lnTo>
                      <a:pt x="20018" y="3938"/>
                    </a:lnTo>
                    <a:lnTo>
                      <a:pt x="19811" y="3990"/>
                    </a:lnTo>
                    <a:lnTo>
                      <a:pt x="19595" y="4016"/>
                    </a:lnTo>
                    <a:lnTo>
                      <a:pt x="19388" y="4033"/>
                    </a:lnTo>
                    <a:lnTo>
                      <a:pt x="19275" y="4033"/>
                    </a:lnTo>
                    <a:lnTo>
                      <a:pt x="19172" y="4024"/>
                    </a:lnTo>
                    <a:lnTo>
                      <a:pt x="19068" y="4007"/>
                    </a:lnTo>
                    <a:lnTo>
                      <a:pt x="18956" y="3990"/>
                    </a:lnTo>
                    <a:lnTo>
                      <a:pt x="18852" y="3972"/>
                    </a:lnTo>
                    <a:lnTo>
                      <a:pt x="18749" y="3938"/>
                    </a:lnTo>
                    <a:lnTo>
                      <a:pt x="18636" y="3912"/>
                    </a:lnTo>
                    <a:lnTo>
                      <a:pt x="18533" y="3869"/>
                    </a:lnTo>
                    <a:lnTo>
                      <a:pt x="18429" y="3826"/>
                    </a:lnTo>
                    <a:lnTo>
                      <a:pt x="18334" y="3774"/>
                    </a:lnTo>
                    <a:lnTo>
                      <a:pt x="18231" y="3713"/>
                    </a:lnTo>
                    <a:lnTo>
                      <a:pt x="18136" y="3653"/>
                    </a:lnTo>
                    <a:lnTo>
                      <a:pt x="18041" y="3592"/>
                    </a:lnTo>
                    <a:lnTo>
                      <a:pt x="17954" y="3523"/>
                    </a:lnTo>
                    <a:lnTo>
                      <a:pt x="17876" y="3454"/>
                    </a:lnTo>
                    <a:lnTo>
                      <a:pt x="17799" y="3376"/>
                    </a:lnTo>
                    <a:lnTo>
                      <a:pt x="17721" y="3299"/>
                    </a:lnTo>
                    <a:lnTo>
                      <a:pt x="17652" y="3212"/>
                    </a:lnTo>
                    <a:lnTo>
                      <a:pt x="17583" y="3135"/>
                    </a:lnTo>
                    <a:lnTo>
                      <a:pt x="17522" y="3040"/>
                    </a:lnTo>
                    <a:lnTo>
                      <a:pt x="17419" y="2858"/>
                    </a:lnTo>
                    <a:lnTo>
                      <a:pt x="17324" y="2668"/>
                    </a:lnTo>
                    <a:lnTo>
                      <a:pt x="17255" y="2470"/>
                    </a:lnTo>
                    <a:lnTo>
                      <a:pt x="17203" y="2263"/>
                    </a:lnTo>
                    <a:lnTo>
                      <a:pt x="17168" y="2055"/>
                    </a:lnTo>
                    <a:lnTo>
                      <a:pt x="17160" y="1839"/>
                    </a:lnTo>
                    <a:lnTo>
                      <a:pt x="17160" y="1736"/>
                    </a:lnTo>
                    <a:lnTo>
                      <a:pt x="17168" y="1623"/>
                    </a:lnTo>
                    <a:lnTo>
                      <a:pt x="17177" y="1520"/>
                    </a:lnTo>
                    <a:lnTo>
                      <a:pt x="17194" y="1408"/>
                    </a:lnTo>
                    <a:lnTo>
                      <a:pt x="17220" y="1304"/>
                    </a:lnTo>
                    <a:lnTo>
                      <a:pt x="17246" y="1200"/>
                    </a:lnTo>
                    <a:lnTo>
                      <a:pt x="17281" y="1097"/>
                    </a:lnTo>
                    <a:lnTo>
                      <a:pt x="17315" y="984"/>
                    </a:lnTo>
                    <a:lnTo>
                      <a:pt x="17367" y="889"/>
                    </a:lnTo>
                    <a:lnTo>
                      <a:pt x="17419" y="786"/>
                    </a:lnTo>
                    <a:lnTo>
                      <a:pt x="17479" y="682"/>
                    </a:lnTo>
                    <a:lnTo>
                      <a:pt x="17548" y="579"/>
                    </a:lnTo>
                    <a:lnTo>
                      <a:pt x="17246" y="484"/>
                    </a:lnTo>
                    <a:lnTo>
                      <a:pt x="16935" y="389"/>
                    </a:lnTo>
                    <a:lnTo>
                      <a:pt x="16624" y="302"/>
                    </a:lnTo>
                    <a:lnTo>
                      <a:pt x="16313" y="225"/>
                    </a:lnTo>
                    <a:lnTo>
                      <a:pt x="15994" y="155"/>
                    </a:lnTo>
                    <a:lnTo>
                      <a:pt x="15674" y="95"/>
                    </a:lnTo>
                    <a:lnTo>
                      <a:pt x="15355" y="43"/>
                    </a:lnTo>
                    <a:lnTo>
                      <a:pt x="150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915800" y="378450"/>
                <a:ext cx="1286275" cy="1549650"/>
              </a:xfrm>
              <a:custGeom>
                <a:rect b="b" l="l" r="r" t="t"/>
                <a:pathLst>
                  <a:path extrusionOk="0" h="61986" w="51451">
                    <a:moveTo>
                      <a:pt x="0" y="0"/>
                    </a:moveTo>
                    <a:lnTo>
                      <a:pt x="0" y="61986"/>
                    </a:lnTo>
                    <a:lnTo>
                      <a:pt x="51451" y="61986"/>
                    </a:lnTo>
                    <a:lnTo>
                      <a:pt x="514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1177025" y="990050"/>
                <a:ext cx="143350" cy="339625"/>
              </a:xfrm>
              <a:custGeom>
                <a:rect b="b" l="l" r="r" t="t"/>
                <a:pathLst>
                  <a:path extrusionOk="0" h="13585" w="5734">
                    <a:moveTo>
                      <a:pt x="0" y="1"/>
                    </a:moveTo>
                    <a:lnTo>
                      <a:pt x="0" y="13584"/>
                    </a:lnTo>
                    <a:lnTo>
                      <a:pt x="5734" y="13584"/>
                    </a:lnTo>
                    <a:lnTo>
                      <a:pt x="57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1398725" y="823825"/>
                <a:ext cx="143600" cy="505850"/>
              </a:xfrm>
              <a:custGeom>
                <a:rect b="b" l="l" r="r" t="t"/>
                <a:pathLst>
                  <a:path extrusionOk="0" h="20234" w="5744">
                    <a:moveTo>
                      <a:pt x="1" y="0"/>
                    </a:moveTo>
                    <a:lnTo>
                      <a:pt x="1" y="20233"/>
                    </a:lnTo>
                    <a:lnTo>
                      <a:pt x="5743" y="20233"/>
                    </a:lnTo>
                    <a:lnTo>
                      <a:pt x="57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1620675" y="594550"/>
                <a:ext cx="143575" cy="735125"/>
              </a:xfrm>
              <a:custGeom>
                <a:rect b="b" l="l" r="r" t="t"/>
                <a:pathLst>
                  <a:path extrusionOk="0" h="29405" w="5743">
                    <a:moveTo>
                      <a:pt x="0" y="0"/>
                    </a:moveTo>
                    <a:lnTo>
                      <a:pt x="0" y="29404"/>
                    </a:lnTo>
                    <a:lnTo>
                      <a:pt x="5743" y="29404"/>
                    </a:lnTo>
                    <a:lnTo>
                      <a:pt x="57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1842600" y="916000"/>
                <a:ext cx="143375" cy="413675"/>
              </a:xfrm>
              <a:custGeom>
                <a:rect b="b" l="l" r="r" t="t"/>
                <a:pathLst>
                  <a:path extrusionOk="0" h="16547" w="5735">
                    <a:moveTo>
                      <a:pt x="0" y="1"/>
                    </a:moveTo>
                    <a:lnTo>
                      <a:pt x="0" y="16546"/>
                    </a:lnTo>
                    <a:lnTo>
                      <a:pt x="5734" y="16546"/>
                    </a:lnTo>
                    <a:lnTo>
                      <a:pt x="573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1087425" y="603175"/>
                <a:ext cx="953600" cy="735350"/>
              </a:xfrm>
              <a:custGeom>
                <a:rect b="b" l="l" r="r" t="t"/>
                <a:pathLst>
                  <a:path extrusionOk="0" h="29414" w="38144">
                    <a:moveTo>
                      <a:pt x="164" y="1"/>
                    </a:moveTo>
                    <a:lnTo>
                      <a:pt x="121" y="18"/>
                    </a:lnTo>
                    <a:lnTo>
                      <a:pt x="87" y="35"/>
                    </a:lnTo>
                    <a:lnTo>
                      <a:pt x="61" y="61"/>
                    </a:lnTo>
                    <a:lnTo>
                      <a:pt x="35" y="87"/>
                    </a:lnTo>
                    <a:lnTo>
                      <a:pt x="18" y="122"/>
                    </a:lnTo>
                    <a:lnTo>
                      <a:pt x="0" y="165"/>
                    </a:lnTo>
                    <a:lnTo>
                      <a:pt x="0" y="208"/>
                    </a:lnTo>
                    <a:lnTo>
                      <a:pt x="0" y="29413"/>
                    </a:lnTo>
                    <a:lnTo>
                      <a:pt x="37945" y="29413"/>
                    </a:lnTo>
                    <a:lnTo>
                      <a:pt x="37979" y="29405"/>
                    </a:lnTo>
                    <a:lnTo>
                      <a:pt x="38023" y="29396"/>
                    </a:lnTo>
                    <a:lnTo>
                      <a:pt x="38057" y="29379"/>
                    </a:lnTo>
                    <a:lnTo>
                      <a:pt x="38083" y="29353"/>
                    </a:lnTo>
                    <a:lnTo>
                      <a:pt x="38109" y="29318"/>
                    </a:lnTo>
                    <a:lnTo>
                      <a:pt x="38126" y="29284"/>
                    </a:lnTo>
                    <a:lnTo>
                      <a:pt x="38143" y="29249"/>
                    </a:lnTo>
                    <a:lnTo>
                      <a:pt x="38143" y="29206"/>
                    </a:lnTo>
                    <a:lnTo>
                      <a:pt x="38143" y="29163"/>
                    </a:lnTo>
                    <a:lnTo>
                      <a:pt x="38126" y="29128"/>
                    </a:lnTo>
                    <a:lnTo>
                      <a:pt x="38109" y="29094"/>
                    </a:lnTo>
                    <a:lnTo>
                      <a:pt x="38083" y="29059"/>
                    </a:lnTo>
                    <a:lnTo>
                      <a:pt x="38057" y="29033"/>
                    </a:lnTo>
                    <a:lnTo>
                      <a:pt x="38023" y="29016"/>
                    </a:lnTo>
                    <a:lnTo>
                      <a:pt x="37979" y="29007"/>
                    </a:lnTo>
                    <a:lnTo>
                      <a:pt x="37945" y="28999"/>
                    </a:lnTo>
                    <a:lnTo>
                      <a:pt x="406" y="28999"/>
                    </a:lnTo>
                    <a:lnTo>
                      <a:pt x="406" y="208"/>
                    </a:lnTo>
                    <a:lnTo>
                      <a:pt x="406" y="165"/>
                    </a:lnTo>
                    <a:lnTo>
                      <a:pt x="389" y="122"/>
                    </a:lnTo>
                    <a:lnTo>
                      <a:pt x="372" y="87"/>
                    </a:lnTo>
                    <a:lnTo>
                      <a:pt x="346" y="61"/>
                    </a:lnTo>
                    <a:lnTo>
                      <a:pt x="320" y="35"/>
                    </a:lnTo>
                    <a:lnTo>
                      <a:pt x="285" y="18"/>
                    </a:lnTo>
                    <a:lnTo>
                      <a:pt x="2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1073825" y="1471475"/>
                <a:ext cx="965900" cy="92650"/>
              </a:xfrm>
              <a:custGeom>
                <a:rect b="b" l="l" r="r" t="t"/>
                <a:pathLst>
                  <a:path extrusionOk="0" h="3706" w="38636">
                    <a:moveTo>
                      <a:pt x="0" y="1"/>
                    </a:moveTo>
                    <a:lnTo>
                      <a:pt x="0" y="3705"/>
                    </a:lnTo>
                    <a:lnTo>
                      <a:pt x="38636" y="3705"/>
                    </a:lnTo>
                    <a:lnTo>
                      <a:pt x="38636" y="1"/>
                    </a:lnTo>
                    <a:close/>
                  </a:path>
                </a:pathLst>
              </a:custGeom>
              <a:solidFill>
                <a:srgbClr val="FE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1073825" y="1641175"/>
                <a:ext cx="965900" cy="92425"/>
              </a:xfrm>
              <a:custGeom>
                <a:rect b="b" l="l" r="r" t="t"/>
                <a:pathLst>
                  <a:path extrusionOk="0" h="3697" w="38636">
                    <a:moveTo>
                      <a:pt x="0" y="0"/>
                    </a:moveTo>
                    <a:lnTo>
                      <a:pt x="0" y="3696"/>
                    </a:lnTo>
                    <a:lnTo>
                      <a:pt x="38636" y="3696"/>
                    </a:lnTo>
                    <a:lnTo>
                      <a:pt x="38636" y="0"/>
                    </a:lnTo>
                    <a:close/>
                  </a:path>
                </a:pathLst>
              </a:custGeom>
              <a:solidFill>
                <a:srgbClr val="FE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1849075" y="2301575"/>
                <a:ext cx="1074500" cy="486200"/>
              </a:xfrm>
              <a:custGeom>
                <a:rect b="b" l="l" r="r" t="t"/>
                <a:pathLst>
                  <a:path extrusionOk="0" h="19448" w="42980">
                    <a:moveTo>
                      <a:pt x="21563" y="0"/>
                    </a:moveTo>
                    <a:lnTo>
                      <a:pt x="9905" y="14940"/>
                    </a:lnTo>
                    <a:lnTo>
                      <a:pt x="1313" y="5648"/>
                    </a:lnTo>
                    <a:lnTo>
                      <a:pt x="0" y="6866"/>
                    </a:lnTo>
                    <a:lnTo>
                      <a:pt x="10026" y="17695"/>
                    </a:lnTo>
                    <a:lnTo>
                      <a:pt x="21589" y="2876"/>
                    </a:lnTo>
                    <a:lnTo>
                      <a:pt x="34879" y="19448"/>
                    </a:lnTo>
                    <a:lnTo>
                      <a:pt x="42979" y="2919"/>
                    </a:lnTo>
                    <a:lnTo>
                      <a:pt x="41641" y="1581"/>
                    </a:lnTo>
                    <a:lnTo>
                      <a:pt x="34517" y="16140"/>
                    </a:lnTo>
                    <a:lnTo>
                      <a:pt x="215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2661675" y="2689100"/>
                <a:ext cx="114675" cy="114650"/>
              </a:xfrm>
              <a:custGeom>
                <a:rect b="b" l="l" r="r" t="t"/>
                <a:pathLst>
                  <a:path extrusionOk="0" h="4586" w="4587">
                    <a:moveTo>
                      <a:pt x="2177" y="0"/>
                    </a:moveTo>
                    <a:lnTo>
                      <a:pt x="2056" y="9"/>
                    </a:lnTo>
                    <a:lnTo>
                      <a:pt x="1944" y="26"/>
                    </a:lnTo>
                    <a:lnTo>
                      <a:pt x="1831" y="43"/>
                    </a:lnTo>
                    <a:lnTo>
                      <a:pt x="1719" y="69"/>
                    </a:lnTo>
                    <a:lnTo>
                      <a:pt x="1607" y="104"/>
                    </a:lnTo>
                    <a:lnTo>
                      <a:pt x="1503" y="138"/>
                    </a:lnTo>
                    <a:lnTo>
                      <a:pt x="1400" y="182"/>
                    </a:lnTo>
                    <a:lnTo>
                      <a:pt x="1296" y="225"/>
                    </a:lnTo>
                    <a:lnTo>
                      <a:pt x="1201" y="277"/>
                    </a:lnTo>
                    <a:lnTo>
                      <a:pt x="1106" y="328"/>
                    </a:lnTo>
                    <a:lnTo>
                      <a:pt x="1011" y="389"/>
                    </a:lnTo>
                    <a:lnTo>
                      <a:pt x="916" y="449"/>
                    </a:lnTo>
                    <a:lnTo>
                      <a:pt x="830" y="518"/>
                    </a:lnTo>
                    <a:lnTo>
                      <a:pt x="752" y="596"/>
                    </a:lnTo>
                    <a:lnTo>
                      <a:pt x="674" y="665"/>
                    </a:lnTo>
                    <a:lnTo>
                      <a:pt x="596" y="752"/>
                    </a:lnTo>
                    <a:lnTo>
                      <a:pt x="519" y="829"/>
                    </a:lnTo>
                    <a:lnTo>
                      <a:pt x="458" y="916"/>
                    </a:lnTo>
                    <a:lnTo>
                      <a:pt x="389" y="1011"/>
                    </a:lnTo>
                    <a:lnTo>
                      <a:pt x="329" y="1106"/>
                    </a:lnTo>
                    <a:lnTo>
                      <a:pt x="277" y="1201"/>
                    </a:lnTo>
                    <a:lnTo>
                      <a:pt x="225" y="1296"/>
                    </a:lnTo>
                    <a:lnTo>
                      <a:pt x="182" y="1399"/>
                    </a:lnTo>
                    <a:lnTo>
                      <a:pt x="139" y="1503"/>
                    </a:lnTo>
                    <a:lnTo>
                      <a:pt x="104" y="1606"/>
                    </a:lnTo>
                    <a:lnTo>
                      <a:pt x="70" y="1719"/>
                    </a:lnTo>
                    <a:lnTo>
                      <a:pt x="44" y="1831"/>
                    </a:lnTo>
                    <a:lnTo>
                      <a:pt x="26" y="1943"/>
                    </a:lnTo>
                    <a:lnTo>
                      <a:pt x="9" y="2056"/>
                    </a:lnTo>
                    <a:lnTo>
                      <a:pt x="1" y="2168"/>
                    </a:lnTo>
                    <a:lnTo>
                      <a:pt x="1" y="2289"/>
                    </a:lnTo>
                    <a:lnTo>
                      <a:pt x="1" y="2410"/>
                    </a:lnTo>
                    <a:lnTo>
                      <a:pt x="9" y="2522"/>
                    </a:lnTo>
                    <a:lnTo>
                      <a:pt x="26" y="2643"/>
                    </a:lnTo>
                    <a:lnTo>
                      <a:pt x="44" y="2755"/>
                    </a:lnTo>
                    <a:lnTo>
                      <a:pt x="70" y="2859"/>
                    </a:lnTo>
                    <a:lnTo>
                      <a:pt x="104" y="2971"/>
                    </a:lnTo>
                    <a:lnTo>
                      <a:pt x="139" y="3075"/>
                    </a:lnTo>
                    <a:lnTo>
                      <a:pt x="182" y="3178"/>
                    </a:lnTo>
                    <a:lnTo>
                      <a:pt x="225" y="3282"/>
                    </a:lnTo>
                    <a:lnTo>
                      <a:pt x="277" y="3385"/>
                    </a:lnTo>
                    <a:lnTo>
                      <a:pt x="329" y="3480"/>
                    </a:lnTo>
                    <a:lnTo>
                      <a:pt x="389" y="3567"/>
                    </a:lnTo>
                    <a:lnTo>
                      <a:pt x="458" y="3662"/>
                    </a:lnTo>
                    <a:lnTo>
                      <a:pt x="519" y="3748"/>
                    </a:lnTo>
                    <a:lnTo>
                      <a:pt x="596" y="3834"/>
                    </a:lnTo>
                    <a:lnTo>
                      <a:pt x="674" y="3912"/>
                    </a:lnTo>
                    <a:lnTo>
                      <a:pt x="752" y="3990"/>
                    </a:lnTo>
                    <a:lnTo>
                      <a:pt x="830" y="4059"/>
                    </a:lnTo>
                    <a:lnTo>
                      <a:pt x="916" y="4128"/>
                    </a:lnTo>
                    <a:lnTo>
                      <a:pt x="1011" y="4189"/>
                    </a:lnTo>
                    <a:lnTo>
                      <a:pt x="1106" y="4249"/>
                    </a:lnTo>
                    <a:lnTo>
                      <a:pt x="1201" y="4301"/>
                    </a:lnTo>
                    <a:lnTo>
                      <a:pt x="1296" y="4353"/>
                    </a:lnTo>
                    <a:lnTo>
                      <a:pt x="1400" y="4404"/>
                    </a:lnTo>
                    <a:lnTo>
                      <a:pt x="1503" y="4439"/>
                    </a:lnTo>
                    <a:lnTo>
                      <a:pt x="1607" y="4482"/>
                    </a:lnTo>
                    <a:lnTo>
                      <a:pt x="1719" y="4508"/>
                    </a:lnTo>
                    <a:lnTo>
                      <a:pt x="1831" y="4534"/>
                    </a:lnTo>
                    <a:lnTo>
                      <a:pt x="1944" y="4551"/>
                    </a:lnTo>
                    <a:lnTo>
                      <a:pt x="2056" y="4568"/>
                    </a:lnTo>
                    <a:lnTo>
                      <a:pt x="2177" y="4577"/>
                    </a:lnTo>
                    <a:lnTo>
                      <a:pt x="2289" y="4586"/>
                    </a:lnTo>
                    <a:lnTo>
                      <a:pt x="2410" y="4577"/>
                    </a:lnTo>
                    <a:lnTo>
                      <a:pt x="2522" y="4568"/>
                    </a:lnTo>
                    <a:lnTo>
                      <a:pt x="2643" y="4551"/>
                    </a:lnTo>
                    <a:lnTo>
                      <a:pt x="2755" y="4534"/>
                    </a:lnTo>
                    <a:lnTo>
                      <a:pt x="2868" y="4508"/>
                    </a:lnTo>
                    <a:lnTo>
                      <a:pt x="2971" y="4482"/>
                    </a:lnTo>
                    <a:lnTo>
                      <a:pt x="3075" y="4439"/>
                    </a:lnTo>
                    <a:lnTo>
                      <a:pt x="3187" y="4404"/>
                    </a:lnTo>
                    <a:lnTo>
                      <a:pt x="3282" y="4353"/>
                    </a:lnTo>
                    <a:lnTo>
                      <a:pt x="3386" y="4301"/>
                    </a:lnTo>
                    <a:lnTo>
                      <a:pt x="3481" y="4249"/>
                    </a:lnTo>
                    <a:lnTo>
                      <a:pt x="3576" y="4189"/>
                    </a:lnTo>
                    <a:lnTo>
                      <a:pt x="3662" y="4128"/>
                    </a:lnTo>
                    <a:lnTo>
                      <a:pt x="3748" y="4059"/>
                    </a:lnTo>
                    <a:lnTo>
                      <a:pt x="3835" y="3990"/>
                    </a:lnTo>
                    <a:lnTo>
                      <a:pt x="3912" y="3912"/>
                    </a:lnTo>
                    <a:lnTo>
                      <a:pt x="3990" y="3834"/>
                    </a:lnTo>
                    <a:lnTo>
                      <a:pt x="4059" y="3748"/>
                    </a:lnTo>
                    <a:lnTo>
                      <a:pt x="4128" y="3662"/>
                    </a:lnTo>
                    <a:lnTo>
                      <a:pt x="4189" y="3567"/>
                    </a:lnTo>
                    <a:lnTo>
                      <a:pt x="4249" y="3480"/>
                    </a:lnTo>
                    <a:lnTo>
                      <a:pt x="4310" y="3385"/>
                    </a:lnTo>
                    <a:lnTo>
                      <a:pt x="4353" y="3282"/>
                    </a:lnTo>
                    <a:lnTo>
                      <a:pt x="4405" y="3178"/>
                    </a:lnTo>
                    <a:lnTo>
                      <a:pt x="4448" y="3075"/>
                    </a:lnTo>
                    <a:lnTo>
                      <a:pt x="4482" y="2971"/>
                    </a:lnTo>
                    <a:lnTo>
                      <a:pt x="4508" y="2859"/>
                    </a:lnTo>
                    <a:lnTo>
                      <a:pt x="4534" y="2755"/>
                    </a:lnTo>
                    <a:lnTo>
                      <a:pt x="4560" y="2643"/>
                    </a:lnTo>
                    <a:lnTo>
                      <a:pt x="4569" y="2522"/>
                    </a:lnTo>
                    <a:lnTo>
                      <a:pt x="4577" y="2410"/>
                    </a:lnTo>
                    <a:lnTo>
                      <a:pt x="4586" y="2289"/>
                    </a:lnTo>
                    <a:lnTo>
                      <a:pt x="4577" y="2168"/>
                    </a:lnTo>
                    <a:lnTo>
                      <a:pt x="4569" y="2056"/>
                    </a:lnTo>
                    <a:lnTo>
                      <a:pt x="4560" y="1943"/>
                    </a:lnTo>
                    <a:lnTo>
                      <a:pt x="4534" y="1831"/>
                    </a:lnTo>
                    <a:lnTo>
                      <a:pt x="4508" y="1719"/>
                    </a:lnTo>
                    <a:lnTo>
                      <a:pt x="4482" y="1606"/>
                    </a:lnTo>
                    <a:lnTo>
                      <a:pt x="4448" y="1503"/>
                    </a:lnTo>
                    <a:lnTo>
                      <a:pt x="4405" y="1399"/>
                    </a:lnTo>
                    <a:lnTo>
                      <a:pt x="4353" y="1296"/>
                    </a:lnTo>
                    <a:lnTo>
                      <a:pt x="4310" y="1201"/>
                    </a:lnTo>
                    <a:lnTo>
                      <a:pt x="4249" y="1106"/>
                    </a:lnTo>
                    <a:lnTo>
                      <a:pt x="4189" y="1011"/>
                    </a:lnTo>
                    <a:lnTo>
                      <a:pt x="4128" y="916"/>
                    </a:lnTo>
                    <a:lnTo>
                      <a:pt x="4059" y="829"/>
                    </a:lnTo>
                    <a:lnTo>
                      <a:pt x="3990" y="752"/>
                    </a:lnTo>
                    <a:lnTo>
                      <a:pt x="3912" y="665"/>
                    </a:lnTo>
                    <a:lnTo>
                      <a:pt x="3835" y="596"/>
                    </a:lnTo>
                    <a:lnTo>
                      <a:pt x="3748" y="518"/>
                    </a:lnTo>
                    <a:lnTo>
                      <a:pt x="3662" y="449"/>
                    </a:lnTo>
                    <a:lnTo>
                      <a:pt x="3576" y="389"/>
                    </a:lnTo>
                    <a:lnTo>
                      <a:pt x="3481" y="328"/>
                    </a:lnTo>
                    <a:lnTo>
                      <a:pt x="3386" y="277"/>
                    </a:lnTo>
                    <a:lnTo>
                      <a:pt x="3282" y="225"/>
                    </a:lnTo>
                    <a:lnTo>
                      <a:pt x="3187" y="182"/>
                    </a:lnTo>
                    <a:lnTo>
                      <a:pt x="3075" y="138"/>
                    </a:lnTo>
                    <a:lnTo>
                      <a:pt x="2971" y="104"/>
                    </a:lnTo>
                    <a:lnTo>
                      <a:pt x="2868" y="69"/>
                    </a:lnTo>
                    <a:lnTo>
                      <a:pt x="2755" y="43"/>
                    </a:lnTo>
                    <a:lnTo>
                      <a:pt x="2643" y="26"/>
                    </a:lnTo>
                    <a:lnTo>
                      <a:pt x="2522" y="9"/>
                    </a:lnTo>
                    <a:lnTo>
                      <a:pt x="24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2851000" y="2284100"/>
                <a:ext cx="114450" cy="114425"/>
              </a:xfrm>
              <a:custGeom>
                <a:rect b="b" l="l" r="r" t="t"/>
                <a:pathLst>
                  <a:path extrusionOk="0" h="4577" w="4578">
                    <a:moveTo>
                      <a:pt x="2168" y="0"/>
                    </a:moveTo>
                    <a:lnTo>
                      <a:pt x="2056" y="9"/>
                    </a:lnTo>
                    <a:lnTo>
                      <a:pt x="1944" y="26"/>
                    </a:lnTo>
                    <a:lnTo>
                      <a:pt x="1832" y="43"/>
                    </a:lnTo>
                    <a:lnTo>
                      <a:pt x="1719" y="69"/>
                    </a:lnTo>
                    <a:lnTo>
                      <a:pt x="1607" y="104"/>
                    </a:lnTo>
                    <a:lnTo>
                      <a:pt x="1504" y="138"/>
                    </a:lnTo>
                    <a:lnTo>
                      <a:pt x="1400" y="173"/>
                    </a:lnTo>
                    <a:lnTo>
                      <a:pt x="1296" y="225"/>
                    </a:lnTo>
                    <a:lnTo>
                      <a:pt x="1201" y="276"/>
                    </a:lnTo>
                    <a:lnTo>
                      <a:pt x="1098" y="328"/>
                    </a:lnTo>
                    <a:lnTo>
                      <a:pt x="1011" y="389"/>
                    </a:lnTo>
                    <a:lnTo>
                      <a:pt x="916" y="449"/>
                    </a:lnTo>
                    <a:lnTo>
                      <a:pt x="830" y="518"/>
                    </a:lnTo>
                    <a:lnTo>
                      <a:pt x="752" y="596"/>
                    </a:lnTo>
                    <a:lnTo>
                      <a:pt x="666" y="665"/>
                    </a:lnTo>
                    <a:lnTo>
                      <a:pt x="597" y="751"/>
                    </a:lnTo>
                    <a:lnTo>
                      <a:pt x="519" y="829"/>
                    </a:lnTo>
                    <a:lnTo>
                      <a:pt x="450" y="915"/>
                    </a:lnTo>
                    <a:lnTo>
                      <a:pt x="390" y="1010"/>
                    </a:lnTo>
                    <a:lnTo>
                      <a:pt x="329" y="1097"/>
                    </a:lnTo>
                    <a:lnTo>
                      <a:pt x="277" y="1200"/>
                    </a:lnTo>
                    <a:lnTo>
                      <a:pt x="225" y="1295"/>
                    </a:lnTo>
                    <a:lnTo>
                      <a:pt x="182" y="1399"/>
                    </a:lnTo>
                    <a:lnTo>
                      <a:pt x="139" y="1503"/>
                    </a:lnTo>
                    <a:lnTo>
                      <a:pt x="105" y="1606"/>
                    </a:lnTo>
                    <a:lnTo>
                      <a:pt x="70" y="1718"/>
                    </a:lnTo>
                    <a:lnTo>
                      <a:pt x="44" y="1831"/>
                    </a:lnTo>
                    <a:lnTo>
                      <a:pt x="27" y="1943"/>
                    </a:lnTo>
                    <a:lnTo>
                      <a:pt x="10" y="2055"/>
                    </a:lnTo>
                    <a:lnTo>
                      <a:pt x="1" y="2168"/>
                    </a:lnTo>
                    <a:lnTo>
                      <a:pt x="1" y="2288"/>
                    </a:lnTo>
                    <a:lnTo>
                      <a:pt x="1" y="2409"/>
                    </a:lnTo>
                    <a:lnTo>
                      <a:pt x="10" y="2522"/>
                    </a:lnTo>
                    <a:lnTo>
                      <a:pt x="27" y="2634"/>
                    </a:lnTo>
                    <a:lnTo>
                      <a:pt x="44" y="2755"/>
                    </a:lnTo>
                    <a:lnTo>
                      <a:pt x="70" y="2858"/>
                    </a:lnTo>
                    <a:lnTo>
                      <a:pt x="105" y="2971"/>
                    </a:lnTo>
                    <a:lnTo>
                      <a:pt x="139" y="3074"/>
                    </a:lnTo>
                    <a:lnTo>
                      <a:pt x="182" y="3178"/>
                    </a:lnTo>
                    <a:lnTo>
                      <a:pt x="225" y="3282"/>
                    </a:lnTo>
                    <a:lnTo>
                      <a:pt x="277" y="3385"/>
                    </a:lnTo>
                    <a:lnTo>
                      <a:pt x="329" y="3480"/>
                    </a:lnTo>
                    <a:lnTo>
                      <a:pt x="390" y="3566"/>
                    </a:lnTo>
                    <a:lnTo>
                      <a:pt x="450" y="3661"/>
                    </a:lnTo>
                    <a:lnTo>
                      <a:pt x="519" y="3748"/>
                    </a:lnTo>
                    <a:lnTo>
                      <a:pt x="597" y="3826"/>
                    </a:lnTo>
                    <a:lnTo>
                      <a:pt x="666" y="3912"/>
                    </a:lnTo>
                    <a:lnTo>
                      <a:pt x="752" y="3981"/>
                    </a:lnTo>
                    <a:lnTo>
                      <a:pt x="830" y="4059"/>
                    </a:lnTo>
                    <a:lnTo>
                      <a:pt x="916" y="4128"/>
                    </a:lnTo>
                    <a:lnTo>
                      <a:pt x="1011" y="4188"/>
                    </a:lnTo>
                    <a:lnTo>
                      <a:pt x="1098" y="4249"/>
                    </a:lnTo>
                    <a:lnTo>
                      <a:pt x="1201" y="4301"/>
                    </a:lnTo>
                    <a:lnTo>
                      <a:pt x="1296" y="4352"/>
                    </a:lnTo>
                    <a:lnTo>
                      <a:pt x="1400" y="4404"/>
                    </a:lnTo>
                    <a:lnTo>
                      <a:pt x="1504" y="4439"/>
                    </a:lnTo>
                    <a:lnTo>
                      <a:pt x="1607" y="4473"/>
                    </a:lnTo>
                    <a:lnTo>
                      <a:pt x="1719" y="4508"/>
                    </a:lnTo>
                    <a:lnTo>
                      <a:pt x="1832" y="4534"/>
                    </a:lnTo>
                    <a:lnTo>
                      <a:pt x="1944" y="4551"/>
                    </a:lnTo>
                    <a:lnTo>
                      <a:pt x="2056" y="4568"/>
                    </a:lnTo>
                    <a:lnTo>
                      <a:pt x="2168" y="4577"/>
                    </a:lnTo>
                    <a:lnTo>
                      <a:pt x="2410" y="4577"/>
                    </a:lnTo>
                    <a:lnTo>
                      <a:pt x="2523" y="4568"/>
                    </a:lnTo>
                    <a:lnTo>
                      <a:pt x="2643" y="4551"/>
                    </a:lnTo>
                    <a:lnTo>
                      <a:pt x="2756" y="4534"/>
                    </a:lnTo>
                    <a:lnTo>
                      <a:pt x="2859" y="4508"/>
                    </a:lnTo>
                    <a:lnTo>
                      <a:pt x="2972" y="4473"/>
                    </a:lnTo>
                    <a:lnTo>
                      <a:pt x="3075" y="4439"/>
                    </a:lnTo>
                    <a:lnTo>
                      <a:pt x="3179" y="4404"/>
                    </a:lnTo>
                    <a:lnTo>
                      <a:pt x="3282" y="4352"/>
                    </a:lnTo>
                    <a:lnTo>
                      <a:pt x="3386" y="4301"/>
                    </a:lnTo>
                    <a:lnTo>
                      <a:pt x="3481" y="4249"/>
                    </a:lnTo>
                    <a:lnTo>
                      <a:pt x="3567" y="4188"/>
                    </a:lnTo>
                    <a:lnTo>
                      <a:pt x="3662" y="4128"/>
                    </a:lnTo>
                    <a:lnTo>
                      <a:pt x="3749" y="4059"/>
                    </a:lnTo>
                    <a:lnTo>
                      <a:pt x="3835" y="3981"/>
                    </a:lnTo>
                    <a:lnTo>
                      <a:pt x="3913" y="3912"/>
                    </a:lnTo>
                    <a:lnTo>
                      <a:pt x="3991" y="3826"/>
                    </a:lnTo>
                    <a:lnTo>
                      <a:pt x="4060" y="3748"/>
                    </a:lnTo>
                    <a:lnTo>
                      <a:pt x="4129" y="3661"/>
                    </a:lnTo>
                    <a:lnTo>
                      <a:pt x="4189" y="3566"/>
                    </a:lnTo>
                    <a:lnTo>
                      <a:pt x="4250" y="3480"/>
                    </a:lnTo>
                    <a:lnTo>
                      <a:pt x="4301" y="3385"/>
                    </a:lnTo>
                    <a:lnTo>
                      <a:pt x="4353" y="3282"/>
                    </a:lnTo>
                    <a:lnTo>
                      <a:pt x="4405" y="3178"/>
                    </a:lnTo>
                    <a:lnTo>
                      <a:pt x="4440" y="3074"/>
                    </a:lnTo>
                    <a:lnTo>
                      <a:pt x="4483" y="2971"/>
                    </a:lnTo>
                    <a:lnTo>
                      <a:pt x="4509" y="2858"/>
                    </a:lnTo>
                    <a:lnTo>
                      <a:pt x="4535" y="2755"/>
                    </a:lnTo>
                    <a:lnTo>
                      <a:pt x="4552" y="2634"/>
                    </a:lnTo>
                    <a:lnTo>
                      <a:pt x="4569" y="2522"/>
                    </a:lnTo>
                    <a:lnTo>
                      <a:pt x="4578" y="2409"/>
                    </a:lnTo>
                    <a:lnTo>
                      <a:pt x="4578" y="2288"/>
                    </a:lnTo>
                    <a:lnTo>
                      <a:pt x="4578" y="2168"/>
                    </a:lnTo>
                    <a:lnTo>
                      <a:pt x="4569" y="2055"/>
                    </a:lnTo>
                    <a:lnTo>
                      <a:pt x="4552" y="1943"/>
                    </a:lnTo>
                    <a:lnTo>
                      <a:pt x="4535" y="1831"/>
                    </a:lnTo>
                    <a:lnTo>
                      <a:pt x="4509" y="1718"/>
                    </a:lnTo>
                    <a:lnTo>
                      <a:pt x="4483" y="1606"/>
                    </a:lnTo>
                    <a:lnTo>
                      <a:pt x="4440" y="1503"/>
                    </a:lnTo>
                    <a:lnTo>
                      <a:pt x="4405" y="1399"/>
                    </a:lnTo>
                    <a:lnTo>
                      <a:pt x="4353" y="1295"/>
                    </a:lnTo>
                    <a:lnTo>
                      <a:pt x="4301" y="1200"/>
                    </a:lnTo>
                    <a:lnTo>
                      <a:pt x="4250" y="1097"/>
                    </a:lnTo>
                    <a:lnTo>
                      <a:pt x="4189" y="1010"/>
                    </a:lnTo>
                    <a:lnTo>
                      <a:pt x="4129" y="915"/>
                    </a:lnTo>
                    <a:lnTo>
                      <a:pt x="4060" y="829"/>
                    </a:lnTo>
                    <a:lnTo>
                      <a:pt x="3991" y="751"/>
                    </a:lnTo>
                    <a:lnTo>
                      <a:pt x="3913" y="665"/>
                    </a:lnTo>
                    <a:lnTo>
                      <a:pt x="3835" y="596"/>
                    </a:lnTo>
                    <a:lnTo>
                      <a:pt x="3749" y="518"/>
                    </a:lnTo>
                    <a:lnTo>
                      <a:pt x="3662" y="449"/>
                    </a:lnTo>
                    <a:lnTo>
                      <a:pt x="3567" y="389"/>
                    </a:lnTo>
                    <a:lnTo>
                      <a:pt x="3481" y="328"/>
                    </a:lnTo>
                    <a:lnTo>
                      <a:pt x="3386" y="276"/>
                    </a:lnTo>
                    <a:lnTo>
                      <a:pt x="3282" y="225"/>
                    </a:lnTo>
                    <a:lnTo>
                      <a:pt x="3179" y="173"/>
                    </a:lnTo>
                    <a:lnTo>
                      <a:pt x="3075" y="138"/>
                    </a:lnTo>
                    <a:lnTo>
                      <a:pt x="2972" y="104"/>
                    </a:lnTo>
                    <a:lnTo>
                      <a:pt x="2859" y="69"/>
                    </a:lnTo>
                    <a:lnTo>
                      <a:pt x="2756" y="43"/>
                    </a:lnTo>
                    <a:lnTo>
                      <a:pt x="2643" y="26"/>
                    </a:lnTo>
                    <a:lnTo>
                      <a:pt x="2523" y="9"/>
                    </a:lnTo>
                    <a:lnTo>
                      <a:pt x="24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2329000" y="2284100"/>
                <a:ext cx="114650" cy="114425"/>
              </a:xfrm>
              <a:custGeom>
                <a:rect b="b" l="l" r="r" t="t"/>
                <a:pathLst>
                  <a:path extrusionOk="0" h="4577" w="4586">
                    <a:moveTo>
                      <a:pt x="2176" y="0"/>
                    </a:moveTo>
                    <a:lnTo>
                      <a:pt x="2055" y="9"/>
                    </a:lnTo>
                    <a:lnTo>
                      <a:pt x="1943" y="26"/>
                    </a:lnTo>
                    <a:lnTo>
                      <a:pt x="1831" y="43"/>
                    </a:lnTo>
                    <a:lnTo>
                      <a:pt x="1719" y="69"/>
                    </a:lnTo>
                    <a:lnTo>
                      <a:pt x="1606" y="104"/>
                    </a:lnTo>
                    <a:lnTo>
                      <a:pt x="1503" y="138"/>
                    </a:lnTo>
                    <a:lnTo>
                      <a:pt x="1399" y="173"/>
                    </a:lnTo>
                    <a:lnTo>
                      <a:pt x="1296" y="225"/>
                    </a:lnTo>
                    <a:lnTo>
                      <a:pt x="1201" y="276"/>
                    </a:lnTo>
                    <a:lnTo>
                      <a:pt x="1106" y="328"/>
                    </a:lnTo>
                    <a:lnTo>
                      <a:pt x="1011" y="389"/>
                    </a:lnTo>
                    <a:lnTo>
                      <a:pt x="924" y="449"/>
                    </a:lnTo>
                    <a:lnTo>
                      <a:pt x="838" y="518"/>
                    </a:lnTo>
                    <a:lnTo>
                      <a:pt x="752" y="596"/>
                    </a:lnTo>
                    <a:lnTo>
                      <a:pt x="674" y="665"/>
                    </a:lnTo>
                    <a:lnTo>
                      <a:pt x="596" y="751"/>
                    </a:lnTo>
                    <a:lnTo>
                      <a:pt x="527" y="829"/>
                    </a:lnTo>
                    <a:lnTo>
                      <a:pt x="458" y="915"/>
                    </a:lnTo>
                    <a:lnTo>
                      <a:pt x="389" y="1010"/>
                    </a:lnTo>
                    <a:lnTo>
                      <a:pt x="328" y="1097"/>
                    </a:lnTo>
                    <a:lnTo>
                      <a:pt x="277" y="1200"/>
                    </a:lnTo>
                    <a:lnTo>
                      <a:pt x="225" y="1295"/>
                    </a:lnTo>
                    <a:lnTo>
                      <a:pt x="182" y="1399"/>
                    </a:lnTo>
                    <a:lnTo>
                      <a:pt x="138" y="1503"/>
                    </a:lnTo>
                    <a:lnTo>
                      <a:pt x="104" y="1606"/>
                    </a:lnTo>
                    <a:lnTo>
                      <a:pt x="69" y="1718"/>
                    </a:lnTo>
                    <a:lnTo>
                      <a:pt x="43" y="1831"/>
                    </a:lnTo>
                    <a:lnTo>
                      <a:pt x="26" y="1943"/>
                    </a:lnTo>
                    <a:lnTo>
                      <a:pt x="9" y="2055"/>
                    </a:lnTo>
                    <a:lnTo>
                      <a:pt x="0" y="2168"/>
                    </a:lnTo>
                    <a:lnTo>
                      <a:pt x="0" y="2288"/>
                    </a:lnTo>
                    <a:lnTo>
                      <a:pt x="0" y="2409"/>
                    </a:lnTo>
                    <a:lnTo>
                      <a:pt x="9" y="2522"/>
                    </a:lnTo>
                    <a:lnTo>
                      <a:pt x="26" y="2634"/>
                    </a:lnTo>
                    <a:lnTo>
                      <a:pt x="43" y="2755"/>
                    </a:lnTo>
                    <a:lnTo>
                      <a:pt x="69" y="2858"/>
                    </a:lnTo>
                    <a:lnTo>
                      <a:pt x="104" y="2971"/>
                    </a:lnTo>
                    <a:lnTo>
                      <a:pt x="138" y="3074"/>
                    </a:lnTo>
                    <a:lnTo>
                      <a:pt x="182" y="3178"/>
                    </a:lnTo>
                    <a:lnTo>
                      <a:pt x="225" y="3282"/>
                    </a:lnTo>
                    <a:lnTo>
                      <a:pt x="277" y="3385"/>
                    </a:lnTo>
                    <a:lnTo>
                      <a:pt x="328" y="3480"/>
                    </a:lnTo>
                    <a:lnTo>
                      <a:pt x="389" y="3566"/>
                    </a:lnTo>
                    <a:lnTo>
                      <a:pt x="458" y="3661"/>
                    </a:lnTo>
                    <a:lnTo>
                      <a:pt x="527" y="3748"/>
                    </a:lnTo>
                    <a:lnTo>
                      <a:pt x="596" y="3826"/>
                    </a:lnTo>
                    <a:lnTo>
                      <a:pt x="674" y="3912"/>
                    </a:lnTo>
                    <a:lnTo>
                      <a:pt x="752" y="3981"/>
                    </a:lnTo>
                    <a:lnTo>
                      <a:pt x="838" y="4059"/>
                    </a:lnTo>
                    <a:lnTo>
                      <a:pt x="924" y="4128"/>
                    </a:lnTo>
                    <a:lnTo>
                      <a:pt x="1011" y="4188"/>
                    </a:lnTo>
                    <a:lnTo>
                      <a:pt x="1106" y="4249"/>
                    </a:lnTo>
                    <a:lnTo>
                      <a:pt x="1201" y="4301"/>
                    </a:lnTo>
                    <a:lnTo>
                      <a:pt x="1296" y="4352"/>
                    </a:lnTo>
                    <a:lnTo>
                      <a:pt x="1399" y="4404"/>
                    </a:lnTo>
                    <a:lnTo>
                      <a:pt x="1503" y="4439"/>
                    </a:lnTo>
                    <a:lnTo>
                      <a:pt x="1606" y="4473"/>
                    </a:lnTo>
                    <a:lnTo>
                      <a:pt x="1719" y="4508"/>
                    </a:lnTo>
                    <a:lnTo>
                      <a:pt x="1831" y="4534"/>
                    </a:lnTo>
                    <a:lnTo>
                      <a:pt x="1943" y="4551"/>
                    </a:lnTo>
                    <a:lnTo>
                      <a:pt x="2055" y="4568"/>
                    </a:lnTo>
                    <a:lnTo>
                      <a:pt x="2176" y="4577"/>
                    </a:lnTo>
                    <a:lnTo>
                      <a:pt x="2410" y="4577"/>
                    </a:lnTo>
                    <a:lnTo>
                      <a:pt x="2522" y="4568"/>
                    </a:lnTo>
                    <a:lnTo>
                      <a:pt x="2643" y="4551"/>
                    </a:lnTo>
                    <a:lnTo>
                      <a:pt x="2755" y="4534"/>
                    </a:lnTo>
                    <a:lnTo>
                      <a:pt x="2867" y="4508"/>
                    </a:lnTo>
                    <a:lnTo>
                      <a:pt x="2971" y="4473"/>
                    </a:lnTo>
                    <a:lnTo>
                      <a:pt x="3083" y="4439"/>
                    </a:lnTo>
                    <a:lnTo>
                      <a:pt x="3187" y="4404"/>
                    </a:lnTo>
                    <a:lnTo>
                      <a:pt x="3282" y="4352"/>
                    </a:lnTo>
                    <a:lnTo>
                      <a:pt x="3385" y="4301"/>
                    </a:lnTo>
                    <a:lnTo>
                      <a:pt x="3480" y="4249"/>
                    </a:lnTo>
                    <a:lnTo>
                      <a:pt x="3575" y="4188"/>
                    </a:lnTo>
                    <a:lnTo>
                      <a:pt x="3662" y="4128"/>
                    </a:lnTo>
                    <a:lnTo>
                      <a:pt x="3748" y="4059"/>
                    </a:lnTo>
                    <a:lnTo>
                      <a:pt x="3834" y="3981"/>
                    </a:lnTo>
                    <a:lnTo>
                      <a:pt x="3912" y="3912"/>
                    </a:lnTo>
                    <a:lnTo>
                      <a:pt x="3990" y="3826"/>
                    </a:lnTo>
                    <a:lnTo>
                      <a:pt x="4059" y="3748"/>
                    </a:lnTo>
                    <a:lnTo>
                      <a:pt x="4128" y="3661"/>
                    </a:lnTo>
                    <a:lnTo>
                      <a:pt x="4188" y="3566"/>
                    </a:lnTo>
                    <a:lnTo>
                      <a:pt x="4249" y="3480"/>
                    </a:lnTo>
                    <a:lnTo>
                      <a:pt x="4309" y="3385"/>
                    </a:lnTo>
                    <a:lnTo>
                      <a:pt x="4361" y="3282"/>
                    </a:lnTo>
                    <a:lnTo>
                      <a:pt x="4404" y="3178"/>
                    </a:lnTo>
                    <a:lnTo>
                      <a:pt x="4448" y="3074"/>
                    </a:lnTo>
                    <a:lnTo>
                      <a:pt x="4482" y="2971"/>
                    </a:lnTo>
                    <a:lnTo>
                      <a:pt x="4508" y="2858"/>
                    </a:lnTo>
                    <a:lnTo>
                      <a:pt x="4534" y="2755"/>
                    </a:lnTo>
                    <a:lnTo>
                      <a:pt x="4560" y="2634"/>
                    </a:lnTo>
                    <a:lnTo>
                      <a:pt x="4568" y="2522"/>
                    </a:lnTo>
                    <a:lnTo>
                      <a:pt x="4577" y="2409"/>
                    </a:lnTo>
                    <a:lnTo>
                      <a:pt x="4586" y="2288"/>
                    </a:lnTo>
                    <a:lnTo>
                      <a:pt x="4577" y="2168"/>
                    </a:lnTo>
                    <a:lnTo>
                      <a:pt x="4568" y="2055"/>
                    </a:lnTo>
                    <a:lnTo>
                      <a:pt x="4560" y="1943"/>
                    </a:lnTo>
                    <a:lnTo>
                      <a:pt x="4534" y="1831"/>
                    </a:lnTo>
                    <a:lnTo>
                      <a:pt x="4508" y="1718"/>
                    </a:lnTo>
                    <a:lnTo>
                      <a:pt x="4482" y="1606"/>
                    </a:lnTo>
                    <a:lnTo>
                      <a:pt x="4448" y="1503"/>
                    </a:lnTo>
                    <a:lnTo>
                      <a:pt x="4404" y="1399"/>
                    </a:lnTo>
                    <a:lnTo>
                      <a:pt x="4361" y="1295"/>
                    </a:lnTo>
                    <a:lnTo>
                      <a:pt x="4309" y="1200"/>
                    </a:lnTo>
                    <a:lnTo>
                      <a:pt x="4249" y="1097"/>
                    </a:lnTo>
                    <a:lnTo>
                      <a:pt x="4188" y="1010"/>
                    </a:lnTo>
                    <a:lnTo>
                      <a:pt x="4128" y="915"/>
                    </a:lnTo>
                    <a:lnTo>
                      <a:pt x="4059" y="829"/>
                    </a:lnTo>
                    <a:lnTo>
                      <a:pt x="3990" y="751"/>
                    </a:lnTo>
                    <a:lnTo>
                      <a:pt x="3912" y="665"/>
                    </a:lnTo>
                    <a:lnTo>
                      <a:pt x="3834" y="596"/>
                    </a:lnTo>
                    <a:lnTo>
                      <a:pt x="3748" y="518"/>
                    </a:lnTo>
                    <a:lnTo>
                      <a:pt x="3662" y="449"/>
                    </a:lnTo>
                    <a:lnTo>
                      <a:pt x="3575" y="389"/>
                    </a:lnTo>
                    <a:lnTo>
                      <a:pt x="3480" y="328"/>
                    </a:lnTo>
                    <a:lnTo>
                      <a:pt x="3385" y="276"/>
                    </a:lnTo>
                    <a:lnTo>
                      <a:pt x="3282" y="225"/>
                    </a:lnTo>
                    <a:lnTo>
                      <a:pt x="3187" y="173"/>
                    </a:lnTo>
                    <a:lnTo>
                      <a:pt x="3083" y="138"/>
                    </a:lnTo>
                    <a:lnTo>
                      <a:pt x="2971" y="104"/>
                    </a:lnTo>
                    <a:lnTo>
                      <a:pt x="2867" y="69"/>
                    </a:lnTo>
                    <a:lnTo>
                      <a:pt x="2755" y="43"/>
                    </a:lnTo>
                    <a:lnTo>
                      <a:pt x="2643" y="26"/>
                    </a:lnTo>
                    <a:lnTo>
                      <a:pt x="2522" y="9"/>
                    </a:lnTo>
                    <a:lnTo>
                      <a:pt x="241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2047700" y="2645475"/>
                <a:ext cx="114650" cy="114450"/>
              </a:xfrm>
              <a:custGeom>
                <a:rect b="b" l="l" r="r" t="t"/>
                <a:pathLst>
                  <a:path extrusionOk="0" h="4578" w="4586">
                    <a:moveTo>
                      <a:pt x="2176" y="1"/>
                    </a:moveTo>
                    <a:lnTo>
                      <a:pt x="2055" y="10"/>
                    </a:lnTo>
                    <a:lnTo>
                      <a:pt x="1943" y="27"/>
                    </a:lnTo>
                    <a:lnTo>
                      <a:pt x="1831" y="44"/>
                    </a:lnTo>
                    <a:lnTo>
                      <a:pt x="1719" y="70"/>
                    </a:lnTo>
                    <a:lnTo>
                      <a:pt x="1615" y="105"/>
                    </a:lnTo>
                    <a:lnTo>
                      <a:pt x="1503" y="139"/>
                    </a:lnTo>
                    <a:lnTo>
                      <a:pt x="1399" y="182"/>
                    </a:lnTo>
                    <a:lnTo>
                      <a:pt x="1304" y="225"/>
                    </a:lnTo>
                    <a:lnTo>
                      <a:pt x="1200" y="277"/>
                    </a:lnTo>
                    <a:lnTo>
                      <a:pt x="1105" y="329"/>
                    </a:lnTo>
                    <a:lnTo>
                      <a:pt x="1010" y="390"/>
                    </a:lnTo>
                    <a:lnTo>
                      <a:pt x="924" y="450"/>
                    </a:lnTo>
                    <a:lnTo>
                      <a:pt x="838" y="519"/>
                    </a:lnTo>
                    <a:lnTo>
                      <a:pt x="751" y="597"/>
                    </a:lnTo>
                    <a:lnTo>
                      <a:pt x="674" y="666"/>
                    </a:lnTo>
                    <a:lnTo>
                      <a:pt x="596" y="752"/>
                    </a:lnTo>
                    <a:lnTo>
                      <a:pt x="527" y="830"/>
                    </a:lnTo>
                    <a:lnTo>
                      <a:pt x="458" y="916"/>
                    </a:lnTo>
                    <a:lnTo>
                      <a:pt x="389" y="1011"/>
                    </a:lnTo>
                    <a:lnTo>
                      <a:pt x="337" y="1098"/>
                    </a:lnTo>
                    <a:lnTo>
                      <a:pt x="276" y="1201"/>
                    </a:lnTo>
                    <a:lnTo>
                      <a:pt x="225" y="1296"/>
                    </a:lnTo>
                    <a:lnTo>
                      <a:pt x="181" y="1400"/>
                    </a:lnTo>
                    <a:lnTo>
                      <a:pt x="138" y="1503"/>
                    </a:lnTo>
                    <a:lnTo>
                      <a:pt x="104" y="1607"/>
                    </a:lnTo>
                    <a:lnTo>
                      <a:pt x="78" y="1719"/>
                    </a:lnTo>
                    <a:lnTo>
                      <a:pt x="52" y="1832"/>
                    </a:lnTo>
                    <a:lnTo>
                      <a:pt x="26" y="1944"/>
                    </a:lnTo>
                    <a:lnTo>
                      <a:pt x="17" y="2056"/>
                    </a:lnTo>
                    <a:lnTo>
                      <a:pt x="9" y="2168"/>
                    </a:lnTo>
                    <a:lnTo>
                      <a:pt x="0" y="2289"/>
                    </a:lnTo>
                    <a:lnTo>
                      <a:pt x="9" y="2410"/>
                    </a:lnTo>
                    <a:lnTo>
                      <a:pt x="17" y="2522"/>
                    </a:lnTo>
                    <a:lnTo>
                      <a:pt x="26" y="2635"/>
                    </a:lnTo>
                    <a:lnTo>
                      <a:pt x="52" y="2756"/>
                    </a:lnTo>
                    <a:lnTo>
                      <a:pt x="78" y="2859"/>
                    </a:lnTo>
                    <a:lnTo>
                      <a:pt x="104" y="2972"/>
                    </a:lnTo>
                    <a:lnTo>
                      <a:pt x="138" y="3075"/>
                    </a:lnTo>
                    <a:lnTo>
                      <a:pt x="181" y="3179"/>
                    </a:lnTo>
                    <a:lnTo>
                      <a:pt x="225" y="3282"/>
                    </a:lnTo>
                    <a:lnTo>
                      <a:pt x="276" y="3386"/>
                    </a:lnTo>
                    <a:lnTo>
                      <a:pt x="337" y="3481"/>
                    </a:lnTo>
                    <a:lnTo>
                      <a:pt x="389" y="3567"/>
                    </a:lnTo>
                    <a:lnTo>
                      <a:pt x="458" y="3662"/>
                    </a:lnTo>
                    <a:lnTo>
                      <a:pt x="527" y="3749"/>
                    </a:lnTo>
                    <a:lnTo>
                      <a:pt x="596" y="3826"/>
                    </a:lnTo>
                    <a:lnTo>
                      <a:pt x="674" y="3913"/>
                    </a:lnTo>
                    <a:lnTo>
                      <a:pt x="751" y="3982"/>
                    </a:lnTo>
                    <a:lnTo>
                      <a:pt x="838" y="4060"/>
                    </a:lnTo>
                    <a:lnTo>
                      <a:pt x="924" y="4129"/>
                    </a:lnTo>
                    <a:lnTo>
                      <a:pt x="1010" y="4189"/>
                    </a:lnTo>
                    <a:lnTo>
                      <a:pt x="1105" y="4250"/>
                    </a:lnTo>
                    <a:lnTo>
                      <a:pt x="1200" y="4301"/>
                    </a:lnTo>
                    <a:lnTo>
                      <a:pt x="1304" y="4353"/>
                    </a:lnTo>
                    <a:lnTo>
                      <a:pt x="1399" y="4405"/>
                    </a:lnTo>
                    <a:lnTo>
                      <a:pt x="1503" y="4440"/>
                    </a:lnTo>
                    <a:lnTo>
                      <a:pt x="1615" y="4474"/>
                    </a:lnTo>
                    <a:lnTo>
                      <a:pt x="1719" y="4509"/>
                    </a:lnTo>
                    <a:lnTo>
                      <a:pt x="1831" y="4535"/>
                    </a:lnTo>
                    <a:lnTo>
                      <a:pt x="1943" y="4552"/>
                    </a:lnTo>
                    <a:lnTo>
                      <a:pt x="2055" y="4569"/>
                    </a:lnTo>
                    <a:lnTo>
                      <a:pt x="2176" y="4578"/>
                    </a:lnTo>
                    <a:lnTo>
                      <a:pt x="2409" y="4578"/>
                    </a:lnTo>
                    <a:lnTo>
                      <a:pt x="2530" y="4569"/>
                    </a:lnTo>
                    <a:lnTo>
                      <a:pt x="2643" y="4552"/>
                    </a:lnTo>
                    <a:lnTo>
                      <a:pt x="2755" y="4535"/>
                    </a:lnTo>
                    <a:lnTo>
                      <a:pt x="2867" y="4509"/>
                    </a:lnTo>
                    <a:lnTo>
                      <a:pt x="2971" y="4474"/>
                    </a:lnTo>
                    <a:lnTo>
                      <a:pt x="3083" y="4440"/>
                    </a:lnTo>
                    <a:lnTo>
                      <a:pt x="3187" y="4405"/>
                    </a:lnTo>
                    <a:lnTo>
                      <a:pt x="3290" y="4353"/>
                    </a:lnTo>
                    <a:lnTo>
                      <a:pt x="3385" y="4301"/>
                    </a:lnTo>
                    <a:lnTo>
                      <a:pt x="3480" y="4250"/>
                    </a:lnTo>
                    <a:lnTo>
                      <a:pt x="3575" y="4189"/>
                    </a:lnTo>
                    <a:lnTo>
                      <a:pt x="3662" y="4129"/>
                    </a:lnTo>
                    <a:lnTo>
                      <a:pt x="3748" y="4060"/>
                    </a:lnTo>
                    <a:lnTo>
                      <a:pt x="3834" y="3982"/>
                    </a:lnTo>
                    <a:lnTo>
                      <a:pt x="3912" y="3913"/>
                    </a:lnTo>
                    <a:lnTo>
                      <a:pt x="3990" y="3826"/>
                    </a:lnTo>
                    <a:lnTo>
                      <a:pt x="4059" y="3749"/>
                    </a:lnTo>
                    <a:lnTo>
                      <a:pt x="4128" y="3662"/>
                    </a:lnTo>
                    <a:lnTo>
                      <a:pt x="4197" y="3567"/>
                    </a:lnTo>
                    <a:lnTo>
                      <a:pt x="4257" y="3481"/>
                    </a:lnTo>
                    <a:lnTo>
                      <a:pt x="4309" y="3386"/>
                    </a:lnTo>
                    <a:lnTo>
                      <a:pt x="4361" y="3282"/>
                    </a:lnTo>
                    <a:lnTo>
                      <a:pt x="4404" y="3179"/>
                    </a:lnTo>
                    <a:lnTo>
                      <a:pt x="4447" y="3075"/>
                    </a:lnTo>
                    <a:lnTo>
                      <a:pt x="4482" y="2972"/>
                    </a:lnTo>
                    <a:lnTo>
                      <a:pt x="4517" y="2859"/>
                    </a:lnTo>
                    <a:lnTo>
                      <a:pt x="4542" y="2756"/>
                    </a:lnTo>
                    <a:lnTo>
                      <a:pt x="4560" y="2635"/>
                    </a:lnTo>
                    <a:lnTo>
                      <a:pt x="4577" y="2522"/>
                    </a:lnTo>
                    <a:lnTo>
                      <a:pt x="4586" y="2410"/>
                    </a:lnTo>
                    <a:lnTo>
                      <a:pt x="4586" y="2289"/>
                    </a:lnTo>
                    <a:lnTo>
                      <a:pt x="4586" y="2168"/>
                    </a:lnTo>
                    <a:lnTo>
                      <a:pt x="4577" y="2056"/>
                    </a:lnTo>
                    <a:lnTo>
                      <a:pt x="4560" y="1944"/>
                    </a:lnTo>
                    <a:lnTo>
                      <a:pt x="4542" y="1832"/>
                    </a:lnTo>
                    <a:lnTo>
                      <a:pt x="4517" y="1719"/>
                    </a:lnTo>
                    <a:lnTo>
                      <a:pt x="4482" y="1607"/>
                    </a:lnTo>
                    <a:lnTo>
                      <a:pt x="4447" y="1503"/>
                    </a:lnTo>
                    <a:lnTo>
                      <a:pt x="4404" y="1400"/>
                    </a:lnTo>
                    <a:lnTo>
                      <a:pt x="4361" y="1296"/>
                    </a:lnTo>
                    <a:lnTo>
                      <a:pt x="4309" y="1201"/>
                    </a:lnTo>
                    <a:lnTo>
                      <a:pt x="4257" y="1098"/>
                    </a:lnTo>
                    <a:lnTo>
                      <a:pt x="4197" y="1011"/>
                    </a:lnTo>
                    <a:lnTo>
                      <a:pt x="4128" y="916"/>
                    </a:lnTo>
                    <a:lnTo>
                      <a:pt x="4059" y="830"/>
                    </a:lnTo>
                    <a:lnTo>
                      <a:pt x="3990" y="752"/>
                    </a:lnTo>
                    <a:lnTo>
                      <a:pt x="3912" y="666"/>
                    </a:lnTo>
                    <a:lnTo>
                      <a:pt x="3834" y="597"/>
                    </a:lnTo>
                    <a:lnTo>
                      <a:pt x="3748" y="519"/>
                    </a:lnTo>
                    <a:lnTo>
                      <a:pt x="3662" y="450"/>
                    </a:lnTo>
                    <a:lnTo>
                      <a:pt x="3575" y="390"/>
                    </a:lnTo>
                    <a:lnTo>
                      <a:pt x="3480" y="329"/>
                    </a:lnTo>
                    <a:lnTo>
                      <a:pt x="3385" y="277"/>
                    </a:lnTo>
                    <a:lnTo>
                      <a:pt x="3290" y="225"/>
                    </a:lnTo>
                    <a:lnTo>
                      <a:pt x="3187" y="182"/>
                    </a:lnTo>
                    <a:lnTo>
                      <a:pt x="3083" y="139"/>
                    </a:lnTo>
                    <a:lnTo>
                      <a:pt x="2971" y="105"/>
                    </a:lnTo>
                    <a:lnTo>
                      <a:pt x="2867" y="70"/>
                    </a:lnTo>
                    <a:lnTo>
                      <a:pt x="2755" y="44"/>
                    </a:lnTo>
                    <a:lnTo>
                      <a:pt x="2643" y="27"/>
                    </a:lnTo>
                    <a:lnTo>
                      <a:pt x="2530" y="10"/>
                    </a:lnTo>
                    <a:lnTo>
                      <a:pt x="24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1820575" y="2411675"/>
                <a:ext cx="114650" cy="114450"/>
              </a:xfrm>
              <a:custGeom>
                <a:rect b="b" l="l" r="r" t="t"/>
                <a:pathLst>
                  <a:path extrusionOk="0" h="4578" w="4586">
                    <a:moveTo>
                      <a:pt x="2177" y="1"/>
                    </a:moveTo>
                    <a:lnTo>
                      <a:pt x="2056" y="9"/>
                    </a:lnTo>
                    <a:lnTo>
                      <a:pt x="1944" y="27"/>
                    </a:lnTo>
                    <a:lnTo>
                      <a:pt x="1831" y="44"/>
                    </a:lnTo>
                    <a:lnTo>
                      <a:pt x="1719" y="70"/>
                    </a:lnTo>
                    <a:lnTo>
                      <a:pt x="1607" y="104"/>
                    </a:lnTo>
                    <a:lnTo>
                      <a:pt x="1503" y="139"/>
                    </a:lnTo>
                    <a:lnTo>
                      <a:pt x="1399" y="182"/>
                    </a:lnTo>
                    <a:lnTo>
                      <a:pt x="1296" y="225"/>
                    </a:lnTo>
                    <a:lnTo>
                      <a:pt x="1201" y="277"/>
                    </a:lnTo>
                    <a:lnTo>
                      <a:pt x="1106" y="329"/>
                    </a:lnTo>
                    <a:lnTo>
                      <a:pt x="1011" y="389"/>
                    </a:lnTo>
                    <a:lnTo>
                      <a:pt x="916" y="450"/>
                    </a:lnTo>
                    <a:lnTo>
                      <a:pt x="830" y="519"/>
                    </a:lnTo>
                    <a:lnTo>
                      <a:pt x="752" y="596"/>
                    </a:lnTo>
                    <a:lnTo>
                      <a:pt x="674" y="666"/>
                    </a:lnTo>
                    <a:lnTo>
                      <a:pt x="596" y="752"/>
                    </a:lnTo>
                    <a:lnTo>
                      <a:pt x="519" y="830"/>
                    </a:lnTo>
                    <a:lnTo>
                      <a:pt x="458" y="916"/>
                    </a:lnTo>
                    <a:lnTo>
                      <a:pt x="389" y="1011"/>
                    </a:lnTo>
                    <a:lnTo>
                      <a:pt x="329" y="1097"/>
                    </a:lnTo>
                    <a:lnTo>
                      <a:pt x="277" y="1201"/>
                    </a:lnTo>
                    <a:lnTo>
                      <a:pt x="225" y="1296"/>
                    </a:lnTo>
                    <a:lnTo>
                      <a:pt x="182" y="1400"/>
                    </a:lnTo>
                    <a:lnTo>
                      <a:pt x="139" y="1503"/>
                    </a:lnTo>
                    <a:lnTo>
                      <a:pt x="104" y="1607"/>
                    </a:lnTo>
                    <a:lnTo>
                      <a:pt x="70" y="1719"/>
                    </a:lnTo>
                    <a:lnTo>
                      <a:pt x="44" y="1831"/>
                    </a:lnTo>
                    <a:lnTo>
                      <a:pt x="26" y="1944"/>
                    </a:lnTo>
                    <a:lnTo>
                      <a:pt x="9" y="2056"/>
                    </a:lnTo>
                    <a:lnTo>
                      <a:pt x="1" y="2168"/>
                    </a:lnTo>
                    <a:lnTo>
                      <a:pt x="1" y="2289"/>
                    </a:lnTo>
                    <a:lnTo>
                      <a:pt x="1" y="2410"/>
                    </a:lnTo>
                    <a:lnTo>
                      <a:pt x="9" y="2522"/>
                    </a:lnTo>
                    <a:lnTo>
                      <a:pt x="26" y="2634"/>
                    </a:lnTo>
                    <a:lnTo>
                      <a:pt x="44" y="2755"/>
                    </a:lnTo>
                    <a:lnTo>
                      <a:pt x="70" y="2859"/>
                    </a:lnTo>
                    <a:lnTo>
                      <a:pt x="104" y="2971"/>
                    </a:lnTo>
                    <a:lnTo>
                      <a:pt x="139" y="3075"/>
                    </a:lnTo>
                    <a:lnTo>
                      <a:pt x="182" y="3178"/>
                    </a:lnTo>
                    <a:lnTo>
                      <a:pt x="225" y="3282"/>
                    </a:lnTo>
                    <a:lnTo>
                      <a:pt x="277" y="3386"/>
                    </a:lnTo>
                    <a:lnTo>
                      <a:pt x="329" y="3481"/>
                    </a:lnTo>
                    <a:lnTo>
                      <a:pt x="389" y="3567"/>
                    </a:lnTo>
                    <a:lnTo>
                      <a:pt x="458" y="3662"/>
                    </a:lnTo>
                    <a:lnTo>
                      <a:pt x="519" y="3748"/>
                    </a:lnTo>
                    <a:lnTo>
                      <a:pt x="596" y="3826"/>
                    </a:lnTo>
                    <a:lnTo>
                      <a:pt x="674" y="3913"/>
                    </a:lnTo>
                    <a:lnTo>
                      <a:pt x="752" y="3982"/>
                    </a:lnTo>
                    <a:lnTo>
                      <a:pt x="830" y="4059"/>
                    </a:lnTo>
                    <a:lnTo>
                      <a:pt x="916" y="4128"/>
                    </a:lnTo>
                    <a:lnTo>
                      <a:pt x="1011" y="4189"/>
                    </a:lnTo>
                    <a:lnTo>
                      <a:pt x="1106" y="4249"/>
                    </a:lnTo>
                    <a:lnTo>
                      <a:pt x="1201" y="4301"/>
                    </a:lnTo>
                    <a:lnTo>
                      <a:pt x="1296" y="4353"/>
                    </a:lnTo>
                    <a:lnTo>
                      <a:pt x="1399" y="4405"/>
                    </a:lnTo>
                    <a:lnTo>
                      <a:pt x="1503" y="4439"/>
                    </a:lnTo>
                    <a:lnTo>
                      <a:pt x="1607" y="4474"/>
                    </a:lnTo>
                    <a:lnTo>
                      <a:pt x="1719" y="4508"/>
                    </a:lnTo>
                    <a:lnTo>
                      <a:pt x="1831" y="4534"/>
                    </a:lnTo>
                    <a:lnTo>
                      <a:pt x="1944" y="4552"/>
                    </a:lnTo>
                    <a:lnTo>
                      <a:pt x="2056" y="4569"/>
                    </a:lnTo>
                    <a:lnTo>
                      <a:pt x="2177" y="4577"/>
                    </a:lnTo>
                    <a:lnTo>
                      <a:pt x="2410" y="4577"/>
                    </a:lnTo>
                    <a:lnTo>
                      <a:pt x="2522" y="4569"/>
                    </a:lnTo>
                    <a:lnTo>
                      <a:pt x="2643" y="4552"/>
                    </a:lnTo>
                    <a:lnTo>
                      <a:pt x="2755" y="4534"/>
                    </a:lnTo>
                    <a:lnTo>
                      <a:pt x="2868" y="4508"/>
                    </a:lnTo>
                    <a:lnTo>
                      <a:pt x="2971" y="4474"/>
                    </a:lnTo>
                    <a:lnTo>
                      <a:pt x="3083" y="4439"/>
                    </a:lnTo>
                    <a:lnTo>
                      <a:pt x="3187" y="4405"/>
                    </a:lnTo>
                    <a:lnTo>
                      <a:pt x="3282" y="4353"/>
                    </a:lnTo>
                    <a:lnTo>
                      <a:pt x="3386" y="4301"/>
                    </a:lnTo>
                    <a:lnTo>
                      <a:pt x="3481" y="4249"/>
                    </a:lnTo>
                    <a:lnTo>
                      <a:pt x="3576" y="4189"/>
                    </a:lnTo>
                    <a:lnTo>
                      <a:pt x="3662" y="4128"/>
                    </a:lnTo>
                    <a:lnTo>
                      <a:pt x="3748" y="4059"/>
                    </a:lnTo>
                    <a:lnTo>
                      <a:pt x="3835" y="3982"/>
                    </a:lnTo>
                    <a:lnTo>
                      <a:pt x="3912" y="3913"/>
                    </a:lnTo>
                    <a:lnTo>
                      <a:pt x="3990" y="3826"/>
                    </a:lnTo>
                    <a:lnTo>
                      <a:pt x="4059" y="3748"/>
                    </a:lnTo>
                    <a:lnTo>
                      <a:pt x="4128" y="3662"/>
                    </a:lnTo>
                    <a:lnTo>
                      <a:pt x="4189" y="3567"/>
                    </a:lnTo>
                    <a:lnTo>
                      <a:pt x="4249" y="3481"/>
                    </a:lnTo>
                    <a:lnTo>
                      <a:pt x="4310" y="3386"/>
                    </a:lnTo>
                    <a:lnTo>
                      <a:pt x="4353" y="3282"/>
                    </a:lnTo>
                    <a:lnTo>
                      <a:pt x="4405" y="3178"/>
                    </a:lnTo>
                    <a:lnTo>
                      <a:pt x="4448" y="3075"/>
                    </a:lnTo>
                    <a:lnTo>
                      <a:pt x="4482" y="2971"/>
                    </a:lnTo>
                    <a:lnTo>
                      <a:pt x="4508" y="2859"/>
                    </a:lnTo>
                    <a:lnTo>
                      <a:pt x="4534" y="2755"/>
                    </a:lnTo>
                    <a:lnTo>
                      <a:pt x="4560" y="2634"/>
                    </a:lnTo>
                    <a:lnTo>
                      <a:pt x="4569" y="2522"/>
                    </a:lnTo>
                    <a:lnTo>
                      <a:pt x="4577" y="2410"/>
                    </a:lnTo>
                    <a:lnTo>
                      <a:pt x="4586" y="2289"/>
                    </a:lnTo>
                    <a:lnTo>
                      <a:pt x="4577" y="2168"/>
                    </a:lnTo>
                    <a:lnTo>
                      <a:pt x="4569" y="2056"/>
                    </a:lnTo>
                    <a:lnTo>
                      <a:pt x="4560" y="1944"/>
                    </a:lnTo>
                    <a:lnTo>
                      <a:pt x="4534" y="1831"/>
                    </a:lnTo>
                    <a:lnTo>
                      <a:pt x="4508" y="1719"/>
                    </a:lnTo>
                    <a:lnTo>
                      <a:pt x="4482" y="1607"/>
                    </a:lnTo>
                    <a:lnTo>
                      <a:pt x="4448" y="1503"/>
                    </a:lnTo>
                    <a:lnTo>
                      <a:pt x="4405" y="1400"/>
                    </a:lnTo>
                    <a:lnTo>
                      <a:pt x="4353" y="1296"/>
                    </a:lnTo>
                    <a:lnTo>
                      <a:pt x="4310" y="1201"/>
                    </a:lnTo>
                    <a:lnTo>
                      <a:pt x="4249" y="1097"/>
                    </a:lnTo>
                    <a:lnTo>
                      <a:pt x="4189" y="1011"/>
                    </a:lnTo>
                    <a:lnTo>
                      <a:pt x="4128" y="916"/>
                    </a:lnTo>
                    <a:lnTo>
                      <a:pt x="4059" y="830"/>
                    </a:lnTo>
                    <a:lnTo>
                      <a:pt x="3990" y="752"/>
                    </a:lnTo>
                    <a:lnTo>
                      <a:pt x="3912" y="666"/>
                    </a:lnTo>
                    <a:lnTo>
                      <a:pt x="3835" y="596"/>
                    </a:lnTo>
                    <a:lnTo>
                      <a:pt x="3748" y="519"/>
                    </a:lnTo>
                    <a:lnTo>
                      <a:pt x="3662" y="450"/>
                    </a:lnTo>
                    <a:lnTo>
                      <a:pt x="3576" y="389"/>
                    </a:lnTo>
                    <a:lnTo>
                      <a:pt x="3481" y="329"/>
                    </a:lnTo>
                    <a:lnTo>
                      <a:pt x="3386" y="277"/>
                    </a:lnTo>
                    <a:lnTo>
                      <a:pt x="3282" y="225"/>
                    </a:lnTo>
                    <a:lnTo>
                      <a:pt x="3187" y="182"/>
                    </a:lnTo>
                    <a:lnTo>
                      <a:pt x="3083" y="139"/>
                    </a:lnTo>
                    <a:lnTo>
                      <a:pt x="2971" y="104"/>
                    </a:lnTo>
                    <a:lnTo>
                      <a:pt x="2868" y="70"/>
                    </a:lnTo>
                    <a:lnTo>
                      <a:pt x="2755" y="44"/>
                    </a:lnTo>
                    <a:lnTo>
                      <a:pt x="2643" y="27"/>
                    </a:lnTo>
                    <a:lnTo>
                      <a:pt x="2522" y="9"/>
                    </a:lnTo>
                    <a:lnTo>
                      <a:pt x="241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1705300" y="2196425"/>
                <a:ext cx="1298150" cy="775300"/>
              </a:xfrm>
              <a:custGeom>
                <a:rect b="b" l="l" r="r" t="t"/>
                <a:pathLst>
                  <a:path extrusionOk="0" h="31012" w="51926">
                    <a:moveTo>
                      <a:pt x="207" y="1"/>
                    </a:moveTo>
                    <a:lnTo>
                      <a:pt x="164" y="10"/>
                    </a:lnTo>
                    <a:lnTo>
                      <a:pt x="121" y="18"/>
                    </a:lnTo>
                    <a:lnTo>
                      <a:pt x="87" y="36"/>
                    </a:lnTo>
                    <a:lnTo>
                      <a:pt x="61" y="61"/>
                    </a:lnTo>
                    <a:lnTo>
                      <a:pt x="35" y="96"/>
                    </a:lnTo>
                    <a:lnTo>
                      <a:pt x="17" y="131"/>
                    </a:lnTo>
                    <a:lnTo>
                      <a:pt x="0" y="165"/>
                    </a:lnTo>
                    <a:lnTo>
                      <a:pt x="0" y="208"/>
                    </a:lnTo>
                    <a:lnTo>
                      <a:pt x="0" y="31011"/>
                    </a:lnTo>
                    <a:lnTo>
                      <a:pt x="51762" y="31011"/>
                    </a:lnTo>
                    <a:lnTo>
                      <a:pt x="51796" y="31003"/>
                    </a:lnTo>
                    <a:lnTo>
                      <a:pt x="51831" y="30977"/>
                    </a:lnTo>
                    <a:lnTo>
                      <a:pt x="51865" y="30951"/>
                    </a:lnTo>
                    <a:lnTo>
                      <a:pt x="51891" y="30925"/>
                    </a:lnTo>
                    <a:lnTo>
                      <a:pt x="51908" y="30890"/>
                    </a:lnTo>
                    <a:lnTo>
                      <a:pt x="51917" y="30847"/>
                    </a:lnTo>
                    <a:lnTo>
                      <a:pt x="51926" y="30813"/>
                    </a:lnTo>
                    <a:lnTo>
                      <a:pt x="51917" y="30769"/>
                    </a:lnTo>
                    <a:lnTo>
                      <a:pt x="51908" y="30726"/>
                    </a:lnTo>
                    <a:lnTo>
                      <a:pt x="51891" y="30692"/>
                    </a:lnTo>
                    <a:lnTo>
                      <a:pt x="51865" y="30666"/>
                    </a:lnTo>
                    <a:lnTo>
                      <a:pt x="51831" y="30640"/>
                    </a:lnTo>
                    <a:lnTo>
                      <a:pt x="51796" y="30623"/>
                    </a:lnTo>
                    <a:lnTo>
                      <a:pt x="51762" y="30605"/>
                    </a:lnTo>
                    <a:lnTo>
                      <a:pt x="406" y="30605"/>
                    </a:lnTo>
                    <a:lnTo>
                      <a:pt x="406" y="208"/>
                    </a:lnTo>
                    <a:lnTo>
                      <a:pt x="406" y="165"/>
                    </a:lnTo>
                    <a:lnTo>
                      <a:pt x="389" y="131"/>
                    </a:lnTo>
                    <a:lnTo>
                      <a:pt x="371" y="96"/>
                    </a:lnTo>
                    <a:lnTo>
                      <a:pt x="346" y="61"/>
                    </a:lnTo>
                    <a:lnTo>
                      <a:pt x="320" y="36"/>
                    </a:lnTo>
                    <a:lnTo>
                      <a:pt x="285" y="18"/>
                    </a:lnTo>
                    <a:lnTo>
                      <a:pt x="242" y="10"/>
                    </a:lnTo>
                    <a:lnTo>
                      <a:pt x="20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1969550" y="4151750"/>
                <a:ext cx="884500" cy="884500"/>
              </a:xfrm>
              <a:custGeom>
                <a:rect b="b" l="l" r="r" t="t"/>
                <a:pathLst>
                  <a:path extrusionOk="0" h="35380" w="35380">
                    <a:moveTo>
                      <a:pt x="17694" y="0"/>
                    </a:moveTo>
                    <a:lnTo>
                      <a:pt x="17237" y="9"/>
                    </a:lnTo>
                    <a:lnTo>
                      <a:pt x="16779" y="26"/>
                    </a:lnTo>
                    <a:lnTo>
                      <a:pt x="16330" y="52"/>
                    </a:lnTo>
                    <a:lnTo>
                      <a:pt x="15881" y="86"/>
                    </a:lnTo>
                    <a:lnTo>
                      <a:pt x="15440" y="138"/>
                    </a:lnTo>
                    <a:lnTo>
                      <a:pt x="15000" y="199"/>
                    </a:lnTo>
                    <a:lnTo>
                      <a:pt x="14560" y="276"/>
                    </a:lnTo>
                    <a:lnTo>
                      <a:pt x="14128" y="354"/>
                    </a:lnTo>
                    <a:lnTo>
                      <a:pt x="13696" y="449"/>
                    </a:lnTo>
                    <a:lnTo>
                      <a:pt x="13273" y="553"/>
                    </a:lnTo>
                    <a:lnTo>
                      <a:pt x="12850" y="674"/>
                    </a:lnTo>
                    <a:lnTo>
                      <a:pt x="12427" y="795"/>
                    </a:lnTo>
                    <a:lnTo>
                      <a:pt x="12021" y="924"/>
                    </a:lnTo>
                    <a:lnTo>
                      <a:pt x="11606" y="1071"/>
                    </a:lnTo>
                    <a:lnTo>
                      <a:pt x="11200" y="1226"/>
                    </a:lnTo>
                    <a:lnTo>
                      <a:pt x="10803" y="1390"/>
                    </a:lnTo>
                    <a:lnTo>
                      <a:pt x="10415" y="1563"/>
                    </a:lnTo>
                    <a:lnTo>
                      <a:pt x="10017" y="1744"/>
                    </a:lnTo>
                    <a:lnTo>
                      <a:pt x="9637" y="1934"/>
                    </a:lnTo>
                    <a:lnTo>
                      <a:pt x="9257" y="2133"/>
                    </a:lnTo>
                    <a:lnTo>
                      <a:pt x="8886" y="2340"/>
                    </a:lnTo>
                    <a:lnTo>
                      <a:pt x="8515" y="2556"/>
                    </a:lnTo>
                    <a:lnTo>
                      <a:pt x="8152" y="2789"/>
                    </a:lnTo>
                    <a:lnTo>
                      <a:pt x="7798" y="3023"/>
                    </a:lnTo>
                    <a:lnTo>
                      <a:pt x="7453" y="3264"/>
                    </a:lnTo>
                    <a:lnTo>
                      <a:pt x="7107" y="3515"/>
                    </a:lnTo>
                    <a:lnTo>
                      <a:pt x="6770" y="3774"/>
                    </a:lnTo>
                    <a:lnTo>
                      <a:pt x="6434" y="4041"/>
                    </a:lnTo>
                    <a:lnTo>
                      <a:pt x="6114" y="4309"/>
                    </a:lnTo>
                    <a:lnTo>
                      <a:pt x="5795" y="4594"/>
                    </a:lnTo>
                    <a:lnTo>
                      <a:pt x="5484" y="4888"/>
                    </a:lnTo>
                    <a:lnTo>
                      <a:pt x="5181" y="5181"/>
                    </a:lnTo>
                    <a:lnTo>
                      <a:pt x="4888" y="5484"/>
                    </a:lnTo>
                    <a:lnTo>
                      <a:pt x="4594" y="5795"/>
                    </a:lnTo>
                    <a:lnTo>
                      <a:pt x="4318" y="6114"/>
                    </a:lnTo>
                    <a:lnTo>
                      <a:pt x="4041" y="6434"/>
                    </a:lnTo>
                    <a:lnTo>
                      <a:pt x="3774" y="6770"/>
                    </a:lnTo>
                    <a:lnTo>
                      <a:pt x="3515" y="7107"/>
                    </a:lnTo>
                    <a:lnTo>
                      <a:pt x="3264" y="7453"/>
                    </a:lnTo>
                    <a:lnTo>
                      <a:pt x="3022" y="7798"/>
                    </a:lnTo>
                    <a:lnTo>
                      <a:pt x="2789" y="8152"/>
                    </a:lnTo>
                    <a:lnTo>
                      <a:pt x="2565" y="8515"/>
                    </a:lnTo>
                    <a:lnTo>
                      <a:pt x="2340" y="8886"/>
                    </a:lnTo>
                    <a:lnTo>
                      <a:pt x="2133" y="9257"/>
                    </a:lnTo>
                    <a:lnTo>
                      <a:pt x="1934" y="9637"/>
                    </a:lnTo>
                    <a:lnTo>
                      <a:pt x="1744" y="10017"/>
                    </a:lnTo>
                    <a:lnTo>
                      <a:pt x="1563" y="10406"/>
                    </a:lnTo>
                    <a:lnTo>
                      <a:pt x="1390" y="10803"/>
                    </a:lnTo>
                    <a:lnTo>
                      <a:pt x="1226" y="11200"/>
                    </a:lnTo>
                    <a:lnTo>
                      <a:pt x="1071" y="11606"/>
                    </a:lnTo>
                    <a:lnTo>
                      <a:pt x="933" y="12012"/>
                    </a:lnTo>
                    <a:lnTo>
                      <a:pt x="795" y="12427"/>
                    </a:lnTo>
                    <a:lnTo>
                      <a:pt x="674" y="12850"/>
                    </a:lnTo>
                    <a:lnTo>
                      <a:pt x="553" y="13273"/>
                    </a:lnTo>
                    <a:lnTo>
                      <a:pt x="449" y="13696"/>
                    </a:lnTo>
                    <a:lnTo>
                      <a:pt x="363" y="14128"/>
                    </a:lnTo>
                    <a:lnTo>
                      <a:pt x="276" y="14560"/>
                    </a:lnTo>
                    <a:lnTo>
                      <a:pt x="207" y="15000"/>
                    </a:lnTo>
                    <a:lnTo>
                      <a:pt x="138" y="15440"/>
                    </a:lnTo>
                    <a:lnTo>
                      <a:pt x="95" y="15881"/>
                    </a:lnTo>
                    <a:lnTo>
                      <a:pt x="52" y="16330"/>
                    </a:lnTo>
                    <a:lnTo>
                      <a:pt x="26" y="16779"/>
                    </a:lnTo>
                    <a:lnTo>
                      <a:pt x="9" y="17237"/>
                    </a:lnTo>
                    <a:lnTo>
                      <a:pt x="0" y="17686"/>
                    </a:lnTo>
                    <a:lnTo>
                      <a:pt x="9" y="18143"/>
                    </a:lnTo>
                    <a:lnTo>
                      <a:pt x="26" y="18601"/>
                    </a:lnTo>
                    <a:lnTo>
                      <a:pt x="52" y="19050"/>
                    </a:lnTo>
                    <a:lnTo>
                      <a:pt x="95" y="19499"/>
                    </a:lnTo>
                    <a:lnTo>
                      <a:pt x="138" y="19940"/>
                    </a:lnTo>
                    <a:lnTo>
                      <a:pt x="207" y="20380"/>
                    </a:lnTo>
                    <a:lnTo>
                      <a:pt x="276" y="20820"/>
                    </a:lnTo>
                    <a:lnTo>
                      <a:pt x="363" y="21252"/>
                    </a:lnTo>
                    <a:lnTo>
                      <a:pt x="449" y="21684"/>
                    </a:lnTo>
                    <a:lnTo>
                      <a:pt x="553" y="22107"/>
                    </a:lnTo>
                    <a:lnTo>
                      <a:pt x="674" y="22530"/>
                    </a:lnTo>
                    <a:lnTo>
                      <a:pt x="795" y="22953"/>
                    </a:lnTo>
                    <a:lnTo>
                      <a:pt x="933" y="23368"/>
                    </a:lnTo>
                    <a:lnTo>
                      <a:pt x="1071" y="23774"/>
                    </a:lnTo>
                    <a:lnTo>
                      <a:pt x="1226" y="24180"/>
                    </a:lnTo>
                    <a:lnTo>
                      <a:pt x="1390" y="24577"/>
                    </a:lnTo>
                    <a:lnTo>
                      <a:pt x="1563" y="24974"/>
                    </a:lnTo>
                    <a:lnTo>
                      <a:pt x="1744" y="25363"/>
                    </a:lnTo>
                    <a:lnTo>
                      <a:pt x="1934" y="25743"/>
                    </a:lnTo>
                    <a:lnTo>
                      <a:pt x="2133" y="26123"/>
                    </a:lnTo>
                    <a:lnTo>
                      <a:pt x="2340" y="26494"/>
                    </a:lnTo>
                    <a:lnTo>
                      <a:pt x="2565" y="26865"/>
                    </a:lnTo>
                    <a:lnTo>
                      <a:pt x="2789" y="27228"/>
                    </a:lnTo>
                    <a:lnTo>
                      <a:pt x="3022" y="27582"/>
                    </a:lnTo>
                    <a:lnTo>
                      <a:pt x="3264" y="27927"/>
                    </a:lnTo>
                    <a:lnTo>
                      <a:pt x="3515" y="28273"/>
                    </a:lnTo>
                    <a:lnTo>
                      <a:pt x="3774" y="28610"/>
                    </a:lnTo>
                    <a:lnTo>
                      <a:pt x="4041" y="28946"/>
                    </a:lnTo>
                    <a:lnTo>
                      <a:pt x="4318" y="29266"/>
                    </a:lnTo>
                    <a:lnTo>
                      <a:pt x="4594" y="29585"/>
                    </a:lnTo>
                    <a:lnTo>
                      <a:pt x="4888" y="29896"/>
                    </a:lnTo>
                    <a:lnTo>
                      <a:pt x="5181" y="30199"/>
                    </a:lnTo>
                    <a:lnTo>
                      <a:pt x="5484" y="30492"/>
                    </a:lnTo>
                    <a:lnTo>
                      <a:pt x="5795" y="30786"/>
                    </a:lnTo>
                    <a:lnTo>
                      <a:pt x="6114" y="31071"/>
                    </a:lnTo>
                    <a:lnTo>
                      <a:pt x="6434" y="31338"/>
                    </a:lnTo>
                    <a:lnTo>
                      <a:pt x="6770" y="31606"/>
                    </a:lnTo>
                    <a:lnTo>
                      <a:pt x="7107" y="31865"/>
                    </a:lnTo>
                    <a:lnTo>
                      <a:pt x="7453" y="32116"/>
                    </a:lnTo>
                    <a:lnTo>
                      <a:pt x="7798" y="32357"/>
                    </a:lnTo>
                    <a:lnTo>
                      <a:pt x="8152" y="32591"/>
                    </a:lnTo>
                    <a:lnTo>
                      <a:pt x="8515" y="32824"/>
                    </a:lnTo>
                    <a:lnTo>
                      <a:pt x="8886" y="33040"/>
                    </a:lnTo>
                    <a:lnTo>
                      <a:pt x="9257" y="33247"/>
                    </a:lnTo>
                    <a:lnTo>
                      <a:pt x="9637" y="33446"/>
                    </a:lnTo>
                    <a:lnTo>
                      <a:pt x="10017" y="33635"/>
                    </a:lnTo>
                    <a:lnTo>
                      <a:pt x="10415" y="33817"/>
                    </a:lnTo>
                    <a:lnTo>
                      <a:pt x="10803" y="33990"/>
                    </a:lnTo>
                    <a:lnTo>
                      <a:pt x="11200" y="34154"/>
                    </a:lnTo>
                    <a:lnTo>
                      <a:pt x="11606" y="34309"/>
                    </a:lnTo>
                    <a:lnTo>
                      <a:pt x="12021" y="34447"/>
                    </a:lnTo>
                    <a:lnTo>
                      <a:pt x="12427" y="34585"/>
                    </a:lnTo>
                    <a:lnTo>
                      <a:pt x="12850" y="34706"/>
                    </a:lnTo>
                    <a:lnTo>
                      <a:pt x="13273" y="34827"/>
                    </a:lnTo>
                    <a:lnTo>
                      <a:pt x="13696" y="34931"/>
                    </a:lnTo>
                    <a:lnTo>
                      <a:pt x="14128" y="35026"/>
                    </a:lnTo>
                    <a:lnTo>
                      <a:pt x="14560" y="35104"/>
                    </a:lnTo>
                    <a:lnTo>
                      <a:pt x="15000" y="35181"/>
                    </a:lnTo>
                    <a:lnTo>
                      <a:pt x="15440" y="35242"/>
                    </a:lnTo>
                    <a:lnTo>
                      <a:pt x="15881" y="35294"/>
                    </a:lnTo>
                    <a:lnTo>
                      <a:pt x="16330" y="35328"/>
                    </a:lnTo>
                    <a:lnTo>
                      <a:pt x="16779" y="35354"/>
                    </a:lnTo>
                    <a:lnTo>
                      <a:pt x="17237" y="35371"/>
                    </a:lnTo>
                    <a:lnTo>
                      <a:pt x="17694" y="35380"/>
                    </a:lnTo>
                    <a:lnTo>
                      <a:pt x="18143" y="35371"/>
                    </a:lnTo>
                    <a:lnTo>
                      <a:pt x="18601" y="35354"/>
                    </a:lnTo>
                    <a:lnTo>
                      <a:pt x="19050" y="35328"/>
                    </a:lnTo>
                    <a:lnTo>
                      <a:pt x="19499" y="35294"/>
                    </a:lnTo>
                    <a:lnTo>
                      <a:pt x="19948" y="35242"/>
                    </a:lnTo>
                    <a:lnTo>
                      <a:pt x="20389" y="35181"/>
                    </a:lnTo>
                    <a:lnTo>
                      <a:pt x="20820" y="35104"/>
                    </a:lnTo>
                    <a:lnTo>
                      <a:pt x="21252" y="35026"/>
                    </a:lnTo>
                    <a:lnTo>
                      <a:pt x="21684" y="34931"/>
                    </a:lnTo>
                    <a:lnTo>
                      <a:pt x="22116" y="34827"/>
                    </a:lnTo>
                    <a:lnTo>
                      <a:pt x="22530" y="34706"/>
                    </a:lnTo>
                    <a:lnTo>
                      <a:pt x="22953" y="34585"/>
                    </a:lnTo>
                    <a:lnTo>
                      <a:pt x="23368" y="34447"/>
                    </a:lnTo>
                    <a:lnTo>
                      <a:pt x="23774" y="34309"/>
                    </a:lnTo>
                    <a:lnTo>
                      <a:pt x="24180" y="34154"/>
                    </a:lnTo>
                    <a:lnTo>
                      <a:pt x="24577" y="33990"/>
                    </a:lnTo>
                    <a:lnTo>
                      <a:pt x="24974" y="33817"/>
                    </a:lnTo>
                    <a:lnTo>
                      <a:pt x="25363" y="33635"/>
                    </a:lnTo>
                    <a:lnTo>
                      <a:pt x="25743" y="33446"/>
                    </a:lnTo>
                    <a:lnTo>
                      <a:pt x="26123" y="33247"/>
                    </a:lnTo>
                    <a:lnTo>
                      <a:pt x="26494" y="33040"/>
                    </a:lnTo>
                    <a:lnTo>
                      <a:pt x="26865" y="32824"/>
                    </a:lnTo>
                    <a:lnTo>
                      <a:pt x="27228" y="32591"/>
                    </a:lnTo>
                    <a:lnTo>
                      <a:pt x="27582" y="32357"/>
                    </a:lnTo>
                    <a:lnTo>
                      <a:pt x="27936" y="32116"/>
                    </a:lnTo>
                    <a:lnTo>
                      <a:pt x="28273" y="31865"/>
                    </a:lnTo>
                    <a:lnTo>
                      <a:pt x="28610" y="31606"/>
                    </a:lnTo>
                    <a:lnTo>
                      <a:pt x="28946" y="31338"/>
                    </a:lnTo>
                    <a:lnTo>
                      <a:pt x="29266" y="31071"/>
                    </a:lnTo>
                    <a:lnTo>
                      <a:pt x="29585" y="30786"/>
                    </a:lnTo>
                    <a:lnTo>
                      <a:pt x="29896" y="30492"/>
                    </a:lnTo>
                    <a:lnTo>
                      <a:pt x="30199" y="30199"/>
                    </a:lnTo>
                    <a:lnTo>
                      <a:pt x="30501" y="29896"/>
                    </a:lnTo>
                    <a:lnTo>
                      <a:pt x="30786" y="29585"/>
                    </a:lnTo>
                    <a:lnTo>
                      <a:pt x="31071" y="29266"/>
                    </a:lnTo>
                    <a:lnTo>
                      <a:pt x="31338" y="28946"/>
                    </a:lnTo>
                    <a:lnTo>
                      <a:pt x="31606" y="28610"/>
                    </a:lnTo>
                    <a:lnTo>
                      <a:pt x="31865" y="28273"/>
                    </a:lnTo>
                    <a:lnTo>
                      <a:pt x="32116" y="27927"/>
                    </a:lnTo>
                    <a:lnTo>
                      <a:pt x="32357" y="27582"/>
                    </a:lnTo>
                    <a:lnTo>
                      <a:pt x="32599" y="27228"/>
                    </a:lnTo>
                    <a:lnTo>
                      <a:pt x="32824" y="26865"/>
                    </a:lnTo>
                    <a:lnTo>
                      <a:pt x="33040" y="26494"/>
                    </a:lnTo>
                    <a:lnTo>
                      <a:pt x="33247" y="26123"/>
                    </a:lnTo>
                    <a:lnTo>
                      <a:pt x="33445" y="25743"/>
                    </a:lnTo>
                    <a:lnTo>
                      <a:pt x="33635" y="25363"/>
                    </a:lnTo>
                    <a:lnTo>
                      <a:pt x="33817" y="24974"/>
                    </a:lnTo>
                    <a:lnTo>
                      <a:pt x="33990" y="24577"/>
                    </a:lnTo>
                    <a:lnTo>
                      <a:pt x="34154" y="24180"/>
                    </a:lnTo>
                    <a:lnTo>
                      <a:pt x="34309" y="23774"/>
                    </a:lnTo>
                    <a:lnTo>
                      <a:pt x="34456" y="23368"/>
                    </a:lnTo>
                    <a:lnTo>
                      <a:pt x="34585" y="22953"/>
                    </a:lnTo>
                    <a:lnTo>
                      <a:pt x="34715" y="22530"/>
                    </a:lnTo>
                    <a:lnTo>
                      <a:pt x="34827" y="22107"/>
                    </a:lnTo>
                    <a:lnTo>
                      <a:pt x="34931" y="21684"/>
                    </a:lnTo>
                    <a:lnTo>
                      <a:pt x="35026" y="21252"/>
                    </a:lnTo>
                    <a:lnTo>
                      <a:pt x="35104" y="20820"/>
                    </a:lnTo>
                    <a:lnTo>
                      <a:pt x="35181" y="20380"/>
                    </a:lnTo>
                    <a:lnTo>
                      <a:pt x="35242" y="19940"/>
                    </a:lnTo>
                    <a:lnTo>
                      <a:pt x="35293" y="19499"/>
                    </a:lnTo>
                    <a:lnTo>
                      <a:pt x="35328" y="19050"/>
                    </a:lnTo>
                    <a:lnTo>
                      <a:pt x="35363" y="18601"/>
                    </a:lnTo>
                    <a:lnTo>
                      <a:pt x="35380" y="18143"/>
                    </a:lnTo>
                    <a:lnTo>
                      <a:pt x="35380" y="17686"/>
                    </a:lnTo>
                    <a:lnTo>
                      <a:pt x="35380" y="17237"/>
                    </a:lnTo>
                    <a:lnTo>
                      <a:pt x="35363" y="16779"/>
                    </a:lnTo>
                    <a:lnTo>
                      <a:pt x="35328" y="16330"/>
                    </a:lnTo>
                    <a:lnTo>
                      <a:pt x="35293" y="15881"/>
                    </a:lnTo>
                    <a:lnTo>
                      <a:pt x="35242" y="15440"/>
                    </a:lnTo>
                    <a:lnTo>
                      <a:pt x="35181" y="15000"/>
                    </a:lnTo>
                    <a:lnTo>
                      <a:pt x="35104" y="14560"/>
                    </a:lnTo>
                    <a:lnTo>
                      <a:pt x="35026" y="14128"/>
                    </a:lnTo>
                    <a:lnTo>
                      <a:pt x="34931" y="13696"/>
                    </a:lnTo>
                    <a:lnTo>
                      <a:pt x="34827" y="13273"/>
                    </a:lnTo>
                    <a:lnTo>
                      <a:pt x="34715" y="12850"/>
                    </a:lnTo>
                    <a:lnTo>
                      <a:pt x="34585" y="12427"/>
                    </a:lnTo>
                    <a:lnTo>
                      <a:pt x="34456" y="12012"/>
                    </a:lnTo>
                    <a:lnTo>
                      <a:pt x="34309" y="11606"/>
                    </a:lnTo>
                    <a:lnTo>
                      <a:pt x="34154" y="11200"/>
                    </a:lnTo>
                    <a:lnTo>
                      <a:pt x="33990" y="10803"/>
                    </a:lnTo>
                    <a:lnTo>
                      <a:pt x="33817" y="10406"/>
                    </a:lnTo>
                    <a:lnTo>
                      <a:pt x="33635" y="10017"/>
                    </a:lnTo>
                    <a:lnTo>
                      <a:pt x="33445" y="9637"/>
                    </a:lnTo>
                    <a:lnTo>
                      <a:pt x="33247" y="9257"/>
                    </a:lnTo>
                    <a:lnTo>
                      <a:pt x="33040" y="8886"/>
                    </a:lnTo>
                    <a:lnTo>
                      <a:pt x="32824" y="8515"/>
                    </a:lnTo>
                    <a:lnTo>
                      <a:pt x="32599" y="8152"/>
                    </a:lnTo>
                    <a:lnTo>
                      <a:pt x="32357" y="7798"/>
                    </a:lnTo>
                    <a:lnTo>
                      <a:pt x="32116" y="7453"/>
                    </a:lnTo>
                    <a:lnTo>
                      <a:pt x="31865" y="7107"/>
                    </a:lnTo>
                    <a:lnTo>
                      <a:pt x="31606" y="6770"/>
                    </a:lnTo>
                    <a:lnTo>
                      <a:pt x="31338" y="6434"/>
                    </a:lnTo>
                    <a:lnTo>
                      <a:pt x="31071" y="6114"/>
                    </a:lnTo>
                    <a:lnTo>
                      <a:pt x="30786" y="5795"/>
                    </a:lnTo>
                    <a:lnTo>
                      <a:pt x="30501" y="5484"/>
                    </a:lnTo>
                    <a:lnTo>
                      <a:pt x="30199" y="5181"/>
                    </a:lnTo>
                    <a:lnTo>
                      <a:pt x="29896" y="4888"/>
                    </a:lnTo>
                    <a:lnTo>
                      <a:pt x="29585" y="4594"/>
                    </a:lnTo>
                    <a:lnTo>
                      <a:pt x="29266" y="4309"/>
                    </a:lnTo>
                    <a:lnTo>
                      <a:pt x="28946" y="4041"/>
                    </a:lnTo>
                    <a:lnTo>
                      <a:pt x="28610" y="3774"/>
                    </a:lnTo>
                    <a:lnTo>
                      <a:pt x="28273" y="3515"/>
                    </a:lnTo>
                    <a:lnTo>
                      <a:pt x="27936" y="3264"/>
                    </a:lnTo>
                    <a:lnTo>
                      <a:pt x="27582" y="3023"/>
                    </a:lnTo>
                    <a:lnTo>
                      <a:pt x="27228" y="2789"/>
                    </a:lnTo>
                    <a:lnTo>
                      <a:pt x="26865" y="2556"/>
                    </a:lnTo>
                    <a:lnTo>
                      <a:pt x="26494" y="2340"/>
                    </a:lnTo>
                    <a:lnTo>
                      <a:pt x="26123" y="2133"/>
                    </a:lnTo>
                    <a:lnTo>
                      <a:pt x="25743" y="1934"/>
                    </a:lnTo>
                    <a:lnTo>
                      <a:pt x="25363" y="1744"/>
                    </a:lnTo>
                    <a:lnTo>
                      <a:pt x="24974" y="1563"/>
                    </a:lnTo>
                    <a:lnTo>
                      <a:pt x="24577" y="1390"/>
                    </a:lnTo>
                    <a:lnTo>
                      <a:pt x="24180" y="1226"/>
                    </a:lnTo>
                    <a:lnTo>
                      <a:pt x="23774" y="1071"/>
                    </a:lnTo>
                    <a:lnTo>
                      <a:pt x="23368" y="924"/>
                    </a:lnTo>
                    <a:lnTo>
                      <a:pt x="22953" y="795"/>
                    </a:lnTo>
                    <a:lnTo>
                      <a:pt x="22530" y="674"/>
                    </a:lnTo>
                    <a:lnTo>
                      <a:pt x="22116" y="553"/>
                    </a:lnTo>
                    <a:lnTo>
                      <a:pt x="21684" y="449"/>
                    </a:lnTo>
                    <a:lnTo>
                      <a:pt x="21252" y="354"/>
                    </a:lnTo>
                    <a:lnTo>
                      <a:pt x="20820" y="276"/>
                    </a:lnTo>
                    <a:lnTo>
                      <a:pt x="20389" y="199"/>
                    </a:lnTo>
                    <a:lnTo>
                      <a:pt x="19948" y="138"/>
                    </a:lnTo>
                    <a:lnTo>
                      <a:pt x="19499" y="86"/>
                    </a:lnTo>
                    <a:lnTo>
                      <a:pt x="19050" y="52"/>
                    </a:lnTo>
                    <a:lnTo>
                      <a:pt x="18601" y="26"/>
                    </a:lnTo>
                    <a:lnTo>
                      <a:pt x="18143" y="9"/>
                    </a:lnTo>
                    <a:lnTo>
                      <a:pt x="1769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2036025" y="4480525"/>
                <a:ext cx="553350" cy="485575"/>
              </a:xfrm>
              <a:custGeom>
                <a:rect b="b" l="l" r="r" t="t"/>
                <a:pathLst>
                  <a:path extrusionOk="0" h="19423" w="22134">
                    <a:moveTo>
                      <a:pt x="813" y="1"/>
                    </a:moveTo>
                    <a:lnTo>
                      <a:pt x="718" y="286"/>
                    </a:lnTo>
                    <a:lnTo>
                      <a:pt x="623" y="580"/>
                    </a:lnTo>
                    <a:lnTo>
                      <a:pt x="536" y="873"/>
                    </a:lnTo>
                    <a:lnTo>
                      <a:pt x="458" y="1175"/>
                    </a:lnTo>
                    <a:lnTo>
                      <a:pt x="389" y="1469"/>
                    </a:lnTo>
                    <a:lnTo>
                      <a:pt x="320" y="1771"/>
                    </a:lnTo>
                    <a:lnTo>
                      <a:pt x="260" y="2074"/>
                    </a:lnTo>
                    <a:lnTo>
                      <a:pt x="208" y="2367"/>
                    </a:lnTo>
                    <a:lnTo>
                      <a:pt x="156" y="2669"/>
                    </a:lnTo>
                    <a:lnTo>
                      <a:pt x="113" y="2980"/>
                    </a:lnTo>
                    <a:lnTo>
                      <a:pt x="79" y="3282"/>
                    </a:lnTo>
                    <a:lnTo>
                      <a:pt x="53" y="3585"/>
                    </a:lnTo>
                    <a:lnTo>
                      <a:pt x="27" y="3896"/>
                    </a:lnTo>
                    <a:lnTo>
                      <a:pt x="9" y="4198"/>
                    </a:lnTo>
                    <a:lnTo>
                      <a:pt x="1" y="4509"/>
                    </a:lnTo>
                    <a:lnTo>
                      <a:pt x="1" y="4811"/>
                    </a:lnTo>
                    <a:lnTo>
                      <a:pt x="1" y="5182"/>
                    </a:lnTo>
                    <a:lnTo>
                      <a:pt x="18" y="5562"/>
                    </a:lnTo>
                    <a:lnTo>
                      <a:pt x="44" y="5925"/>
                    </a:lnTo>
                    <a:lnTo>
                      <a:pt x="79" y="6296"/>
                    </a:lnTo>
                    <a:lnTo>
                      <a:pt x="122" y="6659"/>
                    </a:lnTo>
                    <a:lnTo>
                      <a:pt x="165" y="7022"/>
                    </a:lnTo>
                    <a:lnTo>
                      <a:pt x="225" y="7384"/>
                    </a:lnTo>
                    <a:lnTo>
                      <a:pt x="294" y="7738"/>
                    </a:lnTo>
                    <a:lnTo>
                      <a:pt x="372" y="8092"/>
                    </a:lnTo>
                    <a:lnTo>
                      <a:pt x="458" y="8447"/>
                    </a:lnTo>
                    <a:lnTo>
                      <a:pt x="553" y="8792"/>
                    </a:lnTo>
                    <a:lnTo>
                      <a:pt x="657" y="9137"/>
                    </a:lnTo>
                    <a:lnTo>
                      <a:pt x="769" y="9474"/>
                    </a:lnTo>
                    <a:lnTo>
                      <a:pt x="890" y="9811"/>
                    </a:lnTo>
                    <a:lnTo>
                      <a:pt x="1020" y="10148"/>
                    </a:lnTo>
                    <a:lnTo>
                      <a:pt x="1158" y="10476"/>
                    </a:lnTo>
                    <a:lnTo>
                      <a:pt x="1296" y="10804"/>
                    </a:lnTo>
                    <a:lnTo>
                      <a:pt x="1452" y="11124"/>
                    </a:lnTo>
                    <a:lnTo>
                      <a:pt x="1607" y="11443"/>
                    </a:lnTo>
                    <a:lnTo>
                      <a:pt x="1771" y="11754"/>
                    </a:lnTo>
                    <a:lnTo>
                      <a:pt x="1944" y="12065"/>
                    </a:lnTo>
                    <a:lnTo>
                      <a:pt x="2125" y="12367"/>
                    </a:lnTo>
                    <a:lnTo>
                      <a:pt x="2315" y="12661"/>
                    </a:lnTo>
                    <a:lnTo>
                      <a:pt x="2505" y="12954"/>
                    </a:lnTo>
                    <a:lnTo>
                      <a:pt x="2712" y="13248"/>
                    </a:lnTo>
                    <a:lnTo>
                      <a:pt x="2920" y="13533"/>
                    </a:lnTo>
                    <a:lnTo>
                      <a:pt x="3136" y="13809"/>
                    </a:lnTo>
                    <a:lnTo>
                      <a:pt x="3351" y="14086"/>
                    </a:lnTo>
                    <a:lnTo>
                      <a:pt x="3585" y="14353"/>
                    </a:lnTo>
                    <a:lnTo>
                      <a:pt x="3818" y="14612"/>
                    </a:lnTo>
                    <a:lnTo>
                      <a:pt x="4051" y="14871"/>
                    </a:lnTo>
                    <a:lnTo>
                      <a:pt x="4301" y="15122"/>
                    </a:lnTo>
                    <a:lnTo>
                      <a:pt x="4552" y="15372"/>
                    </a:lnTo>
                    <a:lnTo>
                      <a:pt x="4811" y="15605"/>
                    </a:lnTo>
                    <a:lnTo>
                      <a:pt x="5070" y="15847"/>
                    </a:lnTo>
                    <a:lnTo>
                      <a:pt x="5338" y="16072"/>
                    </a:lnTo>
                    <a:lnTo>
                      <a:pt x="5614" y="16288"/>
                    </a:lnTo>
                    <a:lnTo>
                      <a:pt x="5890" y="16504"/>
                    </a:lnTo>
                    <a:lnTo>
                      <a:pt x="6175" y="16711"/>
                    </a:lnTo>
                    <a:lnTo>
                      <a:pt x="6469" y="16918"/>
                    </a:lnTo>
                    <a:lnTo>
                      <a:pt x="6762" y="17108"/>
                    </a:lnTo>
                    <a:lnTo>
                      <a:pt x="7056" y="17298"/>
                    </a:lnTo>
                    <a:lnTo>
                      <a:pt x="7358" y="17479"/>
                    </a:lnTo>
                    <a:lnTo>
                      <a:pt x="7669" y="17652"/>
                    </a:lnTo>
                    <a:lnTo>
                      <a:pt x="7980" y="17816"/>
                    </a:lnTo>
                    <a:lnTo>
                      <a:pt x="8300" y="17972"/>
                    </a:lnTo>
                    <a:lnTo>
                      <a:pt x="8619" y="18127"/>
                    </a:lnTo>
                    <a:lnTo>
                      <a:pt x="8947" y="18265"/>
                    </a:lnTo>
                    <a:lnTo>
                      <a:pt x="9275" y="18403"/>
                    </a:lnTo>
                    <a:lnTo>
                      <a:pt x="9612" y="18533"/>
                    </a:lnTo>
                    <a:lnTo>
                      <a:pt x="9949" y="18654"/>
                    </a:lnTo>
                    <a:lnTo>
                      <a:pt x="10286" y="18766"/>
                    </a:lnTo>
                    <a:lnTo>
                      <a:pt x="10631" y="18870"/>
                    </a:lnTo>
                    <a:lnTo>
                      <a:pt x="10977" y="18965"/>
                    </a:lnTo>
                    <a:lnTo>
                      <a:pt x="11331" y="19051"/>
                    </a:lnTo>
                    <a:lnTo>
                      <a:pt x="11685" y="19129"/>
                    </a:lnTo>
                    <a:lnTo>
                      <a:pt x="12039" y="19198"/>
                    </a:lnTo>
                    <a:lnTo>
                      <a:pt x="12401" y="19258"/>
                    </a:lnTo>
                    <a:lnTo>
                      <a:pt x="12764" y="19310"/>
                    </a:lnTo>
                    <a:lnTo>
                      <a:pt x="13127" y="19345"/>
                    </a:lnTo>
                    <a:lnTo>
                      <a:pt x="13498" y="19379"/>
                    </a:lnTo>
                    <a:lnTo>
                      <a:pt x="13861" y="19405"/>
                    </a:lnTo>
                    <a:lnTo>
                      <a:pt x="14241" y="19422"/>
                    </a:lnTo>
                    <a:lnTo>
                      <a:pt x="14612" y="19422"/>
                    </a:lnTo>
                    <a:lnTo>
                      <a:pt x="15104" y="19414"/>
                    </a:lnTo>
                    <a:lnTo>
                      <a:pt x="15605" y="19388"/>
                    </a:lnTo>
                    <a:lnTo>
                      <a:pt x="16097" y="19353"/>
                    </a:lnTo>
                    <a:lnTo>
                      <a:pt x="16581" y="19293"/>
                    </a:lnTo>
                    <a:lnTo>
                      <a:pt x="17073" y="19215"/>
                    </a:lnTo>
                    <a:lnTo>
                      <a:pt x="17557" y="19129"/>
                    </a:lnTo>
                    <a:lnTo>
                      <a:pt x="18040" y="19016"/>
                    </a:lnTo>
                    <a:lnTo>
                      <a:pt x="18515" y="18896"/>
                    </a:lnTo>
                    <a:lnTo>
                      <a:pt x="18982" y="18757"/>
                    </a:lnTo>
                    <a:lnTo>
                      <a:pt x="19457" y="18602"/>
                    </a:lnTo>
                    <a:lnTo>
                      <a:pt x="19914" y="18429"/>
                    </a:lnTo>
                    <a:lnTo>
                      <a:pt x="20372" y="18239"/>
                    </a:lnTo>
                    <a:lnTo>
                      <a:pt x="20821" y="18041"/>
                    </a:lnTo>
                    <a:lnTo>
                      <a:pt x="21261" y="17825"/>
                    </a:lnTo>
                    <a:lnTo>
                      <a:pt x="21702" y="17592"/>
                    </a:lnTo>
                    <a:lnTo>
                      <a:pt x="22134" y="17341"/>
                    </a:lnTo>
                    <a:lnTo>
                      <a:pt x="14612" y="4811"/>
                    </a:lnTo>
                    <a:lnTo>
                      <a:pt x="8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2420325" y="4593875"/>
                <a:ext cx="365300" cy="311975"/>
              </a:xfrm>
              <a:custGeom>
                <a:rect b="b" l="l" r="r" t="t"/>
                <a:pathLst>
                  <a:path extrusionOk="0" h="12479" w="14612">
                    <a:moveTo>
                      <a:pt x="0" y="1"/>
                    </a:moveTo>
                    <a:lnTo>
                      <a:pt x="7617" y="12479"/>
                    </a:lnTo>
                    <a:lnTo>
                      <a:pt x="8005" y="12229"/>
                    </a:lnTo>
                    <a:lnTo>
                      <a:pt x="8394" y="11961"/>
                    </a:lnTo>
                    <a:lnTo>
                      <a:pt x="8774" y="11685"/>
                    </a:lnTo>
                    <a:lnTo>
                      <a:pt x="9145" y="11400"/>
                    </a:lnTo>
                    <a:lnTo>
                      <a:pt x="9499" y="11106"/>
                    </a:lnTo>
                    <a:lnTo>
                      <a:pt x="9853" y="10795"/>
                    </a:lnTo>
                    <a:lnTo>
                      <a:pt x="10190" y="10476"/>
                    </a:lnTo>
                    <a:lnTo>
                      <a:pt x="10518" y="10147"/>
                    </a:lnTo>
                    <a:lnTo>
                      <a:pt x="10838" y="9802"/>
                    </a:lnTo>
                    <a:lnTo>
                      <a:pt x="11140" y="9457"/>
                    </a:lnTo>
                    <a:lnTo>
                      <a:pt x="11442" y="9094"/>
                    </a:lnTo>
                    <a:lnTo>
                      <a:pt x="11727" y="8723"/>
                    </a:lnTo>
                    <a:lnTo>
                      <a:pt x="11995" y="8343"/>
                    </a:lnTo>
                    <a:lnTo>
                      <a:pt x="12254" y="7954"/>
                    </a:lnTo>
                    <a:lnTo>
                      <a:pt x="12504" y="7557"/>
                    </a:lnTo>
                    <a:lnTo>
                      <a:pt x="12737" y="7151"/>
                    </a:lnTo>
                    <a:lnTo>
                      <a:pt x="12962" y="6745"/>
                    </a:lnTo>
                    <a:lnTo>
                      <a:pt x="13169" y="6322"/>
                    </a:lnTo>
                    <a:lnTo>
                      <a:pt x="13368" y="5899"/>
                    </a:lnTo>
                    <a:lnTo>
                      <a:pt x="13549" y="5467"/>
                    </a:lnTo>
                    <a:lnTo>
                      <a:pt x="13722" y="5035"/>
                    </a:lnTo>
                    <a:lnTo>
                      <a:pt x="13869" y="4595"/>
                    </a:lnTo>
                    <a:lnTo>
                      <a:pt x="14007" y="4146"/>
                    </a:lnTo>
                    <a:lnTo>
                      <a:pt x="14136" y="3697"/>
                    </a:lnTo>
                    <a:lnTo>
                      <a:pt x="14249" y="3248"/>
                    </a:lnTo>
                    <a:lnTo>
                      <a:pt x="14344" y="2790"/>
                    </a:lnTo>
                    <a:lnTo>
                      <a:pt x="14421" y="2332"/>
                    </a:lnTo>
                    <a:lnTo>
                      <a:pt x="14490" y="1875"/>
                    </a:lnTo>
                    <a:lnTo>
                      <a:pt x="14542" y="1408"/>
                    </a:lnTo>
                    <a:lnTo>
                      <a:pt x="14577" y="942"/>
                    </a:lnTo>
                    <a:lnTo>
                      <a:pt x="14603" y="476"/>
                    </a:lnTo>
                    <a:lnTo>
                      <a:pt x="1461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2422250" y="4307400"/>
                <a:ext cx="365325" cy="269025"/>
              </a:xfrm>
              <a:custGeom>
                <a:rect b="b" l="l" r="r" t="t"/>
                <a:pathLst>
                  <a:path extrusionOk="0" h="10761" w="14613">
                    <a:moveTo>
                      <a:pt x="9897" y="0"/>
                    </a:moveTo>
                    <a:lnTo>
                      <a:pt x="1" y="10760"/>
                    </a:lnTo>
                    <a:lnTo>
                      <a:pt x="14612" y="10562"/>
                    </a:lnTo>
                    <a:lnTo>
                      <a:pt x="14603" y="10182"/>
                    </a:lnTo>
                    <a:lnTo>
                      <a:pt x="14586" y="9810"/>
                    </a:lnTo>
                    <a:lnTo>
                      <a:pt x="14560" y="9448"/>
                    </a:lnTo>
                    <a:lnTo>
                      <a:pt x="14517" y="9076"/>
                    </a:lnTo>
                    <a:lnTo>
                      <a:pt x="14474" y="8705"/>
                    </a:lnTo>
                    <a:lnTo>
                      <a:pt x="14413" y="8342"/>
                    </a:lnTo>
                    <a:lnTo>
                      <a:pt x="14353" y="7971"/>
                    </a:lnTo>
                    <a:lnTo>
                      <a:pt x="14275" y="7608"/>
                    </a:lnTo>
                    <a:lnTo>
                      <a:pt x="14189" y="7246"/>
                    </a:lnTo>
                    <a:lnTo>
                      <a:pt x="14094" y="6891"/>
                    </a:lnTo>
                    <a:lnTo>
                      <a:pt x="13990" y="6537"/>
                    </a:lnTo>
                    <a:lnTo>
                      <a:pt x="13878" y="6183"/>
                    </a:lnTo>
                    <a:lnTo>
                      <a:pt x="13757" y="5829"/>
                    </a:lnTo>
                    <a:lnTo>
                      <a:pt x="13628" y="5484"/>
                    </a:lnTo>
                    <a:lnTo>
                      <a:pt x="13489" y="5138"/>
                    </a:lnTo>
                    <a:lnTo>
                      <a:pt x="13343" y="4793"/>
                    </a:lnTo>
                    <a:lnTo>
                      <a:pt x="13187" y="4456"/>
                    </a:lnTo>
                    <a:lnTo>
                      <a:pt x="13023" y="4119"/>
                    </a:lnTo>
                    <a:lnTo>
                      <a:pt x="12850" y="3791"/>
                    </a:lnTo>
                    <a:lnTo>
                      <a:pt x="12669" y="3472"/>
                    </a:lnTo>
                    <a:lnTo>
                      <a:pt x="12479" y="3152"/>
                    </a:lnTo>
                    <a:lnTo>
                      <a:pt x="12281" y="2833"/>
                    </a:lnTo>
                    <a:lnTo>
                      <a:pt x="12073" y="2522"/>
                    </a:lnTo>
                    <a:lnTo>
                      <a:pt x="11866" y="2220"/>
                    </a:lnTo>
                    <a:lnTo>
                      <a:pt x="11641" y="1926"/>
                    </a:lnTo>
                    <a:lnTo>
                      <a:pt x="11417" y="1632"/>
                    </a:lnTo>
                    <a:lnTo>
                      <a:pt x="11175" y="1347"/>
                    </a:lnTo>
                    <a:lnTo>
                      <a:pt x="10933" y="1062"/>
                    </a:lnTo>
                    <a:lnTo>
                      <a:pt x="10683" y="786"/>
                    </a:lnTo>
                    <a:lnTo>
                      <a:pt x="10433" y="518"/>
                    </a:lnTo>
                    <a:lnTo>
                      <a:pt x="10165" y="259"/>
                    </a:lnTo>
                    <a:lnTo>
                      <a:pt x="98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1899800" y="3869350"/>
                <a:ext cx="1024000" cy="56600"/>
              </a:xfrm>
              <a:custGeom>
                <a:rect b="b" l="l" r="r" t="t"/>
                <a:pathLst>
                  <a:path extrusionOk="0" h="2264" w="40960">
                    <a:moveTo>
                      <a:pt x="1" y="1"/>
                    </a:moveTo>
                    <a:lnTo>
                      <a:pt x="1" y="2263"/>
                    </a:lnTo>
                    <a:lnTo>
                      <a:pt x="40959" y="2263"/>
                    </a:lnTo>
                    <a:lnTo>
                      <a:pt x="409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1899800" y="3757300"/>
                <a:ext cx="1024000" cy="56825"/>
              </a:xfrm>
              <a:custGeom>
                <a:rect b="b" l="l" r="r" t="t"/>
                <a:pathLst>
                  <a:path extrusionOk="0" h="2273" w="40960">
                    <a:moveTo>
                      <a:pt x="1" y="1"/>
                    </a:moveTo>
                    <a:lnTo>
                      <a:pt x="1" y="2272"/>
                    </a:lnTo>
                    <a:lnTo>
                      <a:pt x="40959" y="2272"/>
                    </a:lnTo>
                    <a:lnTo>
                      <a:pt x="409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1899800" y="3645475"/>
                <a:ext cx="1024000" cy="56600"/>
              </a:xfrm>
              <a:custGeom>
                <a:rect b="b" l="l" r="r" t="t"/>
                <a:pathLst>
                  <a:path extrusionOk="0" h="2264" w="40960">
                    <a:moveTo>
                      <a:pt x="1" y="1"/>
                    </a:moveTo>
                    <a:lnTo>
                      <a:pt x="1" y="2263"/>
                    </a:lnTo>
                    <a:lnTo>
                      <a:pt x="40959" y="2263"/>
                    </a:lnTo>
                    <a:lnTo>
                      <a:pt x="409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1899800" y="3533425"/>
                <a:ext cx="1024000" cy="56600"/>
              </a:xfrm>
              <a:custGeom>
                <a:rect b="b" l="l" r="r" t="t"/>
                <a:pathLst>
                  <a:path extrusionOk="0" h="2264" w="40960">
                    <a:moveTo>
                      <a:pt x="1" y="1"/>
                    </a:moveTo>
                    <a:lnTo>
                      <a:pt x="1" y="2263"/>
                    </a:lnTo>
                    <a:lnTo>
                      <a:pt x="40959" y="2263"/>
                    </a:lnTo>
                    <a:lnTo>
                      <a:pt x="409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1899800" y="3973200"/>
                <a:ext cx="1024000" cy="56800"/>
              </a:xfrm>
              <a:custGeom>
                <a:rect b="b" l="l" r="r" t="t"/>
                <a:pathLst>
                  <a:path extrusionOk="0" h="2272" w="40960">
                    <a:moveTo>
                      <a:pt x="1" y="0"/>
                    </a:moveTo>
                    <a:lnTo>
                      <a:pt x="1" y="2272"/>
                    </a:lnTo>
                    <a:lnTo>
                      <a:pt x="40959" y="2272"/>
                    </a:lnTo>
                    <a:lnTo>
                      <a:pt x="409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3150225" y="5066675"/>
                <a:ext cx="1775275" cy="56800"/>
              </a:xfrm>
              <a:custGeom>
                <a:rect b="b" l="l" r="r" t="t"/>
                <a:pathLst>
                  <a:path extrusionOk="0" h="2272" w="71011">
                    <a:moveTo>
                      <a:pt x="1" y="0"/>
                    </a:moveTo>
                    <a:lnTo>
                      <a:pt x="1" y="2272"/>
                    </a:lnTo>
                    <a:lnTo>
                      <a:pt x="71011" y="2272"/>
                    </a:lnTo>
                    <a:lnTo>
                      <a:pt x="710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3150225" y="4954850"/>
                <a:ext cx="1775275" cy="56575"/>
              </a:xfrm>
              <a:custGeom>
                <a:rect b="b" l="l" r="r" t="t"/>
                <a:pathLst>
                  <a:path extrusionOk="0" h="2263" w="71011">
                    <a:moveTo>
                      <a:pt x="1" y="0"/>
                    </a:moveTo>
                    <a:lnTo>
                      <a:pt x="1" y="2263"/>
                    </a:lnTo>
                    <a:lnTo>
                      <a:pt x="71011" y="2263"/>
                    </a:lnTo>
                    <a:lnTo>
                      <a:pt x="710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3150225" y="4842800"/>
                <a:ext cx="1775275" cy="56800"/>
              </a:xfrm>
              <a:custGeom>
                <a:rect b="b" l="l" r="r" t="t"/>
                <a:pathLst>
                  <a:path extrusionOk="0" h="2272" w="71011">
                    <a:moveTo>
                      <a:pt x="1" y="0"/>
                    </a:moveTo>
                    <a:lnTo>
                      <a:pt x="1" y="2272"/>
                    </a:lnTo>
                    <a:lnTo>
                      <a:pt x="71011" y="2272"/>
                    </a:lnTo>
                    <a:lnTo>
                      <a:pt x="710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2552000" y="350800"/>
                <a:ext cx="855375" cy="855175"/>
              </a:xfrm>
              <a:custGeom>
                <a:rect b="b" l="l" r="r" t="t"/>
                <a:pathLst>
                  <a:path extrusionOk="0" h="34207" w="34215">
                    <a:moveTo>
                      <a:pt x="16667" y="1"/>
                    </a:moveTo>
                    <a:lnTo>
                      <a:pt x="16227" y="18"/>
                    </a:lnTo>
                    <a:lnTo>
                      <a:pt x="15795" y="44"/>
                    </a:lnTo>
                    <a:lnTo>
                      <a:pt x="15363" y="87"/>
                    </a:lnTo>
                    <a:lnTo>
                      <a:pt x="14932" y="130"/>
                    </a:lnTo>
                    <a:lnTo>
                      <a:pt x="14500" y="191"/>
                    </a:lnTo>
                    <a:lnTo>
                      <a:pt x="14085" y="260"/>
                    </a:lnTo>
                    <a:lnTo>
                      <a:pt x="13662" y="346"/>
                    </a:lnTo>
                    <a:lnTo>
                      <a:pt x="13248" y="433"/>
                    </a:lnTo>
                    <a:lnTo>
                      <a:pt x="12833" y="536"/>
                    </a:lnTo>
                    <a:lnTo>
                      <a:pt x="12427" y="648"/>
                    </a:lnTo>
                    <a:lnTo>
                      <a:pt x="12021" y="769"/>
                    </a:lnTo>
                    <a:lnTo>
                      <a:pt x="11624" y="899"/>
                    </a:lnTo>
                    <a:lnTo>
                      <a:pt x="11227" y="1037"/>
                    </a:lnTo>
                    <a:lnTo>
                      <a:pt x="10838" y="1184"/>
                    </a:lnTo>
                    <a:lnTo>
                      <a:pt x="10450" y="1339"/>
                    </a:lnTo>
                    <a:lnTo>
                      <a:pt x="10070" y="1512"/>
                    </a:lnTo>
                    <a:lnTo>
                      <a:pt x="9690" y="1685"/>
                    </a:lnTo>
                    <a:lnTo>
                      <a:pt x="9318" y="1866"/>
                    </a:lnTo>
                    <a:lnTo>
                      <a:pt x="8956" y="2065"/>
                    </a:lnTo>
                    <a:lnTo>
                      <a:pt x="8593" y="2263"/>
                    </a:lnTo>
                    <a:lnTo>
                      <a:pt x="8239" y="2471"/>
                    </a:lnTo>
                    <a:lnTo>
                      <a:pt x="7885" y="2695"/>
                    </a:lnTo>
                    <a:lnTo>
                      <a:pt x="7548" y="2920"/>
                    </a:lnTo>
                    <a:lnTo>
                      <a:pt x="7203" y="3153"/>
                    </a:lnTo>
                    <a:lnTo>
                      <a:pt x="6875" y="3395"/>
                    </a:lnTo>
                    <a:lnTo>
                      <a:pt x="6546" y="3645"/>
                    </a:lnTo>
                    <a:lnTo>
                      <a:pt x="6227" y="3904"/>
                    </a:lnTo>
                    <a:lnTo>
                      <a:pt x="5916" y="4172"/>
                    </a:lnTo>
                    <a:lnTo>
                      <a:pt x="5605" y="4439"/>
                    </a:lnTo>
                    <a:lnTo>
                      <a:pt x="5303" y="4724"/>
                    </a:lnTo>
                    <a:lnTo>
                      <a:pt x="5009" y="5009"/>
                    </a:lnTo>
                    <a:lnTo>
                      <a:pt x="4724" y="5303"/>
                    </a:lnTo>
                    <a:lnTo>
                      <a:pt x="4448" y="5605"/>
                    </a:lnTo>
                    <a:lnTo>
                      <a:pt x="4172" y="5907"/>
                    </a:lnTo>
                    <a:lnTo>
                      <a:pt x="3913" y="6218"/>
                    </a:lnTo>
                    <a:lnTo>
                      <a:pt x="3654" y="6538"/>
                    </a:lnTo>
                    <a:lnTo>
                      <a:pt x="3403" y="6866"/>
                    </a:lnTo>
                    <a:lnTo>
                      <a:pt x="3161" y="7203"/>
                    </a:lnTo>
                    <a:lnTo>
                      <a:pt x="2928" y="7540"/>
                    </a:lnTo>
                    <a:lnTo>
                      <a:pt x="2695" y="7885"/>
                    </a:lnTo>
                    <a:lnTo>
                      <a:pt x="2479" y="8230"/>
                    </a:lnTo>
                    <a:lnTo>
                      <a:pt x="2272" y="8584"/>
                    </a:lnTo>
                    <a:lnTo>
                      <a:pt x="2065" y="8947"/>
                    </a:lnTo>
                    <a:lnTo>
                      <a:pt x="1875" y="9318"/>
                    </a:lnTo>
                    <a:lnTo>
                      <a:pt x="1693" y="9690"/>
                    </a:lnTo>
                    <a:lnTo>
                      <a:pt x="1512" y="10061"/>
                    </a:lnTo>
                    <a:lnTo>
                      <a:pt x="1348" y="10441"/>
                    </a:lnTo>
                    <a:lnTo>
                      <a:pt x="1192" y="10830"/>
                    </a:lnTo>
                    <a:lnTo>
                      <a:pt x="1037" y="11218"/>
                    </a:lnTo>
                    <a:lnTo>
                      <a:pt x="899" y="11616"/>
                    </a:lnTo>
                    <a:lnTo>
                      <a:pt x="769" y="12013"/>
                    </a:lnTo>
                    <a:lnTo>
                      <a:pt x="648" y="12419"/>
                    </a:lnTo>
                    <a:lnTo>
                      <a:pt x="545" y="12825"/>
                    </a:lnTo>
                    <a:lnTo>
                      <a:pt x="441" y="13239"/>
                    </a:lnTo>
                    <a:lnTo>
                      <a:pt x="355" y="13654"/>
                    </a:lnTo>
                    <a:lnTo>
                      <a:pt x="268" y="14077"/>
                    </a:lnTo>
                    <a:lnTo>
                      <a:pt x="199" y="14500"/>
                    </a:lnTo>
                    <a:lnTo>
                      <a:pt x="139" y="14923"/>
                    </a:lnTo>
                    <a:lnTo>
                      <a:pt x="87" y="15355"/>
                    </a:lnTo>
                    <a:lnTo>
                      <a:pt x="53" y="15787"/>
                    </a:lnTo>
                    <a:lnTo>
                      <a:pt x="27" y="16227"/>
                    </a:lnTo>
                    <a:lnTo>
                      <a:pt x="9" y="16659"/>
                    </a:lnTo>
                    <a:lnTo>
                      <a:pt x="1" y="17099"/>
                    </a:lnTo>
                    <a:lnTo>
                      <a:pt x="9" y="17548"/>
                    </a:lnTo>
                    <a:lnTo>
                      <a:pt x="27" y="17980"/>
                    </a:lnTo>
                    <a:lnTo>
                      <a:pt x="53" y="18420"/>
                    </a:lnTo>
                    <a:lnTo>
                      <a:pt x="87" y="18852"/>
                    </a:lnTo>
                    <a:lnTo>
                      <a:pt x="139" y="19284"/>
                    </a:lnTo>
                    <a:lnTo>
                      <a:pt x="199" y="19707"/>
                    </a:lnTo>
                    <a:lnTo>
                      <a:pt x="268" y="20130"/>
                    </a:lnTo>
                    <a:lnTo>
                      <a:pt x="355" y="20553"/>
                    </a:lnTo>
                    <a:lnTo>
                      <a:pt x="441" y="20968"/>
                    </a:lnTo>
                    <a:lnTo>
                      <a:pt x="545" y="21382"/>
                    </a:lnTo>
                    <a:lnTo>
                      <a:pt x="648" y="21788"/>
                    </a:lnTo>
                    <a:lnTo>
                      <a:pt x="769" y="22194"/>
                    </a:lnTo>
                    <a:lnTo>
                      <a:pt x="899" y="22591"/>
                    </a:lnTo>
                    <a:lnTo>
                      <a:pt x="1037" y="22989"/>
                    </a:lnTo>
                    <a:lnTo>
                      <a:pt x="1192" y="23377"/>
                    </a:lnTo>
                    <a:lnTo>
                      <a:pt x="1348" y="23766"/>
                    </a:lnTo>
                    <a:lnTo>
                      <a:pt x="1512" y="24146"/>
                    </a:lnTo>
                    <a:lnTo>
                      <a:pt x="1693" y="24517"/>
                    </a:lnTo>
                    <a:lnTo>
                      <a:pt x="1875" y="24888"/>
                    </a:lnTo>
                    <a:lnTo>
                      <a:pt x="2065" y="25260"/>
                    </a:lnTo>
                    <a:lnTo>
                      <a:pt x="2272" y="25614"/>
                    </a:lnTo>
                    <a:lnTo>
                      <a:pt x="2479" y="25976"/>
                    </a:lnTo>
                    <a:lnTo>
                      <a:pt x="2695" y="26322"/>
                    </a:lnTo>
                    <a:lnTo>
                      <a:pt x="2928" y="26667"/>
                    </a:lnTo>
                    <a:lnTo>
                      <a:pt x="3161" y="27004"/>
                    </a:lnTo>
                    <a:lnTo>
                      <a:pt x="3403" y="27341"/>
                    </a:lnTo>
                    <a:lnTo>
                      <a:pt x="3654" y="27660"/>
                    </a:lnTo>
                    <a:lnTo>
                      <a:pt x="3913" y="27980"/>
                    </a:lnTo>
                    <a:lnTo>
                      <a:pt x="4172" y="28299"/>
                    </a:lnTo>
                    <a:lnTo>
                      <a:pt x="4448" y="28602"/>
                    </a:lnTo>
                    <a:lnTo>
                      <a:pt x="4724" y="28904"/>
                    </a:lnTo>
                    <a:lnTo>
                      <a:pt x="5009" y="29198"/>
                    </a:lnTo>
                    <a:lnTo>
                      <a:pt x="5303" y="29482"/>
                    </a:lnTo>
                    <a:lnTo>
                      <a:pt x="5605" y="29767"/>
                    </a:lnTo>
                    <a:lnTo>
                      <a:pt x="5916" y="30035"/>
                    </a:lnTo>
                    <a:lnTo>
                      <a:pt x="6227" y="30303"/>
                    </a:lnTo>
                    <a:lnTo>
                      <a:pt x="6546" y="30562"/>
                    </a:lnTo>
                    <a:lnTo>
                      <a:pt x="6875" y="30812"/>
                    </a:lnTo>
                    <a:lnTo>
                      <a:pt x="7203" y="31054"/>
                    </a:lnTo>
                    <a:lnTo>
                      <a:pt x="7548" y="31287"/>
                    </a:lnTo>
                    <a:lnTo>
                      <a:pt x="7885" y="31512"/>
                    </a:lnTo>
                    <a:lnTo>
                      <a:pt x="8239" y="31736"/>
                    </a:lnTo>
                    <a:lnTo>
                      <a:pt x="8593" y="31944"/>
                    </a:lnTo>
                    <a:lnTo>
                      <a:pt x="8956" y="32142"/>
                    </a:lnTo>
                    <a:lnTo>
                      <a:pt x="9318" y="32341"/>
                    </a:lnTo>
                    <a:lnTo>
                      <a:pt x="9690" y="32522"/>
                    </a:lnTo>
                    <a:lnTo>
                      <a:pt x="10070" y="32695"/>
                    </a:lnTo>
                    <a:lnTo>
                      <a:pt x="10450" y="32868"/>
                    </a:lnTo>
                    <a:lnTo>
                      <a:pt x="10838" y="33023"/>
                    </a:lnTo>
                    <a:lnTo>
                      <a:pt x="11227" y="33170"/>
                    </a:lnTo>
                    <a:lnTo>
                      <a:pt x="11624" y="33308"/>
                    </a:lnTo>
                    <a:lnTo>
                      <a:pt x="12021" y="33438"/>
                    </a:lnTo>
                    <a:lnTo>
                      <a:pt x="12427" y="33558"/>
                    </a:lnTo>
                    <a:lnTo>
                      <a:pt x="12833" y="33671"/>
                    </a:lnTo>
                    <a:lnTo>
                      <a:pt x="13248" y="33774"/>
                    </a:lnTo>
                    <a:lnTo>
                      <a:pt x="13662" y="33861"/>
                    </a:lnTo>
                    <a:lnTo>
                      <a:pt x="14085" y="33938"/>
                    </a:lnTo>
                    <a:lnTo>
                      <a:pt x="14500" y="34016"/>
                    </a:lnTo>
                    <a:lnTo>
                      <a:pt x="14932" y="34068"/>
                    </a:lnTo>
                    <a:lnTo>
                      <a:pt x="15363" y="34120"/>
                    </a:lnTo>
                    <a:lnTo>
                      <a:pt x="15795" y="34163"/>
                    </a:lnTo>
                    <a:lnTo>
                      <a:pt x="16227" y="34189"/>
                    </a:lnTo>
                    <a:lnTo>
                      <a:pt x="16667" y="34206"/>
                    </a:lnTo>
                    <a:lnTo>
                      <a:pt x="17548" y="34206"/>
                    </a:lnTo>
                    <a:lnTo>
                      <a:pt x="17989" y="34189"/>
                    </a:lnTo>
                    <a:lnTo>
                      <a:pt x="18429" y="34163"/>
                    </a:lnTo>
                    <a:lnTo>
                      <a:pt x="18861" y="34120"/>
                    </a:lnTo>
                    <a:lnTo>
                      <a:pt x="19284" y="34068"/>
                    </a:lnTo>
                    <a:lnTo>
                      <a:pt x="19716" y="34016"/>
                    </a:lnTo>
                    <a:lnTo>
                      <a:pt x="20139" y="33938"/>
                    </a:lnTo>
                    <a:lnTo>
                      <a:pt x="20553" y="33861"/>
                    </a:lnTo>
                    <a:lnTo>
                      <a:pt x="20976" y="33774"/>
                    </a:lnTo>
                    <a:lnTo>
                      <a:pt x="21382" y="33671"/>
                    </a:lnTo>
                    <a:lnTo>
                      <a:pt x="21788" y="33558"/>
                    </a:lnTo>
                    <a:lnTo>
                      <a:pt x="22194" y="33438"/>
                    </a:lnTo>
                    <a:lnTo>
                      <a:pt x="22591" y="33308"/>
                    </a:lnTo>
                    <a:lnTo>
                      <a:pt x="22989" y="33170"/>
                    </a:lnTo>
                    <a:lnTo>
                      <a:pt x="23386" y="33023"/>
                    </a:lnTo>
                    <a:lnTo>
                      <a:pt x="23766" y="32868"/>
                    </a:lnTo>
                    <a:lnTo>
                      <a:pt x="24146" y="32695"/>
                    </a:lnTo>
                    <a:lnTo>
                      <a:pt x="24526" y="32522"/>
                    </a:lnTo>
                    <a:lnTo>
                      <a:pt x="24897" y="32341"/>
                    </a:lnTo>
                    <a:lnTo>
                      <a:pt x="25260" y="32142"/>
                    </a:lnTo>
                    <a:lnTo>
                      <a:pt x="25622" y="31944"/>
                    </a:lnTo>
                    <a:lnTo>
                      <a:pt x="25976" y="31736"/>
                    </a:lnTo>
                    <a:lnTo>
                      <a:pt x="26330" y="31512"/>
                    </a:lnTo>
                    <a:lnTo>
                      <a:pt x="26676" y="31287"/>
                    </a:lnTo>
                    <a:lnTo>
                      <a:pt x="27013" y="31054"/>
                    </a:lnTo>
                    <a:lnTo>
                      <a:pt x="27341" y="30812"/>
                    </a:lnTo>
                    <a:lnTo>
                      <a:pt x="27669" y="30562"/>
                    </a:lnTo>
                    <a:lnTo>
                      <a:pt x="27989" y="30303"/>
                    </a:lnTo>
                    <a:lnTo>
                      <a:pt x="28308" y="30035"/>
                    </a:lnTo>
                    <a:lnTo>
                      <a:pt x="28610" y="29767"/>
                    </a:lnTo>
                    <a:lnTo>
                      <a:pt x="28913" y="29482"/>
                    </a:lnTo>
                    <a:lnTo>
                      <a:pt x="29206" y="29198"/>
                    </a:lnTo>
                    <a:lnTo>
                      <a:pt x="29491" y="28904"/>
                    </a:lnTo>
                    <a:lnTo>
                      <a:pt x="29767" y="28602"/>
                    </a:lnTo>
                    <a:lnTo>
                      <a:pt x="30044" y="28299"/>
                    </a:lnTo>
                    <a:lnTo>
                      <a:pt x="30311" y="27980"/>
                    </a:lnTo>
                    <a:lnTo>
                      <a:pt x="30571" y="27660"/>
                    </a:lnTo>
                    <a:lnTo>
                      <a:pt x="30821" y="27341"/>
                    </a:lnTo>
                    <a:lnTo>
                      <a:pt x="31063" y="27004"/>
                    </a:lnTo>
                    <a:lnTo>
                      <a:pt x="31296" y="26667"/>
                    </a:lnTo>
                    <a:lnTo>
                      <a:pt x="31520" y="26322"/>
                    </a:lnTo>
                    <a:lnTo>
                      <a:pt x="31736" y="25976"/>
                    </a:lnTo>
                    <a:lnTo>
                      <a:pt x="31952" y="25614"/>
                    </a:lnTo>
                    <a:lnTo>
                      <a:pt x="32151" y="25260"/>
                    </a:lnTo>
                    <a:lnTo>
                      <a:pt x="32341" y="24888"/>
                    </a:lnTo>
                    <a:lnTo>
                      <a:pt x="32531" y="24517"/>
                    </a:lnTo>
                    <a:lnTo>
                      <a:pt x="32704" y="24146"/>
                    </a:lnTo>
                    <a:lnTo>
                      <a:pt x="32868" y="23766"/>
                    </a:lnTo>
                    <a:lnTo>
                      <a:pt x="33032" y="23377"/>
                    </a:lnTo>
                    <a:lnTo>
                      <a:pt x="33178" y="22989"/>
                    </a:lnTo>
                    <a:lnTo>
                      <a:pt x="33317" y="22591"/>
                    </a:lnTo>
                    <a:lnTo>
                      <a:pt x="33446" y="22194"/>
                    </a:lnTo>
                    <a:lnTo>
                      <a:pt x="33567" y="21788"/>
                    </a:lnTo>
                    <a:lnTo>
                      <a:pt x="33679" y="21382"/>
                    </a:lnTo>
                    <a:lnTo>
                      <a:pt x="33774" y="20968"/>
                    </a:lnTo>
                    <a:lnTo>
                      <a:pt x="33869" y="20553"/>
                    </a:lnTo>
                    <a:lnTo>
                      <a:pt x="33947" y="20130"/>
                    </a:lnTo>
                    <a:lnTo>
                      <a:pt x="34016" y="19707"/>
                    </a:lnTo>
                    <a:lnTo>
                      <a:pt x="34077" y="19284"/>
                    </a:lnTo>
                    <a:lnTo>
                      <a:pt x="34128" y="18852"/>
                    </a:lnTo>
                    <a:lnTo>
                      <a:pt x="34163" y="18420"/>
                    </a:lnTo>
                    <a:lnTo>
                      <a:pt x="34189" y="17980"/>
                    </a:lnTo>
                    <a:lnTo>
                      <a:pt x="34206" y="17548"/>
                    </a:lnTo>
                    <a:lnTo>
                      <a:pt x="34215" y="17099"/>
                    </a:lnTo>
                    <a:lnTo>
                      <a:pt x="34206" y="16659"/>
                    </a:lnTo>
                    <a:lnTo>
                      <a:pt x="34189" y="16227"/>
                    </a:lnTo>
                    <a:lnTo>
                      <a:pt x="34163" y="15787"/>
                    </a:lnTo>
                    <a:lnTo>
                      <a:pt x="34128" y="15355"/>
                    </a:lnTo>
                    <a:lnTo>
                      <a:pt x="34077" y="14923"/>
                    </a:lnTo>
                    <a:lnTo>
                      <a:pt x="34016" y="14500"/>
                    </a:lnTo>
                    <a:lnTo>
                      <a:pt x="33947" y="14077"/>
                    </a:lnTo>
                    <a:lnTo>
                      <a:pt x="33869" y="13654"/>
                    </a:lnTo>
                    <a:lnTo>
                      <a:pt x="33774" y="13239"/>
                    </a:lnTo>
                    <a:lnTo>
                      <a:pt x="33679" y="12825"/>
                    </a:lnTo>
                    <a:lnTo>
                      <a:pt x="33567" y="12419"/>
                    </a:lnTo>
                    <a:lnTo>
                      <a:pt x="33446" y="12013"/>
                    </a:lnTo>
                    <a:lnTo>
                      <a:pt x="33317" y="11616"/>
                    </a:lnTo>
                    <a:lnTo>
                      <a:pt x="33178" y="11218"/>
                    </a:lnTo>
                    <a:lnTo>
                      <a:pt x="33032" y="10830"/>
                    </a:lnTo>
                    <a:lnTo>
                      <a:pt x="32868" y="10441"/>
                    </a:lnTo>
                    <a:lnTo>
                      <a:pt x="32704" y="10061"/>
                    </a:lnTo>
                    <a:lnTo>
                      <a:pt x="32531" y="9690"/>
                    </a:lnTo>
                    <a:lnTo>
                      <a:pt x="32341" y="9318"/>
                    </a:lnTo>
                    <a:lnTo>
                      <a:pt x="32151" y="8947"/>
                    </a:lnTo>
                    <a:lnTo>
                      <a:pt x="31952" y="8584"/>
                    </a:lnTo>
                    <a:lnTo>
                      <a:pt x="31736" y="8230"/>
                    </a:lnTo>
                    <a:lnTo>
                      <a:pt x="31520" y="7885"/>
                    </a:lnTo>
                    <a:lnTo>
                      <a:pt x="31296" y="7540"/>
                    </a:lnTo>
                    <a:lnTo>
                      <a:pt x="31063" y="7203"/>
                    </a:lnTo>
                    <a:lnTo>
                      <a:pt x="30821" y="6866"/>
                    </a:lnTo>
                    <a:lnTo>
                      <a:pt x="30571" y="6538"/>
                    </a:lnTo>
                    <a:lnTo>
                      <a:pt x="30311" y="6218"/>
                    </a:lnTo>
                    <a:lnTo>
                      <a:pt x="30044" y="5907"/>
                    </a:lnTo>
                    <a:lnTo>
                      <a:pt x="29767" y="5605"/>
                    </a:lnTo>
                    <a:lnTo>
                      <a:pt x="29491" y="5303"/>
                    </a:lnTo>
                    <a:lnTo>
                      <a:pt x="29206" y="5009"/>
                    </a:lnTo>
                    <a:lnTo>
                      <a:pt x="28913" y="4724"/>
                    </a:lnTo>
                    <a:lnTo>
                      <a:pt x="28610" y="4439"/>
                    </a:lnTo>
                    <a:lnTo>
                      <a:pt x="28308" y="4172"/>
                    </a:lnTo>
                    <a:lnTo>
                      <a:pt x="27989" y="3904"/>
                    </a:lnTo>
                    <a:lnTo>
                      <a:pt x="27669" y="3645"/>
                    </a:lnTo>
                    <a:lnTo>
                      <a:pt x="27341" y="3395"/>
                    </a:lnTo>
                    <a:lnTo>
                      <a:pt x="27013" y="3153"/>
                    </a:lnTo>
                    <a:lnTo>
                      <a:pt x="26676" y="2920"/>
                    </a:lnTo>
                    <a:lnTo>
                      <a:pt x="26330" y="2695"/>
                    </a:lnTo>
                    <a:lnTo>
                      <a:pt x="25976" y="2471"/>
                    </a:lnTo>
                    <a:lnTo>
                      <a:pt x="25622" y="2263"/>
                    </a:lnTo>
                    <a:lnTo>
                      <a:pt x="25260" y="2065"/>
                    </a:lnTo>
                    <a:lnTo>
                      <a:pt x="24897" y="1866"/>
                    </a:lnTo>
                    <a:lnTo>
                      <a:pt x="24526" y="1685"/>
                    </a:lnTo>
                    <a:lnTo>
                      <a:pt x="24146" y="1512"/>
                    </a:lnTo>
                    <a:lnTo>
                      <a:pt x="23766" y="1339"/>
                    </a:lnTo>
                    <a:lnTo>
                      <a:pt x="23386" y="1184"/>
                    </a:lnTo>
                    <a:lnTo>
                      <a:pt x="22989" y="1037"/>
                    </a:lnTo>
                    <a:lnTo>
                      <a:pt x="22591" y="899"/>
                    </a:lnTo>
                    <a:lnTo>
                      <a:pt x="22194" y="769"/>
                    </a:lnTo>
                    <a:lnTo>
                      <a:pt x="21788" y="648"/>
                    </a:lnTo>
                    <a:lnTo>
                      <a:pt x="21382" y="536"/>
                    </a:lnTo>
                    <a:lnTo>
                      <a:pt x="20976" y="433"/>
                    </a:lnTo>
                    <a:lnTo>
                      <a:pt x="20553" y="346"/>
                    </a:lnTo>
                    <a:lnTo>
                      <a:pt x="20139" y="260"/>
                    </a:lnTo>
                    <a:lnTo>
                      <a:pt x="19716" y="191"/>
                    </a:lnTo>
                    <a:lnTo>
                      <a:pt x="19284" y="130"/>
                    </a:lnTo>
                    <a:lnTo>
                      <a:pt x="18861" y="87"/>
                    </a:lnTo>
                    <a:lnTo>
                      <a:pt x="18429" y="44"/>
                    </a:lnTo>
                    <a:lnTo>
                      <a:pt x="17989" y="18"/>
                    </a:lnTo>
                    <a:lnTo>
                      <a:pt x="1754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2616350" y="668600"/>
                <a:ext cx="534975" cy="469575"/>
              </a:xfrm>
              <a:custGeom>
                <a:rect b="b" l="l" r="r" t="t"/>
                <a:pathLst>
                  <a:path extrusionOk="0" h="18783" w="21399">
                    <a:moveTo>
                      <a:pt x="786" y="0"/>
                    </a:moveTo>
                    <a:lnTo>
                      <a:pt x="691" y="285"/>
                    </a:lnTo>
                    <a:lnTo>
                      <a:pt x="605" y="570"/>
                    </a:lnTo>
                    <a:lnTo>
                      <a:pt x="518" y="847"/>
                    </a:lnTo>
                    <a:lnTo>
                      <a:pt x="441" y="1140"/>
                    </a:lnTo>
                    <a:lnTo>
                      <a:pt x="371" y="1425"/>
                    </a:lnTo>
                    <a:lnTo>
                      <a:pt x="311" y="1710"/>
                    </a:lnTo>
                    <a:lnTo>
                      <a:pt x="251" y="2004"/>
                    </a:lnTo>
                    <a:lnTo>
                      <a:pt x="199" y="2297"/>
                    </a:lnTo>
                    <a:lnTo>
                      <a:pt x="156" y="2591"/>
                    </a:lnTo>
                    <a:lnTo>
                      <a:pt x="112" y="2885"/>
                    </a:lnTo>
                    <a:lnTo>
                      <a:pt x="78" y="3178"/>
                    </a:lnTo>
                    <a:lnTo>
                      <a:pt x="52" y="3472"/>
                    </a:lnTo>
                    <a:lnTo>
                      <a:pt x="26" y="3765"/>
                    </a:lnTo>
                    <a:lnTo>
                      <a:pt x="9" y="4059"/>
                    </a:lnTo>
                    <a:lnTo>
                      <a:pt x="0" y="4361"/>
                    </a:lnTo>
                    <a:lnTo>
                      <a:pt x="0" y="4655"/>
                    </a:lnTo>
                    <a:lnTo>
                      <a:pt x="0" y="5018"/>
                    </a:lnTo>
                    <a:lnTo>
                      <a:pt x="17" y="5380"/>
                    </a:lnTo>
                    <a:lnTo>
                      <a:pt x="43" y="5734"/>
                    </a:lnTo>
                    <a:lnTo>
                      <a:pt x="69" y="6088"/>
                    </a:lnTo>
                    <a:lnTo>
                      <a:pt x="112" y="6442"/>
                    </a:lnTo>
                    <a:lnTo>
                      <a:pt x="164" y="6796"/>
                    </a:lnTo>
                    <a:lnTo>
                      <a:pt x="225" y="7142"/>
                    </a:lnTo>
                    <a:lnTo>
                      <a:pt x="285" y="7487"/>
                    </a:lnTo>
                    <a:lnTo>
                      <a:pt x="363" y="7833"/>
                    </a:lnTo>
                    <a:lnTo>
                      <a:pt x="449" y="8169"/>
                    </a:lnTo>
                    <a:lnTo>
                      <a:pt x="536" y="8506"/>
                    </a:lnTo>
                    <a:lnTo>
                      <a:pt x="639" y="8834"/>
                    </a:lnTo>
                    <a:lnTo>
                      <a:pt x="751" y="9163"/>
                    </a:lnTo>
                    <a:lnTo>
                      <a:pt x="864" y="9491"/>
                    </a:lnTo>
                    <a:lnTo>
                      <a:pt x="985" y="9810"/>
                    </a:lnTo>
                    <a:lnTo>
                      <a:pt x="1114" y="10130"/>
                    </a:lnTo>
                    <a:lnTo>
                      <a:pt x="1252" y="10449"/>
                    </a:lnTo>
                    <a:lnTo>
                      <a:pt x="1399" y="10760"/>
                    </a:lnTo>
                    <a:lnTo>
                      <a:pt x="1555" y="11062"/>
                    </a:lnTo>
                    <a:lnTo>
                      <a:pt x="1719" y="11365"/>
                    </a:lnTo>
                    <a:lnTo>
                      <a:pt x="1883" y="11667"/>
                    </a:lnTo>
                    <a:lnTo>
                      <a:pt x="2055" y="11960"/>
                    </a:lnTo>
                    <a:lnTo>
                      <a:pt x="2237" y="12245"/>
                    </a:lnTo>
                    <a:lnTo>
                      <a:pt x="2427" y="12530"/>
                    </a:lnTo>
                    <a:lnTo>
                      <a:pt x="2625" y="12815"/>
                    </a:lnTo>
                    <a:lnTo>
                      <a:pt x="2824" y="13083"/>
                    </a:lnTo>
                    <a:lnTo>
                      <a:pt x="3031" y="13359"/>
                    </a:lnTo>
                    <a:lnTo>
                      <a:pt x="3247" y="13619"/>
                    </a:lnTo>
                    <a:lnTo>
                      <a:pt x="3463" y="13878"/>
                    </a:lnTo>
                    <a:lnTo>
                      <a:pt x="3687" y="14137"/>
                    </a:lnTo>
                    <a:lnTo>
                      <a:pt x="3921" y="14387"/>
                    </a:lnTo>
                    <a:lnTo>
                      <a:pt x="4154" y="14629"/>
                    </a:lnTo>
                    <a:lnTo>
                      <a:pt x="4404" y="14862"/>
                    </a:lnTo>
                    <a:lnTo>
                      <a:pt x="4646" y="15095"/>
                    </a:lnTo>
                    <a:lnTo>
                      <a:pt x="4905" y="15320"/>
                    </a:lnTo>
                    <a:lnTo>
                      <a:pt x="5164" y="15544"/>
                    </a:lnTo>
                    <a:lnTo>
                      <a:pt x="5432" y="15751"/>
                    </a:lnTo>
                    <a:lnTo>
                      <a:pt x="5700" y="15959"/>
                    </a:lnTo>
                    <a:lnTo>
                      <a:pt x="5976" y="16166"/>
                    </a:lnTo>
                    <a:lnTo>
                      <a:pt x="6252" y="16356"/>
                    </a:lnTo>
                    <a:lnTo>
                      <a:pt x="6537" y="16546"/>
                    </a:lnTo>
                    <a:lnTo>
                      <a:pt x="6822" y="16727"/>
                    </a:lnTo>
                    <a:lnTo>
                      <a:pt x="7116" y="16900"/>
                    </a:lnTo>
                    <a:lnTo>
                      <a:pt x="7418" y="17073"/>
                    </a:lnTo>
                    <a:lnTo>
                      <a:pt x="7720" y="17228"/>
                    </a:lnTo>
                    <a:lnTo>
                      <a:pt x="8023" y="17384"/>
                    </a:lnTo>
                    <a:lnTo>
                      <a:pt x="8333" y="17530"/>
                    </a:lnTo>
                    <a:lnTo>
                      <a:pt x="8653" y="17669"/>
                    </a:lnTo>
                    <a:lnTo>
                      <a:pt x="8972" y="17798"/>
                    </a:lnTo>
                    <a:lnTo>
                      <a:pt x="9292" y="17919"/>
                    </a:lnTo>
                    <a:lnTo>
                      <a:pt x="9620" y="18040"/>
                    </a:lnTo>
                    <a:lnTo>
                      <a:pt x="9948" y="18144"/>
                    </a:lnTo>
                    <a:lnTo>
                      <a:pt x="10276" y="18247"/>
                    </a:lnTo>
                    <a:lnTo>
                      <a:pt x="10613" y="18334"/>
                    </a:lnTo>
                    <a:lnTo>
                      <a:pt x="10959" y="18420"/>
                    </a:lnTo>
                    <a:lnTo>
                      <a:pt x="11295" y="18498"/>
                    </a:lnTo>
                    <a:lnTo>
                      <a:pt x="11641" y="18558"/>
                    </a:lnTo>
                    <a:lnTo>
                      <a:pt x="11986" y="18618"/>
                    </a:lnTo>
                    <a:lnTo>
                      <a:pt x="12340" y="18670"/>
                    </a:lnTo>
                    <a:lnTo>
                      <a:pt x="12694" y="18713"/>
                    </a:lnTo>
                    <a:lnTo>
                      <a:pt x="13048" y="18739"/>
                    </a:lnTo>
                    <a:lnTo>
                      <a:pt x="13402" y="18765"/>
                    </a:lnTo>
                    <a:lnTo>
                      <a:pt x="13765" y="18783"/>
                    </a:lnTo>
                    <a:lnTo>
                      <a:pt x="14128" y="18783"/>
                    </a:lnTo>
                    <a:lnTo>
                      <a:pt x="14611" y="18774"/>
                    </a:lnTo>
                    <a:lnTo>
                      <a:pt x="15086" y="18748"/>
                    </a:lnTo>
                    <a:lnTo>
                      <a:pt x="15561" y="18713"/>
                    </a:lnTo>
                    <a:lnTo>
                      <a:pt x="16036" y="18653"/>
                    </a:lnTo>
                    <a:lnTo>
                      <a:pt x="16511" y="18584"/>
                    </a:lnTo>
                    <a:lnTo>
                      <a:pt x="16978" y="18498"/>
                    </a:lnTo>
                    <a:lnTo>
                      <a:pt x="17444" y="18394"/>
                    </a:lnTo>
                    <a:lnTo>
                      <a:pt x="17902" y="18273"/>
                    </a:lnTo>
                    <a:lnTo>
                      <a:pt x="18359" y="18135"/>
                    </a:lnTo>
                    <a:lnTo>
                      <a:pt x="18808" y="17988"/>
                    </a:lnTo>
                    <a:lnTo>
                      <a:pt x="19257" y="17824"/>
                    </a:lnTo>
                    <a:lnTo>
                      <a:pt x="19698" y="17643"/>
                    </a:lnTo>
                    <a:lnTo>
                      <a:pt x="20130" y="17444"/>
                    </a:lnTo>
                    <a:lnTo>
                      <a:pt x="20561" y="17237"/>
                    </a:lnTo>
                    <a:lnTo>
                      <a:pt x="20984" y="17012"/>
                    </a:lnTo>
                    <a:lnTo>
                      <a:pt x="21399" y="16770"/>
                    </a:lnTo>
                    <a:lnTo>
                      <a:pt x="14128" y="4655"/>
                    </a:lnTo>
                    <a:lnTo>
                      <a:pt x="7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2987875" y="778275"/>
                <a:ext cx="353225" cy="301600"/>
              </a:xfrm>
              <a:custGeom>
                <a:rect b="b" l="l" r="r" t="t"/>
                <a:pathLst>
                  <a:path extrusionOk="0" h="12064" w="14129">
                    <a:moveTo>
                      <a:pt x="1" y="0"/>
                    </a:moveTo>
                    <a:lnTo>
                      <a:pt x="7367" y="12064"/>
                    </a:lnTo>
                    <a:lnTo>
                      <a:pt x="7747" y="11822"/>
                    </a:lnTo>
                    <a:lnTo>
                      <a:pt x="8118" y="11563"/>
                    </a:lnTo>
                    <a:lnTo>
                      <a:pt x="8490" y="11304"/>
                    </a:lnTo>
                    <a:lnTo>
                      <a:pt x="8844" y="11028"/>
                    </a:lnTo>
                    <a:lnTo>
                      <a:pt x="9189" y="10734"/>
                    </a:lnTo>
                    <a:lnTo>
                      <a:pt x="9526" y="10440"/>
                    </a:lnTo>
                    <a:lnTo>
                      <a:pt x="9854" y="10130"/>
                    </a:lnTo>
                    <a:lnTo>
                      <a:pt x="10174" y="9810"/>
                    </a:lnTo>
                    <a:lnTo>
                      <a:pt x="10484" y="9482"/>
                    </a:lnTo>
                    <a:lnTo>
                      <a:pt x="10778" y="9145"/>
                    </a:lnTo>
                    <a:lnTo>
                      <a:pt x="11063" y="8791"/>
                    </a:lnTo>
                    <a:lnTo>
                      <a:pt x="11339" y="8437"/>
                    </a:lnTo>
                    <a:lnTo>
                      <a:pt x="11598" y="8066"/>
                    </a:lnTo>
                    <a:lnTo>
                      <a:pt x="11857" y="7694"/>
                    </a:lnTo>
                    <a:lnTo>
                      <a:pt x="12091" y="7306"/>
                    </a:lnTo>
                    <a:lnTo>
                      <a:pt x="12324" y="6917"/>
                    </a:lnTo>
                    <a:lnTo>
                      <a:pt x="12540" y="6520"/>
                    </a:lnTo>
                    <a:lnTo>
                      <a:pt x="12738" y="6114"/>
                    </a:lnTo>
                    <a:lnTo>
                      <a:pt x="12928" y="5700"/>
                    </a:lnTo>
                    <a:lnTo>
                      <a:pt x="13101" y="5285"/>
                    </a:lnTo>
                    <a:lnTo>
                      <a:pt x="13265" y="4871"/>
                    </a:lnTo>
                    <a:lnTo>
                      <a:pt x="13412" y="4439"/>
                    </a:lnTo>
                    <a:lnTo>
                      <a:pt x="13550" y="4007"/>
                    </a:lnTo>
                    <a:lnTo>
                      <a:pt x="13671" y="3575"/>
                    </a:lnTo>
                    <a:lnTo>
                      <a:pt x="13775" y="3143"/>
                    </a:lnTo>
                    <a:lnTo>
                      <a:pt x="13870" y="2703"/>
                    </a:lnTo>
                    <a:lnTo>
                      <a:pt x="13947" y="2254"/>
                    </a:lnTo>
                    <a:lnTo>
                      <a:pt x="14016" y="1805"/>
                    </a:lnTo>
                    <a:lnTo>
                      <a:pt x="14068" y="1365"/>
                    </a:lnTo>
                    <a:lnTo>
                      <a:pt x="14103" y="907"/>
                    </a:lnTo>
                    <a:lnTo>
                      <a:pt x="14120" y="458"/>
                    </a:lnTo>
                    <a:lnTo>
                      <a:pt x="1412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2989825" y="501275"/>
                <a:ext cx="353225" cy="260175"/>
              </a:xfrm>
              <a:custGeom>
                <a:rect b="b" l="l" r="r" t="t"/>
                <a:pathLst>
                  <a:path extrusionOk="0" h="10407" w="14129">
                    <a:moveTo>
                      <a:pt x="9569" y="1"/>
                    </a:moveTo>
                    <a:lnTo>
                      <a:pt x="1" y="10407"/>
                    </a:lnTo>
                    <a:lnTo>
                      <a:pt x="14128" y="10208"/>
                    </a:lnTo>
                    <a:lnTo>
                      <a:pt x="14120" y="9845"/>
                    </a:lnTo>
                    <a:lnTo>
                      <a:pt x="14102" y="9491"/>
                    </a:lnTo>
                    <a:lnTo>
                      <a:pt x="14077" y="9128"/>
                    </a:lnTo>
                    <a:lnTo>
                      <a:pt x="14042" y="8774"/>
                    </a:lnTo>
                    <a:lnTo>
                      <a:pt x="13990" y="8420"/>
                    </a:lnTo>
                    <a:lnTo>
                      <a:pt x="13938" y="8066"/>
                    </a:lnTo>
                    <a:lnTo>
                      <a:pt x="13878" y="7712"/>
                    </a:lnTo>
                    <a:lnTo>
                      <a:pt x="13800" y="7358"/>
                    </a:lnTo>
                    <a:lnTo>
                      <a:pt x="13722" y="7013"/>
                    </a:lnTo>
                    <a:lnTo>
                      <a:pt x="13627" y="6659"/>
                    </a:lnTo>
                    <a:lnTo>
                      <a:pt x="13532" y="6313"/>
                    </a:lnTo>
                    <a:lnTo>
                      <a:pt x="13420" y="5977"/>
                    </a:lnTo>
                    <a:lnTo>
                      <a:pt x="13308" y="5631"/>
                    </a:lnTo>
                    <a:lnTo>
                      <a:pt x="13178" y="5294"/>
                    </a:lnTo>
                    <a:lnTo>
                      <a:pt x="13040" y="4966"/>
                    </a:lnTo>
                    <a:lnTo>
                      <a:pt x="12902" y="4638"/>
                    </a:lnTo>
                    <a:lnTo>
                      <a:pt x="12747" y="4310"/>
                    </a:lnTo>
                    <a:lnTo>
                      <a:pt x="12591" y="3982"/>
                    </a:lnTo>
                    <a:lnTo>
                      <a:pt x="12427" y="3662"/>
                    </a:lnTo>
                    <a:lnTo>
                      <a:pt x="12246" y="3351"/>
                    </a:lnTo>
                    <a:lnTo>
                      <a:pt x="12064" y="3040"/>
                    </a:lnTo>
                    <a:lnTo>
                      <a:pt x="11874" y="2738"/>
                    </a:lnTo>
                    <a:lnTo>
                      <a:pt x="11676" y="2445"/>
                    </a:lnTo>
                    <a:lnTo>
                      <a:pt x="11469" y="2151"/>
                    </a:lnTo>
                    <a:lnTo>
                      <a:pt x="11253" y="1857"/>
                    </a:lnTo>
                    <a:lnTo>
                      <a:pt x="11037" y="1572"/>
                    </a:lnTo>
                    <a:lnTo>
                      <a:pt x="10812" y="1296"/>
                    </a:lnTo>
                    <a:lnTo>
                      <a:pt x="10570" y="1028"/>
                    </a:lnTo>
                    <a:lnTo>
                      <a:pt x="10329" y="761"/>
                    </a:lnTo>
                    <a:lnTo>
                      <a:pt x="10087" y="502"/>
                    </a:lnTo>
                    <a:lnTo>
                      <a:pt x="9828" y="251"/>
                    </a:lnTo>
                    <a:lnTo>
                      <a:pt x="956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3147000" y="1284100"/>
                <a:ext cx="2266850" cy="3420975"/>
              </a:xfrm>
              <a:custGeom>
                <a:rect b="b" l="l" r="r" t="t"/>
                <a:pathLst>
                  <a:path extrusionOk="0" h="136839" w="90674">
                    <a:moveTo>
                      <a:pt x="0" y="0"/>
                    </a:moveTo>
                    <a:lnTo>
                      <a:pt x="0" y="136839"/>
                    </a:lnTo>
                    <a:lnTo>
                      <a:pt x="90673" y="136839"/>
                    </a:lnTo>
                    <a:lnTo>
                      <a:pt x="90673"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3859200" y="2931975"/>
                <a:ext cx="161300" cy="679000"/>
              </a:xfrm>
              <a:custGeom>
                <a:rect b="b" l="l" r="r" t="t"/>
                <a:pathLst>
                  <a:path extrusionOk="0" h="27160" w="6452">
                    <a:moveTo>
                      <a:pt x="1" y="0"/>
                    </a:moveTo>
                    <a:lnTo>
                      <a:pt x="1" y="27159"/>
                    </a:lnTo>
                    <a:lnTo>
                      <a:pt x="6452" y="27159"/>
                    </a:lnTo>
                    <a:lnTo>
                      <a:pt x="645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4552000" y="2599725"/>
                <a:ext cx="161075" cy="1011250"/>
              </a:xfrm>
              <a:custGeom>
                <a:rect b="b" l="l" r="r" t="t"/>
                <a:pathLst>
                  <a:path extrusionOk="0" h="40450" w="6443">
                    <a:moveTo>
                      <a:pt x="0" y="0"/>
                    </a:moveTo>
                    <a:lnTo>
                      <a:pt x="0" y="40449"/>
                    </a:lnTo>
                    <a:lnTo>
                      <a:pt x="6442" y="40449"/>
                    </a:lnTo>
                    <a:lnTo>
                      <a:pt x="644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4898275" y="2141375"/>
                <a:ext cx="161300" cy="1469600"/>
              </a:xfrm>
              <a:custGeom>
                <a:rect b="b" l="l" r="r" t="t"/>
                <a:pathLst>
                  <a:path extrusionOk="0" h="58784" w="6452">
                    <a:moveTo>
                      <a:pt x="1" y="1"/>
                    </a:moveTo>
                    <a:lnTo>
                      <a:pt x="1" y="58783"/>
                    </a:lnTo>
                    <a:lnTo>
                      <a:pt x="6451" y="58783"/>
                    </a:lnTo>
                    <a:lnTo>
                      <a:pt x="645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3483125" y="2127350"/>
                <a:ext cx="1278525" cy="755425"/>
              </a:xfrm>
              <a:custGeom>
                <a:rect b="b" l="l" r="r" t="t"/>
                <a:pathLst>
                  <a:path extrusionOk="0" h="30217" w="51141">
                    <a:moveTo>
                      <a:pt x="50925" y="1"/>
                    </a:moveTo>
                    <a:lnTo>
                      <a:pt x="50881" y="9"/>
                    </a:lnTo>
                    <a:lnTo>
                      <a:pt x="50847" y="18"/>
                    </a:lnTo>
                    <a:lnTo>
                      <a:pt x="50812" y="44"/>
                    </a:lnTo>
                    <a:lnTo>
                      <a:pt x="50786" y="70"/>
                    </a:lnTo>
                    <a:lnTo>
                      <a:pt x="50208" y="691"/>
                    </a:lnTo>
                    <a:lnTo>
                      <a:pt x="49621" y="1322"/>
                    </a:lnTo>
                    <a:lnTo>
                      <a:pt x="49007" y="1944"/>
                    </a:lnTo>
                    <a:lnTo>
                      <a:pt x="48386" y="2565"/>
                    </a:lnTo>
                    <a:lnTo>
                      <a:pt x="47738" y="3187"/>
                    </a:lnTo>
                    <a:lnTo>
                      <a:pt x="47073" y="3809"/>
                    </a:lnTo>
                    <a:lnTo>
                      <a:pt x="46400" y="4431"/>
                    </a:lnTo>
                    <a:lnTo>
                      <a:pt x="45700" y="5044"/>
                    </a:lnTo>
                    <a:lnTo>
                      <a:pt x="44992" y="5657"/>
                    </a:lnTo>
                    <a:lnTo>
                      <a:pt x="44267" y="6270"/>
                    </a:lnTo>
                    <a:lnTo>
                      <a:pt x="43533" y="6874"/>
                    </a:lnTo>
                    <a:lnTo>
                      <a:pt x="42781" y="7488"/>
                    </a:lnTo>
                    <a:lnTo>
                      <a:pt x="42013" y="8083"/>
                    </a:lnTo>
                    <a:lnTo>
                      <a:pt x="41235" y="8688"/>
                    </a:lnTo>
                    <a:lnTo>
                      <a:pt x="40450" y="9284"/>
                    </a:lnTo>
                    <a:lnTo>
                      <a:pt x="39655" y="9871"/>
                    </a:lnTo>
                    <a:lnTo>
                      <a:pt x="38843" y="10467"/>
                    </a:lnTo>
                    <a:lnTo>
                      <a:pt x="38023" y="11045"/>
                    </a:lnTo>
                    <a:lnTo>
                      <a:pt x="37194" y="11624"/>
                    </a:lnTo>
                    <a:lnTo>
                      <a:pt x="36356" y="12203"/>
                    </a:lnTo>
                    <a:lnTo>
                      <a:pt x="35519" y="12773"/>
                    </a:lnTo>
                    <a:lnTo>
                      <a:pt x="34664" y="13343"/>
                    </a:lnTo>
                    <a:lnTo>
                      <a:pt x="33800" y="13895"/>
                    </a:lnTo>
                    <a:lnTo>
                      <a:pt x="32937" y="14457"/>
                    </a:lnTo>
                    <a:lnTo>
                      <a:pt x="32073" y="15001"/>
                    </a:lnTo>
                    <a:lnTo>
                      <a:pt x="31192" y="15545"/>
                    </a:lnTo>
                    <a:lnTo>
                      <a:pt x="30312" y="16080"/>
                    </a:lnTo>
                    <a:lnTo>
                      <a:pt x="29431" y="16615"/>
                    </a:lnTo>
                    <a:lnTo>
                      <a:pt x="28541" y="17142"/>
                    </a:lnTo>
                    <a:lnTo>
                      <a:pt x="27652" y="17660"/>
                    </a:lnTo>
                    <a:lnTo>
                      <a:pt x="26762" y="18170"/>
                    </a:lnTo>
                    <a:lnTo>
                      <a:pt x="25873" y="18671"/>
                    </a:lnTo>
                    <a:lnTo>
                      <a:pt x="24975" y="19172"/>
                    </a:lnTo>
                    <a:lnTo>
                      <a:pt x="24085" y="19664"/>
                    </a:lnTo>
                    <a:lnTo>
                      <a:pt x="23187" y="20139"/>
                    </a:lnTo>
                    <a:lnTo>
                      <a:pt x="22298" y="20614"/>
                    </a:lnTo>
                    <a:lnTo>
                      <a:pt x="21408" y="21080"/>
                    </a:lnTo>
                    <a:lnTo>
                      <a:pt x="20519" y="21538"/>
                    </a:lnTo>
                    <a:lnTo>
                      <a:pt x="19638" y="21987"/>
                    </a:lnTo>
                    <a:lnTo>
                      <a:pt x="18749" y="22427"/>
                    </a:lnTo>
                    <a:lnTo>
                      <a:pt x="17876" y="22859"/>
                    </a:lnTo>
                    <a:lnTo>
                      <a:pt x="17004" y="23282"/>
                    </a:lnTo>
                    <a:lnTo>
                      <a:pt x="16132" y="23697"/>
                    </a:lnTo>
                    <a:lnTo>
                      <a:pt x="15268" y="24094"/>
                    </a:lnTo>
                    <a:lnTo>
                      <a:pt x="14414" y="24491"/>
                    </a:lnTo>
                    <a:lnTo>
                      <a:pt x="13567" y="24871"/>
                    </a:lnTo>
                    <a:lnTo>
                      <a:pt x="12721" y="25242"/>
                    </a:lnTo>
                    <a:lnTo>
                      <a:pt x="11892" y="25605"/>
                    </a:lnTo>
                    <a:lnTo>
                      <a:pt x="11063" y="25959"/>
                    </a:lnTo>
                    <a:lnTo>
                      <a:pt x="10251" y="26296"/>
                    </a:lnTo>
                    <a:lnTo>
                      <a:pt x="9439" y="26633"/>
                    </a:lnTo>
                    <a:lnTo>
                      <a:pt x="8645" y="26952"/>
                    </a:lnTo>
                    <a:lnTo>
                      <a:pt x="7868" y="27254"/>
                    </a:lnTo>
                    <a:lnTo>
                      <a:pt x="7091" y="27548"/>
                    </a:lnTo>
                    <a:lnTo>
                      <a:pt x="6331" y="27833"/>
                    </a:lnTo>
                    <a:lnTo>
                      <a:pt x="5588" y="28109"/>
                    </a:lnTo>
                    <a:lnTo>
                      <a:pt x="4854" y="28368"/>
                    </a:lnTo>
                    <a:lnTo>
                      <a:pt x="4137" y="28610"/>
                    </a:lnTo>
                    <a:lnTo>
                      <a:pt x="3429" y="28843"/>
                    </a:lnTo>
                    <a:lnTo>
                      <a:pt x="2747" y="29068"/>
                    </a:lnTo>
                    <a:lnTo>
                      <a:pt x="2073" y="29275"/>
                    </a:lnTo>
                    <a:lnTo>
                      <a:pt x="1417" y="29465"/>
                    </a:lnTo>
                    <a:lnTo>
                      <a:pt x="778" y="29646"/>
                    </a:lnTo>
                    <a:lnTo>
                      <a:pt x="156" y="29819"/>
                    </a:lnTo>
                    <a:lnTo>
                      <a:pt x="113" y="29828"/>
                    </a:lnTo>
                    <a:lnTo>
                      <a:pt x="79" y="29854"/>
                    </a:lnTo>
                    <a:lnTo>
                      <a:pt x="53" y="29880"/>
                    </a:lnTo>
                    <a:lnTo>
                      <a:pt x="27" y="29914"/>
                    </a:lnTo>
                    <a:lnTo>
                      <a:pt x="9" y="29949"/>
                    </a:lnTo>
                    <a:lnTo>
                      <a:pt x="1" y="29983"/>
                    </a:lnTo>
                    <a:lnTo>
                      <a:pt x="1" y="30026"/>
                    </a:lnTo>
                    <a:lnTo>
                      <a:pt x="9" y="30070"/>
                    </a:lnTo>
                    <a:lnTo>
                      <a:pt x="18" y="30104"/>
                    </a:lnTo>
                    <a:lnTo>
                      <a:pt x="35" y="30130"/>
                    </a:lnTo>
                    <a:lnTo>
                      <a:pt x="53" y="30156"/>
                    </a:lnTo>
                    <a:lnTo>
                      <a:pt x="79" y="30182"/>
                    </a:lnTo>
                    <a:lnTo>
                      <a:pt x="104" y="30199"/>
                    </a:lnTo>
                    <a:lnTo>
                      <a:pt x="139" y="30208"/>
                    </a:lnTo>
                    <a:lnTo>
                      <a:pt x="174" y="30216"/>
                    </a:lnTo>
                    <a:lnTo>
                      <a:pt x="260" y="30216"/>
                    </a:lnTo>
                    <a:lnTo>
                      <a:pt x="882" y="30044"/>
                    </a:lnTo>
                    <a:lnTo>
                      <a:pt x="1521" y="29862"/>
                    </a:lnTo>
                    <a:lnTo>
                      <a:pt x="2177" y="29672"/>
                    </a:lnTo>
                    <a:lnTo>
                      <a:pt x="2859" y="29456"/>
                    </a:lnTo>
                    <a:lnTo>
                      <a:pt x="3550" y="29241"/>
                    </a:lnTo>
                    <a:lnTo>
                      <a:pt x="4258" y="29007"/>
                    </a:lnTo>
                    <a:lnTo>
                      <a:pt x="4975" y="28757"/>
                    </a:lnTo>
                    <a:lnTo>
                      <a:pt x="5709" y="28498"/>
                    </a:lnTo>
                    <a:lnTo>
                      <a:pt x="6460" y="28222"/>
                    </a:lnTo>
                    <a:lnTo>
                      <a:pt x="7220" y="27937"/>
                    </a:lnTo>
                    <a:lnTo>
                      <a:pt x="7997" y="27643"/>
                    </a:lnTo>
                    <a:lnTo>
                      <a:pt x="8783" y="27332"/>
                    </a:lnTo>
                    <a:lnTo>
                      <a:pt x="9586" y="27013"/>
                    </a:lnTo>
                    <a:lnTo>
                      <a:pt x="10389" y="26684"/>
                    </a:lnTo>
                    <a:lnTo>
                      <a:pt x="11210" y="26339"/>
                    </a:lnTo>
                    <a:lnTo>
                      <a:pt x="12039" y="25985"/>
                    </a:lnTo>
                    <a:lnTo>
                      <a:pt x="12876" y="25622"/>
                    </a:lnTo>
                    <a:lnTo>
                      <a:pt x="13723" y="25251"/>
                    </a:lnTo>
                    <a:lnTo>
                      <a:pt x="14569" y="24862"/>
                    </a:lnTo>
                    <a:lnTo>
                      <a:pt x="15433" y="24465"/>
                    </a:lnTo>
                    <a:lnTo>
                      <a:pt x="16296" y="24068"/>
                    </a:lnTo>
                    <a:lnTo>
                      <a:pt x="17168" y="23653"/>
                    </a:lnTo>
                    <a:lnTo>
                      <a:pt x="18049" y="23230"/>
                    </a:lnTo>
                    <a:lnTo>
                      <a:pt x="18930" y="22798"/>
                    </a:lnTo>
                    <a:lnTo>
                      <a:pt x="19811" y="22349"/>
                    </a:lnTo>
                    <a:lnTo>
                      <a:pt x="20700" y="21900"/>
                    </a:lnTo>
                    <a:lnTo>
                      <a:pt x="21598" y="21443"/>
                    </a:lnTo>
                    <a:lnTo>
                      <a:pt x="22488" y="20976"/>
                    </a:lnTo>
                    <a:lnTo>
                      <a:pt x="23386" y="20501"/>
                    </a:lnTo>
                    <a:lnTo>
                      <a:pt x="24284" y="20018"/>
                    </a:lnTo>
                    <a:lnTo>
                      <a:pt x="25182" y="19526"/>
                    </a:lnTo>
                    <a:lnTo>
                      <a:pt x="26071" y="19025"/>
                    </a:lnTo>
                    <a:lnTo>
                      <a:pt x="26970" y="18515"/>
                    </a:lnTo>
                    <a:lnTo>
                      <a:pt x="27868" y="18006"/>
                    </a:lnTo>
                    <a:lnTo>
                      <a:pt x="28757" y="17488"/>
                    </a:lnTo>
                    <a:lnTo>
                      <a:pt x="29647" y="16961"/>
                    </a:lnTo>
                    <a:lnTo>
                      <a:pt x="30536" y="16425"/>
                    </a:lnTo>
                    <a:lnTo>
                      <a:pt x="31417" y="15881"/>
                    </a:lnTo>
                    <a:lnTo>
                      <a:pt x="32298" y="15337"/>
                    </a:lnTo>
                    <a:lnTo>
                      <a:pt x="33170" y="14785"/>
                    </a:lnTo>
                    <a:lnTo>
                      <a:pt x="34042" y="14232"/>
                    </a:lnTo>
                    <a:lnTo>
                      <a:pt x="34906" y="13671"/>
                    </a:lnTo>
                    <a:lnTo>
                      <a:pt x="35761" y="13101"/>
                    </a:lnTo>
                    <a:lnTo>
                      <a:pt x="36607" y="12531"/>
                    </a:lnTo>
                    <a:lnTo>
                      <a:pt x="37444" y="11952"/>
                    </a:lnTo>
                    <a:lnTo>
                      <a:pt x="38274" y="11365"/>
                    </a:lnTo>
                    <a:lnTo>
                      <a:pt x="39094" y="10778"/>
                    </a:lnTo>
                    <a:lnTo>
                      <a:pt x="39914" y="10191"/>
                    </a:lnTo>
                    <a:lnTo>
                      <a:pt x="40709" y="9595"/>
                    </a:lnTo>
                    <a:lnTo>
                      <a:pt x="41503" y="8999"/>
                    </a:lnTo>
                    <a:lnTo>
                      <a:pt x="42280" y="8394"/>
                    </a:lnTo>
                    <a:lnTo>
                      <a:pt x="43049" y="7790"/>
                    </a:lnTo>
                    <a:lnTo>
                      <a:pt x="43800" y="7177"/>
                    </a:lnTo>
                    <a:lnTo>
                      <a:pt x="44543" y="6572"/>
                    </a:lnTo>
                    <a:lnTo>
                      <a:pt x="45268" y="5959"/>
                    </a:lnTo>
                    <a:lnTo>
                      <a:pt x="45985" y="5337"/>
                    </a:lnTo>
                    <a:lnTo>
                      <a:pt x="46685" y="4724"/>
                    </a:lnTo>
                    <a:lnTo>
                      <a:pt x="47367" y="4102"/>
                    </a:lnTo>
                    <a:lnTo>
                      <a:pt x="48032" y="3481"/>
                    </a:lnTo>
                    <a:lnTo>
                      <a:pt x="48679" y="2850"/>
                    </a:lnTo>
                    <a:lnTo>
                      <a:pt x="49310" y="2229"/>
                    </a:lnTo>
                    <a:lnTo>
                      <a:pt x="49923" y="1598"/>
                    </a:lnTo>
                    <a:lnTo>
                      <a:pt x="50510" y="968"/>
                    </a:lnTo>
                    <a:lnTo>
                      <a:pt x="51089" y="346"/>
                    </a:lnTo>
                    <a:lnTo>
                      <a:pt x="51115" y="311"/>
                    </a:lnTo>
                    <a:lnTo>
                      <a:pt x="51132" y="277"/>
                    </a:lnTo>
                    <a:lnTo>
                      <a:pt x="51140" y="234"/>
                    </a:lnTo>
                    <a:lnTo>
                      <a:pt x="51140" y="191"/>
                    </a:lnTo>
                    <a:lnTo>
                      <a:pt x="51132" y="156"/>
                    </a:lnTo>
                    <a:lnTo>
                      <a:pt x="51123" y="122"/>
                    </a:lnTo>
                    <a:lnTo>
                      <a:pt x="51097" y="87"/>
                    </a:lnTo>
                    <a:lnTo>
                      <a:pt x="51071" y="52"/>
                    </a:lnTo>
                    <a:lnTo>
                      <a:pt x="51037" y="27"/>
                    </a:lnTo>
                    <a:lnTo>
                      <a:pt x="51002" y="9"/>
                    </a:lnTo>
                    <a:lnTo>
                      <a:pt x="5095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4730975" y="2105775"/>
                <a:ext cx="48800" cy="50750"/>
              </a:xfrm>
              <a:custGeom>
                <a:rect b="b" l="l" r="r" t="t"/>
                <a:pathLst>
                  <a:path extrusionOk="0" h="2030" w="1952">
                    <a:moveTo>
                      <a:pt x="1952" y="0"/>
                    </a:moveTo>
                    <a:lnTo>
                      <a:pt x="0" y="933"/>
                    </a:lnTo>
                    <a:lnTo>
                      <a:pt x="924" y="1131"/>
                    </a:lnTo>
                    <a:lnTo>
                      <a:pt x="1218" y="2029"/>
                    </a:lnTo>
                    <a:lnTo>
                      <a:pt x="1952" y="0"/>
                    </a:lnTo>
                    <a:close/>
                  </a:path>
                </a:pathLst>
              </a:custGeom>
              <a:solidFill>
                <a:srgbClr val="3338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4205500" y="2784075"/>
                <a:ext cx="161300" cy="826900"/>
              </a:xfrm>
              <a:custGeom>
                <a:rect b="b" l="l" r="r" t="t"/>
                <a:pathLst>
                  <a:path extrusionOk="0" h="33076" w="6452">
                    <a:moveTo>
                      <a:pt x="0" y="1"/>
                    </a:moveTo>
                    <a:lnTo>
                      <a:pt x="0" y="33075"/>
                    </a:lnTo>
                    <a:lnTo>
                      <a:pt x="6451" y="33075"/>
                    </a:lnTo>
                    <a:lnTo>
                      <a:pt x="64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3512925" y="3010550"/>
                <a:ext cx="161075" cy="600425"/>
              </a:xfrm>
              <a:custGeom>
                <a:rect b="b" l="l" r="r" t="t"/>
                <a:pathLst>
                  <a:path extrusionOk="0" h="24017" w="6443">
                    <a:moveTo>
                      <a:pt x="1" y="1"/>
                    </a:moveTo>
                    <a:lnTo>
                      <a:pt x="1" y="24016"/>
                    </a:lnTo>
                    <a:lnTo>
                      <a:pt x="6443" y="24016"/>
                    </a:lnTo>
                    <a:lnTo>
                      <a:pt x="644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3373900" y="2063025"/>
                <a:ext cx="1835500" cy="1553125"/>
              </a:xfrm>
              <a:custGeom>
                <a:rect b="b" l="l" r="r" t="t"/>
                <a:pathLst>
                  <a:path extrusionOk="0" h="62125" w="73420">
                    <a:moveTo>
                      <a:pt x="164" y="0"/>
                    </a:moveTo>
                    <a:lnTo>
                      <a:pt x="130" y="9"/>
                    </a:lnTo>
                    <a:lnTo>
                      <a:pt x="95" y="35"/>
                    </a:lnTo>
                    <a:lnTo>
                      <a:pt x="61" y="61"/>
                    </a:lnTo>
                    <a:lnTo>
                      <a:pt x="35" y="87"/>
                    </a:lnTo>
                    <a:lnTo>
                      <a:pt x="17" y="121"/>
                    </a:lnTo>
                    <a:lnTo>
                      <a:pt x="9" y="164"/>
                    </a:lnTo>
                    <a:lnTo>
                      <a:pt x="0" y="199"/>
                    </a:lnTo>
                    <a:lnTo>
                      <a:pt x="0" y="62124"/>
                    </a:lnTo>
                    <a:lnTo>
                      <a:pt x="73255" y="62124"/>
                    </a:lnTo>
                    <a:lnTo>
                      <a:pt x="73299" y="62107"/>
                    </a:lnTo>
                    <a:lnTo>
                      <a:pt x="73333" y="62090"/>
                    </a:lnTo>
                    <a:lnTo>
                      <a:pt x="73359" y="62064"/>
                    </a:lnTo>
                    <a:lnTo>
                      <a:pt x="73385" y="62038"/>
                    </a:lnTo>
                    <a:lnTo>
                      <a:pt x="73402" y="62003"/>
                    </a:lnTo>
                    <a:lnTo>
                      <a:pt x="73420" y="61960"/>
                    </a:lnTo>
                    <a:lnTo>
                      <a:pt x="73420" y="61917"/>
                    </a:lnTo>
                    <a:lnTo>
                      <a:pt x="73420" y="61882"/>
                    </a:lnTo>
                    <a:lnTo>
                      <a:pt x="73402" y="61839"/>
                    </a:lnTo>
                    <a:lnTo>
                      <a:pt x="73385" y="61805"/>
                    </a:lnTo>
                    <a:lnTo>
                      <a:pt x="73359" y="61779"/>
                    </a:lnTo>
                    <a:lnTo>
                      <a:pt x="73333" y="61753"/>
                    </a:lnTo>
                    <a:lnTo>
                      <a:pt x="73299" y="61727"/>
                    </a:lnTo>
                    <a:lnTo>
                      <a:pt x="73255" y="61718"/>
                    </a:lnTo>
                    <a:lnTo>
                      <a:pt x="415" y="61718"/>
                    </a:lnTo>
                    <a:lnTo>
                      <a:pt x="415" y="199"/>
                    </a:lnTo>
                    <a:lnTo>
                      <a:pt x="406" y="164"/>
                    </a:lnTo>
                    <a:lnTo>
                      <a:pt x="397" y="121"/>
                    </a:lnTo>
                    <a:lnTo>
                      <a:pt x="380" y="87"/>
                    </a:lnTo>
                    <a:lnTo>
                      <a:pt x="354" y="61"/>
                    </a:lnTo>
                    <a:lnTo>
                      <a:pt x="320" y="35"/>
                    </a:lnTo>
                    <a:lnTo>
                      <a:pt x="285" y="9"/>
                    </a:lnTo>
                    <a:lnTo>
                      <a:pt x="2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3379300" y="1524600"/>
                <a:ext cx="1847375" cy="111200"/>
              </a:xfrm>
              <a:custGeom>
                <a:rect b="b" l="l" r="r" t="t"/>
                <a:pathLst>
                  <a:path extrusionOk="0" h="4448" w="73895">
                    <a:moveTo>
                      <a:pt x="0" y="0"/>
                    </a:moveTo>
                    <a:lnTo>
                      <a:pt x="0" y="4447"/>
                    </a:lnTo>
                    <a:lnTo>
                      <a:pt x="73894" y="4447"/>
                    </a:lnTo>
                    <a:lnTo>
                      <a:pt x="7389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3769825" y="1704425"/>
                <a:ext cx="1066300" cy="111200"/>
              </a:xfrm>
              <a:custGeom>
                <a:rect b="b" l="l" r="r" t="t"/>
                <a:pathLst>
                  <a:path extrusionOk="0" h="4448" w="42652">
                    <a:moveTo>
                      <a:pt x="1" y="1"/>
                    </a:moveTo>
                    <a:lnTo>
                      <a:pt x="1" y="4448"/>
                    </a:lnTo>
                    <a:lnTo>
                      <a:pt x="42652" y="4448"/>
                    </a:lnTo>
                    <a:lnTo>
                      <a:pt x="426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3379075" y="3753650"/>
                <a:ext cx="1848025" cy="102350"/>
              </a:xfrm>
              <a:custGeom>
                <a:rect b="b" l="l" r="r" t="t"/>
                <a:pathLst>
                  <a:path extrusionOk="0" h="4094" w="73921">
                    <a:moveTo>
                      <a:pt x="0" y="0"/>
                    </a:moveTo>
                    <a:lnTo>
                      <a:pt x="0" y="4093"/>
                    </a:lnTo>
                    <a:lnTo>
                      <a:pt x="73921" y="4093"/>
                    </a:lnTo>
                    <a:lnTo>
                      <a:pt x="739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3379075" y="3941250"/>
                <a:ext cx="1848025" cy="102350"/>
              </a:xfrm>
              <a:custGeom>
                <a:rect b="b" l="l" r="r" t="t"/>
                <a:pathLst>
                  <a:path extrusionOk="0" h="4094" w="73921">
                    <a:moveTo>
                      <a:pt x="0" y="0"/>
                    </a:moveTo>
                    <a:lnTo>
                      <a:pt x="0" y="4094"/>
                    </a:lnTo>
                    <a:lnTo>
                      <a:pt x="73921" y="4094"/>
                    </a:lnTo>
                    <a:lnTo>
                      <a:pt x="739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3379075" y="4128850"/>
                <a:ext cx="1848025" cy="102150"/>
              </a:xfrm>
              <a:custGeom>
                <a:rect b="b" l="l" r="r" t="t"/>
                <a:pathLst>
                  <a:path extrusionOk="0" h="4086" w="73921">
                    <a:moveTo>
                      <a:pt x="0" y="1"/>
                    </a:moveTo>
                    <a:lnTo>
                      <a:pt x="0" y="4085"/>
                    </a:lnTo>
                    <a:lnTo>
                      <a:pt x="73921" y="4085"/>
                    </a:lnTo>
                    <a:lnTo>
                      <a:pt x="739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3379075" y="4331350"/>
                <a:ext cx="820625" cy="102375"/>
              </a:xfrm>
              <a:custGeom>
                <a:rect b="b" l="l" r="r" t="t"/>
                <a:pathLst>
                  <a:path extrusionOk="0" h="4095" w="32825">
                    <a:moveTo>
                      <a:pt x="0" y="1"/>
                    </a:moveTo>
                    <a:lnTo>
                      <a:pt x="0" y="4094"/>
                    </a:lnTo>
                    <a:lnTo>
                      <a:pt x="32824" y="4094"/>
                    </a:lnTo>
                    <a:lnTo>
                      <a:pt x="3282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5" name="Google Shape;115;p13"/>
          <p:cNvSpPr txBox="1"/>
          <p:nvPr>
            <p:ph idx="12" type="sldNum"/>
          </p:nvPr>
        </p:nvSpPr>
        <p:spPr>
          <a:xfrm>
            <a:off x="8671509" y="48261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sz="1000"/>
              <a:t>‹#›</a:t>
            </a:fld>
            <a:endParaRPr sz="1000"/>
          </a:p>
        </p:txBody>
      </p:sp>
      <p:sp>
        <p:nvSpPr>
          <p:cNvPr id="116" name="Google Shape;116;p13"/>
          <p:cNvSpPr txBox="1"/>
          <p:nvPr>
            <p:ph type="ctrTitle"/>
          </p:nvPr>
        </p:nvSpPr>
        <p:spPr>
          <a:xfrm>
            <a:off x="4671075" y="3115397"/>
            <a:ext cx="3815700" cy="3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Fira Sans Extra Condensed"/>
                <a:ea typeface="Fira Sans Extra Condensed"/>
                <a:cs typeface="Fira Sans Extra Condensed"/>
                <a:sym typeface="Fira Sans Extra Condensed"/>
              </a:rPr>
              <a:t>Project Guide: Dr. Seema Kolkur</a:t>
            </a:r>
            <a:endParaRPr sz="1500">
              <a:latin typeface="Fira Sans Extra Condensed"/>
              <a:ea typeface="Fira Sans Extra Condensed"/>
              <a:cs typeface="Fira Sans Extra Condensed"/>
              <a:sym typeface="Fira Sans Extra Condensed"/>
            </a:endParaRPr>
          </a:p>
        </p:txBody>
      </p:sp>
      <p:sp>
        <p:nvSpPr>
          <p:cNvPr id="117" name="Google Shape;117;p13"/>
          <p:cNvSpPr txBox="1"/>
          <p:nvPr>
            <p:ph idx="12" type="sldNum"/>
          </p:nvPr>
        </p:nvSpPr>
        <p:spPr>
          <a:xfrm>
            <a:off x="3057160" y="4826100"/>
            <a:ext cx="3029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00"/>
              <a:t>Conversion Rate Ratio Predictor</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30" name="Shape 330"/>
        <p:cNvGrpSpPr/>
        <p:nvPr/>
      </p:nvGrpSpPr>
      <p:grpSpPr>
        <a:xfrm>
          <a:off x="0" y="0"/>
          <a:ext cx="0" cy="0"/>
          <a:chOff x="0" y="0"/>
          <a:chExt cx="0" cy="0"/>
        </a:xfrm>
      </p:grpSpPr>
      <p:sp>
        <p:nvSpPr>
          <p:cNvPr id="331" name="Google Shape;331;p22"/>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 Description</a:t>
            </a:r>
            <a:endParaRPr/>
          </a:p>
        </p:txBody>
      </p:sp>
      <p:sp>
        <p:nvSpPr>
          <p:cNvPr id="332" name="Google Shape;332;p22"/>
          <p:cNvSpPr txBox="1"/>
          <p:nvPr/>
        </p:nvSpPr>
        <p:spPr>
          <a:xfrm>
            <a:off x="457200" y="1220325"/>
            <a:ext cx="8229600" cy="2235300"/>
          </a:xfrm>
          <a:prstGeom prst="rect">
            <a:avLst/>
          </a:prstGeom>
          <a:noFill/>
          <a:ln>
            <a:noFill/>
          </a:ln>
        </p:spPr>
        <p:txBody>
          <a:bodyPr anchorCtr="0" anchor="ctr" bIns="91425" lIns="91425" spcFirstLastPara="1" rIns="91425" wrap="square" tIns="91425">
            <a:noAutofit/>
          </a:bodyPr>
          <a:lstStyle/>
          <a:p>
            <a:pPr indent="-330200" lvl="0" marL="457200" rtl="0" algn="l">
              <a:lnSpc>
                <a:spcPct val="150000"/>
              </a:lnSpc>
              <a:spcBef>
                <a:spcPts val="0"/>
              </a:spcBef>
              <a:spcAft>
                <a:spcPts val="0"/>
              </a:spcAft>
              <a:buClr>
                <a:srgbClr val="424242"/>
              </a:buClr>
              <a:buSzPts val="1600"/>
              <a:buFont typeface="Nunito"/>
              <a:buChar char="●"/>
            </a:pPr>
            <a:r>
              <a:rPr lang="en" sz="1600">
                <a:solidFill>
                  <a:srgbClr val="424242"/>
                </a:solidFill>
                <a:latin typeface="Nunito"/>
                <a:ea typeface="Nunito"/>
                <a:cs typeface="Nunito"/>
                <a:sym typeface="Nunito"/>
              </a:rPr>
              <a:t>The dataset has the projections of 9240 leads, 9240 individuals who visited the website. </a:t>
            </a:r>
            <a:endParaRPr sz="1600">
              <a:solidFill>
                <a:srgbClr val="424242"/>
              </a:solidFill>
              <a:latin typeface="Nunito"/>
              <a:ea typeface="Nunito"/>
              <a:cs typeface="Nunito"/>
              <a:sym typeface="Nunito"/>
            </a:endParaRPr>
          </a:p>
          <a:p>
            <a:pPr indent="-330200" lvl="0" marL="457200" rtl="0" algn="l">
              <a:lnSpc>
                <a:spcPct val="150000"/>
              </a:lnSpc>
              <a:spcBef>
                <a:spcPts val="0"/>
              </a:spcBef>
              <a:spcAft>
                <a:spcPts val="0"/>
              </a:spcAft>
              <a:buClr>
                <a:srgbClr val="424242"/>
              </a:buClr>
              <a:buSzPts val="1600"/>
              <a:buFont typeface="Nunito"/>
              <a:buChar char="●"/>
            </a:pPr>
            <a:r>
              <a:rPr lang="en" sz="1600">
                <a:solidFill>
                  <a:srgbClr val="424242"/>
                </a:solidFill>
                <a:latin typeface="Nunito"/>
                <a:ea typeface="Nunito"/>
                <a:cs typeface="Nunito"/>
                <a:sym typeface="Nunito"/>
              </a:rPr>
              <a:t>There are 37 attributes or columns which portrays the customer behaviour. For example, Lead Source, Country, How did you hear about X Education, Total Time Spent on Website, etc.</a:t>
            </a:r>
            <a:endParaRPr sz="1600">
              <a:solidFill>
                <a:srgbClr val="424242"/>
              </a:solidFill>
              <a:latin typeface="Nunito"/>
              <a:ea typeface="Nunito"/>
              <a:cs typeface="Nunito"/>
              <a:sym typeface="Nunito"/>
            </a:endParaRPr>
          </a:p>
        </p:txBody>
      </p:sp>
      <p:sp>
        <p:nvSpPr>
          <p:cNvPr id="333" name="Google Shape;333;p22"/>
          <p:cNvSpPr txBox="1"/>
          <p:nvPr>
            <p:ph idx="12" type="sldNum"/>
          </p:nvPr>
        </p:nvSpPr>
        <p:spPr>
          <a:xfrm>
            <a:off x="8671509" y="48261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sz="1000"/>
              <a:t>‹#›</a:t>
            </a:fld>
            <a:endParaRPr sz="1000"/>
          </a:p>
        </p:txBody>
      </p:sp>
      <p:sp>
        <p:nvSpPr>
          <p:cNvPr id="334" name="Google Shape;334;p22"/>
          <p:cNvSpPr txBox="1"/>
          <p:nvPr>
            <p:ph idx="12" type="sldNum"/>
          </p:nvPr>
        </p:nvSpPr>
        <p:spPr>
          <a:xfrm>
            <a:off x="3057160" y="4826100"/>
            <a:ext cx="3029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00"/>
              <a:t>Conversion Rate Ratio Predictor</a:t>
            </a:r>
            <a:endParaRPr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38" name="Shape 338"/>
        <p:cNvGrpSpPr/>
        <p:nvPr/>
      </p:nvGrpSpPr>
      <p:grpSpPr>
        <a:xfrm>
          <a:off x="0" y="0"/>
          <a:ext cx="0" cy="0"/>
          <a:chOff x="0" y="0"/>
          <a:chExt cx="0" cy="0"/>
        </a:xfrm>
      </p:grpSpPr>
      <p:pic>
        <p:nvPicPr>
          <p:cNvPr id="339" name="Google Shape;339;p23"/>
          <p:cNvPicPr preferRelativeResize="0"/>
          <p:nvPr/>
        </p:nvPicPr>
        <p:blipFill>
          <a:blip r:embed="rId3">
            <a:alphaModFix/>
          </a:blip>
          <a:stretch>
            <a:fillRect/>
          </a:stretch>
        </p:blipFill>
        <p:spPr>
          <a:xfrm>
            <a:off x="0" y="246175"/>
            <a:ext cx="9144000" cy="4079638"/>
          </a:xfrm>
          <a:prstGeom prst="rect">
            <a:avLst/>
          </a:prstGeom>
          <a:noFill/>
          <a:ln>
            <a:noFill/>
          </a:ln>
        </p:spPr>
      </p:pic>
      <p:sp>
        <p:nvSpPr>
          <p:cNvPr id="340" name="Google Shape;340;p23"/>
          <p:cNvSpPr txBox="1"/>
          <p:nvPr>
            <p:ph idx="12" type="sldNum"/>
          </p:nvPr>
        </p:nvSpPr>
        <p:spPr>
          <a:xfrm>
            <a:off x="8671509" y="48261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sz="1000"/>
              <a:t>‹#›</a:t>
            </a:fld>
            <a:endParaRPr sz="1000"/>
          </a:p>
        </p:txBody>
      </p:sp>
      <p:sp>
        <p:nvSpPr>
          <p:cNvPr id="341" name="Google Shape;341;p23"/>
          <p:cNvSpPr/>
          <p:nvPr/>
        </p:nvSpPr>
        <p:spPr>
          <a:xfrm>
            <a:off x="3514488" y="4382975"/>
            <a:ext cx="2115000" cy="3345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200">
                <a:latin typeface="Roboto"/>
                <a:ea typeface="Roboto"/>
                <a:cs typeface="Roboto"/>
                <a:sym typeface="Roboto"/>
              </a:rPr>
              <a:t>Figure 2- Dataset</a:t>
            </a:r>
            <a:endParaRPr i="1" sz="1200">
              <a:solidFill>
                <a:srgbClr val="000000"/>
              </a:solidFill>
              <a:latin typeface="Roboto"/>
              <a:ea typeface="Roboto"/>
              <a:cs typeface="Roboto"/>
              <a:sym typeface="Roboto"/>
            </a:endParaRPr>
          </a:p>
        </p:txBody>
      </p:sp>
      <p:sp>
        <p:nvSpPr>
          <p:cNvPr id="342" name="Google Shape;342;p23"/>
          <p:cNvSpPr txBox="1"/>
          <p:nvPr>
            <p:ph idx="12" type="sldNum"/>
          </p:nvPr>
        </p:nvSpPr>
        <p:spPr>
          <a:xfrm>
            <a:off x="3057160" y="4826100"/>
            <a:ext cx="3029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00"/>
              <a:t>Conversion Rate Ratio Predictor</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46" name="Shape 346"/>
        <p:cNvGrpSpPr/>
        <p:nvPr/>
      </p:nvGrpSpPr>
      <p:grpSpPr>
        <a:xfrm>
          <a:off x="0" y="0"/>
          <a:ext cx="0" cy="0"/>
          <a:chOff x="0" y="0"/>
          <a:chExt cx="0" cy="0"/>
        </a:xfrm>
      </p:grpSpPr>
      <p:sp>
        <p:nvSpPr>
          <p:cNvPr id="347" name="Google Shape;347;p24"/>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Processing</a:t>
            </a:r>
            <a:endParaRPr/>
          </a:p>
        </p:txBody>
      </p:sp>
      <p:sp>
        <p:nvSpPr>
          <p:cNvPr id="348" name="Google Shape;348;p24"/>
          <p:cNvSpPr txBox="1"/>
          <p:nvPr/>
        </p:nvSpPr>
        <p:spPr>
          <a:xfrm>
            <a:off x="457200" y="991725"/>
            <a:ext cx="8229600" cy="3759900"/>
          </a:xfrm>
          <a:prstGeom prst="rect">
            <a:avLst/>
          </a:prstGeom>
          <a:noFill/>
          <a:ln>
            <a:noFill/>
          </a:ln>
        </p:spPr>
        <p:txBody>
          <a:bodyPr anchorCtr="0" anchor="ctr" bIns="91425" lIns="91425" spcFirstLastPara="1" rIns="91425" wrap="square" tIns="91425">
            <a:noAutofit/>
          </a:bodyPr>
          <a:lstStyle/>
          <a:p>
            <a:pPr indent="-323850" lvl="0" marL="457200" rtl="0" algn="l">
              <a:lnSpc>
                <a:spcPct val="115000"/>
              </a:lnSpc>
              <a:spcBef>
                <a:spcPts val="0"/>
              </a:spcBef>
              <a:spcAft>
                <a:spcPts val="0"/>
              </a:spcAft>
              <a:buClr>
                <a:srgbClr val="424242"/>
              </a:buClr>
              <a:buSzPts val="1500"/>
              <a:buFont typeface="Nunito"/>
              <a:buChar char="●"/>
            </a:pPr>
            <a:r>
              <a:rPr lang="en" sz="1500">
                <a:solidFill>
                  <a:srgbClr val="424242"/>
                </a:solidFill>
                <a:latin typeface="Nunito"/>
                <a:ea typeface="Nunito"/>
                <a:cs typeface="Nunito"/>
                <a:sym typeface="Nunito"/>
              </a:rPr>
              <a:t>The data has been cleaned. Out of the 37 columns, only 29 columns remained after the cleaning process. 6 columns including Lead Quality, Asymmetrique Activity Index, Asymmetrique Profile Index, Asymmetrique Activity Score, Asymmetrique Profile Score and Tags were removed because they had missing values more than 3000. </a:t>
            </a:r>
            <a:endParaRPr sz="1500">
              <a:solidFill>
                <a:srgbClr val="424242"/>
              </a:solidFill>
              <a:latin typeface="Nunito"/>
              <a:ea typeface="Nunito"/>
              <a:cs typeface="Nunito"/>
              <a:sym typeface="Nunito"/>
            </a:endParaRPr>
          </a:p>
          <a:p>
            <a:pPr indent="-323850" lvl="0" marL="457200" rtl="0" algn="l">
              <a:lnSpc>
                <a:spcPct val="115000"/>
              </a:lnSpc>
              <a:spcBef>
                <a:spcPts val="0"/>
              </a:spcBef>
              <a:spcAft>
                <a:spcPts val="0"/>
              </a:spcAft>
              <a:buClr>
                <a:srgbClr val="424242"/>
              </a:buClr>
              <a:buSzPts val="1500"/>
              <a:buFont typeface="Nunito"/>
              <a:buChar char="●"/>
            </a:pPr>
            <a:r>
              <a:rPr lang="en" sz="1500">
                <a:solidFill>
                  <a:srgbClr val="424242"/>
                </a:solidFill>
                <a:latin typeface="Nunito"/>
                <a:ea typeface="Nunito"/>
                <a:cs typeface="Nunito"/>
                <a:sym typeface="Nunito"/>
              </a:rPr>
              <a:t>The 2 remaining columns were Prospect ID and Lead Number. They were removed because they are random and unique for each lead and play no role in the predicting the conversion rates.</a:t>
            </a:r>
            <a:endParaRPr sz="1500">
              <a:solidFill>
                <a:srgbClr val="424242"/>
              </a:solidFill>
              <a:latin typeface="Nunito"/>
              <a:ea typeface="Nunito"/>
              <a:cs typeface="Nunito"/>
              <a:sym typeface="Nunito"/>
            </a:endParaRPr>
          </a:p>
          <a:p>
            <a:pPr indent="-323850" lvl="0" marL="457200" rtl="0" algn="l">
              <a:lnSpc>
                <a:spcPct val="115000"/>
              </a:lnSpc>
              <a:spcBef>
                <a:spcPts val="0"/>
              </a:spcBef>
              <a:spcAft>
                <a:spcPts val="0"/>
              </a:spcAft>
              <a:buClr>
                <a:srgbClr val="424242"/>
              </a:buClr>
              <a:buSzPts val="1500"/>
              <a:buFont typeface="Nunito"/>
              <a:buChar char="●"/>
            </a:pPr>
            <a:r>
              <a:rPr lang="en" sz="1500">
                <a:solidFill>
                  <a:srgbClr val="424242"/>
                </a:solidFill>
                <a:latin typeface="Nunito"/>
                <a:ea typeface="Nunito"/>
                <a:cs typeface="Nunito"/>
                <a:sym typeface="Nunito"/>
              </a:rPr>
              <a:t>For the missing values of the remaining columns, missing data has been replaced with another value, depending the column. For example, for Lead Source, all missing values were replaced with ‘Google’ since it had the highest frequency. The missing values of Total Visits was replaced by its mean value and the missing values in Lead Profile was replaced by ‘Select’. 11 such columns were fixed.</a:t>
            </a:r>
            <a:endParaRPr sz="1500">
              <a:solidFill>
                <a:srgbClr val="424242"/>
              </a:solidFill>
              <a:latin typeface="Nunito"/>
              <a:ea typeface="Nunito"/>
              <a:cs typeface="Nunito"/>
              <a:sym typeface="Nunito"/>
            </a:endParaRPr>
          </a:p>
          <a:p>
            <a:pPr indent="-323850" lvl="0" marL="457200" rtl="0" algn="l">
              <a:lnSpc>
                <a:spcPct val="115000"/>
              </a:lnSpc>
              <a:spcBef>
                <a:spcPts val="0"/>
              </a:spcBef>
              <a:spcAft>
                <a:spcPts val="0"/>
              </a:spcAft>
              <a:buClr>
                <a:srgbClr val="424242"/>
              </a:buClr>
              <a:buSzPts val="1500"/>
              <a:buFont typeface="Nunito"/>
              <a:buChar char="●"/>
            </a:pPr>
            <a:r>
              <a:rPr lang="en" sz="1500">
                <a:solidFill>
                  <a:srgbClr val="424242"/>
                </a:solidFill>
                <a:latin typeface="Nunito"/>
                <a:ea typeface="Nunito"/>
                <a:cs typeface="Nunito"/>
                <a:sym typeface="Nunito"/>
              </a:rPr>
              <a:t>The data has been split into training and testing.</a:t>
            </a:r>
            <a:endParaRPr sz="1500">
              <a:solidFill>
                <a:srgbClr val="424242"/>
              </a:solidFill>
              <a:latin typeface="Nunito"/>
              <a:ea typeface="Nunito"/>
              <a:cs typeface="Nunito"/>
              <a:sym typeface="Nunito"/>
            </a:endParaRPr>
          </a:p>
        </p:txBody>
      </p:sp>
      <p:sp>
        <p:nvSpPr>
          <p:cNvPr id="349" name="Google Shape;349;p24"/>
          <p:cNvSpPr txBox="1"/>
          <p:nvPr>
            <p:ph idx="12" type="sldNum"/>
          </p:nvPr>
        </p:nvSpPr>
        <p:spPr>
          <a:xfrm>
            <a:off x="8671509" y="48261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sz="1000"/>
              <a:t>‹#›</a:t>
            </a:fld>
            <a:endParaRPr sz="1000"/>
          </a:p>
        </p:txBody>
      </p:sp>
      <p:sp>
        <p:nvSpPr>
          <p:cNvPr id="350" name="Google Shape;350;p24"/>
          <p:cNvSpPr txBox="1"/>
          <p:nvPr>
            <p:ph idx="12" type="sldNum"/>
          </p:nvPr>
        </p:nvSpPr>
        <p:spPr>
          <a:xfrm>
            <a:off x="3057160" y="4826100"/>
            <a:ext cx="3029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00"/>
              <a:t>Conversion Rate Ratio Predictor</a:t>
            </a: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54" name="Shape 354"/>
        <p:cNvGrpSpPr/>
        <p:nvPr/>
      </p:nvGrpSpPr>
      <p:grpSpPr>
        <a:xfrm>
          <a:off x="0" y="0"/>
          <a:ext cx="0" cy="0"/>
          <a:chOff x="0" y="0"/>
          <a:chExt cx="0" cy="0"/>
        </a:xfrm>
      </p:grpSpPr>
      <p:sp>
        <p:nvSpPr>
          <p:cNvPr id="355" name="Google Shape;355;p25"/>
          <p:cNvSpPr txBox="1"/>
          <p:nvPr/>
        </p:nvSpPr>
        <p:spPr>
          <a:xfrm>
            <a:off x="457200" y="411475"/>
            <a:ext cx="82296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latin typeface="Fira Sans Extra Condensed"/>
                <a:ea typeface="Fira Sans Extra Condensed"/>
                <a:cs typeface="Fira Sans Extra Condensed"/>
                <a:sym typeface="Fira Sans Extra Condensed"/>
              </a:rPr>
              <a:t>Design Flow</a:t>
            </a:r>
            <a:endParaRPr b="1" sz="2800">
              <a:solidFill>
                <a:srgbClr val="000000"/>
              </a:solidFill>
              <a:latin typeface="Fira Sans Extra Condensed"/>
              <a:ea typeface="Fira Sans Extra Condensed"/>
              <a:cs typeface="Fira Sans Extra Condensed"/>
              <a:sym typeface="Fira Sans Extra Condensed"/>
            </a:endParaRPr>
          </a:p>
        </p:txBody>
      </p:sp>
      <p:sp>
        <p:nvSpPr>
          <p:cNvPr id="356" name="Google Shape;356;p25"/>
          <p:cNvSpPr txBox="1"/>
          <p:nvPr/>
        </p:nvSpPr>
        <p:spPr>
          <a:xfrm>
            <a:off x="454450" y="2384725"/>
            <a:ext cx="1970700" cy="432900"/>
          </a:xfrm>
          <a:prstGeom prst="rect">
            <a:avLst/>
          </a:prstGeom>
          <a:solidFill>
            <a:srgbClr val="2A8BFD">
              <a:alpha val="250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Dataset</a:t>
            </a:r>
            <a:endParaRPr b="1" sz="1800">
              <a:solidFill>
                <a:srgbClr val="FFFFFF"/>
              </a:solidFill>
              <a:latin typeface="Fira Sans Extra Condensed"/>
              <a:ea typeface="Fira Sans Extra Condensed"/>
              <a:cs typeface="Fira Sans Extra Condensed"/>
              <a:sym typeface="Fira Sans Extra Condensed"/>
            </a:endParaRPr>
          </a:p>
        </p:txBody>
      </p:sp>
      <p:sp>
        <p:nvSpPr>
          <p:cNvPr id="357" name="Google Shape;357;p25"/>
          <p:cNvSpPr txBox="1"/>
          <p:nvPr/>
        </p:nvSpPr>
        <p:spPr>
          <a:xfrm>
            <a:off x="454450" y="2817627"/>
            <a:ext cx="1970700" cy="658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Finding an appropriate dataset</a:t>
            </a:r>
            <a:endParaRPr sz="1000">
              <a:solidFill>
                <a:srgbClr val="000000"/>
              </a:solidFill>
              <a:latin typeface="Roboto"/>
              <a:ea typeface="Roboto"/>
              <a:cs typeface="Roboto"/>
              <a:sym typeface="Roboto"/>
            </a:endParaRPr>
          </a:p>
        </p:txBody>
      </p:sp>
      <p:sp>
        <p:nvSpPr>
          <p:cNvPr id="358" name="Google Shape;358;p25"/>
          <p:cNvSpPr/>
          <p:nvPr/>
        </p:nvSpPr>
        <p:spPr>
          <a:xfrm>
            <a:off x="1099450" y="1094425"/>
            <a:ext cx="680700" cy="680700"/>
          </a:xfrm>
          <a:prstGeom prst="ellipse">
            <a:avLst/>
          </a:prstGeom>
          <a:solidFill>
            <a:srgbClr val="2A8BFD">
              <a:alpha val="250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01</a:t>
            </a:r>
            <a:endParaRPr b="1" sz="1800">
              <a:solidFill>
                <a:srgbClr val="FFFFFF"/>
              </a:solidFill>
              <a:latin typeface="Fira Sans Extra Condensed"/>
              <a:ea typeface="Fira Sans Extra Condensed"/>
              <a:cs typeface="Fira Sans Extra Condensed"/>
              <a:sym typeface="Fira Sans Extra Condensed"/>
            </a:endParaRPr>
          </a:p>
        </p:txBody>
      </p:sp>
      <p:sp>
        <p:nvSpPr>
          <p:cNvPr id="359" name="Google Shape;359;p25"/>
          <p:cNvSpPr txBox="1"/>
          <p:nvPr/>
        </p:nvSpPr>
        <p:spPr>
          <a:xfrm>
            <a:off x="4628705" y="2384725"/>
            <a:ext cx="1970700" cy="432900"/>
          </a:xfrm>
          <a:prstGeom prst="rect">
            <a:avLst/>
          </a:prstGeom>
          <a:solidFill>
            <a:srgbClr val="155FE5">
              <a:alpha val="5647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Splitting</a:t>
            </a:r>
            <a:endParaRPr b="1" sz="1800">
              <a:solidFill>
                <a:srgbClr val="FFFFFF"/>
              </a:solidFill>
              <a:latin typeface="Fira Sans Extra Condensed"/>
              <a:ea typeface="Fira Sans Extra Condensed"/>
              <a:cs typeface="Fira Sans Extra Condensed"/>
              <a:sym typeface="Fira Sans Extra Condensed"/>
            </a:endParaRPr>
          </a:p>
        </p:txBody>
      </p:sp>
      <p:sp>
        <p:nvSpPr>
          <p:cNvPr id="360" name="Google Shape;360;p25"/>
          <p:cNvSpPr txBox="1"/>
          <p:nvPr/>
        </p:nvSpPr>
        <p:spPr>
          <a:xfrm>
            <a:off x="4628705" y="2817627"/>
            <a:ext cx="1970700" cy="658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Splitting the dataset into train and test</a:t>
            </a:r>
            <a:endParaRPr sz="1000">
              <a:latin typeface="Roboto"/>
              <a:ea typeface="Roboto"/>
              <a:cs typeface="Roboto"/>
              <a:sym typeface="Roboto"/>
            </a:endParaRPr>
          </a:p>
        </p:txBody>
      </p:sp>
      <p:sp>
        <p:nvSpPr>
          <p:cNvPr id="361" name="Google Shape;361;p25"/>
          <p:cNvSpPr/>
          <p:nvPr/>
        </p:nvSpPr>
        <p:spPr>
          <a:xfrm>
            <a:off x="5273700" y="1094425"/>
            <a:ext cx="680700" cy="680700"/>
          </a:xfrm>
          <a:prstGeom prst="ellipse">
            <a:avLst/>
          </a:prstGeom>
          <a:solidFill>
            <a:srgbClr val="155FE5">
              <a:alpha val="5647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03</a:t>
            </a:r>
            <a:endParaRPr b="1" sz="1800">
              <a:solidFill>
                <a:srgbClr val="FFFFFF"/>
              </a:solidFill>
              <a:latin typeface="Fira Sans Extra Condensed"/>
              <a:ea typeface="Fira Sans Extra Condensed"/>
              <a:cs typeface="Fira Sans Extra Condensed"/>
              <a:sym typeface="Fira Sans Extra Condensed"/>
            </a:endParaRPr>
          </a:p>
        </p:txBody>
      </p:sp>
      <p:sp>
        <p:nvSpPr>
          <p:cNvPr id="362" name="Google Shape;362;p25"/>
          <p:cNvSpPr txBox="1"/>
          <p:nvPr/>
        </p:nvSpPr>
        <p:spPr>
          <a:xfrm>
            <a:off x="2541578" y="3640675"/>
            <a:ext cx="1970700" cy="432900"/>
          </a:xfrm>
          <a:prstGeom prst="rect">
            <a:avLst/>
          </a:prstGeom>
          <a:solidFill>
            <a:srgbClr val="2A8BFD">
              <a:alpha val="5647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Processing</a:t>
            </a:r>
            <a:endParaRPr b="1" sz="1800">
              <a:solidFill>
                <a:srgbClr val="FFFFFF"/>
              </a:solidFill>
              <a:latin typeface="Fira Sans Extra Condensed"/>
              <a:ea typeface="Fira Sans Extra Condensed"/>
              <a:cs typeface="Fira Sans Extra Condensed"/>
              <a:sym typeface="Fira Sans Extra Condensed"/>
            </a:endParaRPr>
          </a:p>
        </p:txBody>
      </p:sp>
      <p:sp>
        <p:nvSpPr>
          <p:cNvPr id="363" name="Google Shape;363;p25"/>
          <p:cNvSpPr txBox="1"/>
          <p:nvPr/>
        </p:nvSpPr>
        <p:spPr>
          <a:xfrm>
            <a:off x="2541578" y="4073577"/>
            <a:ext cx="1970700" cy="658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Cleaning the data and altering the naming conventions</a:t>
            </a:r>
            <a:endParaRPr sz="1000">
              <a:solidFill>
                <a:srgbClr val="000000"/>
              </a:solidFill>
              <a:latin typeface="Roboto"/>
              <a:ea typeface="Roboto"/>
              <a:cs typeface="Roboto"/>
              <a:sym typeface="Roboto"/>
            </a:endParaRPr>
          </a:p>
        </p:txBody>
      </p:sp>
      <p:sp>
        <p:nvSpPr>
          <p:cNvPr id="364" name="Google Shape;364;p25"/>
          <p:cNvSpPr/>
          <p:nvPr/>
        </p:nvSpPr>
        <p:spPr>
          <a:xfrm>
            <a:off x="3186575" y="2348475"/>
            <a:ext cx="680700" cy="680700"/>
          </a:xfrm>
          <a:prstGeom prst="ellipse">
            <a:avLst/>
          </a:prstGeom>
          <a:solidFill>
            <a:srgbClr val="2A8BFD">
              <a:alpha val="5647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02</a:t>
            </a:r>
            <a:endParaRPr b="1" sz="1800">
              <a:solidFill>
                <a:srgbClr val="FFFFFF"/>
              </a:solidFill>
              <a:latin typeface="Fira Sans Extra Condensed"/>
              <a:ea typeface="Fira Sans Extra Condensed"/>
              <a:cs typeface="Fira Sans Extra Condensed"/>
              <a:sym typeface="Fira Sans Extra Condensed"/>
            </a:endParaRPr>
          </a:p>
        </p:txBody>
      </p:sp>
      <p:cxnSp>
        <p:nvCxnSpPr>
          <p:cNvPr id="365" name="Google Shape;365;p25"/>
          <p:cNvCxnSpPr>
            <a:stCxn id="358" idx="4"/>
            <a:endCxn id="356" idx="0"/>
          </p:cNvCxnSpPr>
          <p:nvPr/>
        </p:nvCxnSpPr>
        <p:spPr>
          <a:xfrm>
            <a:off x="1439800" y="1775125"/>
            <a:ext cx="0" cy="609600"/>
          </a:xfrm>
          <a:prstGeom prst="straightConnector1">
            <a:avLst/>
          </a:prstGeom>
          <a:noFill/>
          <a:ln cap="flat" cmpd="sng" w="9525">
            <a:solidFill>
              <a:srgbClr val="666666"/>
            </a:solidFill>
            <a:prstDash val="dash"/>
            <a:round/>
            <a:headEnd len="med" w="med" type="none"/>
            <a:tailEnd len="med" w="med" type="none"/>
          </a:ln>
        </p:spPr>
      </p:cxnSp>
      <p:cxnSp>
        <p:nvCxnSpPr>
          <p:cNvPr id="366" name="Google Shape;366;p25"/>
          <p:cNvCxnSpPr>
            <a:stCxn id="364" idx="4"/>
            <a:endCxn id="362" idx="0"/>
          </p:cNvCxnSpPr>
          <p:nvPr/>
        </p:nvCxnSpPr>
        <p:spPr>
          <a:xfrm>
            <a:off x="3526925" y="3029175"/>
            <a:ext cx="0" cy="611400"/>
          </a:xfrm>
          <a:prstGeom prst="straightConnector1">
            <a:avLst/>
          </a:prstGeom>
          <a:noFill/>
          <a:ln cap="flat" cmpd="sng" w="9525">
            <a:solidFill>
              <a:srgbClr val="666666"/>
            </a:solidFill>
            <a:prstDash val="dash"/>
            <a:round/>
            <a:headEnd len="med" w="med" type="none"/>
            <a:tailEnd len="med" w="med" type="none"/>
          </a:ln>
        </p:spPr>
      </p:cxnSp>
      <p:cxnSp>
        <p:nvCxnSpPr>
          <p:cNvPr id="367" name="Google Shape;367;p25"/>
          <p:cNvCxnSpPr>
            <a:stCxn id="361" idx="4"/>
            <a:endCxn id="359" idx="0"/>
          </p:cNvCxnSpPr>
          <p:nvPr/>
        </p:nvCxnSpPr>
        <p:spPr>
          <a:xfrm>
            <a:off x="5614050" y="1775125"/>
            <a:ext cx="0" cy="609600"/>
          </a:xfrm>
          <a:prstGeom prst="straightConnector1">
            <a:avLst/>
          </a:prstGeom>
          <a:noFill/>
          <a:ln cap="flat" cmpd="sng" w="9525">
            <a:solidFill>
              <a:srgbClr val="666666"/>
            </a:solidFill>
            <a:prstDash val="dash"/>
            <a:round/>
            <a:headEnd len="med" w="med" type="none"/>
            <a:tailEnd len="med" w="med" type="none"/>
          </a:ln>
        </p:spPr>
      </p:cxnSp>
      <p:sp>
        <p:nvSpPr>
          <p:cNvPr id="368" name="Google Shape;368;p25"/>
          <p:cNvSpPr/>
          <p:nvPr/>
        </p:nvSpPr>
        <p:spPr>
          <a:xfrm>
            <a:off x="6859575" y="4255975"/>
            <a:ext cx="293700" cy="2937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cxnSp>
        <p:nvCxnSpPr>
          <p:cNvPr id="369" name="Google Shape;369;p25"/>
          <p:cNvCxnSpPr>
            <a:stCxn id="360" idx="2"/>
            <a:endCxn id="368" idx="2"/>
          </p:cNvCxnSpPr>
          <p:nvPr/>
        </p:nvCxnSpPr>
        <p:spPr>
          <a:xfrm flipH="1" rot="-5400000">
            <a:off x="5773505" y="3316677"/>
            <a:ext cx="926700" cy="1245600"/>
          </a:xfrm>
          <a:prstGeom prst="bentConnector2">
            <a:avLst/>
          </a:prstGeom>
          <a:noFill/>
          <a:ln cap="flat" cmpd="sng" w="9525">
            <a:solidFill>
              <a:srgbClr val="666666"/>
            </a:solidFill>
            <a:prstDash val="dash"/>
            <a:round/>
            <a:headEnd len="med" w="med" type="none"/>
            <a:tailEnd len="med" w="med" type="triangle"/>
          </a:ln>
        </p:spPr>
      </p:cxnSp>
      <p:cxnSp>
        <p:nvCxnSpPr>
          <p:cNvPr id="370" name="Google Shape;370;p25"/>
          <p:cNvCxnSpPr>
            <a:stCxn id="357" idx="2"/>
            <a:endCxn id="363" idx="1"/>
          </p:cNvCxnSpPr>
          <p:nvPr/>
        </p:nvCxnSpPr>
        <p:spPr>
          <a:xfrm flipH="1" rot="-5400000">
            <a:off x="1527400" y="3388527"/>
            <a:ext cx="926700" cy="1101900"/>
          </a:xfrm>
          <a:prstGeom prst="bentConnector2">
            <a:avLst/>
          </a:prstGeom>
          <a:noFill/>
          <a:ln cap="flat" cmpd="sng" w="9525">
            <a:solidFill>
              <a:srgbClr val="666666"/>
            </a:solidFill>
            <a:prstDash val="dash"/>
            <a:round/>
            <a:headEnd len="med" w="med" type="none"/>
            <a:tailEnd len="med" w="med" type="triangle"/>
          </a:ln>
        </p:spPr>
      </p:cxnSp>
      <p:cxnSp>
        <p:nvCxnSpPr>
          <p:cNvPr id="371" name="Google Shape;371;p25"/>
          <p:cNvCxnSpPr>
            <a:stCxn id="364" idx="0"/>
            <a:endCxn id="361" idx="2"/>
          </p:cNvCxnSpPr>
          <p:nvPr/>
        </p:nvCxnSpPr>
        <p:spPr>
          <a:xfrm rot="-5400000">
            <a:off x="3943475" y="1018125"/>
            <a:ext cx="913800" cy="1746900"/>
          </a:xfrm>
          <a:prstGeom prst="bentConnector2">
            <a:avLst/>
          </a:prstGeom>
          <a:noFill/>
          <a:ln cap="flat" cmpd="sng" w="9525">
            <a:solidFill>
              <a:srgbClr val="666666"/>
            </a:solidFill>
            <a:prstDash val="dash"/>
            <a:round/>
            <a:headEnd len="med" w="med" type="none"/>
            <a:tailEnd len="med" w="med" type="triangle"/>
          </a:ln>
        </p:spPr>
      </p:cxnSp>
      <p:sp>
        <p:nvSpPr>
          <p:cNvPr id="372" name="Google Shape;372;p25"/>
          <p:cNvSpPr txBox="1"/>
          <p:nvPr/>
        </p:nvSpPr>
        <p:spPr>
          <a:xfrm>
            <a:off x="6859655" y="3639725"/>
            <a:ext cx="1970700" cy="432900"/>
          </a:xfrm>
          <a:prstGeom prst="rect">
            <a:avLst/>
          </a:prstGeom>
          <a:solidFill>
            <a:srgbClr val="1642C5">
              <a:alpha val="5647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Analysing</a:t>
            </a:r>
            <a:endParaRPr b="1" sz="1800">
              <a:solidFill>
                <a:srgbClr val="FFFFFF"/>
              </a:solidFill>
              <a:latin typeface="Fira Sans Extra Condensed"/>
              <a:ea typeface="Fira Sans Extra Condensed"/>
              <a:cs typeface="Fira Sans Extra Condensed"/>
              <a:sym typeface="Fira Sans Extra Condensed"/>
            </a:endParaRPr>
          </a:p>
        </p:txBody>
      </p:sp>
      <p:sp>
        <p:nvSpPr>
          <p:cNvPr id="373" name="Google Shape;373;p25"/>
          <p:cNvSpPr txBox="1"/>
          <p:nvPr/>
        </p:nvSpPr>
        <p:spPr>
          <a:xfrm>
            <a:off x="6859655" y="4072627"/>
            <a:ext cx="1970700" cy="658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Analysing the data to be trained</a:t>
            </a:r>
            <a:endParaRPr sz="1000">
              <a:latin typeface="Roboto"/>
              <a:ea typeface="Roboto"/>
              <a:cs typeface="Roboto"/>
              <a:sym typeface="Roboto"/>
            </a:endParaRPr>
          </a:p>
        </p:txBody>
      </p:sp>
      <p:sp>
        <p:nvSpPr>
          <p:cNvPr id="374" name="Google Shape;374;p25"/>
          <p:cNvSpPr/>
          <p:nvPr/>
        </p:nvSpPr>
        <p:spPr>
          <a:xfrm>
            <a:off x="7504650" y="2349425"/>
            <a:ext cx="680700" cy="680700"/>
          </a:xfrm>
          <a:prstGeom prst="ellipse">
            <a:avLst/>
          </a:prstGeom>
          <a:solidFill>
            <a:srgbClr val="1642C5">
              <a:alpha val="5647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04</a:t>
            </a:r>
            <a:endParaRPr b="1" sz="1800">
              <a:solidFill>
                <a:srgbClr val="FFFFFF"/>
              </a:solidFill>
              <a:latin typeface="Fira Sans Extra Condensed"/>
              <a:ea typeface="Fira Sans Extra Condensed"/>
              <a:cs typeface="Fira Sans Extra Condensed"/>
              <a:sym typeface="Fira Sans Extra Condensed"/>
            </a:endParaRPr>
          </a:p>
        </p:txBody>
      </p:sp>
      <p:cxnSp>
        <p:nvCxnSpPr>
          <p:cNvPr id="375" name="Google Shape;375;p25"/>
          <p:cNvCxnSpPr>
            <a:stCxn id="374" idx="4"/>
            <a:endCxn id="372" idx="0"/>
          </p:cNvCxnSpPr>
          <p:nvPr/>
        </p:nvCxnSpPr>
        <p:spPr>
          <a:xfrm>
            <a:off x="7845000" y="3030125"/>
            <a:ext cx="0" cy="609600"/>
          </a:xfrm>
          <a:prstGeom prst="straightConnector1">
            <a:avLst/>
          </a:prstGeom>
          <a:noFill/>
          <a:ln cap="flat" cmpd="sng" w="9525">
            <a:solidFill>
              <a:srgbClr val="666666"/>
            </a:solidFill>
            <a:prstDash val="dash"/>
            <a:round/>
            <a:headEnd len="med" w="med" type="none"/>
            <a:tailEnd len="med" w="med" type="none"/>
          </a:ln>
        </p:spPr>
      </p:cxnSp>
      <p:cxnSp>
        <p:nvCxnSpPr>
          <p:cNvPr id="376" name="Google Shape;376;p25"/>
          <p:cNvCxnSpPr/>
          <p:nvPr/>
        </p:nvCxnSpPr>
        <p:spPr>
          <a:xfrm flipH="1" rot="10800000">
            <a:off x="7845000" y="1428600"/>
            <a:ext cx="1013400" cy="902100"/>
          </a:xfrm>
          <a:prstGeom prst="bentConnector3">
            <a:avLst>
              <a:gd fmla="val -718" name="adj1"/>
            </a:avLst>
          </a:prstGeom>
          <a:noFill/>
          <a:ln cap="flat" cmpd="sng" w="9525">
            <a:solidFill>
              <a:srgbClr val="666666"/>
            </a:solidFill>
            <a:prstDash val="dash"/>
            <a:round/>
            <a:headEnd len="med" w="med" type="none"/>
            <a:tailEnd len="med" w="med" type="triangle"/>
          </a:ln>
        </p:spPr>
      </p:cxnSp>
      <p:sp>
        <p:nvSpPr>
          <p:cNvPr id="377" name="Google Shape;377;p25"/>
          <p:cNvSpPr txBox="1"/>
          <p:nvPr>
            <p:ph idx="12" type="sldNum"/>
          </p:nvPr>
        </p:nvSpPr>
        <p:spPr>
          <a:xfrm>
            <a:off x="8671509" y="48261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sz="1000"/>
              <a:t>‹#›</a:t>
            </a:fld>
            <a:endParaRPr sz="1000"/>
          </a:p>
        </p:txBody>
      </p:sp>
      <p:sp>
        <p:nvSpPr>
          <p:cNvPr id="378" name="Google Shape;378;p25"/>
          <p:cNvSpPr txBox="1"/>
          <p:nvPr>
            <p:ph idx="12" type="sldNum"/>
          </p:nvPr>
        </p:nvSpPr>
        <p:spPr>
          <a:xfrm>
            <a:off x="3057160" y="4826100"/>
            <a:ext cx="3029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00"/>
              <a:t>Conversion Rate Ratio Predictor</a:t>
            </a:r>
            <a:endParaRPr sz="1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82" name="Shape 382"/>
        <p:cNvGrpSpPr/>
        <p:nvPr/>
      </p:nvGrpSpPr>
      <p:grpSpPr>
        <a:xfrm>
          <a:off x="0" y="0"/>
          <a:ext cx="0" cy="0"/>
          <a:chOff x="0" y="0"/>
          <a:chExt cx="0" cy="0"/>
        </a:xfrm>
      </p:grpSpPr>
      <p:sp>
        <p:nvSpPr>
          <p:cNvPr id="383" name="Google Shape;383;p26"/>
          <p:cNvSpPr txBox="1"/>
          <p:nvPr/>
        </p:nvSpPr>
        <p:spPr>
          <a:xfrm>
            <a:off x="457200" y="411475"/>
            <a:ext cx="82296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latin typeface="Fira Sans Extra Condensed"/>
                <a:ea typeface="Fira Sans Extra Condensed"/>
                <a:cs typeface="Fira Sans Extra Condensed"/>
                <a:sym typeface="Fira Sans Extra Condensed"/>
              </a:rPr>
              <a:t>Design Flow</a:t>
            </a:r>
            <a:endParaRPr b="1" sz="2800">
              <a:solidFill>
                <a:srgbClr val="000000"/>
              </a:solidFill>
              <a:latin typeface="Fira Sans Extra Condensed"/>
              <a:ea typeface="Fira Sans Extra Condensed"/>
              <a:cs typeface="Fira Sans Extra Condensed"/>
              <a:sym typeface="Fira Sans Extra Condensed"/>
            </a:endParaRPr>
          </a:p>
        </p:txBody>
      </p:sp>
      <p:sp>
        <p:nvSpPr>
          <p:cNvPr id="384" name="Google Shape;384;p26"/>
          <p:cNvSpPr txBox="1"/>
          <p:nvPr/>
        </p:nvSpPr>
        <p:spPr>
          <a:xfrm>
            <a:off x="454450" y="2384725"/>
            <a:ext cx="1970700" cy="432900"/>
          </a:xfrm>
          <a:prstGeom prst="rect">
            <a:avLst/>
          </a:prstGeom>
          <a:solidFill>
            <a:srgbClr val="2A8BFD">
              <a:alpha val="250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Training</a:t>
            </a:r>
            <a:endParaRPr b="1" sz="1800">
              <a:solidFill>
                <a:srgbClr val="FFFFFF"/>
              </a:solidFill>
              <a:latin typeface="Fira Sans Extra Condensed"/>
              <a:ea typeface="Fira Sans Extra Condensed"/>
              <a:cs typeface="Fira Sans Extra Condensed"/>
              <a:sym typeface="Fira Sans Extra Condensed"/>
            </a:endParaRPr>
          </a:p>
        </p:txBody>
      </p:sp>
      <p:sp>
        <p:nvSpPr>
          <p:cNvPr id="385" name="Google Shape;385;p26"/>
          <p:cNvSpPr txBox="1"/>
          <p:nvPr/>
        </p:nvSpPr>
        <p:spPr>
          <a:xfrm>
            <a:off x="454450" y="2817627"/>
            <a:ext cx="1970700" cy="658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Training the Prediction Model using Logistic Regression</a:t>
            </a:r>
            <a:endParaRPr sz="1000">
              <a:solidFill>
                <a:srgbClr val="000000"/>
              </a:solidFill>
              <a:latin typeface="Roboto"/>
              <a:ea typeface="Roboto"/>
              <a:cs typeface="Roboto"/>
              <a:sym typeface="Roboto"/>
            </a:endParaRPr>
          </a:p>
        </p:txBody>
      </p:sp>
      <p:sp>
        <p:nvSpPr>
          <p:cNvPr id="386" name="Google Shape;386;p26"/>
          <p:cNvSpPr/>
          <p:nvPr/>
        </p:nvSpPr>
        <p:spPr>
          <a:xfrm>
            <a:off x="1099450" y="1094425"/>
            <a:ext cx="680700" cy="680700"/>
          </a:xfrm>
          <a:prstGeom prst="ellipse">
            <a:avLst/>
          </a:prstGeom>
          <a:solidFill>
            <a:srgbClr val="2A8BFD">
              <a:alpha val="250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05</a:t>
            </a:r>
            <a:endParaRPr b="1" sz="1800">
              <a:solidFill>
                <a:srgbClr val="FFFFFF"/>
              </a:solidFill>
              <a:latin typeface="Fira Sans Extra Condensed"/>
              <a:ea typeface="Fira Sans Extra Condensed"/>
              <a:cs typeface="Fira Sans Extra Condensed"/>
              <a:sym typeface="Fira Sans Extra Condensed"/>
            </a:endParaRPr>
          </a:p>
        </p:txBody>
      </p:sp>
      <p:sp>
        <p:nvSpPr>
          <p:cNvPr id="387" name="Google Shape;387;p26"/>
          <p:cNvSpPr txBox="1"/>
          <p:nvPr/>
        </p:nvSpPr>
        <p:spPr>
          <a:xfrm>
            <a:off x="4628705" y="2384725"/>
            <a:ext cx="1970700" cy="432900"/>
          </a:xfrm>
          <a:prstGeom prst="rect">
            <a:avLst/>
          </a:prstGeom>
          <a:solidFill>
            <a:srgbClr val="155FE5">
              <a:alpha val="5647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Testing</a:t>
            </a:r>
            <a:endParaRPr b="1" sz="1800">
              <a:solidFill>
                <a:srgbClr val="FFFFFF"/>
              </a:solidFill>
              <a:latin typeface="Fira Sans Extra Condensed"/>
              <a:ea typeface="Fira Sans Extra Condensed"/>
              <a:cs typeface="Fira Sans Extra Condensed"/>
              <a:sym typeface="Fira Sans Extra Condensed"/>
            </a:endParaRPr>
          </a:p>
        </p:txBody>
      </p:sp>
      <p:sp>
        <p:nvSpPr>
          <p:cNvPr id="388" name="Google Shape;388;p26"/>
          <p:cNvSpPr txBox="1"/>
          <p:nvPr/>
        </p:nvSpPr>
        <p:spPr>
          <a:xfrm>
            <a:off x="4628705" y="2817627"/>
            <a:ext cx="1970700" cy="658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Display of ROC curve and Confusion Table</a:t>
            </a:r>
            <a:endParaRPr sz="1000">
              <a:latin typeface="Roboto"/>
              <a:ea typeface="Roboto"/>
              <a:cs typeface="Roboto"/>
              <a:sym typeface="Roboto"/>
            </a:endParaRPr>
          </a:p>
        </p:txBody>
      </p:sp>
      <p:sp>
        <p:nvSpPr>
          <p:cNvPr id="389" name="Google Shape;389;p26"/>
          <p:cNvSpPr/>
          <p:nvPr/>
        </p:nvSpPr>
        <p:spPr>
          <a:xfrm>
            <a:off x="5273700" y="1094425"/>
            <a:ext cx="680700" cy="680700"/>
          </a:xfrm>
          <a:prstGeom prst="ellipse">
            <a:avLst/>
          </a:prstGeom>
          <a:solidFill>
            <a:srgbClr val="155FE5">
              <a:alpha val="5647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07</a:t>
            </a:r>
            <a:endParaRPr b="1" sz="1800">
              <a:solidFill>
                <a:srgbClr val="FFFFFF"/>
              </a:solidFill>
              <a:latin typeface="Fira Sans Extra Condensed"/>
              <a:ea typeface="Fira Sans Extra Condensed"/>
              <a:cs typeface="Fira Sans Extra Condensed"/>
              <a:sym typeface="Fira Sans Extra Condensed"/>
            </a:endParaRPr>
          </a:p>
        </p:txBody>
      </p:sp>
      <p:sp>
        <p:nvSpPr>
          <p:cNvPr id="390" name="Google Shape;390;p26"/>
          <p:cNvSpPr txBox="1"/>
          <p:nvPr/>
        </p:nvSpPr>
        <p:spPr>
          <a:xfrm>
            <a:off x="2541578" y="3640675"/>
            <a:ext cx="1970700" cy="432900"/>
          </a:xfrm>
          <a:prstGeom prst="rect">
            <a:avLst/>
          </a:prstGeom>
          <a:solidFill>
            <a:srgbClr val="2A8BFD">
              <a:alpha val="5647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Predicting</a:t>
            </a:r>
            <a:endParaRPr b="1" sz="1800">
              <a:solidFill>
                <a:srgbClr val="FFFFFF"/>
              </a:solidFill>
              <a:latin typeface="Fira Sans Extra Condensed"/>
              <a:ea typeface="Fira Sans Extra Condensed"/>
              <a:cs typeface="Fira Sans Extra Condensed"/>
              <a:sym typeface="Fira Sans Extra Condensed"/>
            </a:endParaRPr>
          </a:p>
        </p:txBody>
      </p:sp>
      <p:sp>
        <p:nvSpPr>
          <p:cNvPr id="391" name="Google Shape;391;p26"/>
          <p:cNvSpPr txBox="1"/>
          <p:nvPr/>
        </p:nvSpPr>
        <p:spPr>
          <a:xfrm>
            <a:off x="2541578" y="4073577"/>
            <a:ext cx="1970700" cy="658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Roboto"/>
                <a:ea typeface="Roboto"/>
                <a:cs typeface="Roboto"/>
                <a:sym typeface="Roboto"/>
              </a:rPr>
              <a:t>Using the Testing model to make predictions</a:t>
            </a:r>
            <a:endParaRPr sz="1000">
              <a:solidFill>
                <a:schemeClr val="dk1"/>
              </a:solidFill>
              <a:latin typeface="Roboto"/>
              <a:ea typeface="Roboto"/>
              <a:cs typeface="Roboto"/>
              <a:sym typeface="Roboto"/>
            </a:endParaRPr>
          </a:p>
        </p:txBody>
      </p:sp>
      <p:sp>
        <p:nvSpPr>
          <p:cNvPr id="392" name="Google Shape;392;p26"/>
          <p:cNvSpPr/>
          <p:nvPr/>
        </p:nvSpPr>
        <p:spPr>
          <a:xfrm>
            <a:off x="3186575" y="2348475"/>
            <a:ext cx="680700" cy="680700"/>
          </a:xfrm>
          <a:prstGeom prst="ellipse">
            <a:avLst/>
          </a:prstGeom>
          <a:solidFill>
            <a:srgbClr val="2A8BFD">
              <a:alpha val="5647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06</a:t>
            </a:r>
            <a:endParaRPr b="1" sz="1800">
              <a:solidFill>
                <a:srgbClr val="FFFFFF"/>
              </a:solidFill>
              <a:latin typeface="Fira Sans Extra Condensed"/>
              <a:ea typeface="Fira Sans Extra Condensed"/>
              <a:cs typeface="Fira Sans Extra Condensed"/>
              <a:sym typeface="Fira Sans Extra Condensed"/>
            </a:endParaRPr>
          </a:p>
        </p:txBody>
      </p:sp>
      <p:cxnSp>
        <p:nvCxnSpPr>
          <p:cNvPr id="393" name="Google Shape;393;p26"/>
          <p:cNvCxnSpPr>
            <a:stCxn id="386" idx="4"/>
            <a:endCxn id="384" idx="0"/>
          </p:cNvCxnSpPr>
          <p:nvPr/>
        </p:nvCxnSpPr>
        <p:spPr>
          <a:xfrm>
            <a:off x="1439800" y="1775125"/>
            <a:ext cx="0" cy="609600"/>
          </a:xfrm>
          <a:prstGeom prst="straightConnector1">
            <a:avLst/>
          </a:prstGeom>
          <a:noFill/>
          <a:ln cap="flat" cmpd="sng" w="9525">
            <a:solidFill>
              <a:srgbClr val="666666"/>
            </a:solidFill>
            <a:prstDash val="dash"/>
            <a:round/>
            <a:headEnd len="med" w="med" type="none"/>
            <a:tailEnd len="med" w="med" type="none"/>
          </a:ln>
        </p:spPr>
      </p:cxnSp>
      <p:cxnSp>
        <p:nvCxnSpPr>
          <p:cNvPr id="394" name="Google Shape;394;p26"/>
          <p:cNvCxnSpPr>
            <a:stCxn id="392" idx="4"/>
            <a:endCxn id="390" idx="0"/>
          </p:cNvCxnSpPr>
          <p:nvPr/>
        </p:nvCxnSpPr>
        <p:spPr>
          <a:xfrm>
            <a:off x="3526925" y="3029175"/>
            <a:ext cx="0" cy="611400"/>
          </a:xfrm>
          <a:prstGeom prst="straightConnector1">
            <a:avLst/>
          </a:prstGeom>
          <a:noFill/>
          <a:ln cap="flat" cmpd="sng" w="9525">
            <a:solidFill>
              <a:srgbClr val="666666"/>
            </a:solidFill>
            <a:prstDash val="dash"/>
            <a:round/>
            <a:headEnd len="med" w="med" type="none"/>
            <a:tailEnd len="med" w="med" type="none"/>
          </a:ln>
        </p:spPr>
      </p:cxnSp>
      <p:cxnSp>
        <p:nvCxnSpPr>
          <p:cNvPr id="395" name="Google Shape;395;p26"/>
          <p:cNvCxnSpPr>
            <a:stCxn id="389" idx="4"/>
            <a:endCxn id="387" idx="0"/>
          </p:cNvCxnSpPr>
          <p:nvPr/>
        </p:nvCxnSpPr>
        <p:spPr>
          <a:xfrm>
            <a:off x="5614050" y="1775125"/>
            <a:ext cx="0" cy="609600"/>
          </a:xfrm>
          <a:prstGeom prst="straightConnector1">
            <a:avLst/>
          </a:prstGeom>
          <a:noFill/>
          <a:ln cap="flat" cmpd="sng" w="9525">
            <a:solidFill>
              <a:srgbClr val="666666"/>
            </a:solidFill>
            <a:prstDash val="dash"/>
            <a:round/>
            <a:headEnd len="med" w="med" type="none"/>
            <a:tailEnd len="med" w="med" type="none"/>
          </a:ln>
        </p:spPr>
      </p:cxnSp>
      <p:sp>
        <p:nvSpPr>
          <p:cNvPr id="396" name="Google Shape;396;p26"/>
          <p:cNvSpPr/>
          <p:nvPr/>
        </p:nvSpPr>
        <p:spPr>
          <a:xfrm>
            <a:off x="6859575" y="4255975"/>
            <a:ext cx="293700" cy="2937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cxnSp>
        <p:nvCxnSpPr>
          <p:cNvPr id="397" name="Google Shape;397;p26"/>
          <p:cNvCxnSpPr>
            <a:stCxn id="388" idx="2"/>
            <a:endCxn id="396" idx="2"/>
          </p:cNvCxnSpPr>
          <p:nvPr/>
        </p:nvCxnSpPr>
        <p:spPr>
          <a:xfrm flipH="1" rot="-5400000">
            <a:off x="5773505" y="3316677"/>
            <a:ext cx="926700" cy="1245600"/>
          </a:xfrm>
          <a:prstGeom prst="bentConnector2">
            <a:avLst/>
          </a:prstGeom>
          <a:noFill/>
          <a:ln cap="flat" cmpd="sng" w="9525">
            <a:solidFill>
              <a:srgbClr val="666666"/>
            </a:solidFill>
            <a:prstDash val="dash"/>
            <a:round/>
            <a:headEnd len="med" w="med" type="none"/>
            <a:tailEnd len="med" w="med" type="triangle"/>
          </a:ln>
        </p:spPr>
      </p:cxnSp>
      <p:cxnSp>
        <p:nvCxnSpPr>
          <p:cNvPr id="398" name="Google Shape;398;p26"/>
          <p:cNvCxnSpPr>
            <a:stCxn id="385" idx="2"/>
            <a:endCxn id="391" idx="1"/>
          </p:cNvCxnSpPr>
          <p:nvPr/>
        </p:nvCxnSpPr>
        <p:spPr>
          <a:xfrm flipH="1" rot="-5400000">
            <a:off x="1527400" y="3388527"/>
            <a:ext cx="926700" cy="1101900"/>
          </a:xfrm>
          <a:prstGeom prst="bentConnector2">
            <a:avLst/>
          </a:prstGeom>
          <a:noFill/>
          <a:ln cap="flat" cmpd="sng" w="9525">
            <a:solidFill>
              <a:srgbClr val="666666"/>
            </a:solidFill>
            <a:prstDash val="dash"/>
            <a:round/>
            <a:headEnd len="med" w="med" type="none"/>
            <a:tailEnd len="med" w="med" type="triangle"/>
          </a:ln>
        </p:spPr>
      </p:cxnSp>
      <p:cxnSp>
        <p:nvCxnSpPr>
          <p:cNvPr id="399" name="Google Shape;399;p26"/>
          <p:cNvCxnSpPr>
            <a:stCxn id="392" idx="0"/>
            <a:endCxn id="389" idx="2"/>
          </p:cNvCxnSpPr>
          <p:nvPr/>
        </p:nvCxnSpPr>
        <p:spPr>
          <a:xfrm rot="-5400000">
            <a:off x="3943475" y="1018125"/>
            <a:ext cx="913800" cy="1746900"/>
          </a:xfrm>
          <a:prstGeom prst="bentConnector2">
            <a:avLst/>
          </a:prstGeom>
          <a:noFill/>
          <a:ln cap="flat" cmpd="sng" w="9525">
            <a:solidFill>
              <a:srgbClr val="666666"/>
            </a:solidFill>
            <a:prstDash val="dash"/>
            <a:round/>
            <a:headEnd len="med" w="med" type="none"/>
            <a:tailEnd len="med" w="med" type="triangle"/>
          </a:ln>
        </p:spPr>
      </p:cxnSp>
      <p:sp>
        <p:nvSpPr>
          <p:cNvPr id="400" name="Google Shape;400;p26"/>
          <p:cNvSpPr txBox="1"/>
          <p:nvPr/>
        </p:nvSpPr>
        <p:spPr>
          <a:xfrm>
            <a:off x="6859655" y="3639725"/>
            <a:ext cx="1970700" cy="432900"/>
          </a:xfrm>
          <a:prstGeom prst="rect">
            <a:avLst/>
          </a:prstGeom>
          <a:solidFill>
            <a:srgbClr val="1642C5">
              <a:alpha val="5647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Optimization</a:t>
            </a:r>
            <a:endParaRPr b="1" sz="1800">
              <a:solidFill>
                <a:srgbClr val="FFFFFF"/>
              </a:solidFill>
              <a:latin typeface="Fira Sans Extra Condensed"/>
              <a:ea typeface="Fira Sans Extra Condensed"/>
              <a:cs typeface="Fira Sans Extra Condensed"/>
              <a:sym typeface="Fira Sans Extra Condensed"/>
            </a:endParaRPr>
          </a:p>
        </p:txBody>
      </p:sp>
      <p:sp>
        <p:nvSpPr>
          <p:cNvPr id="401" name="Google Shape;401;p26"/>
          <p:cNvSpPr txBox="1"/>
          <p:nvPr/>
        </p:nvSpPr>
        <p:spPr>
          <a:xfrm>
            <a:off x="6859655" y="4072627"/>
            <a:ext cx="1970700" cy="658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Using reliability between different attributes to improve performance and give optimization techniques</a:t>
            </a:r>
            <a:endParaRPr sz="1000">
              <a:latin typeface="Roboto"/>
              <a:ea typeface="Roboto"/>
              <a:cs typeface="Roboto"/>
              <a:sym typeface="Roboto"/>
            </a:endParaRPr>
          </a:p>
        </p:txBody>
      </p:sp>
      <p:sp>
        <p:nvSpPr>
          <p:cNvPr id="402" name="Google Shape;402;p26"/>
          <p:cNvSpPr/>
          <p:nvPr/>
        </p:nvSpPr>
        <p:spPr>
          <a:xfrm>
            <a:off x="7504650" y="2349425"/>
            <a:ext cx="680700" cy="680700"/>
          </a:xfrm>
          <a:prstGeom prst="ellipse">
            <a:avLst/>
          </a:prstGeom>
          <a:solidFill>
            <a:srgbClr val="1642C5">
              <a:alpha val="5647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08</a:t>
            </a:r>
            <a:endParaRPr b="1" sz="1800">
              <a:solidFill>
                <a:srgbClr val="FFFFFF"/>
              </a:solidFill>
              <a:latin typeface="Fira Sans Extra Condensed"/>
              <a:ea typeface="Fira Sans Extra Condensed"/>
              <a:cs typeface="Fira Sans Extra Condensed"/>
              <a:sym typeface="Fira Sans Extra Condensed"/>
            </a:endParaRPr>
          </a:p>
        </p:txBody>
      </p:sp>
      <p:cxnSp>
        <p:nvCxnSpPr>
          <p:cNvPr id="403" name="Google Shape;403;p26"/>
          <p:cNvCxnSpPr>
            <a:stCxn id="402" idx="4"/>
            <a:endCxn id="400" idx="0"/>
          </p:cNvCxnSpPr>
          <p:nvPr/>
        </p:nvCxnSpPr>
        <p:spPr>
          <a:xfrm>
            <a:off x="7845000" y="3030125"/>
            <a:ext cx="0" cy="609600"/>
          </a:xfrm>
          <a:prstGeom prst="straightConnector1">
            <a:avLst/>
          </a:prstGeom>
          <a:noFill/>
          <a:ln cap="flat" cmpd="sng" w="9525">
            <a:solidFill>
              <a:srgbClr val="666666"/>
            </a:solidFill>
            <a:prstDash val="dash"/>
            <a:round/>
            <a:headEnd len="med" w="med" type="none"/>
            <a:tailEnd len="med" w="med" type="none"/>
          </a:ln>
        </p:spPr>
      </p:cxnSp>
      <p:cxnSp>
        <p:nvCxnSpPr>
          <p:cNvPr id="404" name="Google Shape;404;p26"/>
          <p:cNvCxnSpPr/>
          <p:nvPr/>
        </p:nvCxnSpPr>
        <p:spPr>
          <a:xfrm>
            <a:off x="99300" y="1429850"/>
            <a:ext cx="1000200" cy="4800"/>
          </a:xfrm>
          <a:prstGeom prst="bentConnector3">
            <a:avLst>
              <a:gd fmla="val 50000" name="adj1"/>
            </a:avLst>
          </a:prstGeom>
          <a:noFill/>
          <a:ln cap="flat" cmpd="sng" w="9525">
            <a:solidFill>
              <a:srgbClr val="666666"/>
            </a:solidFill>
            <a:prstDash val="dash"/>
            <a:round/>
            <a:headEnd len="med" w="med" type="none"/>
            <a:tailEnd len="med" w="med" type="triangle"/>
          </a:ln>
        </p:spPr>
      </p:cxnSp>
      <p:sp>
        <p:nvSpPr>
          <p:cNvPr id="405" name="Google Shape;405;p26"/>
          <p:cNvSpPr txBox="1"/>
          <p:nvPr>
            <p:ph idx="12" type="sldNum"/>
          </p:nvPr>
        </p:nvSpPr>
        <p:spPr>
          <a:xfrm>
            <a:off x="8671509" y="48261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sz="1000"/>
              <a:t>‹#›</a:t>
            </a:fld>
            <a:endParaRPr sz="1000"/>
          </a:p>
        </p:txBody>
      </p:sp>
      <p:sp>
        <p:nvSpPr>
          <p:cNvPr id="406" name="Google Shape;406;p26"/>
          <p:cNvSpPr txBox="1"/>
          <p:nvPr>
            <p:ph idx="12" type="sldNum"/>
          </p:nvPr>
        </p:nvSpPr>
        <p:spPr>
          <a:xfrm>
            <a:off x="3057160" y="4826100"/>
            <a:ext cx="3029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00"/>
              <a:t>Conversion Rate Ratio Predictor</a:t>
            </a:r>
            <a:endParaRPr sz="1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10" name="Shape 410"/>
        <p:cNvGrpSpPr/>
        <p:nvPr/>
      </p:nvGrpSpPr>
      <p:grpSpPr>
        <a:xfrm>
          <a:off x="0" y="0"/>
          <a:ext cx="0" cy="0"/>
          <a:chOff x="0" y="0"/>
          <a:chExt cx="0" cy="0"/>
        </a:xfrm>
      </p:grpSpPr>
      <p:sp>
        <p:nvSpPr>
          <p:cNvPr id="411" name="Google Shape;411;p27"/>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Algorithm</a:t>
            </a:r>
            <a:endParaRPr/>
          </a:p>
        </p:txBody>
      </p:sp>
      <p:sp>
        <p:nvSpPr>
          <p:cNvPr id="412" name="Google Shape;412;p27"/>
          <p:cNvSpPr txBox="1"/>
          <p:nvPr/>
        </p:nvSpPr>
        <p:spPr>
          <a:xfrm>
            <a:off x="457200" y="1000125"/>
            <a:ext cx="8229600" cy="3929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424242"/>
                </a:solidFill>
                <a:latin typeface="Nunito"/>
                <a:ea typeface="Nunito"/>
                <a:cs typeface="Nunito"/>
                <a:sym typeface="Nunito"/>
              </a:rPr>
              <a:t>Prediction: Logistic Regression (Classification)</a:t>
            </a:r>
            <a:endParaRPr>
              <a:solidFill>
                <a:srgbClr val="424242"/>
              </a:solidFill>
              <a:latin typeface="Nunito"/>
              <a:ea typeface="Nunito"/>
              <a:cs typeface="Nunito"/>
              <a:sym typeface="Nunito"/>
            </a:endParaRPr>
          </a:p>
          <a:p>
            <a:pPr indent="-317500" lvl="0" marL="457200" rtl="0" algn="just">
              <a:lnSpc>
                <a:spcPct val="115000"/>
              </a:lnSpc>
              <a:spcBef>
                <a:spcPts val="700"/>
              </a:spcBef>
              <a:spcAft>
                <a:spcPts val="0"/>
              </a:spcAft>
              <a:buClr>
                <a:srgbClr val="424242"/>
              </a:buClr>
              <a:buSzPts val="1400"/>
              <a:buFont typeface="Nunito"/>
              <a:buChar char="●"/>
            </a:pPr>
            <a:r>
              <a:rPr lang="en">
                <a:solidFill>
                  <a:srgbClr val="424242"/>
                </a:solidFill>
                <a:latin typeface="Nunito"/>
                <a:ea typeface="Nunito"/>
                <a:cs typeface="Nunito"/>
                <a:sym typeface="Nunito"/>
              </a:rPr>
              <a:t>The model is built using logistic regression technique. Logistic regression is a statistical classification model that uses a logistics function to model a binary dependent variable in its basic form. It works by predicting categorical values. In this project, the categorical values are whether or not the leads got converted.</a:t>
            </a:r>
            <a:endParaRPr>
              <a:solidFill>
                <a:srgbClr val="424242"/>
              </a:solidFill>
              <a:latin typeface="Nunito"/>
              <a:ea typeface="Nunito"/>
              <a:cs typeface="Nunito"/>
              <a:sym typeface="Nunito"/>
            </a:endParaRPr>
          </a:p>
          <a:p>
            <a:pPr indent="0" lvl="0" marL="0" rtl="0" algn="just">
              <a:lnSpc>
                <a:spcPct val="115000"/>
              </a:lnSpc>
              <a:spcBef>
                <a:spcPts val="700"/>
              </a:spcBef>
              <a:spcAft>
                <a:spcPts val="0"/>
              </a:spcAft>
              <a:buNone/>
            </a:pPr>
            <a:r>
              <a:t/>
            </a:r>
            <a:endParaRPr>
              <a:solidFill>
                <a:srgbClr val="424242"/>
              </a:solidFill>
              <a:latin typeface="Nunito"/>
              <a:ea typeface="Nunito"/>
              <a:cs typeface="Nunito"/>
              <a:sym typeface="Nunito"/>
            </a:endParaRPr>
          </a:p>
          <a:p>
            <a:pPr indent="0" lvl="0" marL="0" rtl="0" algn="just">
              <a:lnSpc>
                <a:spcPct val="115000"/>
              </a:lnSpc>
              <a:spcBef>
                <a:spcPts val="700"/>
              </a:spcBef>
              <a:spcAft>
                <a:spcPts val="0"/>
              </a:spcAft>
              <a:buNone/>
            </a:pPr>
            <a:r>
              <a:rPr lang="en">
                <a:solidFill>
                  <a:srgbClr val="424242"/>
                </a:solidFill>
                <a:latin typeface="Nunito"/>
                <a:ea typeface="Nunito"/>
                <a:cs typeface="Nunito"/>
                <a:sym typeface="Nunito"/>
              </a:rPr>
              <a:t>Optimization:</a:t>
            </a:r>
            <a:endParaRPr>
              <a:solidFill>
                <a:srgbClr val="424242"/>
              </a:solidFill>
              <a:latin typeface="Nunito"/>
              <a:ea typeface="Nunito"/>
              <a:cs typeface="Nunito"/>
              <a:sym typeface="Nunito"/>
            </a:endParaRPr>
          </a:p>
          <a:p>
            <a:pPr indent="-317500" lvl="0" marL="457200" rtl="0" algn="just">
              <a:lnSpc>
                <a:spcPct val="115000"/>
              </a:lnSpc>
              <a:spcBef>
                <a:spcPts val="700"/>
              </a:spcBef>
              <a:spcAft>
                <a:spcPts val="0"/>
              </a:spcAft>
              <a:buClr>
                <a:srgbClr val="424242"/>
              </a:buClr>
              <a:buSzPts val="1400"/>
              <a:buFont typeface="Nunito"/>
              <a:buChar char="●"/>
            </a:pPr>
            <a:r>
              <a:rPr lang="en">
                <a:solidFill>
                  <a:srgbClr val="424242"/>
                </a:solidFill>
                <a:latin typeface="Nunito"/>
                <a:ea typeface="Nunito"/>
                <a:cs typeface="Nunito"/>
                <a:sym typeface="Nunito"/>
              </a:rPr>
              <a:t>For optimization, we have found out the reliability of different attributes contributing to the lead conversion.</a:t>
            </a:r>
            <a:endParaRPr>
              <a:solidFill>
                <a:srgbClr val="424242"/>
              </a:solidFill>
              <a:latin typeface="Nunito"/>
              <a:ea typeface="Nunito"/>
              <a:cs typeface="Nunito"/>
              <a:sym typeface="Nunito"/>
            </a:endParaRPr>
          </a:p>
          <a:p>
            <a:pPr indent="-317500" lvl="0" marL="457200" rtl="0" algn="just">
              <a:lnSpc>
                <a:spcPct val="115000"/>
              </a:lnSpc>
              <a:spcBef>
                <a:spcPts val="0"/>
              </a:spcBef>
              <a:spcAft>
                <a:spcPts val="0"/>
              </a:spcAft>
              <a:buClr>
                <a:srgbClr val="424242"/>
              </a:buClr>
              <a:buSzPts val="1400"/>
              <a:buFont typeface="Nunito"/>
              <a:buChar char="●"/>
            </a:pPr>
            <a:r>
              <a:rPr lang="en">
                <a:solidFill>
                  <a:srgbClr val="424242"/>
                </a:solidFill>
                <a:latin typeface="Nunito"/>
                <a:ea typeface="Nunito"/>
                <a:cs typeface="Nunito"/>
                <a:sym typeface="Nunito"/>
              </a:rPr>
              <a:t>The attributes with the highest reliability have been used as an optimization factor in order to better the conversion.</a:t>
            </a:r>
            <a:endParaRPr>
              <a:solidFill>
                <a:srgbClr val="424242"/>
              </a:solidFill>
              <a:latin typeface="Nunito"/>
              <a:ea typeface="Nunito"/>
              <a:cs typeface="Nunito"/>
              <a:sym typeface="Nunito"/>
            </a:endParaRPr>
          </a:p>
        </p:txBody>
      </p:sp>
      <p:sp>
        <p:nvSpPr>
          <p:cNvPr id="413" name="Google Shape;413;p27"/>
          <p:cNvSpPr txBox="1"/>
          <p:nvPr>
            <p:ph idx="12" type="sldNum"/>
          </p:nvPr>
        </p:nvSpPr>
        <p:spPr>
          <a:xfrm>
            <a:off x="8671509" y="48261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sz="1000"/>
              <a:t>‹#›</a:t>
            </a:fld>
            <a:endParaRPr sz="1000"/>
          </a:p>
        </p:txBody>
      </p:sp>
      <p:sp>
        <p:nvSpPr>
          <p:cNvPr id="414" name="Google Shape;414;p27"/>
          <p:cNvSpPr txBox="1"/>
          <p:nvPr>
            <p:ph idx="12" type="sldNum"/>
          </p:nvPr>
        </p:nvSpPr>
        <p:spPr>
          <a:xfrm>
            <a:off x="3057160" y="4826100"/>
            <a:ext cx="3029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00"/>
              <a:t>Conversion Rate Ratio Predictor</a:t>
            </a:r>
            <a:endParaRPr sz="1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18" name="Shape 418"/>
        <p:cNvGrpSpPr/>
        <p:nvPr/>
      </p:nvGrpSpPr>
      <p:grpSpPr>
        <a:xfrm>
          <a:off x="0" y="0"/>
          <a:ext cx="0" cy="0"/>
          <a:chOff x="0" y="0"/>
          <a:chExt cx="0" cy="0"/>
        </a:xfrm>
      </p:grpSpPr>
      <p:sp>
        <p:nvSpPr>
          <p:cNvPr id="419" name="Google Shape;419;p28"/>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Software Details</a:t>
            </a:r>
            <a:endParaRPr/>
          </a:p>
        </p:txBody>
      </p:sp>
      <p:sp>
        <p:nvSpPr>
          <p:cNvPr id="420" name="Google Shape;420;p28"/>
          <p:cNvSpPr txBox="1"/>
          <p:nvPr/>
        </p:nvSpPr>
        <p:spPr>
          <a:xfrm>
            <a:off x="457200" y="1220324"/>
            <a:ext cx="8229600" cy="2759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424242"/>
                </a:solidFill>
                <a:latin typeface="Nunito"/>
                <a:ea typeface="Nunito"/>
                <a:cs typeface="Nunito"/>
                <a:sym typeface="Nunito"/>
              </a:rPr>
              <a:t>Python</a:t>
            </a:r>
            <a:endParaRPr sz="1600">
              <a:solidFill>
                <a:srgbClr val="424242"/>
              </a:solidFill>
              <a:latin typeface="Nunito"/>
              <a:ea typeface="Nunito"/>
              <a:cs typeface="Nunito"/>
              <a:sym typeface="Nunito"/>
            </a:endParaRPr>
          </a:p>
          <a:p>
            <a:pPr indent="-330200" lvl="0" marL="457200" rtl="0" algn="l">
              <a:lnSpc>
                <a:spcPct val="115000"/>
              </a:lnSpc>
              <a:spcBef>
                <a:spcPts val="0"/>
              </a:spcBef>
              <a:spcAft>
                <a:spcPts val="0"/>
              </a:spcAft>
              <a:buClr>
                <a:srgbClr val="424242"/>
              </a:buClr>
              <a:buSzPts val="1600"/>
              <a:buFont typeface="Nunito"/>
              <a:buChar char="●"/>
            </a:pPr>
            <a:r>
              <a:rPr lang="en" sz="1600">
                <a:solidFill>
                  <a:srgbClr val="424242"/>
                </a:solidFill>
                <a:latin typeface="Nunito"/>
                <a:ea typeface="Nunito"/>
                <a:cs typeface="Nunito"/>
                <a:sym typeface="Nunito"/>
              </a:rPr>
              <a:t>Pandas- Pandas provides fast, flexible, and expressive data structures aimed to be the fundamental high-level building block for doing practical, real-world data analysis in the project.</a:t>
            </a:r>
            <a:endParaRPr sz="1600">
              <a:solidFill>
                <a:srgbClr val="424242"/>
              </a:solidFill>
              <a:latin typeface="Nunito"/>
              <a:ea typeface="Nunito"/>
              <a:cs typeface="Nunito"/>
              <a:sym typeface="Nunito"/>
            </a:endParaRPr>
          </a:p>
          <a:p>
            <a:pPr indent="-330200" lvl="0" marL="457200" marR="0" rtl="0" algn="l">
              <a:lnSpc>
                <a:spcPct val="115000"/>
              </a:lnSpc>
              <a:spcBef>
                <a:spcPts val="0"/>
              </a:spcBef>
              <a:spcAft>
                <a:spcPts val="0"/>
              </a:spcAft>
              <a:buClr>
                <a:srgbClr val="424242"/>
              </a:buClr>
              <a:buSzPts val="1600"/>
              <a:buFont typeface="Nunito"/>
              <a:buChar char="●"/>
            </a:pPr>
            <a:r>
              <a:rPr lang="en" sz="1600">
                <a:solidFill>
                  <a:srgbClr val="424242"/>
                </a:solidFill>
                <a:latin typeface="Nunito"/>
                <a:ea typeface="Nunito"/>
                <a:cs typeface="Nunito"/>
                <a:sym typeface="Nunito"/>
              </a:rPr>
              <a:t>NumPy- Numpy is for N-dimensional array objects and linear algebra</a:t>
            </a:r>
            <a:endParaRPr sz="1600">
              <a:solidFill>
                <a:srgbClr val="424242"/>
              </a:solidFill>
              <a:latin typeface="Nunito"/>
              <a:ea typeface="Nunito"/>
              <a:cs typeface="Nunito"/>
              <a:sym typeface="Nunito"/>
            </a:endParaRPr>
          </a:p>
          <a:p>
            <a:pPr indent="-330200" lvl="0" marL="457200" rtl="0" algn="l">
              <a:lnSpc>
                <a:spcPct val="115000"/>
              </a:lnSpc>
              <a:spcBef>
                <a:spcPts val="0"/>
              </a:spcBef>
              <a:spcAft>
                <a:spcPts val="0"/>
              </a:spcAft>
              <a:buClr>
                <a:srgbClr val="424242"/>
              </a:buClr>
              <a:buSzPts val="1600"/>
              <a:buFont typeface="Nunito"/>
              <a:buChar char="●"/>
            </a:pPr>
            <a:r>
              <a:rPr lang="en" sz="1600">
                <a:solidFill>
                  <a:srgbClr val="424242"/>
                </a:solidFill>
                <a:latin typeface="Nunito"/>
                <a:ea typeface="Nunito"/>
                <a:cs typeface="Nunito"/>
                <a:sym typeface="Nunito"/>
              </a:rPr>
              <a:t>Seaborn- Seaborn will be used for data visualization library based on</a:t>
            </a:r>
            <a:r>
              <a:rPr lang="en" sz="1600">
                <a:solidFill>
                  <a:srgbClr val="424242"/>
                </a:solidFill>
                <a:uFill>
                  <a:noFill/>
                </a:uFill>
                <a:latin typeface="Nunito"/>
                <a:ea typeface="Nunito"/>
                <a:cs typeface="Nunito"/>
                <a:sym typeface="Nunito"/>
                <a:hlinkClick r:id="rId3">
                  <a:extLst>
                    <a:ext uri="{A12FA001-AC4F-418D-AE19-62706E023703}">
                      <ahyp:hlinkClr val="tx"/>
                    </a:ext>
                  </a:extLst>
                </a:hlinkClick>
              </a:rPr>
              <a:t> matplotlib</a:t>
            </a:r>
            <a:r>
              <a:rPr lang="en" sz="1600">
                <a:solidFill>
                  <a:srgbClr val="424242"/>
                </a:solidFill>
                <a:latin typeface="Nunito"/>
                <a:ea typeface="Nunito"/>
                <a:cs typeface="Nunito"/>
                <a:sym typeface="Nunito"/>
              </a:rPr>
              <a:t> to provide a high-level interface for drawing attractive and informative statistical graphics.</a:t>
            </a:r>
            <a:endParaRPr sz="1600">
              <a:solidFill>
                <a:srgbClr val="424242"/>
              </a:solidFill>
              <a:latin typeface="Nunito"/>
              <a:ea typeface="Nunito"/>
              <a:cs typeface="Nunito"/>
              <a:sym typeface="Nunito"/>
            </a:endParaRPr>
          </a:p>
          <a:p>
            <a:pPr indent="-330200" lvl="0" marL="457200" rtl="0" algn="l">
              <a:lnSpc>
                <a:spcPct val="115000"/>
              </a:lnSpc>
              <a:spcBef>
                <a:spcPts val="0"/>
              </a:spcBef>
              <a:spcAft>
                <a:spcPts val="0"/>
              </a:spcAft>
              <a:buClr>
                <a:srgbClr val="424242"/>
              </a:buClr>
              <a:buSzPts val="1600"/>
              <a:buFont typeface="Nunito"/>
              <a:buChar char="●"/>
            </a:pPr>
            <a:r>
              <a:rPr lang="en" sz="1600">
                <a:solidFill>
                  <a:srgbClr val="424242"/>
                </a:solidFill>
                <a:latin typeface="Nunito"/>
                <a:ea typeface="Nunito"/>
                <a:cs typeface="Nunito"/>
                <a:sym typeface="Nunito"/>
              </a:rPr>
              <a:t>Matplotlib- Matplotlib will be used for creating static, animated, and interactive visualizations of graphs of the threshold.</a:t>
            </a:r>
            <a:endParaRPr sz="1600">
              <a:solidFill>
                <a:srgbClr val="424242"/>
              </a:solidFill>
              <a:latin typeface="Nunito"/>
              <a:ea typeface="Nunito"/>
              <a:cs typeface="Nunito"/>
              <a:sym typeface="Nunito"/>
            </a:endParaRPr>
          </a:p>
        </p:txBody>
      </p:sp>
      <p:sp>
        <p:nvSpPr>
          <p:cNvPr id="421" name="Google Shape;421;p28"/>
          <p:cNvSpPr txBox="1"/>
          <p:nvPr>
            <p:ph idx="12" type="sldNum"/>
          </p:nvPr>
        </p:nvSpPr>
        <p:spPr>
          <a:xfrm>
            <a:off x="8671509" y="48261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sz="1000"/>
              <a:t>‹#›</a:t>
            </a:fld>
            <a:endParaRPr sz="1000"/>
          </a:p>
        </p:txBody>
      </p:sp>
      <p:sp>
        <p:nvSpPr>
          <p:cNvPr id="422" name="Google Shape;422;p28"/>
          <p:cNvSpPr txBox="1"/>
          <p:nvPr>
            <p:ph idx="12" type="sldNum"/>
          </p:nvPr>
        </p:nvSpPr>
        <p:spPr>
          <a:xfrm>
            <a:off x="3057160" y="4826100"/>
            <a:ext cx="3029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00"/>
              <a:t>Conversion Rate Ratio Predictor</a:t>
            </a:r>
            <a:endParaRPr sz="1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26" name="Shape 426"/>
        <p:cNvGrpSpPr/>
        <p:nvPr/>
      </p:nvGrpSpPr>
      <p:grpSpPr>
        <a:xfrm>
          <a:off x="0" y="0"/>
          <a:ext cx="0" cy="0"/>
          <a:chOff x="0" y="0"/>
          <a:chExt cx="0" cy="0"/>
        </a:xfrm>
      </p:grpSpPr>
      <p:sp>
        <p:nvSpPr>
          <p:cNvPr id="427" name="Google Shape;427;p29"/>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a:t>
            </a:r>
            <a:endParaRPr/>
          </a:p>
        </p:txBody>
      </p:sp>
      <p:sp>
        <p:nvSpPr>
          <p:cNvPr id="428" name="Google Shape;428;p29"/>
          <p:cNvSpPr txBox="1"/>
          <p:nvPr/>
        </p:nvSpPr>
        <p:spPr>
          <a:xfrm>
            <a:off x="457200" y="1019250"/>
            <a:ext cx="8229600" cy="3724800"/>
          </a:xfrm>
          <a:prstGeom prst="rect">
            <a:avLst/>
          </a:prstGeom>
          <a:noFill/>
          <a:ln>
            <a:noFill/>
          </a:ln>
        </p:spPr>
        <p:txBody>
          <a:bodyPr anchorCtr="0" anchor="ctr" bIns="91425" lIns="91425" spcFirstLastPara="1" rIns="91425" wrap="square" tIns="91425">
            <a:noAutofit/>
          </a:bodyPr>
          <a:lstStyle/>
          <a:p>
            <a:pPr indent="-317500" lvl="0" marL="457200" rtl="0" algn="just">
              <a:lnSpc>
                <a:spcPct val="150000"/>
              </a:lnSpc>
              <a:spcBef>
                <a:spcPts val="0"/>
              </a:spcBef>
              <a:spcAft>
                <a:spcPts val="0"/>
              </a:spcAft>
              <a:buClr>
                <a:srgbClr val="424242"/>
              </a:buClr>
              <a:buSzPts val="1400"/>
              <a:buFont typeface="Nunito"/>
              <a:buAutoNum type="arabicPeriod"/>
            </a:pPr>
            <a:r>
              <a:rPr lang="en">
                <a:solidFill>
                  <a:srgbClr val="424242"/>
                </a:solidFill>
                <a:latin typeface="Nunito"/>
                <a:ea typeface="Nunito"/>
                <a:cs typeface="Nunito"/>
                <a:sym typeface="Nunito"/>
              </a:rPr>
              <a:t>A dataset has been found. It has been cleaned and split into training and testing. 80% of the dataset will be used for training and 20% for testing. Analysis and training is in process. The conversion rate of the training dataset is 38.6%.</a:t>
            </a:r>
            <a:endParaRPr>
              <a:solidFill>
                <a:srgbClr val="424242"/>
              </a:solidFill>
              <a:latin typeface="Nunito"/>
              <a:ea typeface="Nunito"/>
              <a:cs typeface="Nunito"/>
              <a:sym typeface="Nunito"/>
            </a:endParaRPr>
          </a:p>
          <a:p>
            <a:pPr indent="-317500" lvl="0" marL="457200" rtl="0" algn="just">
              <a:lnSpc>
                <a:spcPct val="150000"/>
              </a:lnSpc>
              <a:spcBef>
                <a:spcPts val="0"/>
              </a:spcBef>
              <a:spcAft>
                <a:spcPts val="0"/>
              </a:spcAft>
              <a:buClr>
                <a:srgbClr val="424242"/>
              </a:buClr>
              <a:buSzPts val="1400"/>
              <a:buFont typeface="Nunito"/>
              <a:buAutoNum type="arabicPeriod"/>
            </a:pPr>
            <a:r>
              <a:rPr lang="en">
                <a:solidFill>
                  <a:srgbClr val="424242"/>
                </a:solidFill>
                <a:latin typeface="Nunito"/>
                <a:ea typeface="Nunito"/>
                <a:cs typeface="Nunito"/>
                <a:sym typeface="Nunito"/>
              </a:rPr>
              <a:t>Data has been analysed and optimized based on the reliability of the lead conversion.</a:t>
            </a:r>
            <a:endParaRPr>
              <a:solidFill>
                <a:srgbClr val="424242"/>
              </a:solidFill>
              <a:latin typeface="Nunito"/>
              <a:ea typeface="Nunito"/>
              <a:cs typeface="Nunito"/>
              <a:sym typeface="Nunito"/>
            </a:endParaRPr>
          </a:p>
          <a:p>
            <a:pPr indent="-317500" lvl="0" marL="457200" rtl="0" algn="just">
              <a:lnSpc>
                <a:spcPct val="150000"/>
              </a:lnSpc>
              <a:spcBef>
                <a:spcPts val="0"/>
              </a:spcBef>
              <a:spcAft>
                <a:spcPts val="0"/>
              </a:spcAft>
              <a:buClr>
                <a:srgbClr val="424242"/>
              </a:buClr>
              <a:buSzPts val="1400"/>
              <a:buFont typeface="Nunito"/>
              <a:buAutoNum type="arabicPeriod"/>
            </a:pPr>
            <a:r>
              <a:rPr lang="en">
                <a:solidFill>
                  <a:srgbClr val="424242"/>
                </a:solidFill>
                <a:latin typeface="Nunito"/>
                <a:ea typeface="Nunito"/>
                <a:cs typeface="Nunito"/>
                <a:sym typeface="Nunito"/>
              </a:rPr>
              <a:t>Threshold</a:t>
            </a:r>
            <a:r>
              <a:rPr lang="en">
                <a:solidFill>
                  <a:srgbClr val="424242"/>
                </a:solidFill>
                <a:latin typeface="Nunito"/>
                <a:ea typeface="Nunito"/>
                <a:cs typeface="Nunito"/>
                <a:sym typeface="Nunito"/>
              </a:rPr>
              <a:t> for </a:t>
            </a:r>
            <a:r>
              <a:rPr lang="en">
                <a:solidFill>
                  <a:srgbClr val="424242"/>
                </a:solidFill>
                <a:latin typeface="Nunito"/>
                <a:ea typeface="Nunito"/>
                <a:cs typeface="Nunito"/>
                <a:sym typeface="Nunito"/>
              </a:rPr>
              <a:t>logistic</a:t>
            </a:r>
            <a:r>
              <a:rPr lang="en">
                <a:solidFill>
                  <a:srgbClr val="424242"/>
                </a:solidFill>
                <a:latin typeface="Nunito"/>
                <a:ea typeface="Nunito"/>
                <a:cs typeface="Nunito"/>
                <a:sym typeface="Nunito"/>
              </a:rPr>
              <a:t> regression has been found out. Logistic regression has been implemented for prediction.</a:t>
            </a:r>
            <a:endParaRPr>
              <a:solidFill>
                <a:srgbClr val="424242"/>
              </a:solidFill>
              <a:latin typeface="Nunito"/>
              <a:ea typeface="Nunito"/>
              <a:cs typeface="Nunito"/>
              <a:sym typeface="Nunito"/>
            </a:endParaRPr>
          </a:p>
          <a:p>
            <a:pPr indent="-317500" lvl="0" marL="457200" rtl="0" algn="just">
              <a:lnSpc>
                <a:spcPct val="150000"/>
              </a:lnSpc>
              <a:spcBef>
                <a:spcPts val="0"/>
              </a:spcBef>
              <a:spcAft>
                <a:spcPts val="0"/>
              </a:spcAft>
              <a:buClr>
                <a:srgbClr val="424242"/>
              </a:buClr>
              <a:buSzPts val="1400"/>
              <a:buFont typeface="Nunito"/>
              <a:buAutoNum type="arabicPeriod"/>
            </a:pPr>
            <a:r>
              <a:rPr lang="en">
                <a:solidFill>
                  <a:srgbClr val="424242"/>
                </a:solidFill>
                <a:latin typeface="Nunito"/>
                <a:ea typeface="Nunito"/>
                <a:cs typeface="Nunito"/>
                <a:sym typeface="Nunito"/>
              </a:rPr>
              <a:t>The model was able to correctly predict the conversion status of 656 leads in the testing dataset, giving an overall accuracy of 84%.</a:t>
            </a:r>
            <a:endParaRPr>
              <a:solidFill>
                <a:srgbClr val="424242"/>
              </a:solidFill>
              <a:latin typeface="Nunito"/>
              <a:ea typeface="Nunito"/>
              <a:cs typeface="Nunito"/>
              <a:sym typeface="Nunito"/>
            </a:endParaRPr>
          </a:p>
          <a:p>
            <a:pPr indent="-317500" lvl="0" marL="457200" rtl="0" algn="just">
              <a:lnSpc>
                <a:spcPct val="150000"/>
              </a:lnSpc>
              <a:spcBef>
                <a:spcPts val="0"/>
              </a:spcBef>
              <a:spcAft>
                <a:spcPts val="0"/>
              </a:spcAft>
              <a:buClr>
                <a:srgbClr val="424242"/>
              </a:buClr>
              <a:buSzPts val="1400"/>
              <a:buFont typeface="Nunito"/>
              <a:buAutoNum type="arabicPeriod"/>
            </a:pPr>
            <a:r>
              <a:rPr lang="en">
                <a:solidFill>
                  <a:srgbClr val="424242"/>
                </a:solidFill>
                <a:latin typeface="Nunito"/>
                <a:ea typeface="Nunito"/>
                <a:cs typeface="Nunito"/>
                <a:sym typeface="Nunito"/>
              </a:rPr>
              <a:t>Confusion Table and ROC curve has been implemented to understand the probability and separability of the model.</a:t>
            </a:r>
            <a:endParaRPr>
              <a:solidFill>
                <a:srgbClr val="424242"/>
              </a:solidFill>
              <a:latin typeface="Nunito"/>
              <a:ea typeface="Nunito"/>
              <a:cs typeface="Nunito"/>
              <a:sym typeface="Nunito"/>
            </a:endParaRPr>
          </a:p>
        </p:txBody>
      </p:sp>
      <p:sp>
        <p:nvSpPr>
          <p:cNvPr id="429" name="Google Shape;429;p29"/>
          <p:cNvSpPr txBox="1"/>
          <p:nvPr>
            <p:ph idx="12" type="sldNum"/>
          </p:nvPr>
        </p:nvSpPr>
        <p:spPr>
          <a:xfrm>
            <a:off x="8671509" y="48261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sz="1000"/>
              <a:t>‹#›</a:t>
            </a:fld>
            <a:endParaRPr sz="1000"/>
          </a:p>
        </p:txBody>
      </p:sp>
      <p:sp>
        <p:nvSpPr>
          <p:cNvPr id="430" name="Google Shape;430;p29"/>
          <p:cNvSpPr txBox="1"/>
          <p:nvPr>
            <p:ph idx="12" type="sldNum"/>
          </p:nvPr>
        </p:nvSpPr>
        <p:spPr>
          <a:xfrm>
            <a:off x="3057160" y="4826100"/>
            <a:ext cx="3029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00"/>
              <a:t>Conversion Rate Ratio Predictor</a:t>
            </a:r>
            <a:endParaRPr sz="1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34" name="Shape 434"/>
        <p:cNvGrpSpPr/>
        <p:nvPr/>
      </p:nvGrpSpPr>
      <p:grpSpPr>
        <a:xfrm>
          <a:off x="0" y="0"/>
          <a:ext cx="0" cy="0"/>
          <a:chOff x="0" y="0"/>
          <a:chExt cx="0" cy="0"/>
        </a:xfrm>
      </p:grpSpPr>
      <p:sp>
        <p:nvSpPr>
          <p:cNvPr id="435" name="Google Shape;435;p30"/>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a:t>
            </a:r>
            <a:endParaRPr/>
          </a:p>
        </p:txBody>
      </p:sp>
      <p:sp>
        <p:nvSpPr>
          <p:cNvPr id="436" name="Google Shape;436;p30"/>
          <p:cNvSpPr txBox="1"/>
          <p:nvPr/>
        </p:nvSpPr>
        <p:spPr>
          <a:xfrm>
            <a:off x="457200" y="1019250"/>
            <a:ext cx="8229600" cy="3724800"/>
          </a:xfrm>
          <a:prstGeom prst="rect">
            <a:avLst/>
          </a:prstGeom>
          <a:noFill/>
          <a:ln>
            <a:noFill/>
          </a:ln>
        </p:spPr>
        <p:txBody>
          <a:bodyPr anchorCtr="0" anchor="ctr" bIns="91425" lIns="91425" spcFirstLastPara="1" rIns="91425" wrap="square" tIns="91425">
            <a:noAutofit/>
          </a:bodyPr>
          <a:lstStyle/>
          <a:p>
            <a:pPr indent="-317500" lvl="0" marL="457200" marR="0" rtl="0" algn="just">
              <a:lnSpc>
                <a:spcPct val="150000"/>
              </a:lnSpc>
              <a:spcBef>
                <a:spcPts val="0"/>
              </a:spcBef>
              <a:spcAft>
                <a:spcPts val="0"/>
              </a:spcAft>
              <a:buClr>
                <a:srgbClr val="424242"/>
              </a:buClr>
              <a:buSzPts val="1400"/>
              <a:buFont typeface="Nunito"/>
              <a:buChar char="●"/>
            </a:pPr>
            <a:r>
              <a:rPr lang="en">
                <a:solidFill>
                  <a:srgbClr val="424242"/>
                </a:solidFill>
                <a:latin typeface="Nunito"/>
                <a:ea typeface="Nunito"/>
                <a:cs typeface="Nunito"/>
                <a:sym typeface="Nunito"/>
              </a:rPr>
              <a:t>Reliability = global rate / group mean. If reliability is lower than 1, the group has lower reliability. And if grou</a:t>
            </a:r>
            <a:r>
              <a:rPr lang="en">
                <a:solidFill>
                  <a:srgbClr val="424242"/>
                </a:solidFill>
                <a:latin typeface="Nunito"/>
                <a:ea typeface="Nunito"/>
                <a:cs typeface="Nunito"/>
                <a:sym typeface="Nunito"/>
              </a:rPr>
              <a:t>p reliability is round 1, it's not different from global rate. And if it's above 1, it means that it has significantly more reliability that leads will convert their contracts.</a:t>
            </a:r>
            <a:endParaRPr>
              <a:solidFill>
                <a:srgbClr val="424242"/>
              </a:solidFill>
              <a:latin typeface="Nunito"/>
              <a:ea typeface="Nunito"/>
              <a:cs typeface="Nunito"/>
              <a:sym typeface="Nunito"/>
            </a:endParaRPr>
          </a:p>
          <a:p>
            <a:pPr indent="-317500" lvl="0" marL="457200" marR="0" rtl="0" algn="just">
              <a:lnSpc>
                <a:spcPct val="150000"/>
              </a:lnSpc>
              <a:spcBef>
                <a:spcPts val="0"/>
              </a:spcBef>
              <a:spcAft>
                <a:spcPts val="0"/>
              </a:spcAft>
              <a:buClr>
                <a:srgbClr val="424242"/>
              </a:buClr>
              <a:buSzPts val="1400"/>
              <a:buFont typeface="Nunito"/>
              <a:buChar char="●"/>
            </a:pPr>
            <a:r>
              <a:rPr lang="en">
                <a:solidFill>
                  <a:srgbClr val="424242"/>
                </a:solidFill>
                <a:latin typeface="Nunito"/>
                <a:ea typeface="Nunito"/>
                <a:cs typeface="Nunito"/>
                <a:sym typeface="Nunito"/>
              </a:rPr>
              <a:t>Optimization Results:</a:t>
            </a:r>
            <a:endParaRPr>
              <a:solidFill>
                <a:srgbClr val="424242"/>
              </a:solidFill>
              <a:latin typeface="Nunito"/>
              <a:ea typeface="Nunito"/>
              <a:cs typeface="Nunito"/>
              <a:sym typeface="Nunito"/>
            </a:endParaRPr>
          </a:p>
          <a:p>
            <a:pPr indent="-304800" lvl="0" marL="457200" marR="0" rtl="0" algn="just">
              <a:lnSpc>
                <a:spcPct val="150000"/>
              </a:lnSpc>
              <a:spcBef>
                <a:spcPts val="0"/>
              </a:spcBef>
              <a:spcAft>
                <a:spcPts val="0"/>
              </a:spcAft>
              <a:buClr>
                <a:schemeClr val="dk1"/>
              </a:buClr>
              <a:buSzPts val="1200"/>
              <a:buFont typeface="Nunito"/>
              <a:buAutoNum type="arabicPeriod"/>
            </a:pPr>
            <a:r>
              <a:rPr lang="en" sz="1200">
                <a:solidFill>
                  <a:schemeClr val="dk1"/>
                </a:solidFill>
                <a:latin typeface="Nunito"/>
                <a:ea typeface="Nunito"/>
                <a:cs typeface="Nunito"/>
                <a:sym typeface="Nunito"/>
              </a:rPr>
              <a:t>Housewives and working professionals are most likely to get converted since they have a reliability which is significantly more than one.</a:t>
            </a:r>
            <a:endParaRPr sz="1200">
              <a:solidFill>
                <a:schemeClr val="dk1"/>
              </a:solidFill>
              <a:latin typeface="Nunito"/>
              <a:ea typeface="Nunito"/>
              <a:cs typeface="Nunito"/>
              <a:sym typeface="Nunito"/>
            </a:endParaRPr>
          </a:p>
          <a:p>
            <a:pPr indent="-304800" lvl="0" marL="457200" marR="0" rtl="0" algn="just">
              <a:lnSpc>
                <a:spcPct val="150000"/>
              </a:lnSpc>
              <a:spcBef>
                <a:spcPts val="0"/>
              </a:spcBef>
              <a:spcAft>
                <a:spcPts val="0"/>
              </a:spcAft>
              <a:buClr>
                <a:schemeClr val="dk1"/>
              </a:buClr>
              <a:buSzPts val="1200"/>
              <a:buFont typeface="Nunito"/>
              <a:buAutoNum type="arabicPeriod"/>
            </a:pPr>
            <a:r>
              <a:rPr lang="en" sz="1200">
                <a:solidFill>
                  <a:schemeClr val="dk1"/>
                </a:solidFill>
                <a:latin typeface="Nunito"/>
                <a:ea typeface="Nunito"/>
                <a:cs typeface="Nunito"/>
                <a:sym typeface="Nunito"/>
              </a:rPr>
              <a:t>The last activity of the leads is relevant if leads are approached upfront, have had a phone conversation or resubscribed to the emails, they are most likely to get converted.</a:t>
            </a:r>
            <a:endParaRPr sz="1200">
              <a:solidFill>
                <a:schemeClr val="dk1"/>
              </a:solidFill>
              <a:latin typeface="Nunito"/>
              <a:ea typeface="Nunito"/>
              <a:cs typeface="Nunito"/>
              <a:sym typeface="Nunito"/>
            </a:endParaRPr>
          </a:p>
          <a:p>
            <a:pPr indent="-304800" lvl="0" marL="457200" marR="0" rtl="0" algn="just">
              <a:lnSpc>
                <a:spcPct val="150000"/>
              </a:lnSpc>
              <a:spcBef>
                <a:spcPts val="0"/>
              </a:spcBef>
              <a:spcAft>
                <a:spcPts val="0"/>
              </a:spcAft>
              <a:buClr>
                <a:schemeClr val="dk1"/>
              </a:buClr>
              <a:buSzPts val="1200"/>
              <a:buFont typeface="Nunito"/>
              <a:buAutoNum type="arabicPeriod"/>
            </a:pPr>
            <a:r>
              <a:rPr lang="en" sz="1200">
                <a:solidFill>
                  <a:schemeClr val="dk1"/>
                </a:solidFill>
                <a:latin typeface="Nunito"/>
                <a:ea typeface="Nunito"/>
                <a:cs typeface="Nunito"/>
                <a:sym typeface="Nunito"/>
              </a:rPr>
              <a:t>Dual specialization students and lateral students are most likely to get converted.</a:t>
            </a:r>
            <a:endParaRPr sz="1200">
              <a:solidFill>
                <a:schemeClr val="dk1"/>
              </a:solidFill>
              <a:latin typeface="Nunito"/>
              <a:ea typeface="Nunito"/>
              <a:cs typeface="Nunito"/>
              <a:sym typeface="Nunito"/>
            </a:endParaRPr>
          </a:p>
          <a:p>
            <a:pPr indent="-304800" lvl="0" marL="457200" marR="0" rtl="0" algn="just">
              <a:lnSpc>
                <a:spcPct val="150000"/>
              </a:lnSpc>
              <a:spcBef>
                <a:spcPts val="0"/>
              </a:spcBef>
              <a:spcAft>
                <a:spcPts val="0"/>
              </a:spcAft>
              <a:buClr>
                <a:schemeClr val="dk1"/>
              </a:buClr>
              <a:buSzPts val="1200"/>
              <a:buFont typeface="Nunito"/>
              <a:buAutoNum type="arabicPeriod"/>
            </a:pPr>
            <a:r>
              <a:rPr lang="en" sz="1200">
                <a:solidFill>
                  <a:schemeClr val="dk1"/>
                </a:solidFill>
                <a:latin typeface="Nunito"/>
                <a:ea typeface="Nunito"/>
                <a:cs typeface="Nunito"/>
                <a:sym typeface="Nunito"/>
              </a:rPr>
              <a:t>The leads who have come via references or Welingak website are most likely to get converted.</a:t>
            </a:r>
            <a:endParaRPr sz="1200">
              <a:solidFill>
                <a:schemeClr val="dk1"/>
              </a:solidFill>
              <a:latin typeface="Nunito"/>
              <a:ea typeface="Nunito"/>
              <a:cs typeface="Nunito"/>
              <a:sym typeface="Nunito"/>
            </a:endParaRPr>
          </a:p>
          <a:p>
            <a:pPr indent="-304800" lvl="0" marL="457200" marR="0" rtl="0" algn="just">
              <a:lnSpc>
                <a:spcPct val="150000"/>
              </a:lnSpc>
              <a:spcBef>
                <a:spcPts val="0"/>
              </a:spcBef>
              <a:spcAft>
                <a:spcPts val="0"/>
              </a:spcAft>
              <a:buClr>
                <a:schemeClr val="dk1"/>
              </a:buClr>
              <a:buSzPts val="1200"/>
              <a:buFont typeface="Nunito"/>
              <a:buAutoNum type="arabicPeriod"/>
            </a:pPr>
            <a:r>
              <a:rPr lang="en" sz="1200">
                <a:solidFill>
                  <a:schemeClr val="dk1"/>
                </a:solidFill>
                <a:latin typeface="Nunito"/>
                <a:ea typeface="Nunito"/>
                <a:cs typeface="Nunito"/>
                <a:sym typeface="Nunito"/>
              </a:rPr>
              <a:t>Flexibility and convenience are important for the leads who are most likely to get converted.</a:t>
            </a:r>
            <a:endParaRPr sz="1200">
              <a:solidFill>
                <a:schemeClr val="dk1"/>
              </a:solidFill>
              <a:latin typeface="Nunito"/>
              <a:ea typeface="Nunito"/>
              <a:cs typeface="Nunito"/>
              <a:sym typeface="Nunito"/>
            </a:endParaRPr>
          </a:p>
          <a:p>
            <a:pPr indent="-304800" lvl="0" marL="457200" marR="0" rtl="0" algn="just">
              <a:lnSpc>
                <a:spcPct val="150000"/>
              </a:lnSpc>
              <a:spcBef>
                <a:spcPts val="0"/>
              </a:spcBef>
              <a:spcAft>
                <a:spcPts val="0"/>
              </a:spcAft>
              <a:buClr>
                <a:schemeClr val="dk1"/>
              </a:buClr>
              <a:buSzPts val="1200"/>
              <a:buFont typeface="Nunito"/>
              <a:buAutoNum type="arabicPeriod"/>
            </a:pPr>
            <a:r>
              <a:rPr lang="en" sz="1200">
                <a:solidFill>
                  <a:schemeClr val="dk1"/>
                </a:solidFill>
                <a:latin typeface="Nunito"/>
                <a:ea typeface="Nunito"/>
                <a:cs typeface="Nunito"/>
                <a:sym typeface="Nunito"/>
              </a:rPr>
              <a:t>The leads who submit the Lead Add Form and Quick Add Form are most likely to get converted.</a:t>
            </a:r>
            <a:endParaRPr sz="1200">
              <a:solidFill>
                <a:schemeClr val="dk1"/>
              </a:solidFill>
              <a:latin typeface="Nunito"/>
              <a:ea typeface="Nunito"/>
              <a:cs typeface="Nunito"/>
              <a:sym typeface="Nunito"/>
            </a:endParaRPr>
          </a:p>
          <a:p>
            <a:pPr indent="0" lvl="0" marL="0" rtl="0" algn="just">
              <a:lnSpc>
                <a:spcPct val="150000"/>
              </a:lnSpc>
              <a:spcBef>
                <a:spcPts val="0"/>
              </a:spcBef>
              <a:spcAft>
                <a:spcPts val="0"/>
              </a:spcAft>
              <a:buNone/>
            </a:pPr>
            <a:r>
              <a:t/>
            </a:r>
            <a:endParaRPr sz="1500">
              <a:solidFill>
                <a:srgbClr val="424242"/>
              </a:solidFill>
              <a:latin typeface="Nunito"/>
              <a:ea typeface="Nunito"/>
              <a:cs typeface="Nunito"/>
              <a:sym typeface="Nunito"/>
            </a:endParaRPr>
          </a:p>
        </p:txBody>
      </p:sp>
      <p:sp>
        <p:nvSpPr>
          <p:cNvPr id="437" name="Google Shape;437;p30"/>
          <p:cNvSpPr txBox="1"/>
          <p:nvPr>
            <p:ph idx="12" type="sldNum"/>
          </p:nvPr>
        </p:nvSpPr>
        <p:spPr>
          <a:xfrm>
            <a:off x="8671509" y="48261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sz="1000"/>
              <a:t>‹#›</a:t>
            </a:fld>
            <a:endParaRPr sz="1000"/>
          </a:p>
        </p:txBody>
      </p:sp>
      <p:sp>
        <p:nvSpPr>
          <p:cNvPr id="438" name="Google Shape;438;p30"/>
          <p:cNvSpPr txBox="1"/>
          <p:nvPr>
            <p:ph idx="12" type="sldNum"/>
          </p:nvPr>
        </p:nvSpPr>
        <p:spPr>
          <a:xfrm>
            <a:off x="3057160" y="4826100"/>
            <a:ext cx="3029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00"/>
              <a:t>Conversion Rate Ratio Predictor</a:t>
            </a:r>
            <a:endParaRPr sz="1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42" name="Shape 442"/>
        <p:cNvGrpSpPr/>
        <p:nvPr/>
      </p:nvGrpSpPr>
      <p:grpSpPr>
        <a:xfrm>
          <a:off x="0" y="0"/>
          <a:ext cx="0" cy="0"/>
          <a:chOff x="0" y="0"/>
          <a:chExt cx="0" cy="0"/>
        </a:xfrm>
      </p:grpSpPr>
      <p:sp>
        <p:nvSpPr>
          <p:cNvPr id="443" name="Google Shape;443;p31"/>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a:t>
            </a:r>
            <a:endParaRPr/>
          </a:p>
        </p:txBody>
      </p:sp>
      <p:sp>
        <p:nvSpPr>
          <p:cNvPr id="444" name="Google Shape;444;p31"/>
          <p:cNvSpPr txBox="1"/>
          <p:nvPr>
            <p:ph idx="12" type="sldNum"/>
          </p:nvPr>
        </p:nvSpPr>
        <p:spPr>
          <a:xfrm>
            <a:off x="8671509" y="48261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sz="1000"/>
              <a:t>‹#›</a:t>
            </a:fld>
            <a:endParaRPr sz="1000"/>
          </a:p>
        </p:txBody>
      </p:sp>
      <p:sp>
        <p:nvSpPr>
          <p:cNvPr id="445" name="Google Shape;445;p31"/>
          <p:cNvSpPr txBox="1"/>
          <p:nvPr>
            <p:ph idx="12" type="sldNum"/>
          </p:nvPr>
        </p:nvSpPr>
        <p:spPr>
          <a:xfrm>
            <a:off x="3057160" y="4826100"/>
            <a:ext cx="3029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00"/>
              <a:t>Conversion Rate Ratio Predictor</a:t>
            </a:r>
            <a:endParaRPr sz="1000"/>
          </a:p>
        </p:txBody>
      </p:sp>
      <p:pic>
        <p:nvPicPr>
          <p:cNvPr id="446" name="Google Shape;446;p31"/>
          <p:cNvPicPr preferRelativeResize="0"/>
          <p:nvPr/>
        </p:nvPicPr>
        <p:blipFill rotWithShape="1">
          <a:blip r:embed="rId3">
            <a:alphaModFix/>
          </a:blip>
          <a:srcRect b="19492" l="0" r="0" t="7636"/>
          <a:stretch/>
        </p:blipFill>
        <p:spPr>
          <a:xfrm>
            <a:off x="152400" y="1176700"/>
            <a:ext cx="4078700" cy="2304050"/>
          </a:xfrm>
          <a:prstGeom prst="rect">
            <a:avLst/>
          </a:prstGeom>
          <a:noFill/>
          <a:ln>
            <a:noFill/>
          </a:ln>
        </p:spPr>
      </p:pic>
      <p:sp>
        <p:nvSpPr>
          <p:cNvPr id="447" name="Google Shape;447;p31"/>
          <p:cNvSpPr txBox="1"/>
          <p:nvPr/>
        </p:nvSpPr>
        <p:spPr>
          <a:xfrm>
            <a:off x="152550" y="3663975"/>
            <a:ext cx="40788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200">
                <a:solidFill>
                  <a:schemeClr val="dk1"/>
                </a:solidFill>
                <a:latin typeface="Roboto"/>
                <a:ea typeface="Roboto"/>
                <a:cs typeface="Roboto"/>
                <a:sym typeface="Roboto"/>
              </a:rPr>
              <a:t>Figure 3- </a:t>
            </a:r>
            <a:r>
              <a:rPr i="1" lang="en" sz="1200">
                <a:solidFill>
                  <a:schemeClr val="dk1"/>
                </a:solidFill>
                <a:latin typeface="Roboto"/>
                <a:ea typeface="Roboto"/>
                <a:cs typeface="Roboto"/>
                <a:sym typeface="Roboto"/>
              </a:rPr>
              <a:t>threshold vs accuracy curve of logistic regression</a:t>
            </a:r>
            <a:endParaRPr i="1" sz="1200">
              <a:latin typeface="Roboto"/>
              <a:ea typeface="Roboto"/>
              <a:cs typeface="Roboto"/>
              <a:sym typeface="Roboto"/>
            </a:endParaRPr>
          </a:p>
        </p:txBody>
      </p:sp>
      <p:pic>
        <p:nvPicPr>
          <p:cNvPr id="448" name="Google Shape;448;p31"/>
          <p:cNvPicPr preferRelativeResize="0"/>
          <p:nvPr/>
        </p:nvPicPr>
        <p:blipFill>
          <a:blip r:embed="rId4">
            <a:alphaModFix/>
          </a:blip>
          <a:stretch>
            <a:fillRect/>
          </a:stretch>
        </p:blipFill>
        <p:spPr>
          <a:xfrm>
            <a:off x="4404200" y="1176700"/>
            <a:ext cx="4608101" cy="2166788"/>
          </a:xfrm>
          <a:prstGeom prst="rect">
            <a:avLst/>
          </a:prstGeom>
          <a:noFill/>
          <a:ln>
            <a:noFill/>
          </a:ln>
        </p:spPr>
      </p:pic>
      <p:sp>
        <p:nvSpPr>
          <p:cNvPr id="449" name="Google Shape;449;p31"/>
          <p:cNvSpPr txBox="1"/>
          <p:nvPr/>
        </p:nvSpPr>
        <p:spPr>
          <a:xfrm>
            <a:off x="4404125" y="3511575"/>
            <a:ext cx="46080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200">
                <a:solidFill>
                  <a:schemeClr val="dk1"/>
                </a:solidFill>
                <a:latin typeface="Roboto"/>
                <a:ea typeface="Roboto"/>
                <a:cs typeface="Roboto"/>
                <a:sym typeface="Roboto"/>
              </a:rPr>
              <a:t>Figure 4- reliability of what_is_your_current_occupation</a:t>
            </a:r>
            <a:endParaRPr i="1" sz="12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1" name="Shape 121"/>
        <p:cNvGrpSpPr/>
        <p:nvPr/>
      </p:nvGrpSpPr>
      <p:grpSpPr>
        <a:xfrm>
          <a:off x="0" y="0"/>
          <a:ext cx="0" cy="0"/>
          <a:chOff x="0" y="0"/>
          <a:chExt cx="0" cy="0"/>
        </a:xfrm>
      </p:grpSpPr>
      <p:sp>
        <p:nvSpPr>
          <p:cNvPr id="122" name="Google Shape;122;p14"/>
          <p:cNvSpPr/>
          <p:nvPr/>
        </p:nvSpPr>
        <p:spPr>
          <a:xfrm>
            <a:off x="6716650" y="1853900"/>
            <a:ext cx="1970700" cy="2877900"/>
          </a:xfrm>
          <a:prstGeom prst="roundRect">
            <a:avLst>
              <a:gd fmla="val 5758" name="adj"/>
            </a:avLst>
          </a:prstGeom>
          <a:solidFill>
            <a:srgbClr val="434343">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p:nvPr/>
        </p:nvSpPr>
        <p:spPr>
          <a:xfrm>
            <a:off x="2543788" y="1853900"/>
            <a:ext cx="1970700" cy="2877900"/>
          </a:xfrm>
          <a:prstGeom prst="roundRect">
            <a:avLst>
              <a:gd fmla="val 6016" name="adj"/>
            </a:avLst>
          </a:prstGeom>
          <a:solidFill>
            <a:srgbClr val="434343">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4"/>
          <p:cNvSpPr/>
          <p:nvPr/>
        </p:nvSpPr>
        <p:spPr>
          <a:xfrm>
            <a:off x="4630225" y="1853900"/>
            <a:ext cx="1970700" cy="2877900"/>
          </a:xfrm>
          <a:prstGeom prst="roundRect">
            <a:avLst>
              <a:gd fmla="val 6240" name="adj"/>
            </a:avLst>
          </a:prstGeom>
          <a:solidFill>
            <a:srgbClr val="434343">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a:off x="457325" y="1853900"/>
            <a:ext cx="1970700" cy="2877900"/>
          </a:xfrm>
          <a:prstGeom prst="roundRect">
            <a:avLst>
              <a:gd fmla="val 5794" name="adj"/>
            </a:avLst>
          </a:prstGeom>
          <a:solidFill>
            <a:srgbClr val="434343">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4"/>
          <p:cNvGrpSpPr/>
          <p:nvPr/>
        </p:nvGrpSpPr>
        <p:grpSpPr>
          <a:xfrm>
            <a:off x="585452" y="3628700"/>
            <a:ext cx="1714535" cy="824600"/>
            <a:chOff x="361025" y="3907475"/>
            <a:chExt cx="2016625" cy="824600"/>
          </a:xfrm>
        </p:grpSpPr>
        <p:sp>
          <p:nvSpPr>
            <p:cNvPr id="127" name="Google Shape;127;p14"/>
            <p:cNvSpPr txBox="1"/>
            <p:nvPr/>
          </p:nvSpPr>
          <p:spPr>
            <a:xfrm>
              <a:off x="361025" y="3907475"/>
              <a:ext cx="20166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Fira Sans Extra Condensed"/>
                  <a:ea typeface="Fira Sans Extra Condensed"/>
                  <a:cs typeface="Fira Sans Extra Condensed"/>
                  <a:sym typeface="Fira Sans Extra Condensed"/>
                </a:rPr>
                <a:t>Gaurav Advani</a:t>
              </a:r>
              <a:endParaRPr sz="1600">
                <a:solidFill>
                  <a:schemeClr val="dk1"/>
                </a:solidFill>
                <a:latin typeface="Fira Sans Extra Condensed"/>
                <a:ea typeface="Fira Sans Extra Condensed"/>
                <a:cs typeface="Fira Sans Extra Condensed"/>
                <a:sym typeface="Fira Sans Extra Condensed"/>
              </a:endParaRPr>
            </a:p>
          </p:txBody>
        </p:sp>
        <p:sp>
          <p:nvSpPr>
            <p:cNvPr id="128" name="Google Shape;128;p14"/>
            <p:cNvSpPr txBox="1"/>
            <p:nvPr/>
          </p:nvSpPr>
          <p:spPr>
            <a:xfrm>
              <a:off x="361050" y="4249075"/>
              <a:ext cx="2016600" cy="48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Roll no: 1902002</a:t>
              </a:r>
              <a:endParaRPr sz="1200">
                <a:solidFill>
                  <a:schemeClr val="dk1"/>
                </a:solidFill>
                <a:latin typeface="Roboto"/>
                <a:ea typeface="Roboto"/>
                <a:cs typeface="Roboto"/>
                <a:sym typeface="Roboto"/>
              </a:endParaRPr>
            </a:p>
          </p:txBody>
        </p:sp>
      </p:grpSp>
      <p:grpSp>
        <p:nvGrpSpPr>
          <p:cNvPr id="129" name="Google Shape;129;p14"/>
          <p:cNvGrpSpPr/>
          <p:nvPr/>
        </p:nvGrpSpPr>
        <p:grpSpPr>
          <a:xfrm>
            <a:off x="2671937" y="3628700"/>
            <a:ext cx="1714513" cy="824600"/>
            <a:chOff x="2503675" y="3907475"/>
            <a:chExt cx="2016600" cy="824600"/>
          </a:xfrm>
        </p:grpSpPr>
        <p:sp>
          <p:nvSpPr>
            <p:cNvPr id="130" name="Google Shape;130;p14"/>
            <p:cNvSpPr txBox="1"/>
            <p:nvPr/>
          </p:nvSpPr>
          <p:spPr>
            <a:xfrm>
              <a:off x="2503675" y="3907475"/>
              <a:ext cx="20166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Fira Sans Extra Condensed"/>
                  <a:ea typeface="Fira Sans Extra Condensed"/>
                  <a:cs typeface="Fira Sans Extra Condensed"/>
                  <a:sym typeface="Fira Sans Extra Condensed"/>
                </a:rPr>
                <a:t>Saathvik Ayyamolia</a:t>
              </a:r>
              <a:endParaRPr sz="1600">
                <a:solidFill>
                  <a:schemeClr val="dk1"/>
                </a:solidFill>
                <a:latin typeface="Fira Sans Extra Condensed"/>
                <a:ea typeface="Fira Sans Extra Condensed"/>
                <a:cs typeface="Fira Sans Extra Condensed"/>
                <a:sym typeface="Fira Sans Extra Condensed"/>
              </a:endParaRPr>
            </a:p>
          </p:txBody>
        </p:sp>
        <p:sp>
          <p:nvSpPr>
            <p:cNvPr id="131" name="Google Shape;131;p14"/>
            <p:cNvSpPr txBox="1"/>
            <p:nvPr/>
          </p:nvSpPr>
          <p:spPr>
            <a:xfrm>
              <a:off x="2503675" y="4249075"/>
              <a:ext cx="2016600" cy="48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Roll no: 1902007</a:t>
              </a:r>
              <a:endParaRPr sz="1200">
                <a:solidFill>
                  <a:schemeClr val="dk1"/>
                </a:solidFill>
                <a:latin typeface="Roboto"/>
                <a:ea typeface="Roboto"/>
                <a:cs typeface="Roboto"/>
                <a:sym typeface="Roboto"/>
              </a:endParaRPr>
            </a:p>
          </p:txBody>
        </p:sp>
      </p:grpSp>
      <p:grpSp>
        <p:nvGrpSpPr>
          <p:cNvPr id="132" name="Google Shape;132;p14"/>
          <p:cNvGrpSpPr/>
          <p:nvPr/>
        </p:nvGrpSpPr>
        <p:grpSpPr>
          <a:xfrm>
            <a:off x="4758401" y="3628700"/>
            <a:ext cx="1714514" cy="824600"/>
            <a:chOff x="4635012" y="3907475"/>
            <a:chExt cx="2016600" cy="824600"/>
          </a:xfrm>
        </p:grpSpPr>
        <p:sp>
          <p:nvSpPr>
            <p:cNvPr id="133" name="Google Shape;133;p14"/>
            <p:cNvSpPr txBox="1"/>
            <p:nvPr/>
          </p:nvSpPr>
          <p:spPr>
            <a:xfrm>
              <a:off x="4635012" y="3907475"/>
              <a:ext cx="20166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Fira Sans Extra Condensed"/>
                  <a:ea typeface="Fira Sans Extra Condensed"/>
                  <a:cs typeface="Fira Sans Extra Condensed"/>
                  <a:sym typeface="Fira Sans Extra Condensed"/>
                </a:rPr>
                <a:t>Shruti Jain</a:t>
              </a:r>
              <a:endParaRPr sz="1600">
                <a:solidFill>
                  <a:schemeClr val="dk1"/>
                </a:solidFill>
                <a:latin typeface="Fira Sans Extra Condensed"/>
                <a:ea typeface="Fira Sans Extra Condensed"/>
                <a:cs typeface="Fira Sans Extra Condensed"/>
                <a:sym typeface="Fira Sans Extra Condensed"/>
              </a:endParaRPr>
            </a:p>
          </p:txBody>
        </p:sp>
        <p:sp>
          <p:nvSpPr>
            <p:cNvPr id="134" name="Google Shape;134;p14"/>
            <p:cNvSpPr txBox="1"/>
            <p:nvPr/>
          </p:nvSpPr>
          <p:spPr>
            <a:xfrm>
              <a:off x="4635013" y="4249075"/>
              <a:ext cx="2016600" cy="48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Roll no: 1902057</a:t>
              </a:r>
              <a:endParaRPr sz="1200">
                <a:solidFill>
                  <a:schemeClr val="dk1"/>
                </a:solidFill>
                <a:latin typeface="Roboto"/>
                <a:ea typeface="Roboto"/>
                <a:cs typeface="Roboto"/>
                <a:sym typeface="Roboto"/>
              </a:endParaRPr>
            </a:p>
          </p:txBody>
        </p:sp>
      </p:grpSp>
      <p:sp>
        <p:nvSpPr>
          <p:cNvPr id="135" name="Google Shape;135;p14"/>
          <p:cNvSpPr/>
          <p:nvPr/>
        </p:nvSpPr>
        <p:spPr>
          <a:xfrm>
            <a:off x="457200" y="1201875"/>
            <a:ext cx="8229600" cy="393600"/>
          </a:xfrm>
          <a:prstGeom prst="roundRect">
            <a:avLst>
              <a:gd fmla="val 19322" name="adj"/>
            </a:avLst>
          </a:prstGeom>
          <a:solidFill>
            <a:srgbClr val="1642C5">
              <a:alpha val="5647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lt1"/>
                </a:solidFill>
                <a:latin typeface="Fira Sans Extra Condensed"/>
                <a:ea typeface="Fira Sans Extra Condensed"/>
                <a:cs typeface="Fira Sans Extra Condensed"/>
                <a:sym typeface="Fira Sans Extra Condensed"/>
              </a:rPr>
              <a:t>Core team members</a:t>
            </a:r>
            <a:endParaRPr sz="1200"/>
          </a:p>
        </p:txBody>
      </p:sp>
      <p:sp>
        <p:nvSpPr>
          <p:cNvPr id="136" name="Google Shape;136;p14"/>
          <p:cNvSpPr/>
          <p:nvPr/>
        </p:nvSpPr>
        <p:spPr>
          <a:xfrm>
            <a:off x="864125" y="2202375"/>
            <a:ext cx="1157100" cy="1156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p:nvPr/>
        </p:nvSpPr>
        <p:spPr>
          <a:xfrm>
            <a:off x="7123475" y="2202663"/>
            <a:ext cx="1157100" cy="1156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a:off x="5037025" y="2202375"/>
            <a:ext cx="1157100" cy="1156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 name="Google Shape;139;p14"/>
          <p:cNvGrpSpPr/>
          <p:nvPr/>
        </p:nvGrpSpPr>
        <p:grpSpPr>
          <a:xfrm>
            <a:off x="1221800" y="2528946"/>
            <a:ext cx="441752" cy="503988"/>
            <a:chOff x="-57940525" y="3590375"/>
            <a:chExt cx="279625" cy="319000"/>
          </a:xfrm>
        </p:grpSpPr>
        <p:sp>
          <p:nvSpPr>
            <p:cNvPr id="140" name="Google Shape;140;p14"/>
            <p:cNvSpPr/>
            <p:nvPr/>
          </p:nvSpPr>
          <p:spPr>
            <a:xfrm>
              <a:off x="-57940525" y="3727425"/>
              <a:ext cx="18150" cy="63800"/>
            </a:xfrm>
            <a:custGeom>
              <a:rect b="b" l="l" r="r" t="t"/>
              <a:pathLst>
                <a:path extrusionOk="0" h="2552" w="726">
                  <a:moveTo>
                    <a:pt x="725" y="0"/>
                  </a:moveTo>
                  <a:cubicBezTo>
                    <a:pt x="253" y="252"/>
                    <a:pt x="1" y="725"/>
                    <a:pt x="1" y="1260"/>
                  </a:cubicBezTo>
                  <a:cubicBezTo>
                    <a:pt x="1" y="1827"/>
                    <a:pt x="316" y="2300"/>
                    <a:pt x="725" y="2552"/>
                  </a:cubicBezTo>
                  <a:lnTo>
                    <a:pt x="72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4"/>
            <p:cNvSpPr/>
            <p:nvPr/>
          </p:nvSpPr>
          <p:spPr>
            <a:xfrm>
              <a:off x="-57904300" y="3686450"/>
              <a:ext cx="205600" cy="111075"/>
            </a:xfrm>
            <a:custGeom>
              <a:rect b="b" l="l" r="r" t="t"/>
              <a:pathLst>
                <a:path extrusionOk="0" h="4443" w="8224">
                  <a:moveTo>
                    <a:pt x="2647" y="2143"/>
                  </a:moveTo>
                  <a:cubicBezTo>
                    <a:pt x="2836" y="2143"/>
                    <a:pt x="2994" y="2301"/>
                    <a:pt x="2994" y="2521"/>
                  </a:cubicBezTo>
                  <a:cubicBezTo>
                    <a:pt x="2994" y="2710"/>
                    <a:pt x="2836" y="2868"/>
                    <a:pt x="2647" y="2868"/>
                  </a:cubicBezTo>
                  <a:cubicBezTo>
                    <a:pt x="2427" y="2868"/>
                    <a:pt x="2301" y="2710"/>
                    <a:pt x="2301" y="2521"/>
                  </a:cubicBezTo>
                  <a:cubicBezTo>
                    <a:pt x="2301" y="2301"/>
                    <a:pt x="2427" y="2143"/>
                    <a:pt x="2647" y="2143"/>
                  </a:cubicBezTo>
                  <a:close/>
                  <a:moveTo>
                    <a:pt x="5640" y="2143"/>
                  </a:moveTo>
                  <a:cubicBezTo>
                    <a:pt x="5829" y="2143"/>
                    <a:pt x="5987" y="2301"/>
                    <a:pt x="5987" y="2521"/>
                  </a:cubicBezTo>
                  <a:cubicBezTo>
                    <a:pt x="5987" y="2710"/>
                    <a:pt x="5829" y="2868"/>
                    <a:pt x="5640" y="2868"/>
                  </a:cubicBezTo>
                  <a:cubicBezTo>
                    <a:pt x="5420" y="2868"/>
                    <a:pt x="5262" y="2710"/>
                    <a:pt x="5262" y="2521"/>
                  </a:cubicBezTo>
                  <a:cubicBezTo>
                    <a:pt x="5262" y="2301"/>
                    <a:pt x="5420" y="2143"/>
                    <a:pt x="5640" y="2143"/>
                  </a:cubicBezTo>
                  <a:close/>
                  <a:moveTo>
                    <a:pt x="1923" y="1"/>
                  </a:moveTo>
                  <a:lnTo>
                    <a:pt x="1" y="1923"/>
                  </a:lnTo>
                  <a:lnTo>
                    <a:pt x="1" y="4443"/>
                  </a:lnTo>
                  <a:lnTo>
                    <a:pt x="1765" y="4443"/>
                  </a:lnTo>
                  <a:cubicBezTo>
                    <a:pt x="2490" y="3986"/>
                    <a:pt x="3309" y="3758"/>
                    <a:pt x="4124" y="3758"/>
                  </a:cubicBezTo>
                  <a:cubicBezTo>
                    <a:pt x="4939" y="3758"/>
                    <a:pt x="5751" y="3986"/>
                    <a:pt x="6459" y="4443"/>
                  </a:cubicBezTo>
                  <a:lnTo>
                    <a:pt x="8224" y="4443"/>
                  </a:lnTo>
                  <a:lnTo>
                    <a:pt x="8224" y="1923"/>
                  </a:lnTo>
                  <a:lnTo>
                    <a:pt x="6302" y="1"/>
                  </a:lnTo>
                  <a:cubicBezTo>
                    <a:pt x="5625" y="395"/>
                    <a:pt x="4876" y="592"/>
                    <a:pt x="4124" y="592"/>
                  </a:cubicBezTo>
                  <a:cubicBezTo>
                    <a:pt x="3372" y="592"/>
                    <a:pt x="2616" y="395"/>
                    <a:pt x="19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4"/>
            <p:cNvSpPr/>
            <p:nvPr/>
          </p:nvSpPr>
          <p:spPr>
            <a:xfrm>
              <a:off x="-57903500" y="3590375"/>
              <a:ext cx="205575" cy="117375"/>
            </a:xfrm>
            <a:custGeom>
              <a:rect b="b" l="l" r="r" t="t"/>
              <a:pathLst>
                <a:path extrusionOk="0" h="4695" w="8223">
                  <a:moveTo>
                    <a:pt x="4096" y="0"/>
                  </a:moveTo>
                  <a:cubicBezTo>
                    <a:pt x="3560" y="0"/>
                    <a:pt x="3088" y="315"/>
                    <a:pt x="2804" y="756"/>
                  </a:cubicBezTo>
                  <a:cubicBezTo>
                    <a:pt x="2753" y="751"/>
                    <a:pt x="2702" y="748"/>
                    <a:pt x="2651" y="748"/>
                  </a:cubicBezTo>
                  <a:cubicBezTo>
                    <a:pt x="2101" y="748"/>
                    <a:pt x="1551" y="1051"/>
                    <a:pt x="1292" y="1512"/>
                  </a:cubicBezTo>
                  <a:cubicBezTo>
                    <a:pt x="567" y="1638"/>
                    <a:pt x="0" y="2269"/>
                    <a:pt x="0" y="3056"/>
                  </a:cubicBezTo>
                  <a:lnTo>
                    <a:pt x="0" y="4694"/>
                  </a:lnTo>
                  <a:lnTo>
                    <a:pt x="1607" y="3088"/>
                  </a:lnTo>
                  <a:cubicBezTo>
                    <a:pt x="1683" y="3011"/>
                    <a:pt x="1783" y="2970"/>
                    <a:pt x="1884" y="2970"/>
                  </a:cubicBezTo>
                  <a:cubicBezTo>
                    <a:pt x="1951" y="2970"/>
                    <a:pt x="2018" y="2987"/>
                    <a:pt x="2080" y="3025"/>
                  </a:cubicBezTo>
                  <a:cubicBezTo>
                    <a:pt x="2694" y="3450"/>
                    <a:pt x="3403" y="3663"/>
                    <a:pt x="4112" y="3663"/>
                  </a:cubicBezTo>
                  <a:cubicBezTo>
                    <a:pt x="4821" y="3663"/>
                    <a:pt x="5529" y="3450"/>
                    <a:pt x="6144" y="3025"/>
                  </a:cubicBezTo>
                  <a:cubicBezTo>
                    <a:pt x="6206" y="2987"/>
                    <a:pt x="6273" y="2970"/>
                    <a:pt x="6339" y="2970"/>
                  </a:cubicBezTo>
                  <a:cubicBezTo>
                    <a:pt x="6441" y="2970"/>
                    <a:pt x="6540" y="3011"/>
                    <a:pt x="6616" y="3088"/>
                  </a:cubicBezTo>
                  <a:lnTo>
                    <a:pt x="8223" y="4694"/>
                  </a:lnTo>
                  <a:lnTo>
                    <a:pt x="8223" y="3056"/>
                  </a:lnTo>
                  <a:cubicBezTo>
                    <a:pt x="8192" y="2300"/>
                    <a:pt x="7656" y="1638"/>
                    <a:pt x="6900" y="1512"/>
                  </a:cubicBezTo>
                  <a:cubicBezTo>
                    <a:pt x="6641" y="1051"/>
                    <a:pt x="6091" y="748"/>
                    <a:pt x="5541" y="748"/>
                  </a:cubicBezTo>
                  <a:cubicBezTo>
                    <a:pt x="5490" y="748"/>
                    <a:pt x="5439" y="751"/>
                    <a:pt x="5388" y="756"/>
                  </a:cubicBezTo>
                  <a:cubicBezTo>
                    <a:pt x="5136" y="284"/>
                    <a:pt x="4663" y="0"/>
                    <a:pt x="40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
            <p:cNvSpPr/>
            <p:nvPr/>
          </p:nvSpPr>
          <p:spPr>
            <a:xfrm>
              <a:off x="-57903500" y="3798700"/>
              <a:ext cx="204800" cy="110675"/>
            </a:xfrm>
            <a:custGeom>
              <a:rect b="b" l="l" r="r" t="t"/>
              <a:pathLst>
                <a:path extrusionOk="0" h="4427" w="8192">
                  <a:moveTo>
                    <a:pt x="5159" y="1001"/>
                  </a:moveTo>
                  <a:cubicBezTo>
                    <a:pt x="5254" y="1001"/>
                    <a:pt x="5340" y="1040"/>
                    <a:pt x="5388" y="1119"/>
                  </a:cubicBezTo>
                  <a:cubicBezTo>
                    <a:pt x="5545" y="1245"/>
                    <a:pt x="5545" y="1465"/>
                    <a:pt x="5388" y="1654"/>
                  </a:cubicBezTo>
                  <a:cubicBezTo>
                    <a:pt x="5041" y="2001"/>
                    <a:pt x="4569" y="2190"/>
                    <a:pt x="4096" y="2190"/>
                  </a:cubicBezTo>
                  <a:cubicBezTo>
                    <a:pt x="3623" y="2190"/>
                    <a:pt x="3119" y="2001"/>
                    <a:pt x="2804" y="1654"/>
                  </a:cubicBezTo>
                  <a:cubicBezTo>
                    <a:pt x="2647" y="1497"/>
                    <a:pt x="2647" y="1245"/>
                    <a:pt x="2804" y="1119"/>
                  </a:cubicBezTo>
                  <a:cubicBezTo>
                    <a:pt x="2883" y="1040"/>
                    <a:pt x="2978" y="1001"/>
                    <a:pt x="3068" y="1001"/>
                  </a:cubicBezTo>
                  <a:cubicBezTo>
                    <a:pt x="3159" y="1001"/>
                    <a:pt x="3245" y="1040"/>
                    <a:pt x="3308" y="1119"/>
                  </a:cubicBezTo>
                  <a:cubicBezTo>
                    <a:pt x="3529" y="1339"/>
                    <a:pt x="3812" y="1449"/>
                    <a:pt x="4096" y="1449"/>
                  </a:cubicBezTo>
                  <a:cubicBezTo>
                    <a:pt x="4380" y="1449"/>
                    <a:pt x="4663" y="1339"/>
                    <a:pt x="4884" y="1119"/>
                  </a:cubicBezTo>
                  <a:cubicBezTo>
                    <a:pt x="4962" y="1040"/>
                    <a:pt x="5065" y="1001"/>
                    <a:pt x="5159" y="1001"/>
                  </a:cubicBezTo>
                  <a:close/>
                  <a:moveTo>
                    <a:pt x="4080" y="0"/>
                  </a:moveTo>
                  <a:cubicBezTo>
                    <a:pt x="3371" y="0"/>
                    <a:pt x="2663" y="205"/>
                    <a:pt x="2048" y="615"/>
                  </a:cubicBezTo>
                  <a:cubicBezTo>
                    <a:pt x="1985" y="646"/>
                    <a:pt x="1922" y="678"/>
                    <a:pt x="1859" y="678"/>
                  </a:cubicBezTo>
                  <a:lnTo>
                    <a:pt x="0" y="678"/>
                  </a:lnTo>
                  <a:cubicBezTo>
                    <a:pt x="189" y="2788"/>
                    <a:pt x="1922" y="4427"/>
                    <a:pt x="4096" y="4427"/>
                  </a:cubicBezTo>
                  <a:cubicBezTo>
                    <a:pt x="6270" y="4427"/>
                    <a:pt x="8003" y="2788"/>
                    <a:pt x="8192" y="678"/>
                  </a:cubicBezTo>
                  <a:lnTo>
                    <a:pt x="6333" y="678"/>
                  </a:lnTo>
                  <a:cubicBezTo>
                    <a:pt x="6270" y="678"/>
                    <a:pt x="6175" y="646"/>
                    <a:pt x="6112" y="615"/>
                  </a:cubicBezTo>
                  <a:cubicBezTo>
                    <a:pt x="5498" y="205"/>
                    <a:pt x="4789" y="0"/>
                    <a:pt x="40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p:nvPr/>
          </p:nvSpPr>
          <p:spPr>
            <a:xfrm>
              <a:off x="-57679825" y="3726625"/>
              <a:ext cx="18925" cy="63825"/>
            </a:xfrm>
            <a:custGeom>
              <a:rect b="b" l="l" r="r" t="t"/>
              <a:pathLst>
                <a:path extrusionOk="0" h="2553" w="757">
                  <a:moveTo>
                    <a:pt x="1" y="1"/>
                  </a:moveTo>
                  <a:lnTo>
                    <a:pt x="1" y="2552"/>
                  </a:lnTo>
                  <a:cubicBezTo>
                    <a:pt x="442" y="2269"/>
                    <a:pt x="757" y="1796"/>
                    <a:pt x="757" y="1261"/>
                  </a:cubicBezTo>
                  <a:cubicBezTo>
                    <a:pt x="757" y="757"/>
                    <a:pt x="442" y="284"/>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 name="Google Shape;145;p14"/>
          <p:cNvGrpSpPr/>
          <p:nvPr/>
        </p:nvGrpSpPr>
        <p:grpSpPr>
          <a:xfrm>
            <a:off x="7429660" y="2508523"/>
            <a:ext cx="544735" cy="545087"/>
            <a:chOff x="-55595775" y="3982375"/>
            <a:chExt cx="319025" cy="319250"/>
          </a:xfrm>
        </p:grpSpPr>
        <p:sp>
          <p:nvSpPr>
            <p:cNvPr id="146" name="Google Shape;146;p14"/>
            <p:cNvSpPr/>
            <p:nvPr/>
          </p:nvSpPr>
          <p:spPr>
            <a:xfrm>
              <a:off x="-55441400" y="3982375"/>
              <a:ext cx="125250" cy="145175"/>
            </a:xfrm>
            <a:custGeom>
              <a:rect b="b" l="l" r="r" t="t"/>
              <a:pathLst>
                <a:path extrusionOk="0" h="5807" w="5010">
                  <a:moveTo>
                    <a:pt x="2038" y="1"/>
                  </a:moveTo>
                  <a:cubicBezTo>
                    <a:pt x="1277" y="1"/>
                    <a:pt x="574" y="302"/>
                    <a:pt x="1" y="797"/>
                  </a:cubicBezTo>
                  <a:cubicBezTo>
                    <a:pt x="2332" y="1081"/>
                    <a:pt x="4160" y="3003"/>
                    <a:pt x="4254" y="5365"/>
                  </a:cubicBezTo>
                  <a:cubicBezTo>
                    <a:pt x="4538" y="5491"/>
                    <a:pt x="4821" y="5586"/>
                    <a:pt x="5010" y="5807"/>
                  </a:cubicBezTo>
                  <a:lnTo>
                    <a:pt x="5010" y="3066"/>
                  </a:lnTo>
                  <a:cubicBezTo>
                    <a:pt x="5010" y="1585"/>
                    <a:pt x="3939" y="293"/>
                    <a:pt x="2521" y="41"/>
                  </a:cubicBezTo>
                  <a:cubicBezTo>
                    <a:pt x="2358" y="14"/>
                    <a:pt x="2197" y="1"/>
                    <a:pt x="203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
            <p:cNvSpPr/>
            <p:nvPr/>
          </p:nvSpPr>
          <p:spPr>
            <a:xfrm>
              <a:off x="-55343725" y="4203125"/>
              <a:ext cx="66975" cy="41000"/>
            </a:xfrm>
            <a:custGeom>
              <a:rect b="b" l="l" r="r" t="t"/>
              <a:pathLst>
                <a:path extrusionOk="0" h="1640" w="2679">
                  <a:moveTo>
                    <a:pt x="1418" y="1"/>
                  </a:moveTo>
                  <a:cubicBezTo>
                    <a:pt x="1135" y="379"/>
                    <a:pt x="757" y="663"/>
                    <a:pt x="284" y="789"/>
                  </a:cubicBezTo>
                  <a:cubicBezTo>
                    <a:pt x="190" y="1072"/>
                    <a:pt x="127" y="1387"/>
                    <a:pt x="1" y="1639"/>
                  </a:cubicBezTo>
                  <a:lnTo>
                    <a:pt x="2300" y="1639"/>
                  </a:lnTo>
                  <a:cubicBezTo>
                    <a:pt x="2458" y="1639"/>
                    <a:pt x="2615" y="1545"/>
                    <a:pt x="2647" y="1387"/>
                  </a:cubicBezTo>
                  <a:cubicBezTo>
                    <a:pt x="2678" y="1167"/>
                    <a:pt x="2615" y="1009"/>
                    <a:pt x="2458" y="946"/>
                  </a:cubicBezTo>
                  <a:cubicBezTo>
                    <a:pt x="2017" y="757"/>
                    <a:pt x="1670" y="379"/>
                    <a:pt x="14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4"/>
            <p:cNvSpPr/>
            <p:nvPr/>
          </p:nvSpPr>
          <p:spPr>
            <a:xfrm>
              <a:off x="-55557950" y="4019625"/>
              <a:ext cx="147300" cy="94525"/>
            </a:xfrm>
            <a:custGeom>
              <a:rect b="b" l="l" r="r" t="t"/>
              <a:pathLst>
                <a:path extrusionOk="0" h="3781" w="5892">
                  <a:moveTo>
                    <a:pt x="4064" y="0"/>
                  </a:moveTo>
                  <a:cubicBezTo>
                    <a:pt x="1922" y="63"/>
                    <a:pt x="189" y="1702"/>
                    <a:pt x="0" y="3781"/>
                  </a:cubicBezTo>
                  <a:lnTo>
                    <a:pt x="2584" y="3749"/>
                  </a:lnTo>
                  <a:cubicBezTo>
                    <a:pt x="3938" y="3749"/>
                    <a:pt x="5135" y="2930"/>
                    <a:pt x="5671" y="1670"/>
                  </a:cubicBezTo>
                  <a:cubicBezTo>
                    <a:pt x="5829" y="1261"/>
                    <a:pt x="5892" y="882"/>
                    <a:pt x="5892" y="441"/>
                  </a:cubicBezTo>
                  <a:cubicBezTo>
                    <a:pt x="5356" y="158"/>
                    <a:pt x="4726" y="0"/>
                    <a:pt x="40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4"/>
            <p:cNvSpPr/>
            <p:nvPr/>
          </p:nvSpPr>
          <p:spPr>
            <a:xfrm>
              <a:off x="-55557950" y="4042450"/>
              <a:ext cx="206375" cy="259175"/>
            </a:xfrm>
            <a:custGeom>
              <a:rect b="b" l="l" r="r" t="t"/>
              <a:pathLst>
                <a:path extrusionOk="0" h="10367" w="8255">
                  <a:moveTo>
                    <a:pt x="2584" y="4349"/>
                  </a:moveTo>
                  <a:cubicBezTo>
                    <a:pt x="2773" y="4349"/>
                    <a:pt x="2993" y="4475"/>
                    <a:pt x="2993" y="4695"/>
                  </a:cubicBezTo>
                  <a:cubicBezTo>
                    <a:pt x="2993" y="4884"/>
                    <a:pt x="2836" y="5073"/>
                    <a:pt x="2615" y="5073"/>
                  </a:cubicBezTo>
                  <a:cubicBezTo>
                    <a:pt x="2395" y="5073"/>
                    <a:pt x="2237" y="4916"/>
                    <a:pt x="2237" y="4727"/>
                  </a:cubicBezTo>
                  <a:cubicBezTo>
                    <a:pt x="2237" y="4538"/>
                    <a:pt x="2395" y="4349"/>
                    <a:pt x="2584" y="4349"/>
                  </a:cubicBezTo>
                  <a:close/>
                  <a:moveTo>
                    <a:pt x="5545" y="4349"/>
                  </a:moveTo>
                  <a:cubicBezTo>
                    <a:pt x="5734" y="4349"/>
                    <a:pt x="5923" y="4506"/>
                    <a:pt x="5923" y="4695"/>
                  </a:cubicBezTo>
                  <a:cubicBezTo>
                    <a:pt x="5986" y="4884"/>
                    <a:pt x="5829" y="5042"/>
                    <a:pt x="5577" y="5073"/>
                  </a:cubicBezTo>
                  <a:cubicBezTo>
                    <a:pt x="5388" y="5073"/>
                    <a:pt x="5198" y="4916"/>
                    <a:pt x="5198" y="4727"/>
                  </a:cubicBezTo>
                  <a:cubicBezTo>
                    <a:pt x="5198" y="4538"/>
                    <a:pt x="5356" y="4349"/>
                    <a:pt x="5545" y="4349"/>
                  </a:cubicBezTo>
                  <a:close/>
                  <a:moveTo>
                    <a:pt x="5191" y="6908"/>
                  </a:moveTo>
                  <a:cubicBezTo>
                    <a:pt x="5285" y="6908"/>
                    <a:pt x="5372" y="6948"/>
                    <a:pt x="5419" y="7027"/>
                  </a:cubicBezTo>
                  <a:cubicBezTo>
                    <a:pt x="5577" y="7121"/>
                    <a:pt x="5577" y="7373"/>
                    <a:pt x="5451" y="7531"/>
                  </a:cubicBezTo>
                  <a:cubicBezTo>
                    <a:pt x="5104" y="7877"/>
                    <a:pt x="4631" y="8066"/>
                    <a:pt x="4159" y="8066"/>
                  </a:cubicBezTo>
                  <a:cubicBezTo>
                    <a:pt x="3655" y="8066"/>
                    <a:pt x="3182" y="7877"/>
                    <a:pt x="2836" y="7531"/>
                  </a:cubicBezTo>
                  <a:cubicBezTo>
                    <a:pt x="2678" y="7373"/>
                    <a:pt x="2678" y="7121"/>
                    <a:pt x="2836" y="7027"/>
                  </a:cubicBezTo>
                  <a:cubicBezTo>
                    <a:pt x="2914" y="6948"/>
                    <a:pt x="3009" y="6908"/>
                    <a:pt x="3099" y="6908"/>
                  </a:cubicBezTo>
                  <a:cubicBezTo>
                    <a:pt x="3190" y="6908"/>
                    <a:pt x="3277" y="6948"/>
                    <a:pt x="3340" y="7027"/>
                  </a:cubicBezTo>
                  <a:cubicBezTo>
                    <a:pt x="3556" y="7227"/>
                    <a:pt x="3848" y="7322"/>
                    <a:pt x="4133" y="7322"/>
                  </a:cubicBezTo>
                  <a:cubicBezTo>
                    <a:pt x="4431" y="7322"/>
                    <a:pt x="4722" y="7219"/>
                    <a:pt x="4915" y="7027"/>
                  </a:cubicBezTo>
                  <a:cubicBezTo>
                    <a:pt x="4994" y="6948"/>
                    <a:pt x="5096" y="6908"/>
                    <a:pt x="5191" y="6908"/>
                  </a:cubicBezTo>
                  <a:close/>
                  <a:moveTo>
                    <a:pt x="6616" y="1"/>
                  </a:moveTo>
                  <a:cubicBezTo>
                    <a:pt x="6553" y="348"/>
                    <a:pt x="6490" y="726"/>
                    <a:pt x="6333" y="1072"/>
                  </a:cubicBezTo>
                  <a:cubicBezTo>
                    <a:pt x="5703" y="2584"/>
                    <a:pt x="4253" y="3624"/>
                    <a:pt x="2584" y="3624"/>
                  </a:cubicBezTo>
                  <a:lnTo>
                    <a:pt x="0" y="3656"/>
                  </a:lnTo>
                  <a:lnTo>
                    <a:pt x="32" y="6302"/>
                  </a:lnTo>
                  <a:cubicBezTo>
                    <a:pt x="63" y="8520"/>
                    <a:pt x="1891" y="10366"/>
                    <a:pt x="4103" y="10366"/>
                  </a:cubicBezTo>
                  <a:cubicBezTo>
                    <a:pt x="4121" y="10366"/>
                    <a:pt x="4140" y="10366"/>
                    <a:pt x="4159" y="10366"/>
                  </a:cubicBezTo>
                  <a:cubicBezTo>
                    <a:pt x="6396" y="10335"/>
                    <a:pt x="8254" y="8476"/>
                    <a:pt x="8223" y="6239"/>
                  </a:cubicBezTo>
                  <a:lnTo>
                    <a:pt x="8191" y="3246"/>
                  </a:lnTo>
                  <a:cubicBezTo>
                    <a:pt x="8191" y="1891"/>
                    <a:pt x="7561" y="757"/>
                    <a:pt x="66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4"/>
            <p:cNvSpPr/>
            <p:nvPr/>
          </p:nvSpPr>
          <p:spPr>
            <a:xfrm>
              <a:off x="-55335050" y="4136200"/>
              <a:ext cx="18900" cy="64600"/>
            </a:xfrm>
            <a:custGeom>
              <a:rect b="b" l="l" r="r" t="t"/>
              <a:pathLst>
                <a:path extrusionOk="0" h="2584" w="756">
                  <a:moveTo>
                    <a:pt x="0" y="0"/>
                  </a:moveTo>
                  <a:lnTo>
                    <a:pt x="0" y="2426"/>
                  </a:lnTo>
                  <a:lnTo>
                    <a:pt x="0" y="2583"/>
                  </a:lnTo>
                  <a:cubicBezTo>
                    <a:pt x="441" y="2331"/>
                    <a:pt x="756" y="1859"/>
                    <a:pt x="756" y="1292"/>
                  </a:cubicBezTo>
                  <a:cubicBezTo>
                    <a:pt x="756" y="756"/>
                    <a:pt x="441" y="284"/>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p:nvPr/>
          </p:nvSpPr>
          <p:spPr>
            <a:xfrm>
              <a:off x="-55595775" y="4136975"/>
              <a:ext cx="18925" cy="65400"/>
            </a:xfrm>
            <a:custGeom>
              <a:rect b="b" l="l" r="r" t="t"/>
              <a:pathLst>
                <a:path extrusionOk="0" h="2616" w="757">
                  <a:moveTo>
                    <a:pt x="757" y="1"/>
                  </a:moveTo>
                  <a:cubicBezTo>
                    <a:pt x="284" y="284"/>
                    <a:pt x="1" y="757"/>
                    <a:pt x="1" y="1292"/>
                  </a:cubicBezTo>
                  <a:cubicBezTo>
                    <a:pt x="1" y="1859"/>
                    <a:pt x="316" y="2332"/>
                    <a:pt x="757" y="2615"/>
                  </a:cubicBezTo>
                  <a:lnTo>
                    <a:pt x="7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 name="Google Shape;152;p14"/>
          <p:cNvGrpSpPr/>
          <p:nvPr/>
        </p:nvGrpSpPr>
        <p:grpSpPr>
          <a:xfrm>
            <a:off x="5362316" y="2529058"/>
            <a:ext cx="506519" cy="504012"/>
            <a:chOff x="-55202750" y="3198925"/>
            <a:chExt cx="318225" cy="316650"/>
          </a:xfrm>
        </p:grpSpPr>
        <p:sp>
          <p:nvSpPr>
            <p:cNvPr id="153" name="Google Shape;153;p14"/>
            <p:cNvSpPr/>
            <p:nvPr/>
          </p:nvSpPr>
          <p:spPr>
            <a:xfrm>
              <a:off x="-55130275" y="3293425"/>
              <a:ext cx="167775" cy="168575"/>
            </a:xfrm>
            <a:custGeom>
              <a:rect b="b" l="l" r="r" t="t"/>
              <a:pathLst>
                <a:path extrusionOk="0" h="6743" w="6711">
                  <a:moveTo>
                    <a:pt x="1891" y="2238"/>
                  </a:moveTo>
                  <a:cubicBezTo>
                    <a:pt x="2111" y="2238"/>
                    <a:pt x="2269" y="2395"/>
                    <a:pt x="2269" y="2584"/>
                  </a:cubicBezTo>
                  <a:cubicBezTo>
                    <a:pt x="2269" y="2805"/>
                    <a:pt x="2111" y="2962"/>
                    <a:pt x="1891" y="2962"/>
                  </a:cubicBezTo>
                  <a:cubicBezTo>
                    <a:pt x="1702" y="2962"/>
                    <a:pt x="1544" y="2836"/>
                    <a:pt x="1544" y="2584"/>
                  </a:cubicBezTo>
                  <a:cubicBezTo>
                    <a:pt x="1544" y="2395"/>
                    <a:pt x="1702" y="2238"/>
                    <a:pt x="1891" y="2238"/>
                  </a:cubicBezTo>
                  <a:close/>
                  <a:moveTo>
                    <a:pt x="4884" y="2269"/>
                  </a:moveTo>
                  <a:cubicBezTo>
                    <a:pt x="5104" y="2269"/>
                    <a:pt x="5262" y="2427"/>
                    <a:pt x="5262" y="2647"/>
                  </a:cubicBezTo>
                  <a:cubicBezTo>
                    <a:pt x="5262" y="2836"/>
                    <a:pt x="5104" y="2994"/>
                    <a:pt x="4884" y="2994"/>
                  </a:cubicBezTo>
                  <a:cubicBezTo>
                    <a:pt x="4695" y="2994"/>
                    <a:pt x="4537" y="2836"/>
                    <a:pt x="4537" y="2647"/>
                  </a:cubicBezTo>
                  <a:cubicBezTo>
                    <a:pt x="4537" y="2427"/>
                    <a:pt x="4695" y="2269"/>
                    <a:pt x="4884" y="2269"/>
                  </a:cubicBezTo>
                  <a:close/>
                  <a:moveTo>
                    <a:pt x="4454" y="4798"/>
                  </a:moveTo>
                  <a:cubicBezTo>
                    <a:pt x="4545" y="4798"/>
                    <a:pt x="4632" y="4837"/>
                    <a:pt x="4695" y="4916"/>
                  </a:cubicBezTo>
                  <a:cubicBezTo>
                    <a:pt x="4852" y="5042"/>
                    <a:pt x="4852" y="5262"/>
                    <a:pt x="4726" y="5420"/>
                  </a:cubicBezTo>
                  <a:cubicBezTo>
                    <a:pt x="4380" y="5798"/>
                    <a:pt x="3907" y="5987"/>
                    <a:pt x="3403" y="5987"/>
                  </a:cubicBezTo>
                  <a:cubicBezTo>
                    <a:pt x="2899" y="5987"/>
                    <a:pt x="2426" y="5798"/>
                    <a:pt x="2111" y="5420"/>
                  </a:cubicBezTo>
                  <a:cubicBezTo>
                    <a:pt x="1954" y="5262"/>
                    <a:pt x="1954" y="5042"/>
                    <a:pt x="2111" y="4916"/>
                  </a:cubicBezTo>
                  <a:cubicBezTo>
                    <a:pt x="2190" y="4837"/>
                    <a:pt x="2284" y="4798"/>
                    <a:pt x="2375" y="4798"/>
                  </a:cubicBezTo>
                  <a:cubicBezTo>
                    <a:pt x="2466" y="4798"/>
                    <a:pt x="2552" y="4837"/>
                    <a:pt x="2615" y="4916"/>
                  </a:cubicBezTo>
                  <a:cubicBezTo>
                    <a:pt x="2836" y="5136"/>
                    <a:pt x="3119" y="5246"/>
                    <a:pt x="3403" y="5246"/>
                  </a:cubicBezTo>
                  <a:cubicBezTo>
                    <a:pt x="3686" y="5246"/>
                    <a:pt x="3970" y="5136"/>
                    <a:pt x="4191" y="4916"/>
                  </a:cubicBezTo>
                  <a:cubicBezTo>
                    <a:pt x="4269" y="4837"/>
                    <a:pt x="4364" y="4798"/>
                    <a:pt x="4454" y="4798"/>
                  </a:cubicBezTo>
                  <a:close/>
                  <a:moveTo>
                    <a:pt x="3403" y="1"/>
                  </a:moveTo>
                  <a:cubicBezTo>
                    <a:pt x="2773" y="1261"/>
                    <a:pt x="1513" y="2112"/>
                    <a:pt x="63" y="2238"/>
                  </a:cubicBezTo>
                  <a:cubicBezTo>
                    <a:pt x="63" y="2364"/>
                    <a:pt x="0" y="2521"/>
                    <a:pt x="0" y="2647"/>
                  </a:cubicBezTo>
                  <a:lnTo>
                    <a:pt x="0" y="4128"/>
                  </a:lnTo>
                  <a:cubicBezTo>
                    <a:pt x="0" y="5577"/>
                    <a:pt x="1198" y="6743"/>
                    <a:pt x="2615" y="6743"/>
                  </a:cubicBezTo>
                  <a:lnTo>
                    <a:pt x="4096" y="6743"/>
                  </a:lnTo>
                  <a:cubicBezTo>
                    <a:pt x="5577" y="6743"/>
                    <a:pt x="6711" y="5546"/>
                    <a:pt x="6711" y="4128"/>
                  </a:cubicBezTo>
                  <a:lnTo>
                    <a:pt x="6711" y="2647"/>
                  </a:lnTo>
                  <a:cubicBezTo>
                    <a:pt x="6711" y="2521"/>
                    <a:pt x="6711" y="2364"/>
                    <a:pt x="6679" y="2238"/>
                  </a:cubicBezTo>
                  <a:cubicBezTo>
                    <a:pt x="5293" y="2112"/>
                    <a:pt x="4033" y="1261"/>
                    <a:pt x="34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
            <p:cNvSpPr/>
            <p:nvPr/>
          </p:nvSpPr>
          <p:spPr>
            <a:xfrm>
              <a:off x="-55202750" y="3198925"/>
              <a:ext cx="318225" cy="316650"/>
            </a:xfrm>
            <a:custGeom>
              <a:rect b="b" l="l" r="r" t="t"/>
              <a:pathLst>
                <a:path extrusionOk="0" h="12666" w="12729">
                  <a:moveTo>
                    <a:pt x="6302" y="2221"/>
                  </a:moveTo>
                  <a:cubicBezTo>
                    <a:pt x="6459" y="2221"/>
                    <a:pt x="6617" y="2300"/>
                    <a:pt x="6648" y="2458"/>
                  </a:cubicBezTo>
                  <a:lnTo>
                    <a:pt x="6680" y="2615"/>
                  </a:lnTo>
                  <a:cubicBezTo>
                    <a:pt x="7058" y="4127"/>
                    <a:pt x="8381" y="5230"/>
                    <a:pt x="9956" y="5230"/>
                  </a:cubicBezTo>
                  <a:cubicBezTo>
                    <a:pt x="10145" y="5230"/>
                    <a:pt x="10272" y="5356"/>
                    <a:pt x="10303" y="5545"/>
                  </a:cubicBezTo>
                  <a:cubicBezTo>
                    <a:pt x="10366" y="5829"/>
                    <a:pt x="10398" y="6112"/>
                    <a:pt x="10398" y="6364"/>
                  </a:cubicBezTo>
                  <a:lnTo>
                    <a:pt x="10398" y="7877"/>
                  </a:lnTo>
                  <a:cubicBezTo>
                    <a:pt x="10398" y="9704"/>
                    <a:pt x="8885" y="11216"/>
                    <a:pt x="7058" y="11216"/>
                  </a:cubicBezTo>
                  <a:lnTo>
                    <a:pt x="5546" y="11216"/>
                  </a:lnTo>
                  <a:cubicBezTo>
                    <a:pt x="3687" y="11216"/>
                    <a:pt x="2206" y="9704"/>
                    <a:pt x="2206" y="7877"/>
                  </a:cubicBezTo>
                  <a:lnTo>
                    <a:pt x="2206" y="6364"/>
                  </a:lnTo>
                  <a:cubicBezTo>
                    <a:pt x="2206" y="6112"/>
                    <a:pt x="2238" y="5829"/>
                    <a:pt x="2269" y="5545"/>
                  </a:cubicBezTo>
                  <a:cubicBezTo>
                    <a:pt x="2332" y="5388"/>
                    <a:pt x="2490" y="5230"/>
                    <a:pt x="2647" y="5230"/>
                  </a:cubicBezTo>
                  <a:cubicBezTo>
                    <a:pt x="4160" y="5230"/>
                    <a:pt x="5514" y="4127"/>
                    <a:pt x="5892" y="2615"/>
                  </a:cubicBezTo>
                  <a:lnTo>
                    <a:pt x="5955" y="2458"/>
                  </a:lnTo>
                  <a:cubicBezTo>
                    <a:pt x="5987" y="2300"/>
                    <a:pt x="6144" y="2221"/>
                    <a:pt x="6302" y="2221"/>
                  </a:cubicBezTo>
                  <a:close/>
                  <a:moveTo>
                    <a:pt x="6333" y="0"/>
                  </a:moveTo>
                  <a:cubicBezTo>
                    <a:pt x="3529" y="0"/>
                    <a:pt x="1135" y="2111"/>
                    <a:pt x="789" y="4884"/>
                  </a:cubicBezTo>
                  <a:cubicBezTo>
                    <a:pt x="284" y="5230"/>
                    <a:pt x="1" y="5797"/>
                    <a:pt x="1" y="6427"/>
                  </a:cubicBezTo>
                  <a:cubicBezTo>
                    <a:pt x="1" y="6805"/>
                    <a:pt x="127" y="7215"/>
                    <a:pt x="379" y="7530"/>
                  </a:cubicBezTo>
                  <a:cubicBezTo>
                    <a:pt x="158" y="7845"/>
                    <a:pt x="1" y="8223"/>
                    <a:pt x="1" y="8633"/>
                  </a:cubicBezTo>
                  <a:cubicBezTo>
                    <a:pt x="1" y="9011"/>
                    <a:pt x="127" y="9420"/>
                    <a:pt x="379" y="9735"/>
                  </a:cubicBezTo>
                  <a:cubicBezTo>
                    <a:pt x="158" y="10050"/>
                    <a:pt x="1" y="10428"/>
                    <a:pt x="1" y="10838"/>
                  </a:cubicBezTo>
                  <a:cubicBezTo>
                    <a:pt x="1" y="11846"/>
                    <a:pt x="852" y="12665"/>
                    <a:pt x="1891" y="12665"/>
                  </a:cubicBezTo>
                  <a:lnTo>
                    <a:pt x="10839" y="12665"/>
                  </a:lnTo>
                  <a:cubicBezTo>
                    <a:pt x="11847" y="12665"/>
                    <a:pt x="12729" y="11846"/>
                    <a:pt x="12729" y="10838"/>
                  </a:cubicBezTo>
                  <a:cubicBezTo>
                    <a:pt x="12729" y="10428"/>
                    <a:pt x="12603" y="10050"/>
                    <a:pt x="12319" y="9735"/>
                  </a:cubicBezTo>
                  <a:cubicBezTo>
                    <a:pt x="12571" y="9420"/>
                    <a:pt x="12729" y="9011"/>
                    <a:pt x="12729" y="8633"/>
                  </a:cubicBezTo>
                  <a:cubicBezTo>
                    <a:pt x="12666" y="8223"/>
                    <a:pt x="12508" y="7845"/>
                    <a:pt x="12288" y="7530"/>
                  </a:cubicBezTo>
                  <a:cubicBezTo>
                    <a:pt x="12508" y="7215"/>
                    <a:pt x="12666" y="6805"/>
                    <a:pt x="12666" y="6427"/>
                  </a:cubicBezTo>
                  <a:cubicBezTo>
                    <a:pt x="12666" y="5829"/>
                    <a:pt x="12351" y="5230"/>
                    <a:pt x="11878" y="4884"/>
                  </a:cubicBezTo>
                  <a:cubicBezTo>
                    <a:pt x="11500" y="2111"/>
                    <a:pt x="9137" y="0"/>
                    <a:pt x="6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14"/>
          <p:cNvGrpSpPr/>
          <p:nvPr/>
        </p:nvGrpSpPr>
        <p:grpSpPr>
          <a:xfrm>
            <a:off x="6844865" y="3628700"/>
            <a:ext cx="1714535" cy="824600"/>
            <a:chOff x="6766350" y="3907475"/>
            <a:chExt cx="2016625" cy="824600"/>
          </a:xfrm>
        </p:grpSpPr>
        <p:sp>
          <p:nvSpPr>
            <p:cNvPr id="156" name="Google Shape;156;p14"/>
            <p:cNvSpPr txBox="1"/>
            <p:nvPr/>
          </p:nvSpPr>
          <p:spPr>
            <a:xfrm>
              <a:off x="6766375" y="3907475"/>
              <a:ext cx="20166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Fira Sans Extra Condensed"/>
                  <a:ea typeface="Fira Sans Extra Condensed"/>
                  <a:cs typeface="Fira Sans Extra Condensed"/>
                  <a:sym typeface="Fira Sans Extra Condensed"/>
                </a:rPr>
                <a:t>Drishti Sachwani</a:t>
              </a:r>
              <a:endParaRPr sz="1600">
                <a:solidFill>
                  <a:schemeClr val="dk1"/>
                </a:solidFill>
                <a:latin typeface="Fira Sans Extra Condensed"/>
                <a:ea typeface="Fira Sans Extra Condensed"/>
                <a:cs typeface="Fira Sans Extra Condensed"/>
                <a:sym typeface="Fira Sans Extra Condensed"/>
              </a:endParaRPr>
            </a:p>
          </p:txBody>
        </p:sp>
        <p:sp>
          <p:nvSpPr>
            <p:cNvPr id="157" name="Google Shape;157;p14"/>
            <p:cNvSpPr txBox="1"/>
            <p:nvPr/>
          </p:nvSpPr>
          <p:spPr>
            <a:xfrm>
              <a:off x="6766350" y="4249075"/>
              <a:ext cx="2016600" cy="48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Roll no: 1902146</a:t>
              </a:r>
              <a:endParaRPr sz="1200">
                <a:solidFill>
                  <a:schemeClr val="dk1"/>
                </a:solidFill>
                <a:latin typeface="Roboto"/>
                <a:ea typeface="Roboto"/>
                <a:cs typeface="Roboto"/>
                <a:sym typeface="Roboto"/>
              </a:endParaRPr>
            </a:p>
          </p:txBody>
        </p:sp>
      </p:grpSp>
      <p:sp>
        <p:nvSpPr>
          <p:cNvPr id="158" name="Google Shape;158;p14"/>
          <p:cNvSpPr/>
          <p:nvPr/>
        </p:nvSpPr>
        <p:spPr>
          <a:xfrm>
            <a:off x="2950575" y="2151350"/>
            <a:ext cx="1157100" cy="1156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 name="Google Shape;159;p14"/>
          <p:cNvGrpSpPr/>
          <p:nvPr/>
        </p:nvGrpSpPr>
        <p:grpSpPr>
          <a:xfrm>
            <a:off x="3308368" y="2478145"/>
            <a:ext cx="441752" cy="503988"/>
            <a:chOff x="-56766175" y="3198925"/>
            <a:chExt cx="279625" cy="319000"/>
          </a:xfrm>
        </p:grpSpPr>
        <p:sp>
          <p:nvSpPr>
            <p:cNvPr id="160" name="Google Shape;160;p14"/>
            <p:cNvSpPr/>
            <p:nvPr/>
          </p:nvSpPr>
          <p:spPr>
            <a:xfrm>
              <a:off x="-56766175" y="3335975"/>
              <a:ext cx="18925" cy="63825"/>
            </a:xfrm>
            <a:custGeom>
              <a:rect b="b" l="l" r="r" t="t"/>
              <a:pathLst>
                <a:path extrusionOk="0" h="2553" w="757">
                  <a:moveTo>
                    <a:pt x="757" y="0"/>
                  </a:moveTo>
                  <a:cubicBezTo>
                    <a:pt x="316" y="221"/>
                    <a:pt x="1" y="693"/>
                    <a:pt x="1" y="1260"/>
                  </a:cubicBezTo>
                  <a:cubicBezTo>
                    <a:pt x="1" y="1796"/>
                    <a:pt x="316" y="2269"/>
                    <a:pt x="757" y="2552"/>
                  </a:cubicBezTo>
                  <a:lnTo>
                    <a:pt x="757" y="158"/>
                  </a:lnTo>
                  <a:lnTo>
                    <a:pt x="7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
            <p:cNvSpPr/>
            <p:nvPr/>
          </p:nvSpPr>
          <p:spPr>
            <a:xfrm>
              <a:off x="-56747275" y="3198925"/>
              <a:ext cx="222925" cy="93750"/>
            </a:xfrm>
            <a:custGeom>
              <a:rect b="b" l="l" r="r" t="t"/>
              <a:pathLst>
                <a:path extrusionOk="0" h="3750" w="8917">
                  <a:moveTo>
                    <a:pt x="347" y="0"/>
                  </a:moveTo>
                  <a:cubicBezTo>
                    <a:pt x="158" y="0"/>
                    <a:pt x="1" y="158"/>
                    <a:pt x="32" y="347"/>
                  </a:cubicBezTo>
                  <a:cubicBezTo>
                    <a:pt x="410" y="2269"/>
                    <a:pt x="2080" y="3749"/>
                    <a:pt x="4096" y="3749"/>
                  </a:cubicBezTo>
                  <a:lnTo>
                    <a:pt x="8917" y="3749"/>
                  </a:lnTo>
                  <a:cubicBezTo>
                    <a:pt x="8728" y="1639"/>
                    <a:pt x="6995" y="0"/>
                    <a:pt x="48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
            <p:cNvSpPr/>
            <p:nvPr/>
          </p:nvSpPr>
          <p:spPr>
            <a:xfrm>
              <a:off x="-56710250" y="3348575"/>
              <a:ext cx="55150" cy="55150"/>
            </a:xfrm>
            <a:custGeom>
              <a:rect b="b" l="l" r="r" t="t"/>
              <a:pathLst>
                <a:path extrusionOk="0" h="2206" w="2206">
                  <a:moveTo>
                    <a:pt x="1103" y="0"/>
                  </a:moveTo>
                  <a:cubicBezTo>
                    <a:pt x="473" y="0"/>
                    <a:pt x="0" y="504"/>
                    <a:pt x="0" y="1103"/>
                  </a:cubicBezTo>
                  <a:cubicBezTo>
                    <a:pt x="0" y="1670"/>
                    <a:pt x="504" y="2206"/>
                    <a:pt x="1103" y="2206"/>
                  </a:cubicBezTo>
                  <a:cubicBezTo>
                    <a:pt x="1733" y="2206"/>
                    <a:pt x="2206" y="1702"/>
                    <a:pt x="2206" y="1103"/>
                  </a:cubicBezTo>
                  <a:cubicBezTo>
                    <a:pt x="2206" y="504"/>
                    <a:pt x="1733" y="0"/>
                    <a:pt x="11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a:off x="-56597625" y="3349350"/>
              <a:ext cx="55150" cy="55175"/>
            </a:xfrm>
            <a:custGeom>
              <a:rect b="b" l="l" r="r" t="t"/>
              <a:pathLst>
                <a:path extrusionOk="0" h="2207" w="2206">
                  <a:moveTo>
                    <a:pt x="1103" y="1"/>
                  </a:moveTo>
                  <a:cubicBezTo>
                    <a:pt x="473" y="1"/>
                    <a:pt x="1" y="505"/>
                    <a:pt x="1" y="1103"/>
                  </a:cubicBezTo>
                  <a:cubicBezTo>
                    <a:pt x="1" y="1702"/>
                    <a:pt x="473" y="2206"/>
                    <a:pt x="1103" y="2206"/>
                  </a:cubicBezTo>
                  <a:cubicBezTo>
                    <a:pt x="1702" y="2206"/>
                    <a:pt x="2206" y="1702"/>
                    <a:pt x="2206" y="1103"/>
                  </a:cubicBezTo>
                  <a:cubicBezTo>
                    <a:pt x="2206" y="505"/>
                    <a:pt x="1702" y="1"/>
                    <a:pt x="11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
            <p:cNvSpPr/>
            <p:nvPr/>
          </p:nvSpPr>
          <p:spPr>
            <a:xfrm>
              <a:off x="-56727575" y="3376925"/>
              <a:ext cx="204800" cy="141000"/>
            </a:xfrm>
            <a:custGeom>
              <a:rect b="b" l="l" r="r" t="t"/>
              <a:pathLst>
                <a:path extrusionOk="0" h="5640" w="8192">
                  <a:moveTo>
                    <a:pt x="5104" y="2174"/>
                  </a:moveTo>
                  <a:cubicBezTo>
                    <a:pt x="5199" y="2174"/>
                    <a:pt x="5293" y="2206"/>
                    <a:pt x="5356" y="2269"/>
                  </a:cubicBezTo>
                  <a:cubicBezTo>
                    <a:pt x="5545" y="2395"/>
                    <a:pt x="5545" y="2647"/>
                    <a:pt x="5388" y="2804"/>
                  </a:cubicBezTo>
                  <a:cubicBezTo>
                    <a:pt x="5041" y="3151"/>
                    <a:pt x="4569" y="3340"/>
                    <a:pt x="4096" y="3340"/>
                  </a:cubicBezTo>
                  <a:cubicBezTo>
                    <a:pt x="3560" y="3340"/>
                    <a:pt x="3088" y="3151"/>
                    <a:pt x="2741" y="2804"/>
                  </a:cubicBezTo>
                  <a:cubicBezTo>
                    <a:pt x="2584" y="2647"/>
                    <a:pt x="2584" y="2395"/>
                    <a:pt x="2741" y="2269"/>
                  </a:cubicBezTo>
                  <a:cubicBezTo>
                    <a:pt x="2820" y="2206"/>
                    <a:pt x="2922" y="2174"/>
                    <a:pt x="3021" y="2174"/>
                  </a:cubicBezTo>
                  <a:cubicBezTo>
                    <a:pt x="3119" y="2174"/>
                    <a:pt x="3214" y="2206"/>
                    <a:pt x="3277" y="2269"/>
                  </a:cubicBezTo>
                  <a:cubicBezTo>
                    <a:pt x="3482" y="2489"/>
                    <a:pt x="3765" y="2600"/>
                    <a:pt x="4053" y="2600"/>
                  </a:cubicBezTo>
                  <a:cubicBezTo>
                    <a:pt x="4340" y="2600"/>
                    <a:pt x="4632" y="2489"/>
                    <a:pt x="4852" y="2269"/>
                  </a:cubicBezTo>
                  <a:cubicBezTo>
                    <a:pt x="4915" y="2206"/>
                    <a:pt x="5010" y="2174"/>
                    <a:pt x="5104" y="2174"/>
                  </a:cubicBezTo>
                  <a:close/>
                  <a:moveTo>
                    <a:pt x="0" y="0"/>
                  </a:moveTo>
                  <a:lnTo>
                    <a:pt x="0" y="1513"/>
                  </a:lnTo>
                  <a:cubicBezTo>
                    <a:pt x="0" y="3623"/>
                    <a:pt x="1639" y="5451"/>
                    <a:pt x="3718" y="5640"/>
                  </a:cubicBezTo>
                  <a:lnTo>
                    <a:pt x="3718" y="4537"/>
                  </a:lnTo>
                  <a:cubicBezTo>
                    <a:pt x="3718" y="4348"/>
                    <a:pt x="3875" y="4191"/>
                    <a:pt x="4096" y="4191"/>
                  </a:cubicBezTo>
                  <a:cubicBezTo>
                    <a:pt x="4285" y="4191"/>
                    <a:pt x="4442" y="4348"/>
                    <a:pt x="4442" y="4537"/>
                  </a:cubicBezTo>
                  <a:lnTo>
                    <a:pt x="4442" y="5640"/>
                  </a:lnTo>
                  <a:cubicBezTo>
                    <a:pt x="6522" y="5451"/>
                    <a:pt x="8192" y="3623"/>
                    <a:pt x="8192" y="1513"/>
                  </a:cubicBezTo>
                  <a:lnTo>
                    <a:pt x="8192" y="0"/>
                  </a:lnTo>
                  <a:cubicBezTo>
                    <a:pt x="8192" y="1009"/>
                    <a:pt x="7309" y="1859"/>
                    <a:pt x="6301" y="1859"/>
                  </a:cubicBezTo>
                  <a:cubicBezTo>
                    <a:pt x="5388" y="1859"/>
                    <a:pt x="4632" y="1229"/>
                    <a:pt x="4474" y="347"/>
                  </a:cubicBezTo>
                  <a:lnTo>
                    <a:pt x="3655" y="347"/>
                  </a:lnTo>
                  <a:cubicBezTo>
                    <a:pt x="3497" y="1229"/>
                    <a:pt x="2710" y="1859"/>
                    <a:pt x="1828" y="1859"/>
                  </a:cubicBezTo>
                  <a:cubicBezTo>
                    <a:pt x="819" y="1859"/>
                    <a:pt x="0" y="1009"/>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56729150" y="3289500"/>
              <a:ext cx="204000" cy="87450"/>
            </a:xfrm>
            <a:custGeom>
              <a:rect b="b" l="l" r="r" t="t"/>
              <a:pathLst>
                <a:path extrusionOk="0" h="3498" w="8160">
                  <a:moveTo>
                    <a:pt x="567" y="0"/>
                  </a:moveTo>
                  <a:cubicBezTo>
                    <a:pt x="221" y="630"/>
                    <a:pt x="0" y="1292"/>
                    <a:pt x="0" y="2017"/>
                  </a:cubicBezTo>
                  <a:lnTo>
                    <a:pt x="0" y="3497"/>
                  </a:lnTo>
                  <a:cubicBezTo>
                    <a:pt x="0" y="2489"/>
                    <a:pt x="851" y="1639"/>
                    <a:pt x="1859" y="1639"/>
                  </a:cubicBezTo>
                  <a:cubicBezTo>
                    <a:pt x="2773" y="1639"/>
                    <a:pt x="3529" y="2269"/>
                    <a:pt x="3686" y="3151"/>
                  </a:cubicBezTo>
                  <a:lnTo>
                    <a:pt x="4505" y="3151"/>
                  </a:lnTo>
                  <a:cubicBezTo>
                    <a:pt x="4663" y="2269"/>
                    <a:pt x="5451" y="1639"/>
                    <a:pt x="6333" y="1639"/>
                  </a:cubicBezTo>
                  <a:cubicBezTo>
                    <a:pt x="7341" y="1639"/>
                    <a:pt x="8160" y="2489"/>
                    <a:pt x="8160" y="3497"/>
                  </a:cubicBezTo>
                  <a:lnTo>
                    <a:pt x="8160" y="914"/>
                  </a:lnTo>
                  <a:lnTo>
                    <a:pt x="3340" y="914"/>
                  </a:lnTo>
                  <a:cubicBezTo>
                    <a:pt x="2332" y="851"/>
                    <a:pt x="1355" y="536"/>
                    <a:pt x="5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56505475" y="3335975"/>
              <a:ext cx="18925" cy="63825"/>
            </a:xfrm>
            <a:custGeom>
              <a:rect b="b" l="l" r="r" t="t"/>
              <a:pathLst>
                <a:path extrusionOk="0" h="2553" w="757">
                  <a:moveTo>
                    <a:pt x="1" y="0"/>
                  </a:moveTo>
                  <a:lnTo>
                    <a:pt x="1" y="2552"/>
                  </a:lnTo>
                  <a:cubicBezTo>
                    <a:pt x="442" y="2269"/>
                    <a:pt x="757" y="1796"/>
                    <a:pt x="757" y="1260"/>
                  </a:cubicBezTo>
                  <a:cubicBezTo>
                    <a:pt x="757" y="693"/>
                    <a:pt x="473" y="221"/>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14"/>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Meet Our Team</a:t>
            </a:r>
            <a:endParaRPr/>
          </a:p>
        </p:txBody>
      </p:sp>
      <p:sp>
        <p:nvSpPr>
          <p:cNvPr id="168" name="Google Shape;168;p14"/>
          <p:cNvSpPr txBox="1"/>
          <p:nvPr>
            <p:ph idx="12" type="sldNum"/>
          </p:nvPr>
        </p:nvSpPr>
        <p:spPr>
          <a:xfrm>
            <a:off x="8671509" y="48080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sz="1000"/>
              <a:t>‹#›</a:t>
            </a:fld>
            <a:endParaRPr sz="1000"/>
          </a:p>
        </p:txBody>
      </p:sp>
      <p:sp>
        <p:nvSpPr>
          <p:cNvPr id="169" name="Google Shape;169;p14"/>
          <p:cNvSpPr txBox="1"/>
          <p:nvPr>
            <p:ph idx="12" type="sldNum"/>
          </p:nvPr>
        </p:nvSpPr>
        <p:spPr>
          <a:xfrm>
            <a:off x="3057160" y="4826100"/>
            <a:ext cx="3029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00"/>
              <a:t>Conversion Rate Ratio Predictor</a:t>
            </a:r>
            <a:endParaRPr sz="1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53" name="Shape 453"/>
        <p:cNvGrpSpPr/>
        <p:nvPr/>
      </p:nvGrpSpPr>
      <p:grpSpPr>
        <a:xfrm>
          <a:off x="0" y="0"/>
          <a:ext cx="0" cy="0"/>
          <a:chOff x="0" y="0"/>
          <a:chExt cx="0" cy="0"/>
        </a:xfrm>
      </p:grpSpPr>
      <p:sp>
        <p:nvSpPr>
          <p:cNvPr id="454" name="Google Shape;454;p32"/>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a:t>
            </a:r>
            <a:endParaRPr/>
          </a:p>
        </p:txBody>
      </p:sp>
      <p:sp>
        <p:nvSpPr>
          <p:cNvPr id="455" name="Google Shape;455;p32"/>
          <p:cNvSpPr txBox="1"/>
          <p:nvPr>
            <p:ph idx="12" type="sldNum"/>
          </p:nvPr>
        </p:nvSpPr>
        <p:spPr>
          <a:xfrm>
            <a:off x="8671509" y="48261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sz="1000"/>
              <a:t>‹#›</a:t>
            </a:fld>
            <a:endParaRPr sz="1000"/>
          </a:p>
        </p:txBody>
      </p:sp>
      <p:sp>
        <p:nvSpPr>
          <p:cNvPr id="456" name="Google Shape;456;p32"/>
          <p:cNvSpPr txBox="1"/>
          <p:nvPr>
            <p:ph idx="12" type="sldNum"/>
          </p:nvPr>
        </p:nvSpPr>
        <p:spPr>
          <a:xfrm>
            <a:off x="3057160" y="4826100"/>
            <a:ext cx="3029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00"/>
              <a:t>Conversion Rate Ratio Predictor</a:t>
            </a:r>
            <a:endParaRPr sz="1000"/>
          </a:p>
        </p:txBody>
      </p:sp>
      <p:pic>
        <p:nvPicPr>
          <p:cNvPr id="457" name="Google Shape;457;p32"/>
          <p:cNvPicPr preferRelativeResize="0"/>
          <p:nvPr/>
        </p:nvPicPr>
        <p:blipFill rotWithShape="1">
          <a:blip r:embed="rId3">
            <a:alphaModFix/>
          </a:blip>
          <a:srcRect b="11863" l="0" r="0" t="0"/>
          <a:stretch/>
        </p:blipFill>
        <p:spPr>
          <a:xfrm>
            <a:off x="4844225" y="979400"/>
            <a:ext cx="4175500" cy="2709025"/>
          </a:xfrm>
          <a:prstGeom prst="rect">
            <a:avLst/>
          </a:prstGeom>
          <a:noFill/>
          <a:ln>
            <a:noFill/>
          </a:ln>
        </p:spPr>
      </p:pic>
      <p:pic>
        <p:nvPicPr>
          <p:cNvPr id="458" name="Google Shape;458;p32"/>
          <p:cNvPicPr preferRelativeResize="0"/>
          <p:nvPr/>
        </p:nvPicPr>
        <p:blipFill>
          <a:blip r:embed="rId4">
            <a:alphaModFix/>
          </a:blip>
          <a:stretch>
            <a:fillRect/>
          </a:stretch>
        </p:blipFill>
        <p:spPr>
          <a:xfrm>
            <a:off x="152400" y="935275"/>
            <a:ext cx="4539425" cy="2956873"/>
          </a:xfrm>
          <a:prstGeom prst="rect">
            <a:avLst/>
          </a:prstGeom>
          <a:noFill/>
          <a:ln>
            <a:noFill/>
          </a:ln>
        </p:spPr>
      </p:pic>
      <p:sp>
        <p:nvSpPr>
          <p:cNvPr id="459" name="Google Shape;459;p32"/>
          <p:cNvSpPr txBox="1"/>
          <p:nvPr/>
        </p:nvSpPr>
        <p:spPr>
          <a:xfrm>
            <a:off x="152550" y="3968775"/>
            <a:ext cx="45393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200">
                <a:solidFill>
                  <a:schemeClr val="dk1"/>
                </a:solidFill>
                <a:latin typeface="Roboto"/>
                <a:ea typeface="Roboto"/>
                <a:cs typeface="Roboto"/>
                <a:sym typeface="Roboto"/>
              </a:rPr>
              <a:t>Figure 5- </a:t>
            </a:r>
            <a:r>
              <a:rPr i="1" lang="en" sz="1200">
                <a:solidFill>
                  <a:schemeClr val="dk1"/>
                </a:solidFill>
                <a:latin typeface="Roboto"/>
                <a:ea typeface="Roboto"/>
                <a:cs typeface="Roboto"/>
                <a:sym typeface="Roboto"/>
              </a:rPr>
              <a:t>tpr and fpr values</a:t>
            </a:r>
            <a:endParaRPr i="1" sz="1200">
              <a:latin typeface="Roboto"/>
              <a:ea typeface="Roboto"/>
              <a:cs typeface="Roboto"/>
              <a:sym typeface="Roboto"/>
            </a:endParaRPr>
          </a:p>
        </p:txBody>
      </p:sp>
      <p:sp>
        <p:nvSpPr>
          <p:cNvPr id="460" name="Google Shape;460;p32"/>
          <p:cNvSpPr txBox="1"/>
          <p:nvPr/>
        </p:nvSpPr>
        <p:spPr>
          <a:xfrm>
            <a:off x="4844300" y="3869675"/>
            <a:ext cx="41754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200">
                <a:solidFill>
                  <a:schemeClr val="dk1"/>
                </a:solidFill>
                <a:latin typeface="Roboto"/>
                <a:ea typeface="Roboto"/>
                <a:cs typeface="Roboto"/>
                <a:sym typeface="Roboto"/>
              </a:rPr>
              <a:t>Figure 6- </a:t>
            </a:r>
            <a:r>
              <a:rPr i="1" lang="en" sz="1200">
                <a:solidFill>
                  <a:schemeClr val="dk1"/>
                </a:solidFill>
                <a:latin typeface="Roboto"/>
                <a:ea typeface="Roboto"/>
                <a:cs typeface="Roboto"/>
                <a:sym typeface="Roboto"/>
              </a:rPr>
              <a:t>tpr and fpr vs threshold</a:t>
            </a:r>
            <a:endParaRPr i="1" sz="12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64" name="Shape 464"/>
        <p:cNvGrpSpPr/>
        <p:nvPr/>
      </p:nvGrpSpPr>
      <p:grpSpPr>
        <a:xfrm>
          <a:off x="0" y="0"/>
          <a:ext cx="0" cy="0"/>
          <a:chOff x="0" y="0"/>
          <a:chExt cx="0" cy="0"/>
        </a:xfrm>
      </p:grpSpPr>
      <p:sp>
        <p:nvSpPr>
          <p:cNvPr id="465" name="Google Shape;465;p33"/>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a:t>
            </a:r>
            <a:endParaRPr/>
          </a:p>
        </p:txBody>
      </p:sp>
      <p:sp>
        <p:nvSpPr>
          <p:cNvPr id="466" name="Google Shape;466;p33"/>
          <p:cNvSpPr txBox="1"/>
          <p:nvPr>
            <p:ph idx="12" type="sldNum"/>
          </p:nvPr>
        </p:nvSpPr>
        <p:spPr>
          <a:xfrm>
            <a:off x="8671509" y="48261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sz="1000"/>
              <a:t>‹#›</a:t>
            </a:fld>
            <a:endParaRPr sz="1000"/>
          </a:p>
        </p:txBody>
      </p:sp>
      <p:sp>
        <p:nvSpPr>
          <p:cNvPr id="467" name="Google Shape;467;p33"/>
          <p:cNvSpPr txBox="1"/>
          <p:nvPr>
            <p:ph idx="12" type="sldNum"/>
          </p:nvPr>
        </p:nvSpPr>
        <p:spPr>
          <a:xfrm>
            <a:off x="3057160" y="4826100"/>
            <a:ext cx="3029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00"/>
              <a:t>Conversion Rate Ratio Predictor</a:t>
            </a:r>
            <a:endParaRPr sz="1000"/>
          </a:p>
        </p:txBody>
      </p:sp>
      <p:pic>
        <p:nvPicPr>
          <p:cNvPr id="468" name="Google Shape;468;p33"/>
          <p:cNvPicPr preferRelativeResize="0"/>
          <p:nvPr/>
        </p:nvPicPr>
        <p:blipFill rotWithShape="1">
          <a:blip r:embed="rId3">
            <a:alphaModFix/>
          </a:blip>
          <a:srcRect b="10022" l="0" r="0" t="3051"/>
          <a:stretch/>
        </p:blipFill>
        <p:spPr>
          <a:xfrm>
            <a:off x="533400" y="973200"/>
            <a:ext cx="3453825" cy="3249624"/>
          </a:xfrm>
          <a:prstGeom prst="rect">
            <a:avLst/>
          </a:prstGeom>
          <a:noFill/>
          <a:ln>
            <a:noFill/>
          </a:ln>
        </p:spPr>
      </p:pic>
      <p:pic>
        <p:nvPicPr>
          <p:cNvPr id="469" name="Google Shape;469;p33"/>
          <p:cNvPicPr preferRelativeResize="0"/>
          <p:nvPr/>
        </p:nvPicPr>
        <p:blipFill rotWithShape="1">
          <a:blip r:embed="rId4">
            <a:alphaModFix/>
          </a:blip>
          <a:srcRect b="29289" l="6810" r="9007" t="11956"/>
          <a:stretch/>
        </p:blipFill>
        <p:spPr>
          <a:xfrm>
            <a:off x="4328900" y="1960125"/>
            <a:ext cx="4129300" cy="1303975"/>
          </a:xfrm>
          <a:prstGeom prst="rect">
            <a:avLst/>
          </a:prstGeom>
          <a:noFill/>
          <a:ln>
            <a:noFill/>
          </a:ln>
        </p:spPr>
      </p:pic>
      <p:sp>
        <p:nvSpPr>
          <p:cNvPr id="470" name="Google Shape;470;p33"/>
          <p:cNvSpPr txBox="1"/>
          <p:nvPr/>
        </p:nvSpPr>
        <p:spPr>
          <a:xfrm>
            <a:off x="152550" y="4273575"/>
            <a:ext cx="45393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200">
                <a:solidFill>
                  <a:schemeClr val="dk1"/>
                </a:solidFill>
                <a:latin typeface="Roboto"/>
                <a:ea typeface="Roboto"/>
                <a:cs typeface="Roboto"/>
                <a:sym typeface="Roboto"/>
              </a:rPr>
              <a:t>Figure 7- </a:t>
            </a:r>
            <a:r>
              <a:rPr i="1" lang="en" sz="1200">
                <a:solidFill>
                  <a:schemeClr val="dk1"/>
                </a:solidFill>
                <a:latin typeface="Roboto"/>
                <a:ea typeface="Roboto"/>
                <a:cs typeface="Roboto"/>
                <a:sym typeface="Roboto"/>
              </a:rPr>
              <a:t>tpr vs fpr of roc curve</a:t>
            </a:r>
            <a:endParaRPr i="1" sz="1200">
              <a:latin typeface="Roboto"/>
              <a:ea typeface="Roboto"/>
              <a:cs typeface="Roboto"/>
              <a:sym typeface="Roboto"/>
            </a:endParaRPr>
          </a:p>
        </p:txBody>
      </p:sp>
      <p:sp>
        <p:nvSpPr>
          <p:cNvPr id="471" name="Google Shape;471;p33"/>
          <p:cNvSpPr txBox="1"/>
          <p:nvPr/>
        </p:nvSpPr>
        <p:spPr>
          <a:xfrm>
            <a:off x="4305850" y="3413400"/>
            <a:ext cx="41754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200">
                <a:solidFill>
                  <a:schemeClr val="dk1"/>
                </a:solidFill>
                <a:latin typeface="Roboto"/>
                <a:ea typeface="Roboto"/>
                <a:cs typeface="Roboto"/>
                <a:sym typeface="Roboto"/>
              </a:rPr>
              <a:t>Figure 8- auc value</a:t>
            </a:r>
            <a:endParaRPr i="1" sz="12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75" name="Shape 475"/>
        <p:cNvGrpSpPr/>
        <p:nvPr/>
      </p:nvGrpSpPr>
      <p:grpSpPr>
        <a:xfrm>
          <a:off x="0" y="0"/>
          <a:ext cx="0" cy="0"/>
          <a:chOff x="0" y="0"/>
          <a:chExt cx="0" cy="0"/>
        </a:xfrm>
      </p:grpSpPr>
      <p:sp>
        <p:nvSpPr>
          <p:cNvPr id="476" name="Google Shape;476;p34"/>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477" name="Google Shape;477;p34"/>
          <p:cNvSpPr txBox="1"/>
          <p:nvPr/>
        </p:nvSpPr>
        <p:spPr>
          <a:xfrm>
            <a:off x="457200" y="1220325"/>
            <a:ext cx="8229600" cy="27393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1200"/>
              </a:spcBef>
              <a:spcAft>
                <a:spcPts val="0"/>
              </a:spcAft>
              <a:buNone/>
            </a:pPr>
            <a:r>
              <a:rPr lang="en" sz="1200">
                <a:solidFill>
                  <a:schemeClr val="dk1"/>
                </a:solidFill>
                <a:latin typeface="Nunito"/>
                <a:ea typeface="Nunito"/>
                <a:cs typeface="Nunito"/>
                <a:sym typeface="Nunito"/>
              </a:rPr>
              <a:t>[1] Dietmar, J., &amp; Matle L.(2017). Investigating Personalized Search in E-Commerce. Association for the Advancement of Artificial Intelligence,</a:t>
            </a:r>
            <a:r>
              <a:rPr lang="en" sz="1200">
                <a:solidFill>
                  <a:schemeClr val="dk1"/>
                </a:solidFill>
                <a:uFill>
                  <a:noFill/>
                </a:uFill>
                <a:latin typeface="Nunito"/>
                <a:ea typeface="Nunito"/>
                <a:cs typeface="Nunito"/>
                <a:sym typeface="Nunito"/>
                <a:hlinkClick r:id="rId3">
                  <a:extLst>
                    <a:ext uri="{A12FA001-AC4F-418D-AE19-62706E023703}">
                      <ahyp:hlinkClr val="tx"/>
                    </a:ext>
                  </a:extLst>
                </a:hlinkClick>
              </a:rPr>
              <a:t> </a:t>
            </a:r>
            <a:r>
              <a:rPr lang="en" sz="1200" u="sng">
                <a:solidFill>
                  <a:srgbClr val="1155CC"/>
                </a:solidFill>
                <a:latin typeface="Nunito"/>
                <a:ea typeface="Nunito"/>
                <a:cs typeface="Nunito"/>
                <a:sym typeface="Nunito"/>
                <a:hlinkClick r:id="rId4">
                  <a:extLst>
                    <a:ext uri="{A12FA001-AC4F-418D-AE19-62706E023703}">
                      <ahyp:hlinkClr val="tx"/>
                    </a:ext>
                  </a:extLst>
                </a:hlinkClick>
              </a:rPr>
              <a:t>www.aaai.org</a:t>
            </a:r>
            <a:endParaRPr sz="1200" u="sng">
              <a:solidFill>
                <a:srgbClr val="1155CC"/>
              </a:solidFill>
              <a:latin typeface="Nunito"/>
              <a:ea typeface="Nunito"/>
              <a:cs typeface="Nunito"/>
              <a:sym typeface="Nunito"/>
            </a:endParaRPr>
          </a:p>
          <a:p>
            <a:pPr indent="0" lvl="0" marL="0" rtl="0" algn="just">
              <a:lnSpc>
                <a:spcPct val="100000"/>
              </a:lnSpc>
              <a:spcBef>
                <a:spcPts val="1200"/>
              </a:spcBef>
              <a:spcAft>
                <a:spcPts val="0"/>
              </a:spcAft>
              <a:buNone/>
            </a:pPr>
            <a:r>
              <a:rPr lang="en" sz="1200">
                <a:solidFill>
                  <a:schemeClr val="dk1"/>
                </a:solidFill>
                <a:latin typeface="Nunito"/>
                <a:ea typeface="Nunito"/>
                <a:cs typeface="Nunito"/>
                <a:sym typeface="Nunito"/>
              </a:rPr>
              <a:t>[2] Pappas, I. O., Kourouthanassis, P. E., Giannakos, M.N., &amp; Chrissikopoulous, V. (2017). The interplay of online shopping motivations and experiential factors on personalized e-commerce: A complexity theory approach. Telematics and Informatics, 34, 730-742</a:t>
            </a:r>
            <a:endParaRPr sz="1200">
              <a:solidFill>
                <a:schemeClr val="dk1"/>
              </a:solidFill>
              <a:latin typeface="Nunito"/>
              <a:ea typeface="Nunito"/>
              <a:cs typeface="Nunito"/>
              <a:sym typeface="Nunito"/>
            </a:endParaRPr>
          </a:p>
          <a:p>
            <a:pPr indent="0" lvl="0" marL="0" rtl="0" algn="just">
              <a:lnSpc>
                <a:spcPct val="100000"/>
              </a:lnSpc>
              <a:spcBef>
                <a:spcPts val="1200"/>
              </a:spcBef>
              <a:spcAft>
                <a:spcPts val="0"/>
              </a:spcAft>
              <a:buNone/>
            </a:pPr>
            <a:r>
              <a:rPr lang="en" sz="1200">
                <a:solidFill>
                  <a:schemeClr val="dk1"/>
                </a:solidFill>
                <a:latin typeface="Nunito"/>
                <a:ea typeface="Nunito"/>
                <a:cs typeface="Nunito"/>
                <a:sym typeface="Nunito"/>
              </a:rPr>
              <a:t>[3] Fan, Z., &amp; Sagar, S. K. (2006). Predicting Online Customer Shopping Behavior. Emerging Trends and Challenges in Information Technology Management, ½ Gefen, D., Darahanna, E., &amp; Straub, D.W. (2003). Trust and TAM in online shopping: An integrated model. MIS Quarterly, 27(1), 51-90</a:t>
            </a:r>
            <a:endParaRPr sz="1200">
              <a:solidFill>
                <a:schemeClr val="dk1"/>
              </a:solidFill>
              <a:latin typeface="Nunito"/>
              <a:ea typeface="Nunito"/>
              <a:cs typeface="Nunito"/>
              <a:sym typeface="Nunito"/>
            </a:endParaRPr>
          </a:p>
          <a:p>
            <a:pPr indent="0" lvl="0" marL="0" rtl="0" algn="just">
              <a:lnSpc>
                <a:spcPct val="100000"/>
              </a:lnSpc>
              <a:spcBef>
                <a:spcPts val="1200"/>
              </a:spcBef>
              <a:spcAft>
                <a:spcPts val="0"/>
              </a:spcAft>
              <a:buNone/>
            </a:pPr>
            <a:r>
              <a:rPr lang="en" sz="1200">
                <a:solidFill>
                  <a:schemeClr val="dk1"/>
                </a:solidFill>
                <a:latin typeface="Nunito"/>
                <a:ea typeface="Nunito"/>
                <a:cs typeface="Nunito"/>
                <a:sym typeface="Nunito"/>
              </a:rPr>
              <a:t>[4] QuanLu, Shengjun Pan, LiangWang, Junwei Pan, FengdanWan and Hongxia Yang. 2017. A Practical Framework of Conversion Rate Prediction for Online Display Advertising. In Proceedings of .e 23rd ACM SIGKDD Conference on Knowledge Discovery and Data Mining’, Halifax, Nova Scotia - Canada, July 2017 (KDD), 9 pages.</a:t>
            </a:r>
            <a:endParaRPr sz="1200">
              <a:solidFill>
                <a:srgbClr val="424242"/>
              </a:solidFill>
              <a:latin typeface="Nunito"/>
              <a:ea typeface="Nunito"/>
              <a:cs typeface="Nunito"/>
              <a:sym typeface="Nunito"/>
            </a:endParaRPr>
          </a:p>
        </p:txBody>
      </p:sp>
      <p:sp>
        <p:nvSpPr>
          <p:cNvPr id="478" name="Google Shape;478;p34"/>
          <p:cNvSpPr txBox="1"/>
          <p:nvPr>
            <p:ph idx="12" type="sldNum"/>
          </p:nvPr>
        </p:nvSpPr>
        <p:spPr>
          <a:xfrm>
            <a:off x="8671509" y="48261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sz="1000"/>
              <a:t>‹#›</a:t>
            </a:fld>
            <a:endParaRPr sz="1000"/>
          </a:p>
        </p:txBody>
      </p:sp>
      <p:sp>
        <p:nvSpPr>
          <p:cNvPr id="479" name="Google Shape;479;p34"/>
          <p:cNvSpPr txBox="1"/>
          <p:nvPr>
            <p:ph idx="12" type="sldNum"/>
          </p:nvPr>
        </p:nvSpPr>
        <p:spPr>
          <a:xfrm>
            <a:off x="3057160" y="4826100"/>
            <a:ext cx="3029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00"/>
              <a:t>Conversion Rate Ratio Predictor</a:t>
            </a:r>
            <a:endParaRPr sz="1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83" name="Shape 483"/>
        <p:cNvGrpSpPr/>
        <p:nvPr/>
      </p:nvGrpSpPr>
      <p:grpSpPr>
        <a:xfrm>
          <a:off x="0" y="0"/>
          <a:ext cx="0" cy="0"/>
          <a:chOff x="0" y="0"/>
          <a:chExt cx="0" cy="0"/>
        </a:xfrm>
      </p:grpSpPr>
      <p:sp>
        <p:nvSpPr>
          <p:cNvPr id="484" name="Google Shape;484;p35"/>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485" name="Google Shape;485;p35"/>
          <p:cNvSpPr txBox="1"/>
          <p:nvPr/>
        </p:nvSpPr>
        <p:spPr>
          <a:xfrm>
            <a:off x="457200" y="1220325"/>
            <a:ext cx="8229600" cy="27393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1200"/>
              </a:spcBef>
              <a:spcAft>
                <a:spcPts val="0"/>
              </a:spcAft>
              <a:buClr>
                <a:schemeClr val="dk1"/>
              </a:buClr>
              <a:buSzPts val="1100"/>
              <a:buFont typeface="Arial"/>
              <a:buNone/>
            </a:pPr>
            <a:r>
              <a:rPr lang="en" sz="1200">
                <a:solidFill>
                  <a:schemeClr val="dk1"/>
                </a:solidFill>
                <a:latin typeface="Nunito"/>
                <a:ea typeface="Nunito"/>
                <a:cs typeface="Nunito"/>
                <a:sym typeface="Nunito"/>
              </a:rPr>
              <a:t>[5] T. Hastie, R. Tibshirani and J. Friedman, ”Fitting Logistic Regression Models,” i The Elements of Statistical Learning: Data Mining, Inference, and Prediction, Second Edition, Springer, 2016, pp. 120-121.</a:t>
            </a:r>
            <a:endParaRPr sz="1200">
              <a:solidFill>
                <a:schemeClr val="dk1"/>
              </a:solidFill>
              <a:latin typeface="Nunito"/>
              <a:ea typeface="Nunito"/>
              <a:cs typeface="Nunito"/>
              <a:sym typeface="Nunito"/>
            </a:endParaRPr>
          </a:p>
          <a:p>
            <a:pPr indent="0" lvl="0" marL="0" rtl="0" algn="just">
              <a:lnSpc>
                <a:spcPct val="100000"/>
              </a:lnSpc>
              <a:spcBef>
                <a:spcPts val="1200"/>
              </a:spcBef>
              <a:spcAft>
                <a:spcPts val="0"/>
              </a:spcAft>
              <a:buClr>
                <a:schemeClr val="dk1"/>
              </a:buClr>
              <a:buSzPts val="1100"/>
              <a:buFont typeface="Arial"/>
              <a:buNone/>
            </a:pPr>
            <a:r>
              <a:rPr lang="en" sz="1200">
                <a:solidFill>
                  <a:schemeClr val="dk1"/>
                </a:solidFill>
                <a:latin typeface="Nunito"/>
                <a:ea typeface="Nunito"/>
                <a:cs typeface="Nunito"/>
                <a:sym typeface="Nunito"/>
              </a:rPr>
              <a:t>[6] S. Lemeshow and D. W. Hosmer, ”Model building strategies and methods for logistic regression,” i Applied logistic regression, New York, John Wiley &amp; Sons, INC, 2000, p. 93</a:t>
            </a:r>
            <a:endParaRPr sz="1200">
              <a:solidFill>
                <a:schemeClr val="dk1"/>
              </a:solidFill>
              <a:latin typeface="Nunito"/>
              <a:ea typeface="Nunito"/>
              <a:cs typeface="Nunito"/>
              <a:sym typeface="Nunito"/>
            </a:endParaRPr>
          </a:p>
          <a:p>
            <a:pPr indent="0" lvl="0" marL="0" rtl="0" algn="just">
              <a:lnSpc>
                <a:spcPct val="100000"/>
              </a:lnSpc>
              <a:spcBef>
                <a:spcPts val="1200"/>
              </a:spcBef>
              <a:spcAft>
                <a:spcPts val="0"/>
              </a:spcAft>
              <a:buNone/>
            </a:pPr>
            <a:r>
              <a:rPr lang="en" sz="1200">
                <a:solidFill>
                  <a:schemeClr val="dk1"/>
                </a:solidFill>
                <a:latin typeface="Nunito"/>
                <a:ea typeface="Nunito"/>
                <a:cs typeface="Nunito"/>
                <a:sym typeface="Nunito"/>
              </a:rPr>
              <a:t>[7] Bertelsen, S. M. (2012). Conversion Rate Optimisation: Barriers to Adoption. Master Thesis, IT University of Copenhagen, Digital Design and Communication, Copenhagen. Retrieved March 5, 2019, from </a:t>
            </a:r>
            <a:r>
              <a:rPr lang="en" sz="1200" u="sng">
                <a:solidFill>
                  <a:schemeClr val="hlink"/>
                </a:solidFill>
                <a:latin typeface="Nunito"/>
                <a:ea typeface="Nunito"/>
                <a:cs typeface="Nunito"/>
                <a:sym typeface="Nunito"/>
                <a:hlinkClick r:id="rId3"/>
              </a:rPr>
              <a:t>https://crothesis.files.wordpress.com/2013/01/conversion-rate-optimisation-barriersto-adoption_sisse-bertelsen.pdf</a:t>
            </a:r>
            <a:endParaRPr sz="1200">
              <a:solidFill>
                <a:schemeClr val="dk1"/>
              </a:solidFill>
              <a:latin typeface="Nunito"/>
              <a:ea typeface="Nunito"/>
              <a:cs typeface="Nunito"/>
              <a:sym typeface="Nunito"/>
            </a:endParaRPr>
          </a:p>
          <a:p>
            <a:pPr indent="0" lvl="0" marL="0" rtl="0" algn="just">
              <a:lnSpc>
                <a:spcPct val="100000"/>
              </a:lnSpc>
              <a:spcBef>
                <a:spcPts val="1200"/>
              </a:spcBef>
              <a:spcAft>
                <a:spcPts val="0"/>
              </a:spcAft>
              <a:buNone/>
            </a:pPr>
            <a:r>
              <a:rPr lang="en" sz="1200">
                <a:solidFill>
                  <a:schemeClr val="dk1"/>
                </a:solidFill>
                <a:latin typeface="Nunito"/>
                <a:ea typeface="Nunito"/>
                <a:cs typeface="Nunito"/>
                <a:sym typeface="Nunito"/>
              </a:rPr>
              <a:t>[8] Croxen-John, D., &amp; Tonder, J. v. (2017). E-Commerce Website Optimization: Why 95% of Your Website Visitors Don't Buy, and What You Can Do About it. Kogan Page Ltd.</a:t>
            </a:r>
            <a:endParaRPr sz="1200">
              <a:solidFill>
                <a:schemeClr val="dk1"/>
              </a:solidFill>
              <a:latin typeface="Nunito"/>
              <a:ea typeface="Nunito"/>
              <a:cs typeface="Nunito"/>
              <a:sym typeface="Nunito"/>
            </a:endParaRPr>
          </a:p>
          <a:p>
            <a:pPr indent="0" lvl="0" marL="0" rtl="0" algn="just">
              <a:lnSpc>
                <a:spcPct val="100000"/>
              </a:lnSpc>
              <a:spcBef>
                <a:spcPts val="1200"/>
              </a:spcBef>
              <a:spcAft>
                <a:spcPts val="0"/>
              </a:spcAft>
              <a:buNone/>
            </a:pPr>
            <a:r>
              <a:rPr lang="en" sz="1200">
                <a:solidFill>
                  <a:schemeClr val="dk1"/>
                </a:solidFill>
                <a:latin typeface="Nunito"/>
                <a:ea typeface="Nunito"/>
                <a:cs typeface="Nunito"/>
                <a:sym typeface="Nunito"/>
              </a:rPr>
              <a:t>[9] Shukairy, A. (2017, February 24). What is Conversion Rate Optimization (CRO) and Why Is It Important? Retrieved from www.invespcro.com: https://www.invespcro.com/blog/what-is-conversion-rate-optimization/</a:t>
            </a:r>
            <a:endParaRPr sz="1200">
              <a:solidFill>
                <a:srgbClr val="424242"/>
              </a:solidFill>
              <a:latin typeface="Nunito"/>
              <a:ea typeface="Nunito"/>
              <a:cs typeface="Nunito"/>
              <a:sym typeface="Nunito"/>
            </a:endParaRPr>
          </a:p>
        </p:txBody>
      </p:sp>
      <p:sp>
        <p:nvSpPr>
          <p:cNvPr id="486" name="Google Shape;486;p35"/>
          <p:cNvSpPr txBox="1"/>
          <p:nvPr>
            <p:ph idx="12" type="sldNum"/>
          </p:nvPr>
        </p:nvSpPr>
        <p:spPr>
          <a:xfrm>
            <a:off x="8671509" y="48261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sz="1000"/>
              <a:t>‹#›</a:t>
            </a:fld>
            <a:endParaRPr sz="1000"/>
          </a:p>
        </p:txBody>
      </p:sp>
      <p:sp>
        <p:nvSpPr>
          <p:cNvPr id="487" name="Google Shape;487;p35"/>
          <p:cNvSpPr txBox="1"/>
          <p:nvPr>
            <p:ph idx="12" type="sldNum"/>
          </p:nvPr>
        </p:nvSpPr>
        <p:spPr>
          <a:xfrm>
            <a:off x="3057160" y="4826100"/>
            <a:ext cx="3029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00"/>
              <a:t>Conversion Rate Ratio Predictor</a:t>
            </a:r>
            <a:endParaRPr sz="1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91" name="Shape 491"/>
        <p:cNvGrpSpPr/>
        <p:nvPr/>
      </p:nvGrpSpPr>
      <p:grpSpPr>
        <a:xfrm>
          <a:off x="0" y="0"/>
          <a:ext cx="0" cy="0"/>
          <a:chOff x="0" y="0"/>
          <a:chExt cx="0" cy="0"/>
        </a:xfrm>
      </p:grpSpPr>
      <p:sp>
        <p:nvSpPr>
          <p:cNvPr id="492" name="Google Shape;492;p36"/>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493" name="Google Shape;493;p36"/>
          <p:cNvSpPr txBox="1"/>
          <p:nvPr/>
        </p:nvSpPr>
        <p:spPr>
          <a:xfrm>
            <a:off x="457200" y="1220325"/>
            <a:ext cx="8229600" cy="27393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1200"/>
              </a:spcBef>
              <a:spcAft>
                <a:spcPts val="0"/>
              </a:spcAft>
              <a:buNone/>
            </a:pPr>
            <a:r>
              <a:rPr lang="en" sz="1200">
                <a:solidFill>
                  <a:schemeClr val="dk1"/>
                </a:solidFill>
                <a:latin typeface="Nunito"/>
                <a:ea typeface="Nunito"/>
                <a:cs typeface="Nunito"/>
                <a:sym typeface="Nunito"/>
              </a:rPr>
              <a:t>[10] Andrus, A. 2020. What is Conversion Rate? How to Calculate and Improve Your Conversion Rate. Disruptive Advertising. Retrieved on 11 August 2020. Available at:</a:t>
            </a:r>
            <a:r>
              <a:rPr lang="en" sz="1200">
                <a:solidFill>
                  <a:schemeClr val="dk1"/>
                </a:solidFill>
                <a:uFill>
                  <a:noFill/>
                </a:uFill>
                <a:latin typeface="Nunito"/>
                <a:ea typeface="Nunito"/>
                <a:cs typeface="Nunito"/>
                <a:sym typeface="Nunito"/>
                <a:hlinkClick r:id="rId3">
                  <a:extLst>
                    <a:ext uri="{A12FA001-AC4F-418D-AE19-62706E023703}">
                      <ahyp:hlinkClr val="tx"/>
                    </a:ext>
                  </a:extLst>
                </a:hlinkClick>
              </a:rPr>
              <a:t> </a:t>
            </a:r>
            <a:r>
              <a:rPr lang="en" sz="1200">
                <a:solidFill>
                  <a:schemeClr val="hlink"/>
                </a:solidFill>
                <a:uFill>
                  <a:noFill/>
                </a:uFill>
                <a:latin typeface="Nunito"/>
                <a:ea typeface="Nunito"/>
                <a:cs typeface="Nunito"/>
                <a:sym typeface="Nunito"/>
                <a:hlinkClick r:id="rId4"/>
              </a:rPr>
              <a:t>https://www.disruptiveadvertising.com/conversion-rate-optimization/conversion-rate/</a:t>
            </a:r>
            <a:endParaRPr sz="1200">
              <a:solidFill>
                <a:schemeClr val="dk1"/>
              </a:solidFill>
              <a:latin typeface="Nunito"/>
              <a:ea typeface="Nunito"/>
              <a:cs typeface="Nunito"/>
              <a:sym typeface="Nunito"/>
            </a:endParaRPr>
          </a:p>
          <a:p>
            <a:pPr indent="0" lvl="0" marL="0" rtl="0" algn="just">
              <a:lnSpc>
                <a:spcPct val="100000"/>
              </a:lnSpc>
              <a:spcBef>
                <a:spcPts val="1200"/>
              </a:spcBef>
              <a:spcAft>
                <a:spcPts val="0"/>
              </a:spcAft>
              <a:buNone/>
            </a:pPr>
            <a:r>
              <a:rPr lang="en" sz="1200">
                <a:solidFill>
                  <a:schemeClr val="dk1"/>
                </a:solidFill>
                <a:latin typeface="Nunito"/>
                <a:ea typeface="Nunito"/>
                <a:cs typeface="Nunito"/>
                <a:sym typeface="Nunito"/>
              </a:rPr>
              <a:t>[11] Saleem, H &amp; Uddin, M. K. S. &amp; Habib-ur-Rehman, S &amp; Saleem, S &amp; Aslam, A. M. 2019. Strategic Data Driven Approach to Improve Conversion Rates and Sales Performance of e-Commerce Websites. International Journal of Scientific &amp; Engineering Research. Retrieved on 10 August 2020. Available at:</a:t>
            </a:r>
            <a:r>
              <a:rPr lang="en" sz="1200">
                <a:solidFill>
                  <a:schemeClr val="dk1"/>
                </a:solidFill>
                <a:uFill>
                  <a:noFill/>
                </a:uFill>
                <a:latin typeface="Nunito"/>
                <a:ea typeface="Nunito"/>
                <a:cs typeface="Nunito"/>
                <a:sym typeface="Nunito"/>
                <a:hlinkClick r:id="rId5">
                  <a:extLst>
                    <a:ext uri="{A12FA001-AC4F-418D-AE19-62706E023703}">
                      <ahyp:hlinkClr val="tx"/>
                    </a:ext>
                  </a:extLst>
                </a:hlinkClick>
              </a:rPr>
              <a:t> </a:t>
            </a:r>
            <a:r>
              <a:rPr lang="en" sz="1200">
                <a:solidFill>
                  <a:schemeClr val="hlink"/>
                </a:solidFill>
                <a:uFill>
                  <a:noFill/>
                </a:uFill>
                <a:latin typeface="Nunito"/>
                <a:ea typeface="Nunito"/>
                <a:cs typeface="Nunito"/>
                <a:sym typeface="Nunito"/>
                <a:hlinkClick r:id="rId6"/>
              </a:rPr>
              <a:t>https://www.citefactor.org/journal/pdf/Strategic-Data-Driven-Approach-to-ImproveConversion-Rates-and-Sales-Performance-of-E-Commerce-Websites.pdf</a:t>
            </a:r>
            <a:endParaRPr sz="1200">
              <a:solidFill>
                <a:schemeClr val="dk1"/>
              </a:solidFill>
              <a:latin typeface="Nunito"/>
              <a:ea typeface="Nunito"/>
              <a:cs typeface="Nunito"/>
              <a:sym typeface="Nunito"/>
            </a:endParaRPr>
          </a:p>
          <a:p>
            <a:pPr indent="0" lvl="0" marL="0" rtl="0" algn="just">
              <a:lnSpc>
                <a:spcPct val="100000"/>
              </a:lnSpc>
              <a:spcBef>
                <a:spcPts val="1200"/>
              </a:spcBef>
              <a:spcAft>
                <a:spcPts val="0"/>
              </a:spcAft>
              <a:buNone/>
            </a:pPr>
            <a:r>
              <a:rPr lang="en" sz="1200">
                <a:solidFill>
                  <a:schemeClr val="dk1"/>
                </a:solidFill>
                <a:latin typeface="Nunito"/>
                <a:ea typeface="Nunito"/>
                <a:cs typeface="Nunito"/>
                <a:sym typeface="Nunito"/>
              </a:rPr>
              <a:t>[12] Berezhnaya, Anastasia 2016 “Conversion Rate Optimization: Visual Neuro Programming Principles (Bachelor Thesis Helsinki Metropolia University of Applied Science)</a:t>
            </a:r>
            <a:endParaRPr sz="1200">
              <a:solidFill>
                <a:schemeClr val="dk1"/>
              </a:solidFill>
              <a:latin typeface="Nunito"/>
              <a:ea typeface="Nunito"/>
              <a:cs typeface="Nunito"/>
              <a:sym typeface="Nunito"/>
            </a:endParaRPr>
          </a:p>
          <a:p>
            <a:pPr indent="0" lvl="0" marL="0" rtl="0" algn="just">
              <a:lnSpc>
                <a:spcPct val="100000"/>
              </a:lnSpc>
              <a:spcBef>
                <a:spcPts val="1200"/>
              </a:spcBef>
              <a:spcAft>
                <a:spcPts val="0"/>
              </a:spcAft>
              <a:buNone/>
            </a:pPr>
            <a:r>
              <a:rPr lang="en" sz="1200">
                <a:solidFill>
                  <a:schemeClr val="dk1"/>
                </a:solidFill>
                <a:latin typeface="Nunito"/>
                <a:ea typeface="Nunito"/>
                <a:cs typeface="Nunito"/>
                <a:sym typeface="Nunito"/>
              </a:rPr>
              <a:t>[13] H Bryan 2013 Conversion Marketing: Convert Website Visitors to Buyers (AudioInk Publishing)</a:t>
            </a:r>
            <a:endParaRPr sz="1200">
              <a:solidFill>
                <a:schemeClr val="dk1"/>
              </a:solidFill>
              <a:latin typeface="Nunito"/>
              <a:ea typeface="Nunito"/>
              <a:cs typeface="Nunito"/>
              <a:sym typeface="Nunito"/>
            </a:endParaRPr>
          </a:p>
          <a:p>
            <a:pPr indent="0" lvl="0" marL="0" rtl="0" algn="just">
              <a:lnSpc>
                <a:spcPct val="100000"/>
              </a:lnSpc>
              <a:spcBef>
                <a:spcPts val="1200"/>
              </a:spcBef>
              <a:spcAft>
                <a:spcPts val="0"/>
              </a:spcAft>
              <a:buNone/>
            </a:pPr>
            <a:r>
              <a:rPr lang="en" sz="1200">
                <a:solidFill>
                  <a:schemeClr val="dk1"/>
                </a:solidFill>
                <a:latin typeface="Nunito"/>
                <a:ea typeface="Nunito"/>
                <a:cs typeface="Nunito"/>
                <a:sym typeface="Nunito"/>
              </a:rPr>
              <a:t>[14] P Soonsawad 2013 Developing New Model for Conversion Rate Optimization: A Case Study (International Journal of Business and Management) vol 8 no 10 pp 41-51.</a:t>
            </a:r>
            <a:endParaRPr sz="1200">
              <a:solidFill>
                <a:schemeClr val="dk1"/>
              </a:solidFill>
              <a:latin typeface="Nunito"/>
              <a:ea typeface="Nunito"/>
              <a:cs typeface="Nunito"/>
              <a:sym typeface="Nunito"/>
            </a:endParaRPr>
          </a:p>
        </p:txBody>
      </p:sp>
      <p:sp>
        <p:nvSpPr>
          <p:cNvPr id="494" name="Google Shape;494;p36"/>
          <p:cNvSpPr txBox="1"/>
          <p:nvPr>
            <p:ph idx="12" type="sldNum"/>
          </p:nvPr>
        </p:nvSpPr>
        <p:spPr>
          <a:xfrm>
            <a:off x="8671509" y="48261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sz="1000"/>
              <a:t>‹#›</a:t>
            </a:fld>
            <a:endParaRPr sz="1000"/>
          </a:p>
        </p:txBody>
      </p:sp>
      <p:sp>
        <p:nvSpPr>
          <p:cNvPr id="495" name="Google Shape;495;p36"/>
          <p:cNvSpPr txBox="1"/>
          <p:nvPr>
            <p:ph idx="12" type="sldNum"/>
          </p:nvPr>
        </p:nvSpPr>
        <p:spPr>
          <a:xfrm>
            <a:off x="3057160" y="4826100"/>
            <a:ext cx="3029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00"/>
              <a:t>Conversion Rate Ratio Predictor</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3" name="Shape 173"/>
        <p:cNvGrpSpPr/>
        <p:nvPr/>
      </p:nvGrpSpPr>
      <p:grpSpPr>
        <a:xfrm>
          <a:off x="0" y="0"/>
          <a:ext cx="0" cy="0"/>
          <a:chOff x="0" y="0"/>
          <a:chExt cx="0" cy="0"/>
        </a:xfrm>
      </p:grpSpPr>
      <p:sp>
        <p:nvSpPr>
          <p:cNvPr id="174" name="Google Shape;174;p15"/>
          <p:cNvSpPr txBox="1"/>
          <p:nvPr/>
        </p:nvSpPr>
        <p:spPr>
          <a:xfrm>
            <a:off x="457200" y="411475"/>
            <a:ext cx="82296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latin typeface="Fira Sans Extra Condensed"/>
                <a:ea typeface="Fira Sans Extra Condensed"/>
                <a:cs typeface="Fira Sans Extra Condensed"/>
                <a:sym typeface="Fira Sans Extra Condensed"/>
              </a:rPr>
              <a:t>Outline of Topics</a:t>
            </a:r>
            <a:endParaRPr b="1" sz="2800">
              <a:solidFill>
                <a:srgbClr val="000000"/>
              </a:solidFill>
              <a:latin typeface="Fira Sans Extra Condensed"/>
              <a:ea typeface="Fira Sans Extra Condensed"/>
              <a:cs typeface="Fira Sans Extra Condensed"/>
              <a:sym typeface="Fira Sans Extra Condensed"/>
            </a:endParaRPr>
          </a:p>
        </p:txBody>
      </p:sp>
      <p:sp>
        <p:nvSpPr>
          <p:cNvPr id="175" name="Google Shape;175;p15"/>
          <p:cNvSpPr txBox="1"/>
          <p:nvPr/>
        </p:nvSpPr>
        <p:spPr>
          <a:xfrm>
            <a:off x="907238" y="952150"/>
            <a:ext cx="2054700" cy="408000"/>
          </a:xfrm>
          <a:prstGeom prst="rect">
            <a:avLst/>
          </a:prstGeom>
          <a:solidFill>
            <a:srgbClr val="2A8BFD">
              <a:alpha val="47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Introduction</a:t>
            </a:r>
            <a:endParaRPr sz="1200">
              <a:solidFill>
                <a:srgbClr val="000000"/>
              </a:solidFill>
              <a:latin typeface="Roboto"/>
              <a:ea typeface="Roboto"/>
              <a:cs typeface="Roboto"/>
              <a:sym typeface="Roboto"/>
            </a:endParaRPr>
          </a:p>
        </p:txBody>
      </p:sp>
      <p:sp>
        <p:nvSpPr>
          <p:cNvPr id="176" name="Google Shape;176;p15"/>
          <p:cNvSpPr/>
          <p:nvPr/>
        </p:nvSpPr>
        <p:spPr>
          <a:xfrm>
            <a:off x="3097644" y="874375"/>
            <a:ext cx="563400" cy="563400"/>
          </a:xfrm>
          <a:prstGeom prst="ellipse">
            <a:avLst/>
          </a:prstGeom>
          <a:solidFill>
            <a:srgbClr val="2A8BFD">
              <a:alpha val="250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Fira Sans Extra Condensed"/>
                <a:ea typeface="Fira Sans Extra Condensed"/>
                <a:cs typeface="Fira Sans Extra Condensed"/>
                <a:sym typeface="Fira Sans Extra Condensed"/>
              </a:rPr>
              <a:t>01</a:t>
            </a:r>
            <a:endParaRPr b="1" sz="1600">
              <a:solidFill>
                <a:srgbClr val="FFFFFF"/>
              </a:solidFill>
              <a:latin typeface="Fira Sans Extra Condensed"/>
              <a:ea typeface="Fira Sans Extra Condensed"/>
              <a:cs typeface="Fira Sans Extra Condensed"/>
              <a:sym typeface="Fira Sans Extra Condensed"/>
            </a:endParaRPr>
          </a:p>
        </p:txBody>
      </p:sp>
      <p:sp>
        <p:nvSpPr>
          <p:cNvPr id="177" name="Google Shape;177;p15"/>
          <p:cNvSpPr txBox="1"/>
          <p:nvPr/>
        </p:nvSpPr>
        <p:spPr>
          <a:xfrm>
            <a:off x="907238" y="1636254"/>
            <a:ext cx="2054700" cy="408000"/>
          </a:xfrm>
          <a:prstGeom prst="rect">
            <a:avLst/>
          </a:prstGeom>
          <a:solidFill>
            <a:srgbClr val="2A8BFD">
              <a:alpha val="71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Objectives</a:t>
            </a:r>
            <a:endParaRPr sz="1200">
              <a:solidFill>
                <a:srgbClr val="000000"/>
              </a:solidFill>
              <a:latin typeface="Roboto"/>
              <a:ea typeface="Roboto"/>
              <a:cs typeface="Roboto"/>
              <a:sym typeface="Roboto"/>
            </a:endParaRPr>
          </a:p>
        </p:txBody>
      </p:sp>
      <p:sp>
        <p:nvSpPr>
          <p:cNvPr id="178" name="Google Shape;178;p15"/>
          <p:cNvSpPr/>
          <p:nvPr/>
        </p:nvSpPr>
        <p:spPr>
          <a:xfrm>
            <a:off x="3097644" y="1558512"/>
            <a:ext cx="563400" cy="563400"/>
          </a:xfrm>
          <a:prstGeom prst="ellipse">
            <a:avLst/>
          </a:prstGeom>
          <a:solidFill>
            <a:srgbClr val="2A8BFD">
              <a:alpha val="5647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Fira Sans Extra Condensed"/>
                <a:ea typeface="Fira Sans Extra Condensed"/>
                <a:cs typeface="Fira Sans Extra Condensed"/>
                <a:sym typeface="Fira Sans Extra Condensed"/>
              </a:rPr>
              <a:t>02</a:t>
            </a:r>
            <a:endParaRPr b="1" sz="1600">
              <a:solidFill>
                <a:srgbClr val="FFFFFF"/>
              </a:solidFill>
              <a:latin typeface="Fira Sans Extra Condensed"/>
              <a:ea typeface="Fira Sans Extra Condensed"/>
              <a:cs typeface="Fira Sans Extra Condensed"/>
              <a:sym typeface="Fira Sans Extra Condensed"/>
            </a:endParaRPr>
          </a:p>
        </p:txBody>
      </p:sp>
      <p:sp>
        <p:nvSpPr>
          <p:cNvPr id="179" name="Google Shape;179;p15"/>
          <p:cNvSpPr txBox="1"/>
          <p:nvPr/>
        </p:nvSpPr>
        <p:spPr>
          <a:xfrm>
            <a:off x="907238" y="2320357"/>
            <a:ext cx="2054700" cy="408000"/>
          </a:xfrm>
          <a:prstGeom prst="rect">
            <a:avLst/>
          </a:prstGeom>
          <a:solidFill>
            <a:srgbClr val="155FE5">
              <a:alpha val="77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Literature Review</a:t>
            </a:r>
            <a:endParaRPr sz="1200">
              <a:solidFill>
                <a:srgbClr val="000000"/>
              </a:solidFill>
              <a:latin typeface="Roboto"/>
              <a:ea typeface="Roboto"/>
              <a:cs typeface="Roboto"/>
              <a:sym typeface="Roboto"/>
            </a:endParaRPr>
          </a:p>
        </p:txBody>
      </p:sp>
      <p:sp>
        <p:nvSpPr>
          <p:cNvPr id="180" name="Google Shape;180;p15"/>
          <p:cNvSpPr/>
          <p:nvPr/>
        </p:nvSpPr>
        <p:spPr>
          <a:xfrm>
            <a:off x="3097644" y="2242649"/>
            <a:ext cx="563400" cy="563400"/>
          </a:xfrm>
          <a:prstGeom prst="ellipse">
            <a:avLst/>
          </a:prstGeom>
          <a:solidFill>
            <a:srgbClr val="155FE5">
              <a:alpha val="5647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Fira Sans Extra Condensed"/>
                <a:ea typeface="Fira Sans Extra Condensed"/>
                <a:cs typeface="Fira Sans Extra Condensed"/>
                <a:sym typeface="Fira Sans Extra Condensed"/>
              </a:rPr>
              <a:t>03</a:t>
            </a:r>
            <a:endParaRPr b="1" sz="1600">
              <a:solidFill>
                <a:srgbClr val="FFFFFF"/>
              </a:solidFill>
              <a:latin typeface="Fira Sans Extra Condensed"/>
              <a:ea typeface="Fira Sans Extra Condensed"/>
              <a:cs typeface="Fira Sans Extra Condensed"/>
              <a:sym typeface="Fira Sans Extra Condensed"/>
            </a:endParaRPr>
          </a:p>
        </p:txBody>
      </p:sp>
      <p:sp>
        <p:nvSpPr>
          <p:cNvPr id="181" name="Google Shape;181;p15"/>
          <p:cNvSpPr txBox="1"/>
          <p:nvPr/>
        </p:nvSpPr>
        <p:spPr>
          <a:xfrm>
            <a:off x="907238" y="3004461"/>
            <a:ext cx="2054700" cy="408000"/>
          </a:xfrm>
          <a:prstGeom prst="rect">
            <a:avLst/>
          </a:prstGeom>
          <a:solidFill>
            <a:srgbClr val="1642C5">
              <a:alpha val="83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Problem Statement</a:t>
            </a:r>
            <a:endParaRPr sz="1200">
              <a:solidFill>
                <a:srgbClr val="000000"/>
              </a:solidFill>
              <a:latin typeface="Roboto"/>
              <a:ea typeface="Roboto"/>
              <a:cs typeface="Roboto"/>
              <a:sym typeface="Roboto"/>
            </a:endParaRPr>
          </a:p>
        </p:txBody>
      </p:sp>
      <p:sp>
        <p:nvSpPr>
          <p:cNvPr id="182" name="Google Shape;182;p15"/>
          <p:cNvSpPr/>
          <p:nvPr/>
        </p:nvSpPr>
        <p:spPr>
          <a:xfrm>
            <a:off x="3097644" y="2926786"/>
            <a:ext cx="563400" cy="563400"/>
          </a:xfrm>
          <a:prstGeom prst="ellipse">
            <a:avLst/>
          </a:prstGeom>
          <a:solidFill>
            <a:srgbClr val="1642C5">
              <a:alpha val="5647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Fira Sans Extra Condensed"/>
                <a:ea typeface="Fira Sans Extra Condensed"/>
                <a:cs typeface="Fira Sans Extra Condensed"/>
                <a:sym typeface="Fira Sans Extra Condensed"/>
              </a:rPr>
              <a:t>04</a:t>
            </a:r>
            <a:endParaRPr b="1" sz="1600">
              <a:solidFill>
                <a:srgbClr val="FFFFFF"/>
              </a:solidFill>
              <a:latin typeface="Fira Sans Extra Condensed"/>
              <a:ea typeface="Fira Sans Extra Condensed"/>
              <a:cs typeface="Fira Sans Extra Condensed"/>
              <a:sym typeface="Fira Sans Extra Condensed"/>
            </a:endParaRPr>
          </a:p>
        </p:txBody>
      </p:sp>
      <p:sp>
        <p:nvSpPr>
          <p:cNvPr id="183" name="Google Shape;183;p15"/>
          <p:cNvSpPr txBox="1"/>
          <p:nvPr/>
        </p:nvSpPr>
        <p:spPr>
          <a:xfrm>
            <a:off x="907238" y="3688565"/>
            <a:ext cx="2054700" cy="408000"/>
          </a:xfrm>
          <a:prstGeom prst="rect">
            <a:avLst/>
          </a:prstGeom>
          <a:solidFill>
            <a:srgbClr val="686EC2">
              <a:alpha val="1667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General Methodology</a:t>
            </a:r>
            <a:endParaRPr sz="1200">
              <a:solidFill>
                <a:srgbClr val="000000"/>
              </a:solidFill>
              <a:latin typeface="Roboto"/>
              <a:ea typeface="Roboto"/>
              <a:cs typeface="Roboto"/>
              <a:sym typeface="Roboto"/>
            </a:endParaRPr>
          </a:p>
        </p:txBody>
      </p:sp>
      <p:sp>
        <p:nvSpPr>
          <p:cNvPr id="184" name="Google Shape;184;p15"/>
          <p:cNvSpPr/>
          <p:nvPr/>
        </p:nvSpPr>
        <p:spPr>
          <a:xfrm>
            <a:off x="3097644" y="3610924"/>
            <a:ext cx="563400" cy="563400"/>
          </a:xfrm>
          <a:prstGeom prst="ellipse">
            <a:avLst/>
          </a:prstGeom>
          <a:solidFill>
            <a:srgbClr val="686EC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Fira Sans Extra Condensed"/>
                <a:ea typeface="Fira Sans Extra Condensed"/>
                <a:cs typeface="Fira Sans Extra Condensed"/>
                <a:sym typeface="Fira Sans Extra Condensed"/>
              </a:rPr>
              <a:t>05</a:t>
            </a:r>
            <a:endParaRPr b="1" sz="1600">
              <a:solidFill>
                <a:srgbClr val="FFFFFF"/>
              </a:solidFill>
              <a:latin typeface="Fira Sans Extra Condensed"/>
              <a:ea typeface="Fira Sans Extra Condensed"/>
              <a:cs typeface="Fira Sans Extra Condensed"/>
              <a:sym typeface="Fira Sans Extra Condensed"/>
            </a:endParaRPr>
          </a:p>
        </p:txBody>
      </p:sp>
      <p:sp>
        <p:nvSpPr>
          <p:cNvPr id="185" name="Google Shape;185;p15"/>
          <p:cNvSpPr txBox="1"/>
          <p:nvPr/>
        </p:nvSpPr>
        <p:spPr>
          <a:xfrm>
            <a:off x="6182062" y="952150"/>
            <a:ext cx="2054700" cy="408000"/>
          </a:xfrm>
          <a:prstGeom prst="rect">
            <a:avLst/>
          </a:prstGeom>
          <a:solidFill>
            <a:srgbClr val="4359C2">
              <a:alpha val="178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Data Processing</a:t>
            </a:r>
            <a:endParaRPr sz="1200">
              <a:solidFill>
                <a:srgbClr val="000000"/>
              </a:solidFill>
              <a:latin typeface="Roboto"/>
              <a:ea typeface="Roboto"/>
              <a:cs typeface="Roboto"/>
              <a:sym typeface="Roboto"/>
            </a:endParaRPr>
          </a:p>
        </p:txBody>
      </p:sp>
      <p:sp>
        <p:nvSpPr>
          <p:cNvPr id="186" name="Google Shape;186;p15"/>
          <p:cNvSpPr/>
          <p:nvPr/>
        </p:nvSpPr>
        <p:spPr>
          <a:xfrm>
            <a:off x="5482831" y="874375"/>
            <a:ext cx="563400" cy="563400"/>
          </a:xfrm>
          <a:prstGeom prst="ellipse">
            <a:avLst/>
          </a:prstGeom>
          <a:solidFill>
            <a:srgbClr val="4359C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Fira Sans Extra Condensed"/>
                <a:ea typeface="Fira Sans Extra Condensed"/>
                <a:cs typeface="Fira Sans Extra Condensed"/>
                <a:sym typeface="Fira Sans Extra Condensed"/>
              </a:rPr>
              <a:t>07</a:t>
            </a:r>
            <a:endParaRPr b="1" sz="1600">
              <a:solidFill>
                <a:srgbClr val="FFFFFF"/>
              </a:solidFill>
              <a:latin typeface="Fira Sans Extra Condensed"/>
              <a:ea typeface="Fira Sans Extra Condensed"/>
              <a:cs typeface="Fira Sans Extra Condensed"/>
              <a:sym typeface="Fira Sans Extra Condensed"/>
            </a:endParaRPr>
          </a:p>
        </p:txBody>
      </p:sp>
      <p:sp>
        <p:nvSpPr>
          <p:cNvPr id="187" name="Google Shape;187;p15"/>
          <p:cNvSpPr txBox="1"/>
          <p:nvPr/>
        </p:nvSpPr>
        <p:spPr>
          <a:xfrm>
            <a:off x="6182062" y="1636254"/>
            <a:ext cx="2054700" cy="408000"/>
          </a:xfrm>
          <a:prstGeom prst="rect">
            <a:avLst/>
          </a:prstGeom>
          <a:solidFill>
            <a:srgbClr val="686EC2">
              <a:alpha val="1667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Design Flow</a:t>
            </a:r>
            <a:endParaRPr sz="1200">
              <a:solidFill>
                <a:srgbClr val="000000"/>
              </a:solidFill>
              <a:latin typeface="Roboto"/>
              <a:ea typeface="Roboto"/>
              <a:cs typeface="Roboto"/>
              <a:sym typeface="Roboto"/>
            </a:endParaRPr>
          </a:p>
        </p:txBody>
      </p:sp>
      <p:sp>
        <p:nvSpPr>
          <p:cNvPr id="188" name="Google Shape;188;p15"/>
          <p:cNvSpPr/>
          <p:nvPr/>
        </p:nvSpPr>
        <p:spPr>
          <a:xfrm>
            <a:off x="5482831" y="1558512"/>
            <a:ext cx="563400" cy="563400"/>
          </a:xfrm>
          <a:prstGeom prst="ellipse">
            <a:avLst/>
          </a:prstGeom>
          <a:solidFill>
            <a:srgbClr val="686EC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Fira Sans Extra Condensed"/>
                <a:ea typeface="Fira Sans Extra Condensed"/>
                <a:cs typeface="Fira Sans Extra Condensed"/>
                <a:sym typeface="Fira Sans Extra Condensed"/>
              </a:rPr>
              <a:t>08</a:t>
            </a:r>
            <a:endParaRPr b="1" sz="1600">
              <a:solidFill>
                <a:srgbClr val="FFFFFF"/>
              </a:solidFill>
              <a:latin typeface="Fira Sans Extra Condensed"/>
              <a:ea typeface="Fira Sans Extra Condensed"/>
              <a:cs typeface="Fira Sans Extra Condensed"/>
              <a:sym typeface="Fira Sans Extra Condensed"/>
            </a:endParaRPr>
          </a:p>
        </p:txBody>
      </p:sp>
      <p:sp>
        <p:nvSpPr>
          <p:cNvPr id="189" name="Google Shape;189;p15"/>
          <p:cNvSpPr txBox="1"/>
          <p:nvPr/>
        </p:nvSpPr>
        <p:spPr>
          <a:xfrm>
            <a:off x="6182062" y="2320357"/>
            <a:ext cx="2054700" cy="408000"/>
          </a:xfrm>
          <a:prstGeom prst="rect">
            <a:avLst/>
          </a:prstGeom>
          <a:solidFill>
            <a:srgbClr val="1642C5">
              <a:alpha val="83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Algorithm</a:t>
            </a:r>
            <a:endParaRPr sz="1200">
              <a:solidFill>
                <a:srgbClr val="000000"/>
              </a:solidFill>
              <a:latin typeface="Roboto"/>
              <a:ea typeface="Roboto"/>
              <a:cs typeface="Roboto"/>
              <a:sym typeface="Roboto"/>
            </a:endParaRPr>
          </a:p>
        </p:txBody>
      </p:sp>
      <p:sp>
        <p:nvSpPr>
          <p:cNvPr id="190" name="Google Shape;190;p15"/>
          <p:cNvSpPr/>
          <p:nvPr/>
        </p:nvSpPr>
        <p:spPr>
          <a:xfrm>
            <a:off x="5482831" y="2242649"/>
            <a:ext cx="563400" cy="563400"/>
          </a:xfrm>
          <a:prstGeom prst="ellipse">
            <a:avLst/>
          </a:prstGeom>
          <a:solidFill>
            <a:srgbClr val="1642C5">
              <a:alpha val="5647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Fira Sans Extra Condensed"/>
                <a:ea typeface="Fira Sans Extra Condensed"/>
                <a:cs typeface="Fira Sans Extra Condensed"/>
                <a:sym typeface="Fira Sans Extra Condensed"/>
              </a:rPr>
              <a:t>09</a:t>
            </a:r>
            <a:endParaRPr b="1" sz="1600">
              <a:solidFill>
                <a:srgbClr val="FFFFFF"/>
              </a:solidFill>
              <a:latin typeface="Fira Sans Extra Condensed"/>
              <a:ea typeface="Fira Sans Extra Condensed"/>
              <a:cs typeface="Fira Sans Extra Condensed"/>
              <a:sym typeface="Fira Sans Extra Condensed"/>
            </a:endParaRPr>
          </a:p>
        </p:txBody>
      </p:sp>
      <p:sp>
        <p:nvSpPr>
          <p:cNvPr id="191" name="Google Shape;191;p15"/>
          <p:cNvSpPr txBox="1"/>
          <p:nvPr/>
        </p:nvSpPr>
        <p:spPr>
          <a:xfrm>
            <a:off x="6182062" y="3004461"/>
            <a:ext cx="2054700" cy="408000"/>
          </a:xfrm>
          <a:prstGeom prst="rect">
            <a:avLst/>
          </a:prstGeom>
          <a:solidFill>
            <a:srgbClr val="155FE5">
              <a:alpha val="77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Software Details</a:t>
            </a:r>
            <a:endParaRPr sz="1200">
              <a:solidFill>
                <a:srgbClr val="000000"/>
              </a:solidFill>
              <a:latin typeface="Roboto"/>
              <a:ea typeface="Roboto"/>
              <a:cs typeface="Roboto"/>
              <a:sym typeface="Roboto"/>
            </a:endParaRPr>
          </a:p>
        </p:txBody>
      </p:sp>
      <p:sp>
        <p:nvSpPr>
          <p:cNvPr id="192" name="Google Shape;192;p15"/>
          <p:cNvSpPr/>
          <p:nvPr/>
        </p:nvSpPr>
        <p:spPr>
          <a:xfrm>
            <a:off x="5482831" y="2926786"/>
            <a:ext cx="563400" cy="563400"/>
          </a:xfrm>
          <a:prstGeom prst="ellipse">
            <a:avLst/>
          </a:prstGeom>
          <a:solidFill>
            <a:srgbClr val="155FE5">
              <a:alpha val="5647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Fira Sans Extra Condensed"/>
                <a:ea typeface="Fira Sans Extra Condensed"/>
                <a:cs typeface="Fira Sans Extra Condensed"/>
                <a:sym typeface="Fira Sans Extra Condensed"/>
              </a:rPr>
              <a:t>10</a:t>
            </a:r>
            <a:endParaRPr b="1" sz="1600">
              <a:solidFill>
                <a:srgbClr val="FFFFFF"/>
              </a:solidFill>
              <a:latin typeface="Fira Sans Extra Condensed"/>
              <a:ea typeface="Fira Sans Extra Condensed"/>
              <a:cs typeface="Fira Sans Extra Condensed"/>
              <a:sym typeface="Fira Sans Extra Condensed"/>
            </a:endParaRPr>
          </a:p>
        </p:txBody>
      </p:sp>
      <p:sp>
        <p:nvSpPr>
          <p:cNvPr id="193" name="Google Shape;193;p15"/>
          <p:cNvSpPr txBox="1"/>
          <p:nvPr/>
        </p:nvSpPr>
        <p:spPr>
          <a:xfrm>
            <a:off x="6182062" y="3688565"/>
            <a:ext cx="2054700" cy="408000"/>
          </a:xfrm>
          <a:prstGeom prst="rect">
            <a:avLst/>
          </a:prstGeom>
          <a:solidFill>
            <a:srgbClr val="2A8BFD">
              <a:alpha val="714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Result</a:t>
            </a:r>
            <a:endParaRPr sz="1200">
              <a:solidFill>
                <a:srgbClr val="000000"/>
              </a:solidFill>
              <a:latin typeface="Roboto"/>
              <a:ea typeface="Roboto"/>
              <a:cs typeface="Roboto"/>
              <a:sym typeface="Roboto"/>
            </a:endParaRPr>
          </a:p>
        </p:txBody>
      </p:sp>
      <p:sp>
        <p:nvSpPr>
          <p:cNvPr id="194" name="Google Shape;194;p15"/>
          <p:cNvSpPr/>
          <p:nvPr/>
        </p:nvSpPr>
        <p:spPr>
          <a:xfrm>
            <a:off x="5482831" y="3610924"/>
            <a:ext cx="563400" cy="563400"/>
          </a:xfrm>
          <a:prstGeom prst="ellipse">
            <a:avLst/>
          </a:prstGeom>
          <a:solidFill>
            <a:srgbClr val="2A8BFD">
              <a:alpha val="5647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Fira Sans Extra Condensed"/>
                <a:ea typeface="Fira Sans Extra Condensed"/>
                <a:cs typeface="Fira Sans Extra Condensed"/>
                <a:sym typeface="Fira Sans Extra Condensed"/>
              </a:rPr>
              <a:t>11</a:t>
            </a:r>
            <a:endParaRPr b="1" sz="1600">
              <a:solidFill>
                <a:srgbClr val="FFFFFF"/>
              </a:solidFill>
              <a:latin typeface="Fira Sans Extra Condensed"/>
              <a:ea typeface="Fira Sans Extra Condensed"/>
              <a:cs typeface="Fira Sans Extra Condensed"/>
              <a:sym typeface="Fira Sans Extra Condensed"/>
            </a:endParaRPr>
          </a:p>
        </p:txBody>
      </p:sp>
      <p:sp>
        <p:nvSpPr>
          <p:cNvPr id="195" name="Google Shape;195;p15"/>
          <p:cNvSpPr/>
          <p:nvPr/>
        </p:nvSpPr>
        <p:spPr>
          <a:xfrm>
            <a:off x="4229965" y="1498239"/>
            <a:ext cx="684000" cy="684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Fira Sans Extra Condensed"/>
                <a:ea typeface="Fira Sans Extra Condensed"/>
                <a:cs typeface="Fira Sans Extra Condensed"/>
                <a:sym typeface="Fira Sans Extra Condensed"/>
              </a:rPr>
              <a:t>12</a:t>
            </a:r>
            <a:endParaRPr b="1" sz="2400">
              <a:solidFill>
                <a:srgbClr val="FFFFFF"/>
              </a:solidFill>
              <a:latin typeface="Fira Sans Extra Condensed"/>
              <a:ea typeface="Fira Sans Extra Condensed"/>
              <a:cs typeface="Fira Sans Extra Condensed"/>
              <a:sym typeface="Fira Sans Extra Condensed"/>
            </a:endParaRPr>
          </a:p>
        </p:txBody>
      </p:sp>
      <p:sp>
        <p:nvSpPr>
          <p:cNvPr id="196" name="Google Shape;196;p15"/>
          <p:cNvSpPr txBox="1"/>
          <p:nvPr/>
        </p:nvSpPr>
        <p:spPr>
          <a:xfrm>
            <a:off x="4047364" y="2320402"/>
            <a:ext cx="1049100" cy="40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Fira Sans Extra Condensed"/>
                <a:ea typeface="Fira Sans Extra Condensed"/>
                <a:cs typeface="Fira Sans Extra Condensed"/>
                <a:sym typeface="Fira Sans Extra Condensed"/>
              </a:rPr>
              <a:t>Topics</a:t>
            </a:r>
            <a:endParaRPr b="1" sz="1600">
              <a:solidFill>
                <a:srgbClr val="FFFFFF"/>
              </a:solidFill>
              <a:latin typeface="Fira Sans Extra Condensed"/>
              <a:ea typeface="Fira Sans Extra Condensed"/>
              <a:cs typeface="Fira Sans Extra Condensed"/>
              <a:sym typeface="Fira Sans Extra Condensed"/>
            </a:endParaRPr>
          </a:p>
        </p:txBody>
      </p:sp>
      <p:cxnSp>
        <p:nvCxnSpPr>
          <p:cNvPr id="197" name="Google Shape;197;p15"/>
          <p:cNvCxnSpPr>
            <a:stCxn id="176" idx="6"/>
            <a:endCxn id="196" idx="1"/>
          </p:cNvCxnSpPr>
          <p:nvPr/>
        </p:nvCxnSpPr>
        <p:spPr>
          <a:xfrm>
            <a:off x="3661044" y="1156075"/>
            <a:ext cx="386400" cy="1368300"/>
          </a:xfrm>
          <a:prstGeom prst="bentConnector3">
            <a:avLst>
              <a:gd fmla="val 49983" name="adj1"/>
            </a:avLst>
          </a:prstGeom>
          <a:noFill/>
          <a:ln cap="flat" cmpd="sng" w="9525">
            <a:solidFill>
              <a:srgbClr val="666666"/>
            </a:solidFill>
            <a:prstDash val="solid"/>
            <a:round/>
            <a:headEnd len="med" w="med" type="none"/>
            <a:tailEnd len="med" w="med" type="none"/>
          </a:ln>
        </p:spPr>
      </p:cxnSp>
      <p:cxnSp>
        <p:nvCxnSpPr>
          <p:cNvPr id="198" name="Google Shape;198;p15"/>
          <p:cNvCxnSpPr>
            <a:stCxn id="178" idx="6"/>
            <a:endCxn id="196" idx="1"/>
          </p:cNvCxnSpPr>
          <p:nvPr/>
        </p:nvCxnSpPr>
        <p:spPr>
          <a:xfrm>
            <a:off x="3661044" y="1840212"/>
            <a:ext cx="386400" cy="684300"/>
          </a:xfrm>
          <a:prstGeom prst="bentConnector3">
            <a:avLst>
              <a:gd fmla="val 49983" name="adj1"/>
            </a:avLst>
          </a:prstGeom>
          <a:noFill/>
          <a:ln cap="flat" cmpd="sng" w="9525">
            <a:solidFill>
              <a:srgbClr val="666666"/>
            </a:solidFill>
            <a:prstDash val="solid"/>
            <a:round/>
            <a:headEnd len="med" w="med" type="none"/>
            <a:tailEnd len="med" w="med" type="none"/>
          </a:ln>
        </p:spPr>
      </p:cxnSp>
      <p:cxnSp>
        <p:nvCxnSpPr>
          <p:cNvPr id="199" name="Google Shape;199;p15"/>
          <p:cNvCxnSpPr>
            <a:stCxn id="196" idx="1"/>
            <a:endCxn id="180" idx="6"/>
          </p:cNvCxnSpPr>
          <p:nvPr/>
        </p:nvCxnSpPr>
        <p:spPr>
          <a:xfrm flipH="1">
            <a:off x="3660964" y="2524402"/>
            <a:ext cx="386400" cy="600"/>
          </a:xfrm>
          <a:prstGeom prst="bentConnector3">
            <a:avLst>
              <a:gd fmla="val 49983" name="adj1"/>
            </a:avLst>
          </a:prstGeom>
          <a:noFill/>
          <a:ln cap="flat" cmpd="sng" w="9525">
            <a:solidFill>
              <a:srgbClr val="666666"/>
            </a:solidFill>
            <a:prstDash val="solid"/>
            <a:round/>
            <a:headEnd len="med" w="med" type="none"/>
            <a:tailEnd len="med" w="med" type="none"/>
          </a:ln>
        </p:spPr>
      </p:cxnSp>
      <p:cxnSp>
        <p:nvCxnSpPr>
          <p:cNvPr id="200" name="Google Shape;200;p15"/>
          <p:cNvCxnSpPr>
            <a:stCxn id="196" idx="1"/>
            <a:endCxn id="182" idx="6"/>
          </p:cNvCxnSpPr>
          <p:nvPr/>
        </p:nvCxnSpPr>
        <p:spPr>
          <a:xfrm flipH="1">
            <a:off x="3660964" y="2524402"/>
            <a:ext cx="386400" cy="684000"/>
          </a:xfrm>
          <a:prstGeom prst="bentConnector3">
            <a:avLst>
              <a:gd fmla="val 49983" name="adj1"/>
            </a:avLst>
          </a:prstGeom>
          <a:noFill/>
          <a:ln cap="flat" cmpd="sng" w="9525">
            <a:solidFill>
              <a:srgbClr val="666666"/>
            </a:solidFill>
            <a:prstDash val="solid"/>
            <a:round/>
            <a:headEnd len="med" w="med" type="none"/>
            <a:tailEnd len="med" w="med" type="none"/>
          </a:ln>
        </p:spPr>
      </p:cxnSp>
      <p:cxnSp>
        <p:nvCxnSpPr>
          <p:cNvPr id="201" name="Google Shape;201;p15"/>
          <p:cNvCxnSpPr>
            <a:stCxn id="196" idx="1"/>
            <a:endCxn id="184" idx="6"/>
          </p:cNvCxnSpPr>
          <p:nvPr/>
        </p:nvCxnSpPr>
        <p:spPr>
          <a:xfrm flipH="1">
            <a:off x="3660964" y="2524402"/>
            <a:ext cx="386400" cy="1368300"/>
          </a:xfrm>
          <a:prstGeom prst="bentConnector3">
            <a:avLst>
              <a:gd fmla="val 49983" name="adj1"/>
            </a:avLst>
          </a:prstGeom>
          <a:noFill/>
          <a:ln cap="flat" cmpd="sng" w="9525">
            <a:solidFill>
              <a:srgbClr val="666666"/>
            </a:solidFill>
            <a:prstDash val="solid"/>
            <a:round/>
            <a:headEnd len="med" w="med" type="none"/>
            <a:tailEnd len="med" w="med" type="none"/>
          </a:ln>
        </p:spPr>
      </p:cxnSp>
      <p:cxnSp>
        <p:nvCxnSpPr>
          <p:cNvPr id="202" name="Google Shape;202;p15"/>
          <p:cNvCxnSpPr>
            <a:stCxn id="196" idx="3"/>
            <a:endCxn id="186" idx="2"/>
          </p:cNvCxnSpPr>
          <p:nvPr/>
        </p:nvCxnSpPr>
        <p:spPr>
          <a:xfrm flipH="1" rot="10800000">
            <a:off x="5096464" y="1156102"/>
            <a:ext cx="386400" cy="1368300"/>
          </a:xfrm>
          <a:prstGeom prst="bentConnector3">
            <a:avLst>
              <a:gd fmla="val 49983" name="adj1"/>
            </a:avLst>
          </a:prstGeom>
          <a:noFill/>
          <a:ln cap="flat" cmpd="sng" w="9525">
            <a:solidFill>
              <a:srgbClr val="666666"/>
            </a:solidFill>
            <a:prstDash val="solid"/>
            <a:round/>
            <a:headEnd len="med" w="med" type="none"/>
            <a:tailEnd len="med" w="med" type="none"/>
          </a:ln>
        </p:spPr>
      </p:cxnSp>
      <p:cxnSp>
        <p:nvCxnSpPr>
          <p:cNvPr id="203" name="Google Shape;203;p15"/>
          <p:cNvCxnSpPr>
            <a:stCxn id="196" idx="3"/>
            <a:endCxn id="190" idx="2"/>
          </p:cNvCxnSpPr>
          <p:nvPr/>
        </p:nvCxnSpPr>
        <p:spPr>
          <a:xfrm>
            <a:off x="5096464" y="2524402"/>
            <a:ext cx="386400" cy="600"/>
          </a:xfrm>
          <a:prstGeom prst="bentConnector3">
            <a:avLst>
              <a:gd fmla="val 49983" name="adj1"/>
            </a:avLst>
          </a:prstGeom>
          <a:noFill/>
          <a:ln cap="flat" cmpd="sng" w="9525">
            <a:solidFill>
              <a:srgbClr val="666666"/>
            </a:solidFill>
            <a:prstDash val="solid"/>
            <a:round/>
            <a:headEnd len="med" w="med" type="none"/>
            <a:tailEnd len="med" w="med" type="none"/>
          </a:ln>
        </p:spPr>
      </p:cxnSp>
      <p:cxnSp>
        <p:nvCxnSpPr>
          <p:cNvPr id="204" name="Google Shape;204;p15"/>
          <p:cNvCxnSpPr>
            <a:stCxn id="196" idx="3"/>
            <a:endCxn id="192" idx="2"/>
          </p:cNvCxnSpPr>
          <p:nvPr/>
        </p:nvCxnSpPr>
        <p:spPr>
          <a:xfrm>
            <a:off x="5096464" y="2524402"/>
            <a:ext cx="386400" cy="684000"/>
          </a:xfrm>
          <a:prstGeom prst="bentConnector3">
            <a:avLst>
              <a:gd fmla="val 49983" name="adj1"/>
            </a:avLst>
          </a:prstGeom>
          <a:noFill/>
          <a:ln cap="flat" cmpd="sng" w="9525">
            <a:solidFill>
              <a:srgbClr val="666666"/>
            </a:solidFill>
            <a:prstDash val="solid"/>
            <a:round/>
            <a:headEnd len="med" w="med" type="none"/>
            <a:tailEnd len="med" w="med" type="none"/>
          </a:ln>
        </p:spPr>
      </p:cxnSp>
      <p:cxnSp>
        <p:nvCxnSpPr>
          <p:cNvPr id="205" name="Google Shape;205;p15"/>
          <p:cNvCxnSpPr>
            <a:stCxn id="194" idx="2"/>
            <a:endCxn id="196" idx="3"/>
          </p:cNvCxnSpPr>
          <p:nvPr/>
        </p:nvCxnSpPr>
        <p:spPr>
          <a:xfrm rot="10800000">
            <a:off x="5096431" y="2524324"/>
            <a:ext cx="386400" cy="1368300"/>
          </a:xfrm>
          <a:prstGeom prst="bentConnector3">
            <a:avLst>
              <a:gd fmla="val 49983" name="adj1"/>
            </a:avLst>
          </a:prstGeom>
          <a:noFill/>
          <a:ln cap="flat" cmpd="sng" w="9525">
            <a:solidFill>
              <a:srgbClr val="666666"/>
            </a:solidFill>
            <a:prstDash val="solid"/>
            <a:round/>
            <a:headEnd len="med" w="med" type="none"/>
            <a:tailEnd len="med" w="med" type="none"/>
          </a:ln>
        </p:spPr>
      </p:cxnSp>
      <p:cxnSp>
        <p:nvCxnSpPr>
          <p:cNvPr id="206" name="Google Shape;206;p15"/>
          <p:cNvCxnSpPr/>
          <p:nvPr/>
        </p:nvCxnSpPr>
        <p:spPr>
          <a:xfrm flipH="1">
            <a:off x="3660964" y="3208427"/>
            <a:ext cx="386400" cy="1368300"/>
          </a:xfrm>
          <a:prstGeom prst="bentConnector3">
            <a:avLst>
              <a:gd fmla="val 49983" name="adj1"/>
            </a:avLst>
          </a:prstGeom>
          <a:noFill/>
          <a:ln cap="flat" cmpd="sng" w="9525">
            <a:solidFill>
              <a:srgbClr val="666666"/>
            </a:solidFill>
            <a:prstDash val="solid"/>
            <a:round/>
            <a:headEnd len="med" w="med" type="none"/>
            <a:tailEnd len="med" w="med" type="none"/>
          </a:ln>
        </p:spPr>
      </p:cxnSp>
      <p:cxnSp>
        <p:nvCxnSpPr>
          <p:cNvPr id="207" name="Google Shape;207;p15"/>
          <p:cNvCxnSpPr/>
          <p:nvPr/>
        </p:nvCxnSpPr>
        <p:spPr>
          <a:xfrm rot="10800000">
            <a:off x="5096431" y="3208424"/>
            <a:ext cx="386400" cy="1368300"/>
          </a:xfrm>
          <a:prstGeom prst="bentConnector3">
            <a:avLst>
              <a:gd fmla="val 49983" name="adj1"/>
            </a:avLst>
          </a:prstGeom>
          <a:noFill/>
          <a:ln cap="flat" cmpd="sng" w="9525">
            <a:solidFill>
              <a:srgbClr val="666666"/>
            </a:solidFill>
            <a:prstDash val="solid"/>
            <a:round/>
            <a:headEnd len="med" w="med" type="none"/>
            <a:tailEnd len="med" w="med" type="none"/>
          </a:ln>
        </p:spPr>
      </p:cxnSp>
      <p:sp>
        <p:nvSpPr>
          <p:cNvPr id="208" name="Google Shape;208;p15"/>
          <p:cNvSpPr txBox="1"/>
          <p:nvPr/>
        </p:nvSpPr>
        <p:spPr>
          <a:xfrm>
            <a:off x="907238" y="4372715"/>
            <a:ext cx="2054700" cy="408000"/>
          </a:xfrm>
          <a:prstGeom prst="rect">
            <a:avLst/>
          </a:prstGeom>
          <a:solidFill>
            <a:srgbClr val="4359C2">
              <a:alpha val="178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Dataset Description</a:t>
            </a:r>
            <a:endParaRPr sz="1200">
              <a:solidFill>
                <a:srgbClr val="000000"/>
              </a:solidFill>
              <a:latin typeface="Roboto"/>
              <a:ea typeface="Roboto"/>
              <a:cs typeface="Roboto"/>
              <a:sym typeface="Roboto"/>
            </a:endParaRPr>
          </a:p>
        </p:txBody>
      </p:sp>
      <p:sp>
        <p:nvSpPr>
          <p:cNvPr id="209" name="Google Shape;209;p15"/>
          <p:cNvSpPr/>
          <p:nvPr/>
        </p:nvSpPr>
        <p:spPr>
          <a:xfrm>
            <a:off x="3097644" y="4295074"/>
            <a:ext cx="563400" cy="563400"/>
          </a:xfrm>
          <a:prstGeom prst="ellipse">
            <a:avLst/>
          </a:prstGeom>
          <a:solidFill>
            <a:srgbClr val="4359C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Fira Sans Extra Condensed"/>
                <a:ea typeface="Fira Sans Extra Condensed"/>
                <a:cs typeface="Fira Sans Extra Condensed"/>
                <a:sym typeface="Fira Sans Extra Condensed"/>
              </a:rPr>
              <a:t>06</a:t>
            </a:r>
            <a:endParaRPr b="1" sz="1600">
              <a:solidFill>
                <a:srgbClr val="FFFFFF"/>
              </a:solidFill>
              <a:latin typeface="Fira Sans Extra Condensed"/>
              <a:ea typeface="Fira Sans Extra Condensed"/>
              <a:cs typeface="Fira Sans Extra Condensed"/>
              <a:sym typeface="Fira Sans Extra Condensed"/>
            </a:endParaRPr>
          </a:p>
        </p:txBody>
      </p:sp>
      <p:sp>
        <p:nvSpPr>
          <p:cNvPr id="210" name="Google Shape;210;p15"/>
          <p:cNvSpPr txBox="1"/>
          <p:nvPr/>
        </p:nvSpPr>
        <p:spPr>
          <a:xfrm>
            <a:off x="6182112" y="4372715"/>
            <a:ext cx="2054700" cy="408000"/>
          </a:xfrm>
          <a:prstGeom prst="rect">
            <a:avLst/>
          </a:prstGeom>
          <a:solidFill>
            <a:srgbClr val="2A8BFD">
              <a:alpha val="47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References</a:t>
            </a:r>
            <a:endParaRPr sz="1200">
              <a:solidFill>
                <a:srgbClr val="000000"/>
              </a:solidFill>
              <a:latin typeface="Roboto"/>
              <a:ea typeface="Roboto"/>
              <a:cs typeface="Roboto"/>
              <a:sym typeface="Roboto"/>
            </a:endParaRPr>
          </a:p>
        </p:txBody>
      </p:sp>
      <p:sp>
        <p:nvSpPr>
          <p:cNvPr id="211" name="Google Shape;211;p15"/>
          <p:cNvSpPr/>
          <p:nvPr/>
        </p:nvSpPr>
        <p:spPr>
          <a:xfrm>
            <a:off x="5482881" y="4295074"/>
            <a:ext cx="563400" cy="563400"/>
          </a:xfrm>
          <a:prstGeom prst="ellipse">
            <a:avLst/>
          </a:prstGeom>
          <a:solidFill>
            <a:srgbClr val="2A8BFD">
              <a:alpha val="250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Fira Sans Extra Condensed"/>
                <a:ea typeface="Fira Sans Extra Condensed"/>
                <a:cs typeface="Fira Sans Extra Condensed"/>
                <a:sym typeface="Fira Sans Extra Condensed"/>
              </a:rPr>
              <a:t>12</a:t>
            </a:r>
            <a:endParaRPr b="1" sz="1600">
              <a:solidFill>
                <a:srgbClr val="FFFFFF"/>
              </a:solidFill>
              <a:latin typeface="Fira Sans Extra Condensed"/>
              <a:ea typeface="Fira Sans Extra Condensed"/>
              <a:cs typeface="Fira Sans Extra Condensed"/>
              <a:sym typeface="Fira Sans Extra Condensed"/>
            </a:endParaRPr>
          </a:p>
        </p:txBody>
      </p:sp>
      <p:sp>
        <p:nvSpPr>
          <p:cNvPr id="212" name="Google Shape;212;p15"/>
          <p:cNvSpPr/>
          <p:nvPr/>
        </p:nvSpPr>
        <p:spPr>
          <a:xfrm>
            <a:off x="3867825" y="3051400"/>
            <a:ext cx="1408500" cy="371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
          <p:cNvSpPr txBox="1"/>
          <p:nvPr>
            <p:ph idx="12" type="sldNum"/>
          </p:nvPr>
        </p:nvSpPr>
        <p:spPr>
          <a:xfrm>
            <a:off x="8671509" y="48261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sz="1000"/>
              <a:t>‹#›</a:t>
            </a:fld>
            <a:endParaRPr sz="1000"/>
          </a:p>
        </p:txBody>
      </p:sp>
      <p:sp>
        <p:nvSpPr>
          <p:cNvPr id="214" name="Google Shape;214;p15"/>
          <p:cNvSpPr txBox="1"/>
          <p:nvPr>
            <p:ph idx="12" type="sldNum"/>
          </p:nvPr>
        </p:nvSpPr>
        <p:spPr>
          <a:xfrm>
            <a:off x="3057160" y="4826100"/>
            <a:ext cx="3029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00"/>
              <a:t>Conversion Rate Ratio Predictor</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18" name="Shape 218"/>
        <p:cNvGrpSpPr/>
        <p:nvPr/>
      </p:nvGrpSpPr>
      <p:grpSpPr>
        <a:xfrm>
          <a:off x="0" y="0"/>
          <a:ext cx="0" cy="0"/>
          <a:chOff x="0" y="0"/>
          <a:chExt cx="0" cy="0"/>
        </a:xfrm>
      </p:grpSpPr>
      <p:sp>
        <p:nvSpPr>
          <p:cNvPr id="219" name="Google Shape;219;p16"/>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220" name="Google Shape;220;p16"/>
          <p:cNvSpPr txBox="1"/>
          <p:nvPr/>
        </p:nvSpPr>
        <p:spPr>
          <a:xfrm>
            <a:off x="457200" y="1220325"/>
            <a:ext cx="8229600" cy="35253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600">
                <a:solidFill>
                  <a:srgbClr val="424242"/>
                </a:solidFill>
                <a:latin typeface="Nunito"/>
                <a:ea typeface="Nunito"/>
                <a:cs typeface="Nunito"/>
                <a:sym typeface="Nunito"/>
              </a:rPr>
              <a:t>The rapid evolution of tools that retrieve, analyze and transform business data have forced organizations to constantly shift and adapt their strategy to unravel consumer behavior. This has emphasized the usage of consumer data to find existing patterns and associations in their actions and characteristics.</a:t>
            </a:r>
            <a:endParaRPr sz="1600">
              <a:solidFill>
                <a:srgbClr val="424242"/>
              </a:solidFill>
              <a:latin typeface="Nunito"/>
              <a:ea typeface="Nunito"/>
              <a:cs typeface="Nunito"/>
              <a:sym typeface="Nunito"/>
            </a:endParaRPr>
          </a:p>
          <a:p>
            <a:pPr indent="0" lvl="0" marL="0" rtl="0" algn="just">
              <a:lnSpc>
                <a:spcPct val="115000"/>
              </a:lnSpc>
              <a:spcBef>
                <a:spcPts val="0"/>
              </a:spcBef>
              <a:spcAft>
                <a:spcPts val="0"/>
              </a:spcAft>
              <a:buClr>
                <a:schemeClr val="dk1"/>
              </a:buClr>
              <a:buSzPts val="1100"/>
              <a:buFont typeface="Arial"/>
              <a:buNone/>
            </a:pPr>
            <a:r>
              <a:rPr lang="en" sz="1600">
                <a:solidFill>
                  <a:srgbClr val="424242"/>
                </a:solidFill>
                <a:latin typeface="Nunito"/>
                <a:ea typeface="Nunito"/>
                <a:cs typeface="Nunito"/>
                <a:sym typeface="Nunito"/>
              </a:rPr>
              <a:t>Larger organizations gain their competitive advantage by tracking a diverse range of features about their users across their digital platforms to build sophisticated data models.</a:t>
            </a:r>
            <a:endParaRPr sz="1600">
              <a:solidFill>
                <a:srgbClr val="424242"/>
              </a:solidFill>
              <a:latin typeface="Nunito"/>
              <a:ea typeface="Nunito"/>
              <a:cs typeface="Nunito"/>
              <a:sym typeface="Nunito"/>
            </a:endParaRPr>
          </a:p>
          <a:p>
            <a:pPr indent="0" lvl="0" marL="0" rtl="0" algn="just">
              <a:lnSpc>
                <a:spcPct val="115000"/>
              </a:lnSpc>
              <a:spcBef>
                <a:spcPts val="0"/>
              </a:spcBef>
              <a:spcAft>
                <a:spcPts val="0"/>
              </a:spcAft>
              <a:buClr>
                <a:schemeClr val="dk1"/>
              </a:buClr>
              <a:buSzPts val="1100"/>
              <a:buFont typeface="Arial"/>
              <a:buNone/>
            </a:pPr>
            <a:r>
              <a:t/>
            </a:r>
            <a:endParaRPr sz="1600">
              <a:solidFill>
                <a:srgbClr val="424242"/>
              </a:solidFill>
              <a:latin typeface="Nunito"/>
              <a:ea typeface="Nunito"/>
              <a:cs typeface="Nunito"/>
              <a:sym typeface="Nunito"/>
            </a:endParaRPr>
          </a:p>
          <a:p>
            <a:pPr indent="0" lvl="0" marL="0" rtl="0" algn="just">
              <a:lnSpc>
                <a:spcPct val="115000"/>
              </a:lnSpc>
              <a:spcBef>
                <a:spcPts val="0"/>
              </a:spcBef>
              <a:spcAft>
                <a:spcPts val="0"/>
              </a:spcAft>
              <a:buClr>
                <a:schemeClr val="dk1"/>
              </a:buClr>
              <a:buSzPts val="1100"/>
              <a:buFont typeface="Arial"/>
              <a:buNone/>
            </a:pPr>
            <a:r>
              <a:rPr lang="en" sz="1600">
                <a:solidFill>
                  <a:srgbClr val="424242"/>
                </a:solidFill>
                <a:latin typeface="Nunito"/>
                <a:ea typeface="Nunito"/>
                <a:cs typeface="Nunito"/>
                <a:sym typeface="Nunito"/>
              </a:rPr>
              <a:t>Conversion Rate Prediction methodology is widely practiced by marketing professionals to score and prioritize users based on their data. The conversion rate for this project is the people who visit the website to the people who sign up and get converted as the leads, bringing them further into the funnel.</a:t>
            </a:r>
            <a:endParaRPr sz="1600">
              <a:solidFill>
                <a:schemeClr val="dk1"/>
              </a:solidFill>
              <a:latin typeface="Fira Sans Extra Condensed"/>
              <a:ea typeface="Fira Sans Extra Condensed"/>
              <a:cs typeface="Fira Sans Extra Condensed"/>
              <a:sym typeface="Fira Sans Extra Condensed"/>
            </a:endParaRPr>
          </a:p>
        </p:txBody>
      </p:sp>
      <p:sp>
        <p:nvSpPr>
          <p:cNvPr id="221" name="Google Shape;221;p16"/>
          <p:cNvSpPr txBox="1"/>
          <p:nvPr>
            <p:ph idx="12" type="sldNum"/>
          </p:nvPr>
        </p:nvSpPr>
        <p:spPr>
          <a:xfrm>
            <a:off x="8671509" y="4826076"/>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sz="1000"/>
              <a:t>‹#›</a:t>
            </a:fld>
            <a:endParaRPr sz="1000"/>
          </a:p>
        </p:txBody>
      </p:sp>
      <p:sp>
        <p:nvSpPr>
          <p:cNvPr id="222" name="Google Shape;222;p16"/>
          <p:cNvSpPr txBox="1"/>
          <p:nvPr>
            <p:ph idx="12" type="sldNum"/>
          </p:nvPr>
        </p:nvSpPr>
        <p:spPr>
          <a:xfrm>
            <a:off x="3057160" y="4826100"/>
            <a:ext cx="3029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00"/>
              <a:t>Conversion Rate Ratio Predictor</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26" name="Shape 226"/>
        <p:cNvGrpSpPr/>
        <p:nvPr/>
      </p:nvGrpSpPr>
      <p:grpSpPr>
        <a:xfrm>
          <a:off x="0" y="0"/>
          <a:ext cx="0" cy="0"/>
          <a:chOff x="0" y="0"/>
          <a:chExt cx="0" cy="0"/>
        </a:xfrm>
      </p:grpSpPr>
      <p:sp>
        <p:nvSpPr>
          <p:cNvPr id="227" name="Google Shape;227;p17"/>
          <p:cNvSpPr/>
          <p:nvPr/>
        </p:nvSpPr>
        <p:spPr>
          <a:xfrm>
            <a:off x="6722300" y="2038024"/>
            <a:ext cx="1775100" cy="4455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Initial pool of leads</a:t>
            </a:r>
            <a:endParaRPr sz="1200">
              <a:solidFill>
                <a:srgbClr val="000000"/>
              </a:solidFill>
              <a:latin typeface="Roboto"/>
              <a:ea typeface="Roboto"/>
              <a:cs typeface="Roboto"/>
              <a:sym typeface="Roboto"/>
            </a:endParaRPr>
          </a:p>
        </p:txBody>
      </p:sp>
      <p:cxnSp>
        <p:nvCxnSpPr>
          <p:cNvPr id="228" name="Google Shape;228;p17"/>
          <p:cNvCxnSpPr/>
          <p:nvPr/>
        </p:nvCxnSpPr>
        <p:spPr>
          <a:xfrm rot="10800000">
            <a:off x="4984650" y="2347522"/>
            <a:ext cx="1321500" cy="0"/>
          </a:xfrm>
          <a:prstGeom prst="straightConnector1">
            <a:avLst/>
          </a:prstGeom>
          <a:noFill/>
          <a:ln cap="flat" cmpd="sng" w="19050">
            <a:solidFill>
              <a:srgbClr val="85C3FA"/>
            </a:solidFill>
            <a:prstDash val="solid"/>
            <a:round/>
            <a:headEnd len="med" w="med" type="oval"/>
            <a:tailEnd len="med" w="med" type="none"/>
          </a:ln>
        </p:spPr>
      </p:cxnSp>
      <p:cxnSp>
        <p:nvCxnSpPr>
          <p:cNvPr id="229" name="Google Shape;229;p17"/>
          <p:cNvCxnSpPr/>
          <p:nvPr/>
        </p:nvCxnSpPr>
        <p:spPr>
          <a:xfrm>
            <a:off x="2837325" y="2767164"/>
            <a:ext cx="1132800" cy="0"/>
          </a:xfrm>
          <a:prstGeom prst="straightConnector1">
            <a:avLst/>
          </a:prstGeom>
          <a:noFill/>
          <a:ln cap="flat" cmpd="sng" w="19050">
            <a:solidFill>
              <a:srgbClr val="85C3FA"/>
            </a:solidFill>
            <a:prstDash val="solid"/>
            <a:round/>
            <a:headEnd len="med" w="med" type="oval"/>
            <a:tailEnd len="med" w="med" type="none"/>
          </a:ln>
        </p:spPr>
      </p:cxnSp>
      <p:cxnSp>
        <p:nvCxnSpPr>
          <p:cNvPr id="230" name="Google Shape;230;p17"/>
          <p:cNvCxnSpPr/>
          <p:nvPr/>
        </p:nvCxnSpPr>
        <p:spPr>
          <a:xfrm rot="10800000">
            <a:off x="5224650" y="3326054"/>
            <a:ext cx="1081500" cy="0"/>
          </a:xfrm>
          <a:prstGeom prst="straightConnector1">
            <a:avLst/>
          </a:prstGeom>
          <a:noFill/>
          <a:ln cap="flat" cmpd="sng" w="19050">
            <a:solidFill>
              <a:srgbClr val="85C3FA"/>
            </a:solidFill>
            <a:prstDash val="solid"/>
            <a:round/>
            <a:headEnd len="med" w="med" type="oval"/>
            <a:tailEnd len="med" w="med" type="none"/>
          </a:ln>
        </p:spPr>
      </p:cxnSp>
      <p:grpSp>
        <p:nvGrpSpPr>
          <p:cNvPr id="231" name="Google Shape;231;p17"/>
          <p:cNvGrpSpPr/>
          <p:nvPr/>
        </p:nvGrpSpPr>
        <p:grpSpPr>
          <a:xfrm>
            <a:off x="4349686" y="2850253"/>
            <a:ext cx="508219" cy="1400958"/>
            <a:chOff x="4293921" y="3113838"/>
            <a:chExt cx="505539" cy="1393710"/>
          </a:xfrm>
        </p:grpSpPr>
        <p:sp>
          <p:nvSpPr>
            <p:cNvPr id="232" name="Google Shape;232;p17"/>
            <p:cNvSpPr/>
            <p:nvPr/>
          </p:nvSpPr>
          <p:spPr>
            <a:xfrm>
              <a:off x="4300950" y="3113838"/>
              <a:ext cx="432200" cy="973275"/>
            </a:xfrm>
            <a:custGeom>
              <a:rect b="b" l="l" r="r" t="t"/>
              <a:pathLst>
                <a:path extrusionOk="0" h="38931" w="17288">
                  <a:moveTo>
                    <a:pt x="13627" y="31988"/>
                  </a:moveTo>
                  <a:lnTo>
                    <a:pt x="13627" y="0"/>
                  </a:lnTo>
                  <a:lnTo>
                    <a:pt x="3661" y="0"/>
                  </a:lnTo>
                  <a:lnTo>
                    <a:pt x="3661" y="31988"/>
                  </a:lnTo>
                  <a:lnTo>
                    <a:pt x="1" y="31988"/>
                  </a:lnTo>
                  <a:lnTo>
                    <a:pt x="8634" y="38930"/>
                  </a:lnTo>
                  <a:lnTo>
                    <a:pt x="17287" y="31988"/>
                  </a:lnTo>
                  <a:close/>
                </a:path>
              </a:pathLst>
            </a:custGeom>
            <a:solidFill>
              <a:srgbClr val="CD8F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 name="Google Shape;233;p17"/>
            <p:cNvGrpSpPr/>
            <p:nvPr/>
          </p:nvGrpSpPr>
          <p:grpSpPr>
            <a:xfrm>
              <a:off x="4293921" y="4167820"/>
              <a:ext cx="505539" cy="339727"/>
              <a:chOff x="4213425" y="3952988"/>
              <a:chExt cx="687528" cy="462026"/>
            </a:xfrm>
          </p:grpSpPr>
          <p:sp>
            <p:nvSpPr>
              <p:cNvPr id="234" name="Google Shape;234;p17"/>
              <p:cNvSpPr/>
              <p:nvPr/>
            </p:nvSpPr>
            <p:spPr>
              <a:xfrm>
                <a:off x="4258268" y="4036866"/>
                <a:ext cx="415125" cy="378147"/>
              </a:xfrm>
              <a:custGeom>
                <a:rect b="b" l="l" r="r" t="t"/>
                <a:pathLst>
                  <a:path extrusionOk="0" h="18213" w="19994">
                    <a:moveTo>
                      <a:pt x="9997" y="1"/>
                    </a:moveTo>
                    <a:cubicBezTo>
                      <a:pt x="7670" y="1"/>
                      <a:pt x="5342" y="891"/>
                      <a:pt x="3562" y="2671"/>
                    </a:cubicBezTo>
                    <a:cubicBezTo>
                      <a:pt x="1" y="6232"/>
                      <a:pt x="1" y="11981"/>
                      <a:pt x="3562" y="15542"/>
                    </a:cubicBezTo>
                    <a:cubicBezTo>
                      <a:pt x="5342" y="17322"/>
                      <a:pt x="7670" y="18212"/>
                      <a:pt x="9997" y="18212"/>
                    </a:cubicBezTo>
                    <a:cubicBezTo>
                      <a:pt x="12324" y="18212"/>
                      <a:pt x="14652" y="17322"/>
                      <a:pt x="16432" y="15542"/>
                    </a:cubicBezTo>
                    <a:cubicBezTo>
                      <a:pt x="19993" y="11981"/>
                      <a:pt x="19993" y="6232"/>
                      <a:pt x="16432" y="2671"/>
                    </a:cubicBezTo>
                    <a:cubicBezTo>
                      <a:pt x="14652" y="891"/>
                      <a:pt x="12324" y="1"/>
                      <a:pt x="9997" y="1"/>
                    </a:cubicBezTo>
                    <a:close/>
                  </a:path>
                </a:pathLst>
              </a:custGeom>
              <a:solidFill>
                <a:srgbClr val="CD8F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
              <p:cNvSpPr/>
              <p:nvPr/>
            </p:nvSpPr>
            <p:spPr>
              <a:xfrm>
                <a:off x="4424307" y="4121636"/>
                <a:ext cx="84275" cy="208186"/>
              </a:xfrm>
              <a:custGeom>
                <a:rect b="b" l="l" r="r" t="t"/>
                <a:pathLst>
                  <a:path extrusionOk="0" h="10027" w="4059">
                    <a:moveTo>
                      <a:pt x="2368" y="0"/>
                    </a:moveTo>
                    <a:lnTo>
                      <a:pt x="1353" y="20"/>
                    </a:lnTo>
                    <a:lnTo>
                      <a:pt x="1373" y="776"/>
                    </a:lnTo>
                    <a:cubicBezTo>
                      <a:pt x="498" y="975"/>
                      <a:pt x="1" y="1652"/>
                      <a:pt x="21" y="2686"/>
                    </a:cubicBezTo>
                    <a:lnTo>
                      <a:pt x="21" y="2885"/>
                    </a:lnTo>
                    <a:cubicBezTo>
                      <a:pt x="41" y="3800"/>
                      <a:pt x="458" y="4476"/>
                      <a:pt x="1632" y="5491"/>
                    </a:cubicBezTo>
                    <a:cubicBezTo>
                      <a:pt x="2467" y="6247"/>
                      <a:pt x="2746" y="6625"/>
                      <a:pt x="2746" y="7082"/>
                    </a:cubicBezTo>
                    <a:lnTo>
                      <a:pt x="2766" y="7281"/>
                    </a:lnTo>
                    <a:cubicBezTo>
                      <a:pt x="2766" y="7759"/>
                      <a:pt x="2448" y="7997"/>
                      <a:pt x="2070" y="7997"/>
                    </a:cubicBezTo>
                    <a:cubicBezTo>
                      <a:pt x="2053" y="7998"/>
                      <a:pt x="2037" y="7998"/>
                      <a:pt x="2021" y="7998"/>
                    </a:cubicBezTo>
                    <a:cubicBezTo>
                      <a:pt x="1555" y="7998"/>
                      <a:pt x="1313" y="7719"/>
                      <a:pt x="1294" y="7142"/>
                    </a:cubicBezTo>
                    <a:lnTo>
                      <a:pt x="1294" y="6645"/>
                    </a:lnTo>
                    <a:lnTo>
                      <a:pt x="60" y="6804"/>
                    </a:lnTo>
                    <a:lnTo>
                      <a:pt x="80" y="7281"/>
                    </a:lnTo>
                    <a:cubicBezTo>
                      <a:pt x="100" y="8336"/>
                      <a:pt x="677" y="8972"/>
                      <a:pt x="1572" y="9151"/>
                    </a:cubicBezTo>
                    <a:lnTo>
                      <a:pt x="1612" y="10026"/>
                    </a:lnTo>
                    <a:lnTo>
                      <a:pt x="2627" y="10007"/>
                    </a:lnTo>
                    <a:lnTo>
                      <a:pt x="2587" y="9131"/>
                    </a:lnTo>
                    <a:cubicBezTo>
                      <a:pt x="3502" y="8952"/>
                      <a:pt x="4059" y="8276"/>
                      <a:pt x="4039" y="7222"/>
                    </a:cubicBezTo>
                    <a:lnTo>
                      <a:pt x="4039" y="7003"/>
                    </a:lnTo>
                    <a:cubicBezTo>
                      <a:pt x="3999" y="6088"/>
                      <a:pt x="3581" y="5411"/>
                      <a:pt x="2428" y="4397"/>
                    </a:cubicBezTo>
                    <a:cubicBezTo>
                      <a:pt x="1572" y="3641"/>
                      <a:pt x="1314" y="3263"/>
                      <a:pt x="1294" y="2805"/>
                    </a:cubicBezTo>
                    <a:lnTo>
                      <a:pt x="1294" y="2646"/>
                    </a:lnTo>
                    <a:cubicBezTo>
                      <a:pt x="1274" y="2149"/>
                      <a:pt x="1532" y="1930"/>
                      <a:pt x="1930" y="1910"/>
                    </a:cubicBezTo>
                    <a:cubicBezTo>
                      <a:pt x="1946" y="1910"/>
                      <a:pt x="1961" y="1909"/>
                      <a:pt x="1975" y="1909"/>
                    </a:cubicBezTo>
                    <a:cubicBezTo>
                      <a:pt x="2402" y="1909"/>
                      <a:pt x="2607" y="2189"/>
                      <a:pt x="2627" y="2766"/>
                    </a:cubicBezTo>
                    <a:lnTo>
                      <a:pt x="2627" y="2965"/>
                    </a:lnTo>
                    <a:lnTo>
                      <a:pt x="3860" y="2805"/>
                    </a:lnTo>
                    <a:lnTo>
                      <a:pt x="3860" y="2646"/>
                    </a:lnTo>
                    <a:cubicBezTo>
                      <a:pt x="3840" y="1572"/>
                      <a:pt x="3283" y="916"/>
                      <a:pt x="2388" y="756"/>
                    </a:cubicBezTo>
                    <a:lnTo>
                      <a:pt x="23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7"/>
              <p:cNvSpPr/>
              <p:nvPr/>
            </p:nvSpPr>
            <p:spPr>
              <a:xfrm>
                <a:off x="4680128" y="3989301"/>
                <a:ext cx="220825" cy="217900"/>
              </a:xfrm>
              <a:custGeom>
                <a:rect b="b" l="l" r="r" t="t"/>
                <a:pathLst>
                  <a:path extrusionOk="0" h="8716" w="8833">
                    <a:moveTo>
                      <a:pt x="4372" y="0"/>
                    </a:moveTo>
                    <a:cubicBezTo>
                      <a:pt x="4347" y="0"/>
                      <a:pt x="4322" y="1"/>
                      <a:pt x="4297" y="1"/>
                    </a:cubicBezTo>
                    <a:cubicBezTo>
                      <a:pt x="1910" y="61"/>
                      <a:pt x="0" y="2070"/>
                      <a:pt x="60" y="4477"/>
                    </a:cubicBezTo>
                    <a:cubicBezTo>
                      <a:pt x="119" y="6847"/>
                      <a:pt x="2048" y="8715"/>
                      <a:pt x="4405" y="8715"/>
                    </a:cubicBezTo>
                    <a:cubicBezTo>
                      <a:pt x="4442" y="8715"/>
                      <a:pt x="4479" y="8715"/>
                      <a:pt x="4516" y="8714"/>
                    </a:cubicBezTo>
                    <a:cubicBezTo>
                      <a:pt x="6923" y="8654"/>
                      <a:pt x="8833" y="6665"/>
                      <a:pt x="8773" y="4258"/>
                    </a:cubicBezTo>
                    <a:cubicBezTo>
                      <a:pt x="8714" y="1876"/>
                      <a:pt x="6746" y="0"/>
                      <a:pt x="4372" y="0"/>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7"/>
              <p:cNvSpPr/>
              <p:nvPr/>
            </p:nvSpPr>
            <p:spPr>
              <a:xfrm>
                <a:off x="4766653" y="4038551"/>
                <a:ext cx="48775" cy="120375"/>
              </a:xfrm>
              <a:custGeom>
                <a:rect b="b" l="l" r="r" t="t"/>
                <a:pathLst>
                  <a:path extrusionOk="0" h="4815" w="1951">
                    <a:moveTo>
                      <a:pt x="1135" y="0"/>
                    </a:moveTo>
                    <a:lnTo>
                      <a:pt x="637" y="20"/>
                    </a:lnTo>
                    <a:lnTo>
                      <a:pt x="657" y="378"/>
                    </a:lnTo>
                    <a:cubicBezTo>
                      <a:pt x="240" y="458"/>
                      <a:pt x="1" y="796"/>
                      <a:pt x="1" y="1294"/>
                    </a:cubicBezTo>
                    <a:lnTo>
                      <a:pt x="1" y="1373"/>
                    </a:lnTo>
                    <a:cubicBezTo>
                      <a:pt x="21" y="1811"/>
                      <a:pt x="220" y="2149"/>
                      <a:pt x="777" y="2626"/>
                    </a:cubicBezTo>
                    <a:cubicBezTo>
                      <a:pt x="1174" y="2984"/>
                      <a:pt x="1314" y="3163"/>
                      <a:pt x="1314" y="3402"/>
                    </a:cubicBezTo>
                    <a:lnTo>
                      <a:pt x="1314" y="3482"/>
                    </a:lnTo>
                    <a:cubicBezTo>
                      <a:pt x="1314" y="3720"/>
                      <a:pt x="1174" y="3820"/>
                      <a:pt x="995" y="3840"/>
                    </a:cubicBezTo>
                    <a:cubicBezTo>
                      <a:pt x="737" y="3840"/>
                      <a:pt x="617" y="3701"/>
                      <a:pt x="617" y="3422"/>
                    </a:cubicBezTo>
                    <a:lnTo>
                      <a:pt x="617" y="3183"/>
                    </a:lnTo>
                    <a:lnTo>
                      <a:pt x="21" y="3263"/>
                    </a:lnTo>
                    <a:lnTo>
                      <a:pt x="21" y="3482"/>
                    </a:lnTo>
                    <a:cubicBezTo>
                      <a:pt x="41" y="3999"/>
                      <a:pt x="319" y="4297"/>
                      <a:pt x="757" y="4377"/>
                    </a:cubicBezTo>
                    <a:lnTo>
                      <a:pt x="757" y="4815"/>
                    </a:lnTo>
                    <a:lnTo>
                      <a:pt x="1254" y="4795"/>
                    </a:lnTo>
                    <a:lnTo>
                      <a:pt x="1234" y="4377"/>
                    </a:lnTo>
                    <a:cubicBezTo>
                      <a:pt x="1672" y="4277"/>
                      <a:pt x="1950" y="3959"/>
                      <a:pt x="1930" y="3462"/>
                    </a:cubicBezTo>
                    <a:lnTo>
                      <a:pt x="1930" y="3362"/>
                    </a:lnTo>
                    <a:cubicBezTo>
                      <a:pt x="1910" y="2925"/>
                      <a:pt x="1712" y="2587"/>
                      <a:pt x="1155" y="2109"/>
                    </a:cubicBezTo>
                    <a:cubicBezTo>
                      <a:pt x="757" y="1751"/>
                      <a:pt x="617" y="1572"/>
                      <a:pt x="617" y="1333"/>
                    </a:cubicBezTo>
                    <a:lnTo>
                      <a:pt x="617" y="1254"/>
                    </a:lnTo>
                    <a:cubicBezTo>
                      <a:pt x="617" y="1035"/>
                      <a:pt x="737" y="916"/>
                      <a:pt x="916" y="916"/>
                    </a:cubicBezTo>
                    <a:cubicBezTo>
                      <a:pt x="930" y="914"/>
                      <a:pt x="943" y="914"/>
                      <a:pt x="956" y="914"/>
                    </a:cubicBezTo>
                    <a:cubicBezTo>
                      <a:pt x="1149" y="914"/>
                      <a:pt x="1254" y="1052"/>
                      <a:pt x="1254" y="1313"/>
                    </a:cubicBezTo>
                    <a:lnTo>
                      <a:pt x="1254" y="1413"/>
                    </a:lnTo>
                    <a:lnTo>
                      <a:pt x="1851" y="1333"/>
                    </a:lnTo>
                    <a:lnTo>
                      <a:pt x="1851" y="1254"/>
                    </a:lnTo>
                    <a:cubicBezTo>
                      <a:pt x="1831" y="756"/>
                      <a:pt x="1572" y="438"/>
                      <a:pt x="1135" y="359"/>
                    </a:cubicBezTo>
                    <a:lnTo>
                      <a:pt x="11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7"/>
              <p:cNvSpPr/>
              <p:nvPr/>
            </p:nvSpPr>
            <p:spPr>
              <a:xfrm>
                <a:off x="4213425" y="3952988"/>
                <a:ext cx="109925" cy="110425"/>
              </a:xfrm>
              <a:custGeom>
                <a:rect b="b" l="l" r="r" t="t"/>
                <a:pathLst>
                  <a:path extrusionOk="0" h="4417" w="4397">
                    <a:moveTo>
                      <a:pt x="2169" y="0"/>
                    </a:moveTo>
                    <a:cubicBezTo>
                      <a:pt x="2169" y="1213"/>
                      <a:pt x="1194" y="2188"/>
                      <a:pt x="0" y="2188"/>
                    </a:cubicBezTo>
                    <a:lnTo>
                      <a:pt x="0" y="2228"/>
                    </a:lnTo>
                    <a:cubicBezTo>
                      <a:pt x="1194" y="2228"/>
                      <a:pt x="2169" y="3203"/>
                      <a:pt x="2169" y="4416"/>
                    </a:cubicBezTo>
                    <a:lnTo>
                      <a:pt x="2209" y="4416"/>
                    </a:lnTo>
                    <a:cubicBezTo>
                      <a:pt x="2209" y="3203"/>
                      <a:pt x="3183" y="2228"/>
                      <a:pt x="4397" y="2228"/>
                    </a:cubicBezTo>
                    <a:lnTo>
                      <a:pt x="4397" y="2188"/>
                    </a:lnTo>
                    <a:cubicBezTo>
                      <a:pt x="3183" y="2188"/>
                      <a:pt x="2209" y="1213"/>
                      <a:pt x="2209" y="0"/>
                    </a:cubicBezTo>
                    <a:close/>
                  </a:path>
                </a:pathLst>
              </a:custGeom>
              <a:solidFill>
                <a:srgbClr val="CD8F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9" name="Google Shape;239;p17"/>
          <p:cNvGrpSpPr/>
          <p:nvPr/>
        </p:nvGrpSpPr>
        <p:grpSpPr>
          <a:xfrm>
            <a:off x="3860787" y="2878248"/>
            <a:ext cx="1455398" cy="639156"/>
            <a:chOff x="3807600" y="3141688"/>
            <a:chExt cx="1447725" cy="635850"/>
          </a:xfrm>
        </p:grpSpPr>
        <p:sp>
          <p:nvSpPr>
            <p:cNvPr id="240" name="Google Shape;240;p17"/>
            <p:cNvSpPr/>
            <p:nvPr/>
          </p:nvSpPr>
          <p:spPr>
            <a:xfrm>
              <a:off x="3807600" y="3141688"/>
              <a:ext cx="1447725" cy="315825"/>
            </a:xfrm>
            <a:custGeom>
              <a:rect b="b" l="l" r="r" t="t"/>
              <a:pathLst>
                <a:path extrusionOk="0" h="12633" w="57909">
                  <a:moveTo>
                    <a:pt x="28905" y="0"/>
                  </a:moveTo>
                  <a:cubicBezTo>
                    <a:pt x="12533" y="0"/>
                    <a:pt x="1" y="4078"/>
                    <a:pt x="876" y="9111"/>
                  </a:cubicBezTo>
                  <a:cubicBezTo>
                    <a:pt x="1095" y="10364"/>
                    <a:pt x="2090" y="11558"/>
                    <a:pt x="3641" y="12632"/>
                  </a:cubicBezTo>
                  <a:cubicBezTo>
                    <a:pt x="7361" y="9350"/>
                    <a:pt x="17168" y="7062"/>
                    <a:pt x="28985" y="7062"/>
                  </a:cubicBezTo>
                  <a:cubicBezTo>
                    <a:pt x="40801" y="7062"/>
                    <a:pt x="50668" y="9370"/>
                    <a:pt x="54447" y="12632"/>
                  </a:cubicBezTo>
                  <a:cubicBezTo>
                    <a:pt x="55999" y="11558"/>
                    <a:pt x="56954" y="10364"/>
                    <a:pt x="57133" y="9111"/>
                  </a:cubicBezTo>
                  <a:cubicBezTo>
                    <a:pt x="57909" y="4078"/>
                    <a:pt x="45277" y="0"/>
                    <a:pt x="28905" y="0"/>
                  </a:cubicBezTo>
                  <a:close/>
                </a:path>
              </a:pathLst>
            </a:custGeom>
            <a:solidFill>
              <a:srgbClr val="4C8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7"/>
            <p:cNvSpPr/>
            <p:nvPr/>
          </p:nvSpPr>
          <p:spPr>
            <a:xfrm>
              <a:off x="3839925" y="3399038"/>
              <a:ext cx="1383075" cy="378500"/>
            </a:xfrm>
            <a:custGeom>
              <a:rect b="b" l="l" r="r" t="t"/>
              <a:pathLst>
                <a:path extrusionOk="0" h="15140" w="55323">
                  <a:moveTo>
                    <a:pt x="1" y="1"/>
                  </a:moveTo>
                  <a:lnTo>
                    <a:pt x="4178" y="7958"/>
                  </a:lnTo>
                  <a:cubicBezTo>
                    <a:pt x="6187" y="11996"/>
                    <a:pt x="16253" y="15139"/>
                    <a:pt x="27890" y="15139"/>
                  </a:cubicBezTo>
                  <a:cubicBezTo>
                    <a:pt x="39766" y="15139"/>
                    <a:pt x="49931" y="11877"/>
                    <a:pt x="51543" y="7719"/>
                  </a:cubicBezTo>
                  <a:lnTo>
                    <a:pt x="55322" y="180"/>
                  </a:lnTo>
                  <a:lnTo>
                    <a:pt x="55322" y="180"/>
                  </a:lnTo>
                  <a:cubicBezTo>
                    <a:pt x="52716" y="4576"/>
                    <a:pt x="41179" y="7958"/>
                    <a:pt x="27811" y="7958"/>
                  </a:cubicBezTo>
                  <a:cubicBezTo>
                    <a:pt x="14264" y="7958"/>
                    <a:pt x="2507" y="4497"/>
                    <a:pt x="1" y="1"/>
                  </a:cubicBezTo>
                  <a:close/>
                </a:path>
              </a:pathLst>
            </a:custGeom>
            <a:solidFill>
              <a:srgbClr val="85C3FA"/>
            </a:solidFill>
            <a:ln>
              <a:noFill/>
            </a:ln>
          </p:spPr>
          <p:txBody>
            <a:bodyPr anchorCtr="0" anchor="ctr" bIns="0" lIns="91425" spcFirstLastPara="1" rIns="91425" wrap="square" tIns="182875">
              <a:noAutofit/>
            </a:bodyPr>
            <a:lstStyle/>
            <a:p>
              <a:pPr indent="0" lvl="0" marL="0" rtl="0" algn="ctr">
                <a:spcBef>
                  <a:spcPts val="0"/>
                </a:spcBef>
                <a:spcAft>
                  <a:spcPts val="0"/>
                </a:spcAft>
                <a:buNone/>
              </a:pPr>
              <a:r>
                <a:t/>
              </a:r>
              <a:endParaRPr sz="1200"/>
            </a:p>
          </p:txBody>
        </p:sp>
      </p:grpSp>
      <p:grpSp>
        <p:nvGrpSpPr>
          <p:cNvPr id="242" name="Google Shape;242;p17"/>
          <p:cNvGrpSpPr/>
          <p:nvPr/>
        </p:nvGrpSpPr>
        <p:grpSpPr>
          <a:xfrm>
            <a:off x="3632332" y="2464332"/>
            <a:ext cx="1902832" cy="765862"/>
            <a:chOff x="3580350" y="2729913"/>
            <a:chExt cx="1892800" cy="761900"/>
          </a:xfrm>
        </p:grpSpPr>
        <p:sp>
          <p:nvSpPr>
            <p:cNvPr id="243" name="Google Shape;243;p17"/>
            <p:cNvSpPr/>
            <p:nvPr/>
          </p:nvSpPr>
          <p:spPr>
            <a:xfrm>
              <a:off x="3580350" y="2729913"/>
              <a:ext cx="1892800" cy="378975"/>
            </a:xfrm>
            <a:custGeom>
              <a:rect b="b" l="l" r="r" t="t"/>
              <a:pathLst>
                <a:path extrusionOk="0" h="15159" w="75712">
                  <a:moveTo>
                    <a:pt x="37796" y="0"/>
                  </a:moveTo>
                  <a:cubicBezTo>
                    <a:pt x="16352" y="0"/>
                    <a:pt x="0" y="4894"/>
                    <a:pt x="1273" y="10941"/>
                  </a:cubicBezTo>
                  <a:cubicBezTo>
                    <a:pt x="1591" y="12433"/>
                    <a:pt x="2884" y="13865"/>
                    <a:pt x="4953" y="15158"/>
                  </a:cubicBezTo>
                  <a:cubicBezTo>
                    <a:pt x="9728" y="11240"/>
                    <a:pt x="22479" y="8474"/>
                    <a:pt x="37896" y="8474"/>
                  </a:cubicBezTo>
                  <a:cubicBezTo>
                    <a:pt x="53312" y="8474"/>
                    <a:pt x="66143" y="11240"/>
                    <a:pt x="71017" y="15158"/>
                  </a:cubicBezTo>
                  <a:cubicBezTo>
                    <a:pt x="73046" y="13865"/>
                    <a:pt x="74299" y="12433"/>
                    <a:pt x="74578" y="10941"/>
                  </a:cubicBezTo>
                  <a:cubicBezTo>
                    <a:pt x="75712" y="4894"/>
                    <a:pt x="59240" y="0"/>
                    <a:pt x="37796" y="0"/>
                  </a:cubicBezTo>
                  <a:close/>
                </a:path>
              </a:pathLst>
            </a:custGeom>
            <a:solidFill>
              <a:srgbClr val="4C8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7"/>
            <p:cNvSpPr/>
            <p:nvPr/>
          </p:nvSpPr>
          <p:spPr>
            <a:xfrm>
              <a:off x="3628075" y="3038238"/>
              <a:ext cx="1800825" cy="453575"/>
            </a:xfrm>
            <a:custGeom>
              <a:rect b="b" l="l" r="r" t="t"/>
              <a:pathLst>
                <a:path extrusionOk="0" h="18143" w="72033">
                  <a:moveTo>
                    <a:pt x="1" y="1"/>
                  </a:moveTo>
                  <a:lnTo>
                    <a:pt x="5591" y="9529"/>
                  </a:lnTo>
                  <a:cubicBezTo>
                    <a:pt x="8256" y="14383"/>
                    <a:pt x="21306" y="18143"/>
                    <a:pt x="36305" y="18143"/>
                  </a:cubicBezTo>
                  <a:cubicBezTo>
                    <a:pt x="51602" y="18143"/>
                    <a:pt x="64771" y="14244"/>
                    <a:pt x="66960" y="9251"/>
                  </a:cubicBezTo>
                  <a:lnTo>
                    <a:pt x="72032" y="219"/>
                  </a:lnTo>
                  <a:lnTo>
                    <a:pt x="72032" y="219"/>
                  </a:lnTo>
                  <a:cubicBezTo>
                    <a:pt x="68551" y="5491"/>
                    <a:pt x="53512" y="9529"/>
                    <a:pt x="36205" y="9529"/>
                  </a:cubicBezTo>
                  <a:cubicBezTo>
                    <a:pt x="18640" y="9529"/>
                    <a:pt x="3343" y="5372"/>
                    <a:pt x="1" y="1"/>
                  </a:cubicBezTo>
                  <a:close/>
                </a:path>
              </a:pathLst>
            </a:custGeom>
            <a:solidFill>
              <a:srgbClr val="85C3FA"/>
            </a:solidFill>
            <a:ln>
              <a:noFill/>
            </a:ln>
          </p:spPr>
          <p:txBody>
            <a:bodyPr anchorCtr="0" anchor="ctr" bIns="0" lIns="91425" spcFirstLastPara="1" rIns="91425" wrap="square" tIns="219450">
              <a:noAutofit/>
            </a:bodyPr>
            <a:lstStyle/>
            <a:p>
              <a:pPr indent="0" lvl="0" marL="0" rtl="0" algn="ctr">
                <a:spcBef>
                  <a:spcPts val="0"/>
                </a:spcBef>
                <a:spcAft>
                  <a:spcPts val="0"/>
                </a:spcAft>
                <a:buClr>
                  <a:srgbClr val="000000"/>
                </a:buClr>
                <a:buSzPts val="1100"/>
                <a:buFont typeface="Arial"/>
                <a:buNone/>
              </a:pPr>
              <a:r>
                <a:t/>
              </a:r>
              <a:endParaRPr sz="1000">
                <a:latin typeface="Roboto"/>
                <a:ea typeface="Roboto"/>
                <a:cs typeface="Roboto"/>
                <a:sym typeface="Roboto"/>
              </a:endParaRPr>
            </a:p>
          </p:txBody>
        </p:sp>
      </p:grpSp>
      <p:grpSp>
        <p:nvGrpSpPr>
          <p:cNvPr id="245" name="Google Shape;245;p17"/>
          <p:cNvGrpSpPr/>
          <p:nvPr/>
        </p:nvGrpSpPr>
        <p:grpSpPr>
          <a:xfrm>
            <a:off x="3324861" y="1970929"/>
            <a:ext cx="2506288" cy="919331"/>
            <a:chOff x="3274500" y="2239063"/>
            <a:chExt cx="2493075" cy="914575"/>
          </a:xfrm>
        </p:grpSpPr>
        <p:sp>
          <p:nvSpPr>
            <p:cNvPr id="246" name="Google Shape;246;p17"/>
            <p:cNvSpPr/>
            <p:nvPr/>
          </p:nvSpPr>
          <p:spPr>
            <a:xfrm>
              <a:off x="3274500" y="2239063"/>
              <a:ext cx="2493075" cy="455050"/>
            </a:xfrm>
            <a:custGeom>
              <a:rect b="b" l="l" r="r" t="t"/>
              <a:pathLst>
                <a:path extrusionOk="0" h="18202" w="99723">
                  <a:moveTo>
                    <a:pt x="49791" y="0"/>
                  </a:moveTo>
                  <a:cubicBezTo>
                    <a:pt x="21484" y="0"/>
                    <a:pt x="0" y="5868"/>
                    <a:pt x="1810" y="13109"/>
                  </a:cubicBezTo>
                  <a:cubicBezTo>
                    <a:pt x="2268" y="14920"/>
                    <a:pt x="3998" y="16630"/>
                    <a:pt x="6744" y="18202"/>
                  </a:cubicBezTo>
                  <a:cubicBezTo>
                    <a:pt x="12910" y="13487"/>
                    <a:pt x="29640" y="10165"/>
                    <a:pt x="49911" y="10165"/>
                  </a:cubicBezTo>
                  <a:cubicBezTo>
                    <a:pt x="70181" y="10165"/>
                    <a:pt x="86991" y="13487"/>
                    <a:pt x="93297" y="18202"/>
                  </a:cubicBezTo>
                  <a:cubicBezTo>
                    <a:pt x="95982" y="16630"/>
                    <a:pt x="97673" y="14920"/>
                    <a:pt x="98091" y="13109"/>
                  </a:cubicBezTo>
                  <a:cubicBezTo>
                    <a:pt x="99722" y="5868"/>
                    <a:pt x="78099" y="0"/>
                    <a:pt x="49791" y="0"/>
                  </a:cubicBezTo>
                  <a:close/>
                </a:path>
              </a:pathLst>
            </a:custGeom>
            <a:solidFill>
              <a:srgbClr val="4C8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7"/>
            <p:cNvSpPr/>
            <p:nvPr/>
          </p:nvSpPr>
          <p:spPr>
            <a:xfrm>
              <a:off x="3341625" y="2609063"/>
              <a:ext cx="2362775" cy="544575"/>
            </a:xfrm>
            <a:custGeom>
              <a:rect b="b" l="l" r="r" t="t"/>
              <a:pathLst>
                <a:path extrusionOk="0" h="21783" w="94511">
                  <a:moveTo>
                    <a:pt x="1" y="0"/>
                  </a:moveTo>
                  <a:lnTo>
                    <a:pt x="7540" y="11439"/>
                  </a:lnTo>
                  <a:cubicBezTo>
                    <a:pt x="11121" y="17267"/>
                    <a:pt x="28129" y="21783"/>
                    <a:pt x="47624" y="21783"/>
                  </a:cubicBezTo>
                  <a:cubicBezTo>
                    <a:pt x="67477" y="21783"/>
                    <a:pt x="84664" y="17088"/>
                    <a:pt x="87648" y="11100"/>
                  </a:cubicBezTo>
                  <a:lnTo>
                    <a:pt x="94511" y="259"/>
                  </a:lnTo>
                  <a:lnTo>
                    <a:pt x="94511" y="259"/>
                  </a:lnTo>
                  <a:cubicBezTo>
                    <a:pt x="89796" y="6585"/>
                    <a:pt x="70102" y="11439"/>
                    <a:pt x="47504" y="11439"/>
                  </a:cubicBezTo>
                  <a:cubicBezTo>
                    <a:pt x="24588" y="11439"/>
                    <a:pt x="4496" y="6445"/>
                    <a:pt x="1" y="0"/>
                  </a:cubicBezTo>
                  <a:close/>
                </a:path>
              </a:pathLst>
            </a:custGeom>
            <a:solidFill>
              <a:srgbClr val="85C3FA"/>
            </a:solidFill>
            <a:ln>
              <a:noFill/>
            </a:ln>
          </p:spPr>
          <p:txBody>
            <a:bodyPr anchorCtr="0" anchor="ctr" bIns="36575" lIns="91425" spcFirstLastPara="1" rIns="91425" wrap="square" tIns="274300">
              <a:noAutofit/>
            </a:bodyPr>
            <a:lstStyle/>
            <a:p>
              <a:pPr indent="0" lvl="0" marL="0" rtl="0" algn="ctr">
                <a:spcBef>
                  <a:spcPts val="0"/>
                </a:spcBef>
                <a:spcAft>
                  <a:spcPts val="0"/>
                </a:spcAft>
                <a:buClr>
                  <a:srgbClr val="000000"/>
                </a:buClr>
                <a:buSzPts val="1100"/>
                <a:buFont typeface="Arial"/>
                <a:buNone/>
              </a:pPr>
              <a:r>
                <a:t/>
              </a:r>
              <a:endParaRPr sz="1000">
                <a:latin typeface="Roboto"/>
                <a:ea typeface="Roboto"/>
                <a:cs typeface="Roboto"/>
                <a:sym typeface="Roboto"/>
              </a:endParaRPr>
            </a:p>
          </p:txBody>
        </p:sp>
      </p:grpSp>
      <p:sp>
        <p:nvSpPr>
          <p:cNvPr id="248" name="Google Shape;248;p17"/>
          <p:cNvSpPr/>
          <p:nvPr/>
        </p:nvSpPr>
        <p:spPr>
          <a:xfrm>
            <a:off x="3894682" y="3136389"/>
            <a:ext cx="25" cy="25"/>
          </a:xfrm>
          <a:custGeom>
            <a:rect b="b" l="l" r="r" t="t"/>
            <a:pathLst>
              <a:path extrusionOk="0" h="1" w="1">
                <a:moveTo>
                  <a:pt x="1" y="1"/>
                </a:move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7"/>
          <p:cNvSpPr/>
          <p:nvPr/>
        </p:nvSpPr>
        <p:spPr>
          <a:xfrm>
            <a:off x="3680207" y="2773942"/>
            <a:ext cx="25" cy="25"/>
          </a:xfrm>
          <a:custGeom>
            <a:rect b="b" l="l" r="r" t="t"/>
            <a:pathLst>
              <a:path extrusionOk="0" h="1" w="1">
                <a:moveTo>
                  <a:pt x="1" y="1"/>
                </a:move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0" name="Google Shape;250;p17"/>
          <p:cNvGrpSpPr/>
          <p:nvPr/>
        </p:nvGrpSpPr>
        <p:grpSpPr>
          <a:xfrm>
            <a:off x="3559825" y="2038058"/>
            <a:ext cx="1695866" cy="445454"/>
            <a:chOff x="3508225" y="1849813"/>
            <a:chExt cx="1686925" cy="443150"/>
          </a:xfrm>
        </p:grpSpPr>
        <p:sp>
          <p:nvSpPr>
            <p:cNvPr id="251" name="Google Shape;251;p17"/>
            <p:cNvSpPr/>
            <p:nvPr/>
          </p:nvSpPr>
          <p:spPr>
            <a:xfrm>
              <a:off x="4465075" y="1929388"/>
              <a:ext cx="338700" cy="338700"/>
            </a:xfrm>
            <a:custGeom>
              <a:rect b="b" l="l" r="r" t="t"/>
              <a:pathLst>
                <a:path extrusionOk="0" h="13548" w="13548">
                  <a:moveTo>
                    <a:pt x="6799" y="3553"/>
                  </a:moveTo>
                  <a:cubicBezTo>
                    <a:pt x="7722" y="3553"/>
                    <a:pt x="8636" y="3947"/>
                    <a:pt x="9270" y="4715"/>
                  </a:cubicBezTo>
                  <a:cubicBezTo>
                    <a:pt x="10404" y="6088"/>
                    <a:pt x="10205" y="8117"/>
                    <a:pt x="8832" y="9251"/>
                  </a:cubicBezTo>
                  <a:cubicBezTo>
                    <a:pt x="8228" y="9750"/>
                    <a:pt x="7495" y="9995"/>
                    <a:pt x="6768" y="9995"/>
                  </a:cubicBezTo>
                  <a:cubicBezTo>
                    <a:pt x="5846" y="9995"/>
                    <a:pt x="4931" y="9601"/>
                    <a:pt x="4297" y="8833"/>
                  </a:cubicBezTo>
                  <a:cubicBezTo>
                    <a:pt x="3163" y="7460"/>
                    <a:pt x="3362" y="5431"/>
                    <a:pt x="4735" y="4297"/>
                  </a:cubicBezTo>
                  <a:cubicBezTo>
                    <a:pt x="5339" y="3798"/>
                    <a:pt x="6072" y="3553"/>
                    <a:pt x="6799" y="3553"/>
                  </a:cubicBezTo>
                  <a:close/>
                  <a:moveTo>
                    <a:pt x="5888" y="1"/>
                  </a:moveTo>
                  <a:lnTo>
                    <a:pt x="5729" y="1691"/>
                  </a:lnTo>
                  <a:cubicBezTo>
                    <a:pt x="5411" y="1751"/>
                    <a:pt x="5093" y="1851"/>
                    <a:pt x="4794" y="1970"/>
                  </a:cubicBezTo>
                  <a:lnTo>
                    <a:pt x="3720" y="677"/>
                  </a:lnTo>
                  <a:lnTo>
                    <a:pt x="1353" y="2606"/>
                  </a:lnTo>
                  <a:lnTo>
                    <a:pt x="2447" y="3919"/>
                  </a:lnTo>
                  <a:cubicBezTo>
                    <a:pt x="2248" y="4198"/>
                    <a:pt x="2109" y="4476"/>
                    <a:pt x="1969" y="4795"/>
                  </a:cubicBezTo>
                  <a:lnTo>
                    <a:pt x="299" y="4636"/>
                  </a:lnTo>
                  <a:lnTo>
                    <a:pt x="0" y="7659"/>
                  </a:lnTo>
                  <a:lnTo>
                    <a:pt x="1691" y="7818"/>
                  </a:lnTo>
                  <a:cubicBezTo>
                    <a:pt x="1751" y="8137"/>
                    <a:pt x="1850" y="8455"/>
                    <a:pt x="1969" y="8773"/>
                  </a:cubicBezTo>
                  <a:lnTo>
                    <a:pt x="676" y="9847"/>
                  </a:lnTo>
                  <a:lnTo>
                    <a:pt x="2626" y="12195"/>
                  </a:lnTo>
                  <a:lnTo>
                    <a:pt x="3919" y="11121"/>
                  </a:lnTo>
                  <a:cubicBezTo>
                    <a:pt x="4197" y="11300"/>
                    <a:pt x="4496" y="11459"/>
                    <a:pt x="4794" y="11578"/>
                  </a:cubicBezTo>
                  <a:lnTo>
                    <a:pt x="4635" y="13269"/>
                  </a:lnTo>
                  <a:lnTo>
                    <a:pt x="7679" y="13547"/>
                  </a:lnTo>
                  <a:lnTo>
                    <a:pt x="7838" y="11857"/>
                  </a:lnTo>
                  <a:cubicBezTo>
                    <a:pt x="8156" y="11797"/>
                    <a:pt x="8455" y="11697"/>
                    <a:pt x="8773" y="11578"/>
                  </a:cubicBezTo>
                  <a:lnTo>
                    <a:pt x="9847" y="12871"/>
                  </a:lnTo>
                  <a:lnTo>
                    <a:pt x="12194" y="10942"/>
                  </a:lnTo>
                  <a:lnTo>
                    <a:pt x="11120" y="9629"/>
                  </a:lnTo>
                  <a:cubicBezTo>
                    <a:pt x="11299" y="9350"/>
                    <a:pt x="11458" y="9072"/>
                    <a:pt x="11578" y="8773"/>
                  </a:cubicBezTo>
                  <a:lnTo>
                    <a:pt x="13269" y="8932"/>
                  </a:lnTo>
                  <a:lnTo>
                    <a:pt x="13547" y="5889"/>
                  </a:lnTo>
                  <a:lnTo>
                    <a:pt x="11876" y="5730"/>
                  </a:lnTo>
                  <a:cubicBezTo>
                    <a:pt x="11796" y="5411"/>
                    <a:pt x="11717" y="5093"/>
                    <a:pt x="11578" y="4795"/>
                  </a:cubicBezTo>
                  <a:lnTo>
                    <a:pt x="12891" y="3701"/>
                  </a:lnTo>
                  <a:lnTo>
                    <a:pt x="10941" y="1353"/>
                  </a:lnTo>
                  <a:lnTo>
                    <a:pt x="9628" y="2427"/>
                  </a:lnTo>
                  <a:cubicBezTo>
                    <a:pt x="9370" y="2248"/>
                    <a:pt x="9071" y="2089"/>
                    <a:pt x="8773" y="1970"/>
                  </a:cubicBezTo>
                  <a:lnTo>
                    <a:pt x="8932" y="299"/>
                  </a:lnTo>
                  <a:lnTo>
                    <a:pt x="5888"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2" name="Google Shape;252;p17"/>
            <p:cNvGrpSpPr/>
            <p:nvPr/>
          </p:nvGrpSpPr>
          <p:grpSpPr>
            <a:xfrm>
              <a:off x="4991225" y="2008713"/>
              <a:ext cx="203925" cy="178550"/>
              <a:chOff x="4991225" y="2008713"/>
              <a:chExt cx="203925" cy="178550"/>
            </a:xfrm>
          </p:grpSpPr>
          <p:sp>
            <p:nvSpPr>
              <p:cNvPr id="253" name="Google Shape;253;p17"/>
              <p:cNvSpPr/>
              <p:nvPr/>
            </p:nvSpPr>
            <p:spPr>
              <a:xfrm>
                <a:off x="4991225" y="2008713"/>
                <a:ext cx="203925" cy="178550"/>
              </a:xfrm>
              <a:custGeom>
                <a:rect b="b" l="l" r="r" t="t"/>
                <a:pathLst>
                  <a:path extrusionOk="0" h="7142" w="8157">
                    <a:moveTo>
                      <a:pt x="4070" y="1"/>
                    </a:moveTo>
                    <a:cubicBezTo>
                      <a:pt x="2850" y="1"/>
                      <a:pt x="1666" y="623"/>
                      <a:pt x="995" y="1741"/>
                    </a:cubicBezTo>
                    <a:cubicBezTo>
                      <a:pt x="1" y="3432"/>
                      <a:pt x="558" y="5620"/>
                      <a:pt x="2248" y="6635"/>
                    </a:cubicBezTo>
                    <a:cubicBezTo>
                      <a:pt x="2821" y="6978"/>
                      <a:pt x="3451" y="7142"/>
                      <a:pt x="4073" y="7142"/>
                    </a:cubicBezTo>
                    <a:cubicBezTo>
                      <a:pt x="5287" y="7142"/>
                      <a:pt x="6471" y="6519"/>
                      <a:pt x="7142" y="5401"/>
                    </a:cubicBezTo>
                    <a:cubicBezTo>
                      <a:pt x="8157" y="3710"/>
                      <a:pt x="7600" y="1522"/>
                      <a:pt x="5909" y="508"/>
                    </a:cubicBezTo>
                    <a:cubicBezTo>
                      <a:pt x="5329" y="164"/>
                      <a:pt x="4695" y="1"/>
                      <a:pt x="4070" y="1"/>
                    </a:cubicBezTo>
                    <a:close/>
                  </a:path>
                </a:pathLst>
              </a:custGeom>
              <a:solidFill>
                <a:srgbClr val="CD8F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7"/>
              <p:cNvSpPr/>
              <p:nvPr/>
            </p:nvSpPr>
            <p:spPr>
              <a:xfrm>
                <a:off x="5013100" y="2026338"/>
                <a:ext cx="162150" cy="142050"/>
              </a:xfrm>
              <a:custGeom>
                <a:rect b="b" l="l" r="r" t="t"/>
                <a:pathLst>
                  <a:path extrusionOk="0" h="5682" w="6486">
                    <a:moveTo>
                      <a:pt x="3239" y="1"/>
                    </a:moveTo>
                    <a:cubicBezTo>
                      <a:pt x="2194" y="1"/>
                      <a:pt x="1191" y="572"/>
                      <a:pt x="697" y="1573"/>
                    </a:cubicBezTo>
                    <a:cubicBezTo>
                      <a:pt x="1" y="2966"/>
                      <a:pt x="558" y="4676"/>
                      <a:pt x="1970" y="5373"/>
                    </a:cubicBezTo>
                    <a:cubicBezTo>
                      <a:pt x="2378" y="5582"/>
                      <a:pt x="2813" y="5681"/>
                      <a:pt x="3242" y="5681"/>
                    </a:cubicBezTo>
                    <a:cubicBezTo>
                      <a:pt x="4277" y="5681"/>
                      <a:pt x="5277" y="5104"/>
                      <a:pt x="5770" y="4119"/>
                    </a:cubicBezTo>
                    <a:cubicBezTo>
                      <a:pt x="6486" y="2707"/>
                      <a:pt x="5909" y="996"/>
                      <a:pt x="4516" y="300"/>
                    </a:cubicBezTo>
                    <a:cubicBezTo>
                      <a:pt x="4105" y="97"/>
                      <a:pt x="3668" y="1"/>
                      <a:pt x="3239" y="1"/>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7"/>
              <p:cNvSpPr/>
              <p:nvPr/>
            </p:nvSpPr>
            <p:spPr>
              <a:xfrm>
                <a:off x="5065825" y="2049738"/>
                <a:ext cx="56725" cy="96500"/>
              </a:xfrm>
              <a:custGeom>
                <a:rect b="b" l="l" r="r" t="t"/>
                <a:pathLst>
                  <a:path extrusionOk="0" h="3860" w="2269">
                    <a:moveTo>
                      <a:pt x="717" y="1"/>
                    </a:moveTo>
                    <a:lnTo>
                      <a:pt x="339" y="120"/>
                    </a:lnTo>
                    <a:lnTo>
                      <a:pt x="438" y="418"/>
                    </a:lnTo>
                    <a:cubicBezTo>
                      <a:pt x="120" y="577"/>
                      <a:pt x="0" y="876"/>
                      <a:pt x="140" y="1274"/>
                    </a:cubicBezTo>
                    <a:lnTo>
                      <a:pt x="160" y="1353"/>
                    </a:lnTo>
                    <a:cubicBezTo>
                      <a:pt x="259" y="1691"/>
                      <a:pt x="498" y="1890"/>
                      <a:pt x="1055" y="2149"/>
                    </a:cubicBezTo>
                    <a:cubicBezTo>
                      <a:pt x="1453" y="2328"/>
                      <a:pt x="1592" y="2447"/>
                      <a:pt x="1652" y="2626"/>
                    </a:cubicBezTo>
                    <a:lnTo>
                      <a:pt x="1671" y="2686"/>
                    </a:lnTo>
                    <a:cubicBezTo>
                      <a:pt x="1731" y="2885"/>
                      <a:pt x="1632" y="3004"/>
                      <a:pt x="1492" y="3044"/>
                    </a:cubicBezTo>
                    <a:cubicBezTo>
                      <a:pt x="1450" y="3057"/>
                      <a:pt x="1411" y="3063"/>
                      <a:pt x="1375" y="3063"/>
                    </a:cubicBezTo>
                    <a:cubicBezTo>
                      <a:pt x="1245" y="3063"/>
                      <a:pt x="1161" y="2977"/>
                      <a:pt x="1114" y="2805"/>
                    </a:cubicBezTo>
                    <a:lnTo>
                      <a:pt x="1055" y="2626"/>
                    </a:lnTo>
                    <a:lnTo>
                      <a:pt x="597" y="2805"/>
                    </a:lnTo>
                    <a:lnTo>
                      <a:pt x="657" y="3004"/>
                    </a:lnTo>
                    <a:cubicBezTo>
                      <a:pt x="770" y="3363"/>
                      <a:pt x="1045" y="3543"/>
                      <a:pt x="1380" y="3543"/>
                    </a:cubicBezTo>
                    <a:cubicBezTo>
                      <a:pt x="1397" y="3543"/>
                      <a:pt x="1415" y="3542"/>
                      <a:pt x="1433" y="3541"/>
                    </a:cubicBezTo>
                    <a:lnTo>
                      <a:pt x="1552" y="3860"/>
                    </a:lnTo>
                    <a:lnTo>
                      <a:pt x="1930" y="3740"/>
                    </a:lnTo>
                    <a:lnTo>
                      <a:pt x="1811" y="3402"/>
                    </a:lnTo>
                    <a:cubicBezTo>
                      <a:pt x="2129" y="3243"/>
                      <a:pt x="2268" y="2925"/>
                      <a:pt x="2149" y="2527"/>
                    </a:cubicBezTo>
                    <a:lnTo>
                      <a:pt x="2129" y="2447"/>
                    </a:lnTo>
                    <a:cubicBezTo>
                      <a:pt x="2010" y="2109"/>
                      <a:pt x="1771" y="1910"/>
                      <a:pt x="1234" y="1652"/>
                    </a:cubicBezTo>
                    <a:cubicBezTo>
                      <a:pt x="816" y="1453"/>
                      <a:pt x="677" y="1353"/>
                      <a:pt x="617" y="1174"/>
                    </a:cubicBezTo>
                    <a:lnTo>
                      <a:pt x="597" y="1115"/>
                    </a:lnTo>
                    <a:cubicBezTo>
                      <a:pt x="557" y="936"/>
                      <a:pt x="617" y="816"/>
                      <a:pt x="756" y="756"/>
                    </a:cubicBezTo>
                    <a:cubicBezTo>
                      <a:pt x="786" y="750"/>
                      <a:pt x="814" y="747"/>
                      <a:pt x="840" y="747"/>
                    </a:cubicBezTo>
                    <a:cubicBezTo>
                      <a:pt x="973" y="747"/>
                      <a:pt x="1065" y="832"/>
                      <a:pt x="1114" y="1015"/>
                    </a:cubicBezTo>
                    <a:lnTo>
                      <a:pt x="1154" y="1075"/>
                    </a:lnTo>
                    <a:lnTo>
                      <a:pt x="1592" y="896"/>
                    </a:lnTo>
                    <a:lnTo>
                      <a:pt x="1572" y="816"/>
                    </a:lnTo>
                    <a:cubicBezTo>
                      <a:pt x="1445" y="454"/>
                      <a:pt x="1204" y="274"/>
                      <a:pt x="907" y="274"/>
                    </a:cubicBezTo>
                    <a:cubicBezTo>
                      <a:pt x="877" y="274"/>
                      <a:pt x="847" y="275"/>
                      <a:pt x="816" y="279"/>
                    </a:cubicBezTo>
                    <a:lnTo>
                      <a:pt x="71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6" name="Google Shape;256;p17"/>
            <p:cNvSpPr/>
            <p:nvPr/>
          </p:nvSpPr>
          <p:spPr>
            <a:xfrm>
              <a:off x="3508225" y="1849813"/>
              <a:ext cx="443125" cy="443150"/>
            </a:xfrm>
            <a:custGeom>
              <a:rect b="b" l="l" r="r" t="t"/>
              <a:pathLst>
                <a:path extrusionOk="0" h="17726" w="17725">
                  <a:moveTo>
                    <a:pt x="8836" y="4670"/>
                  </a:moveTo>
                  <a:cubicBezTo>
                    <a:pt x="9038" y="4670"/>
                    <a:pt x="9243" y="4685"/>
                    <a:pt x="9450" y="4715"/>
                  </a:cubicBezTo>
                  <a:cubicBezTo>
                    <a:pt x="11757" y="5034"/>
                    <a:pt x="13349" y="7162"/>
                    <a:pt x="13030" y="9450"/>
                  </a:cubicBezTo>
                  <a:cubicBezTo>
                    <a:pt x="12723" y="11549"/>
                    <a:pt x="10933" y="13056"/>
                    <a:pt x="8890" y="13056"/>
                  </a:cubicBezTo>
                  <a:cubicBezTo>
                    <a:pt x="8687" y="13056"/>
                    <a:pt x="8482" y="13041"/>
                    <a:pt x="8276" y="13011"/>
                  </a:cubicBezTo>
                  <a:cubicBezTo>
                    <a:pt x="5968" y="12692"/>
                    <a:pt x="4377" y="10564"/>
                    <a:pt x="4715" y="8276"/>
                  </a:cubicBezTo>
                  <a:cubicBezTo>
                    <a:pt x="5005" y="6177"/>
                    <a:pt x="6793" y="4670"/>
                    <a:pt x="8836" y="4670"/>
                  </a:cubicBezTo>
                  <a:close/>
                  <a:moveTo>
                    <a:pt x="8117" y="1"/>
                  </a:moveTo>
                  <a:lnTo>
                    <a:pt x="7818" y="2169"/>
                  </a:lnTo>
                  <a:cubicBezTo>
                    <a:pt x="7381" y="2249"/>
                    <a:pt x="6963" y="2348"/>
                    <a:pt x="6565" y="2487"/>
                  </a:cubicBezTo>
                  <a:lnTo>
                    <a:pt x="5252" y="737"/>
                  </a:lnTo>
                  <a:lnTo>
                    <a:pt x="2069" y="3124"/>
                  </a:lnTo>
                  <a:lnTo>
                    <a:pt x="3402" y="4874"/>
                  </a:lnTo>
                  <a:cubicBezTo>
                    <a:pt x="3144" y="5232"/>
                    <a:pt x="2925" y="5591"/>
                    <a:pt x="2746" y="5988"/>
                  </a:cubicBezTo>
                  <a:lnTo>
                    <a:pt x="558" y="5670"/>
                  </a:lnTo>
                  <a:lnTo>
                    <a:pt x="1" y="9609"/>
                  </a:lnTo>
                  <a:lnTo>
                    <a:pt x="2189" y="9907"/>
                  </a:lnTo>
                  <a:cubicBezTo>
                    <a:pt x="2248" y="10345"/>
                    <a:pt x="2348" y="10763"/>
                    <a:pt x="2507" y="11160"/>
                  </a:cubicBezTo>
                  <a:lnTo>
                    <a:pt x="737" y="12473"/>
                  </a:lnTo>
                  <a:lnTo>
                    <a:pt x="3124" y="15656"/>
                  </a:lnTo>
                  <a:lnTo>
                    <a:pt x="4894" y="14343"/>
                  </a:lnTo>
                  <a:cubicBezTo>
                    <a:pt x="5232" y="14582"/>
                    <a:pt x="5590" y="14801"/>
                    <a:pt x="5988" y="14980"/>
                  </a:cubicBezTo>
                  <a:lnTo>
                    <a:pt x="5670" y="17168"/>
                  </a:lnTo>
                  <a:lnTo>
                    <a:pt x="9609" y="17725"/>
                  </a:lnTo>
                  <a:lnTo>
                    <a:pt x="9927" y="15557"/>
                  </a:lnTo>
                  <a:cubicBezTo>
                    <a:pt x="10345" y="15477"/>
                    <a:pt x="10763" y="15378"/>
                    <a:pt x="11160" y="15238"/>
                  </a:cubicBezTo>
                  <a:lnTo>
                    <a:pt x="12473" y="16989"/>
                  </a:lnTo>
                  <a:lnTo>
                    <a:pt x="15656" y="14602"/>
                  </a:lnTo>
                  <a:lnTo>
                    <a:pt x="14343" y="12851"/>
                  </a:lnTo>
                  <a:cubicBezTo>
                    <a:pt x="14582" y="12493"/>
                    <a:pt x="14801" y="12135"/>
                    <a:pt x="14980" y="11737"/>
                  </a:cubicBezTo>
                  <a:lnTo>
                    <a:pt x="17168" y="12056"/>
                  </a:lnTo>
                  <a:lnTo>
                    <a:pt x="17725" y="8117"/>
                  </a:lnTo>
                  <a:lnTo>
                    <a:pt x="15557" y="7799"/>
                  </a:lnTo>
                  <a:cubicBezTo>
                    <a:pt x="15477" y="7381"/>
                    <a:pt x="15378" y="6963"/>
                    <a:pt x="15238" y="6565"/>
                  </a:cubicBezTo>
                  <a:lnTo>
                    <a:pt x="16989" y="5252"/>
                  </a:lnTo>
                  <a:lnTo>
                    <a:pt x="14622" y="2070"/>
                  </a:lnTo>
                  <a:lnTo>
                    <a:pt x="12851" y="3382"/>
                  </a:lnTo>
                  <a:cubicBezTo>
                    <a:pt x="12513" y="3144"/>
                    <a:pt x="12135" y="2925"/>
                    <a:pt x="11757" y="2746"/>
                  </a:cubicBezTo>
                  <a:lnTo>
                    <a:pt x="12056" y="558"/>
                  </a:lnTo>
                  <a:lnTo>
                    <a:pt x="8117" y="1"/>
                  </a:lnTo>
                  <a:close/>
                </a:path>
              </a:pathLst>
            </a:custGeom>
            <a:solidFill>
              <a:srgbClr val="CD8F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 name="Google Shape;257;p17"/>
          <p:cNvSpPr/>
          <p:nvPr/>
        </p:nvSpPr>
        <p:spPr>
          <a:xfrm>
            <a:off x="3392247" y="2342509"/>
            <a:ext cx="25" cy="25"/>
          </a:xfrm>
          <a:custGeom>
            <a:rect b="b" l="l" r="r" t="t"/>
            <a:pathLst>
              <a:path extrusionOk="0" h="1" w="1">
                <a:moveTo>
                  <a:pt x="1" y="0"/>
                </a:moveTo>
                <a:lnTo>
                  <a:pt x="1" y="0"/>
                </a:lnTo>
                <a:lnTo>
                  <a:pt x="1" y="0"/>
                </a:ln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8" name="Google Shape;258;p17"/>
          <p:cNvGrpSpPr/>
          <p:nvPr/>
        </p:nvGrpSpPr>
        <p:grpSpPr>
          <a:xfrm>
            <a:off x="2968382" y="892280"/>
            <a:ext cx="3104743" cy="2504152"/>
            <a:chOff x="2919900" y="709962"/>
            <a:chExt cx="3088375" cy="2491198"/>
          </a:xfrm>
        </p:grpSpPr>
        <p:sp>
          <p:nvSpPr>
            <p:cNvPr id="259" name="Google Shape;259;p17"/>
            <p:cNvSpPr/>
            <p:nvPr/>
          </p:nvSpPr>
          <p:spPr>
            <a:xfrm>
              <a:off x="4886300" y="709963"/>
              <a:ext cx="464500" cy="395400"/>
            </a:xfrm>
            <a:custGeom>
              <a:rect b="b" l="l" r="r" t="t"/>
              <a:pathLst>
                <a:path extrusionOk="0" h="15816" w="18580">
                  <a:moveTo>
                    <a:pt x="18580" y="1"/>
                  </a:moveTo>
                  <a:lnTo>
                    <a:pt x="0" y="7918"/>
                  </a:lnTo>
                  <a:lnTo>
                    <a:pt x="12851" y="15815"/>
                  </a:lnTo>
                  <a:lnTo>
                    <a:pt x="18580" y="1"/>
                  </a:lnTo>
                  <a:close/>
                </a:path>
              </a:pathLst>
            </a:custGeom>
            <a:solidFill>
              <a:srgbClr val="CD8F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7"/>
            <p:cNvSpPr/>
            <p:nvPr/>
          </p:nvSpPr>
          <p:spPr>
            <a:xfrm>
              <a:off x="5021575" y="709963"/>
              <a:ext cx="329225" cy="433200"/>
            </a:xfrm>
            <a:custGeom>
              <a:rect b="b" l="l" r="r" t="t"/>
              <a:pathLst>
                <a:path extrusionOk="0" h="17328" w="13169">
                  <a:moveTo>
                    <a:pt x="13169" y="1"/>
                  </a:moveTo>
                  <a:lnTo>
                    <a:pt x="0" y="11240"/>
                  </a:lnTo>
                  <a:lnTo>
                    <a:pt x="716" y="17327"/>
                  </a:lnTo>
                  <a:lnTo>
                    <a:pt x="1930" y="12433"/>
                  </a:lnTo>
                  <a:lnTo>
                    <a:pt x="13169"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7"/>
            <p:cNvSpPr/>
            <p:nvPr/>
          </p:nvSpPr>
          <p:spPr>
            <a:xfrm>
              <a:off x="5039475" y="1020788"/>
              <a:ext cx="89525" cy="122375"/>
            </a:xfrm>
            <a:custGeom>
              <a:rect b="b" l="l" r="r" t="t"/>
              <a:pathLst>
                <a:path extrusionOk="0" h="4895" w="3581">
                  <a:moveTo>
                    <a:pt x="1214" y="0"/>
                  </a:moveTo>
                  <a:lnTo>
                    <a:pt x="0" y="4894"/>
                  </a:lnTo>
                  <a:lnTo>
                    <a:pt x="3581" y="1453"/>
                  </a:lnTo>
                  <a:lnTo>
                    <a:pt x="1214"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7"/>
            <p:cNvSpPr/>
            <p:nvPr/>
          </p:nvSpPr>
          <p:spPr>
            <a:xfrm>
              <a:off x="3663900" y="1023788"/>
              <a:ext cx="590825" cy="782775"/>
            </a:xfrm>
            <a:custGeom>
              <a:rect b="b" l="l" r="r" t="t"/>
              <a:pathLst>
                <a:path extrusionOk="0" h="31311" w="23633">
                  <a:moveTo>
                    <a:pt x="14001" y="0"/>
                  </a:moveTo>
                  <a:cubicBezTo>
                    <a:pt x="13930" y="0"/>
                    <a:pt x="13857" y="13"/>
                    <a:pt x="13786" y="40"/>
                  </a:cubicBezTo>
                  <a:lnTo>
                    <a:pt x="477" y="4734"/>
                  </a:lnTo>
                  <a:cubicBezTo>
                    <a:pt x="179" y="4834"/>
                    <a:pt x="0" y="5192"/>
                    <a:pt x="119" y="5510"/>
                  </a:cubicBezTo>
                  <a:lnTo>
                    <a:pt x="9091" y="30913"/>
                  </a:lnTo>
                  <a:cubicBezTo>
                    <a:pt x="9168" y="31160"/>
                    <a:pt x="9400" y="31311"/>
                    <a:pt x="9649" y="31311"/>
                  </a:cubicBezTo>
                  <a:cubicBezTo>
                    <a:pt x="9721" y="31311"/>
                    <a:pt x="9795" y="31298"/>
                    <a:pt x="9867" y="31271"/>
                  </a:cubicBezTo>
                  <a:lnTo>
                    <a:pt x="23155" y="26577"/>
                  </a:lnTo>
                  <a:cubicBezTo>
                    <a:pt x="23473" y="26477"/>
                    <a:pt x="23633" y="26119"/>
                    <a:pt x="23533" y="25801"/>
                  </a:cubicBezTo>
                  <a:lnTo>
                    <a:pt x="14561" y="398"/>
                  </a:lnTo>
                  <a:cubicBezTo>
                    <a:pt x="14469" y="151"/>
                    <a:pt x="14245" y="0"/>
                    <a:pt x="14001" y="0"/>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7"/>
            <p:cNvSpPr/>
            <p:nvPr/>
          </p:nvSpPr>
          <p:spPr>
            <a:xfrm>
              <a:off x="3684275" y="1080463"/>
              <a:ext cx="546575" cy="653000"/>
            </a:xfrm>
            <a:custGeom>
              <a:rect b="b" l="l" r="r" t="t"/>
              <a:pathLst>
                <a:path extrusionOk="0" h="26120" w="21863">
                  <a:moveTo>
                    <a:pt x="14443" y="1"/>
                  </a:moveTo>
                  <a:lnTo>
                    <a:pt x="1" y="5093"/>
                  </a:lnTo>
                  <a:lnTo>
                    <a:pt x="7421" y="26120"/>
                  </a:lnTo>
                  <a:lnTo>
                    <a:pt x="21863" y="21007"/>
                  </a:lnTo>
                  <a:lnTo>
                    <a:pt x="14443" y="1"/>
                  </a:lnTo>
                  <a:close/>
                </a:path>
              </a:pathLst>
            </a:custGeom>
            <a:solidFill>
              <a:srgbClr val="CD8F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7"/>
            <p:cNvSpPr/>
            <p:nvPr/>
          </p:nvSpPr>
          <p:spPr>
            <a:xfrm>
              <a:off x="4040850" y="1686588"/>
              <a:ext cx="41300" cy="36550"/>
            </a:xfrm>
            <a:custGeom>
              <a:rect b="b" l="l" r="r" t="t"/>
              <a:pathLst>
                <a:path extrusionOk="0" h="1462" w="1652">
                  <a:moveTo>
                    <a:pt x="846" y="0"/>
                  </a:moveTo>
                  <a:cubicBezTo>
                    <a:pt x="763" y="0"/>
                    <a:pt x="679" y="14"/>
                    <a:pt x="597" y="45"/>
                  </a:cubicBezTo>
                  <a:cubicBezTo>
                    <a:pt x="200" y="164"/>
                    <a:pt x="1" y="582"/>
                    <a:pt x="140" y="980"/>
                  </a:cubicBezTo>
                  <a:cubicBezTo>
                    <a:pt x="249" y="1276"/>
                    <a:pt x="529" y="1462"/>
                    <a:pt x="826" y="1462"/>
                  </a:cubicBezTo>
                  <a:cubicBezTo>
                    <a:pt x="909" y="1462"/>
                    <a:pt x="993" y="1447"/>
                    <a:pt x="1075" y="1417"/>
                  </a:cubicBezTo>
                  <a:cubicBezTo>
                    <a:pt x="1453" y="1278"/>
                    <a:pt x="1652" y="860"/>
                    <a:pt x="1532" y="482"/>
                  </a:cubicBezTo>
                  <a:cubicBezTo>
                    <a:pt x="1423" y="186"/>
                    <a:pt x="1144" y="0"/>
                    <a:pt x="846" y="0"/>
                  </a:cubicBezTo>
                  <a:close/>
                </a:path>
              </a:pathLst>
            </a:custGeom>
            <a:solidFill>
              <a:srgbClr val="CD8F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7"/>
            <p:cNvSpPr/>
            <p:nvPr/>
          </p:nvSpPr>
          <p:spPr>
            <a:xfrm>
              <a:off x="3817050" y="1095263"/>
              <a:ext cx="69650" cy="30100"/>
            </a:xfrm>
            <a:custGeom>
              <a:rect b="b" l="l" r="r" t="t"/>
              <a:pathLst>
                <a:path extrusionOk="0" h="1204" w="2786">
                  <a:moveTo>
                    <a:pt x="2570" y="0"/>
                  </a:moveTo>
                  <a:cubicBezTo>
                    <a:pt x="2555" y="0"/>
                    <a:pt x="2541" y="2"/>
                    <a:pt x="2527" y="5"/>
                  </a:cubicBezTo>
                  <a:lnTo>
                    <a:pt x="140" y="861"/>
                  </a:lnTo>
                  <a:cubicBezTo>
                    <a:pt x="41" y="881"/>
                    <a:pt x="1" y="980"/>
                    <a:pt x="21" y="1080"/>
                  </a:cubicBezTo>
                  <a:cubicBezTo>
                    <a:pt x="54" y="1162"/>
                    <a:pt x="129" y="1204"/>
                    <a:pt x="210" y="1204"/>
                  </a:cubicBezTo>
                  <a:cubicBezTo>
                    <a:pt x="226" y="1204"/>
                    <a:pt x="243" y="1202"/>
                    <a:pt x="260" y="1199"/>
                  </a:cubicBezTo>
                  <a:lnTo>
                    <a:pt x="2647" y="344"/>
                  </a:lnTo>
                  <a:cubicBezTo>
                    <a:pt x="2726" y="324"/>
                    <a:pt x="2786" y="224"/>
                    <a:pt x="2746" y="125"/>
                  </a:cubicBezTo>
                  <a:cubicBezTo>
                    <a:pt x="2730" y="42"/>
                    <a:pt x="2644" y="0"/>
                    <a:pt x="2570" y="0"/>
                  </a:cubicBezTo>
                  <a:close/>
                </a:path>
              </a:pathLst>
            </a:custGeom>
            <a:solidFill>
              <a:srgbClr val="CD8F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7"/>
            <p:cNvSpPr/>
            <p:nvPr/>
          </p:nvSpPr>
          <p:spPr>
            <a:xfrm>
              <a:off x="3895150" y="1277913"/>
              <a:ext cx="120375" cy="213350"/>
            </a:xfrm>
            <a:custGeom>
              <a:rect b="b" l="l" r="r" t="t"/>
              <a:pathLst>
                <a:path extrusionOk="0" h="8534" w="4815">
                  <a:moveTo>
                    <a:pt x="3959" y="0"/>
                  </a:moveTo>
                  <a:lnTo>
                    <a:pt x="3203" y="7460"/>
                  </a:lnTo>
                  <a:lnTo>
                    <a:pt x="199" y="6783"/>
                  </a:lnTo>
                  <a:lnTo>
                    <a:pt x="0" y="7619"/>
                  </a:lnTo>
                  <a:lnTo>
                    <a:pt x="3959" y="8534"/>
                  </a:lnTo>
                  <a:lnTo>
                    <a:pt x="4814" y="99"/>
                  </a:lnTo>
                  <a:lnTo>
                    <a:pt x="395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7"/>
            <p:cNvSpPr/>
            <p:nvPr/>
          </p:nvSpPr>
          <p:spPr>
            <a:xfrm>
              <a:off x="5548225" y="1000213"/>
              <a:ext cx="460050" cy="403950"/>
            </a:xfrm>
            <a:custGeom>
              <a:rect b="b" l="l" r="r" t="t"/>
              <a:pathLst>
                <a:path extrusionOk="0" h="16158" w="18402">
                  <a:moveTo>
                    <a:pt x="4759" y="1"/>
                  </a:moveTo>
                  <a:cubicBezTo>
                    <a:pt x="4150" y="1"/>
                    <a:pt x="3586" y="390"/>
                    <a:pt x="3382" y="1003"/>
                  </a:cubicBezTo>
                  <a:lnTo>
                    <a:pt x="259" y="10113"/>
                  </a:lnTo>
                  <a:cubicBezTo>
                    <a:pt x="0" y="10889"/>
                    <a:pt x="418" y="11725"/>
                    <a:pt x="1194" y="11983"/>
                  </a:cubicBezTo>
                  <a:lnTo>
                    <a:pt x="13149" y="16081"/>
                  </a:lnTo>
                  <a:cubicBezTo>
                    <a:pt x="13305" y="16133"/>
                    <a:pt x="13463" y="16158"/>
                    <a:pt x="13619" y="16158"/>
                  </a:cubicBezTo>
                  <a:cubicBezTo>
                    <a:pt x="14238" y="16158"/>
                    <a:pt x="14817" y="15766"/>
                    <a:pt x="15039" y="15146"/>
                  </a:cubicBezTo>
                  <a:lnTo>
                    <a:pt x="18143" y="6055"/>
                  </a:lnTo>
                  <a:cubicBezTo>
                    <a:pt x="18401" y="5279"/>
                    <a:pt x="17983" y="4424"/>
                    <a:pt x="17208" y="4165"/>
                  </a:cubicBezTo>
                  <a:lnTo>
                    <a:pt x="5252" y="87"/>
                  </a:lnTo>
                  <a:cubicBezTo>
                    <a:pt x="5089" y="29"/>
                    <a:pt x="4922" y="1"/>
                    <a:pt x="4759" y="1"/>
                  </a:cubicBezTo>
                  <a:close/>
                </a:path>
              </a:pathLst>
            </a:custGeom>
            <a:solidFill>
              <a:srgbClr val="CD8F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7"/>
            <p:cNvSpPr/>
            <p:nvPr/>
          </p:nvSpPr>
          <p:spPr>
            <a:xfrm>
              <a:off x="5664100" y="1150213"/>
              <a:ext cx="284475" cy="163200"/>
            </a:xfrm>
            <a:custGeom>
              <a:rect b="b" l="l" r="r" t="t"/>
              <a:pathLst>
                <a:path extrusionOk="0" h="6528" w="11379">
                  <a:moveTo>
                    <a:pt x="1090" y="3726"/>
                  </a:moveTo>
                  <a:cubicBezTo>
                    <a:pt x="1152" y="3726"/>
                    <a:pt x="1213" y="3735"/>
                    <a:pt x="1274" y="3755"/>
                  </a:cubicBezTo>
                  <a:cubicBezTo>
                    <a:pt x="1592" y="3855"/>
                    <a:pt x="1751" y="4193"/>
                    <a:pt x="1651" y="4511"/>
                  </a:cubicBezTo>
                  <a:cubicBezTo>
                    <a:pt x="1556" y="4749"/>
                    <a:pt x="1321" y="4899"/>
                    <a:pt x="1079" y="4899"/>
                  </a:cubicBezTo>
                  <a:cubicBezTo>
                    <a:pt x="1018" y="4899"/>
                    <a:pt x="956" y="4889"/>
                    <a:pt x="896" y="4869"/>
                  </a:cubicBezTo>
                  <a:cubicBezTo>
                    <a:pt x="597" y="4770"/>
                    <a:pt x="418" y="4432"/>
                    <a:pt x="537" y="4113"/>
                  </a:cubicBezTo>
                  <a:cubicBezTo>
                    <a:pt x="617" y="3875"/>
                    <a:pt x="848" y="3726"/>
                    <a:pt x="1090" y="3726"/>
                  </a:cubicBezTo>
                  <a:close/>
                  <a:moveTo>
                    <a:pt x="4691" y="4959"/>
                  </a:moveTo>
                  <a:cubicBezTo>
                    <a:pt x="4752" y="4959"/>
                    <a:pt x="4814" y="4969"/>
                    <a:pt x="4874" y="4989"/>
                  </a:cubicBezTo>
                  <a:cubicBezTo>
                    <a:pt x="5192" y="5088"/>
                    <a:pt x="5352" y="5426"/>
                    <a:pt x="5252" y="5725"/>
                  </a:cubicBezTo>
                  <a:cubicBezTo>
                    <a:pt x="5157" y="5979"/>
                    <a:pt x="4921" y="6132"/>
                    <a:pt x="4678" y="6132"/>
                  </a:cubicBezTo>
                  <a:cubicBezTo>
                    <a:pt x="4617" y="6132"/>
                    <a:pt x="4556" y="6123"/>
                    <a:pt x="4496" y="6103"/>
                  </a:cubicBezTo>
                  <a:cubicBezTo>
                    <a:pt x="4178" y="6003"/>
                    <a:pt x="4019" y="5665"/>
                    <a:pt x="4118" y="5347"/>
                  </a:cubicBezTo>
                  <a:cubicBezTo>
                    <a:pt x="4213" y="5109"/>
                    <a:pt x="4448" y="4959"/>
                    <a:pt x="4691" y="4959"/>
                  </a:cubicBezTo>
                  <a:close/>
                  <a:moveTo>
                    <a:pt x="9413" y="0"/>
                  </a:moveTo>
                  <a:cubicBezTo>
                    <a:pt x="9342" y="0"/>
                    <a:pt x="9280" y="41"/>
                    <a:pt x="9250" y="115"/>
                  </a:cubicBezTo>
                  <a:lnTo>
                    <a:pt x="6346" y="5725"/>
                  </a:lnTo>
                  <a:cubicBezTo>
                    <a:pt x="6297" y="5791"/>
                    <a:pt x="6220" y="5829"/>
                    <a:pt x="6150" y="5829"/>
                  </a:cubicBezTo>
                  <a:cubicBezTo>
                    <a:pt x="6135" y="5829"/>
                    <a:pt x="6121" y="5828"/>
                    <a:pt x="6107" y="5824"/>
                  </a:cubicBezTo>
                  <a:lnTo>
                    <a:pt x="5650" y="5665"/>
                  </a:lnTo>
                  <a:cubicBezTo>
                    <a:pt x="5710" y="5207"/>
                    <a:pt x="5451" y="4770"/>
                    <a:pt x="4993" y="4611"/>
                  </a:cubicBezTo>
                  <a:cubicBezTo>
                    <a:pt x="4891" y="4573"/>
                    <a:pt x="4786" y="4556"/>
                    <a:pt x="4683" y="4556"/>
                  </a:cubicBezTo>
                  <a:cubicBezTo>
                    <a:pt x="4345" y="4556"/>
                    <a:pt x="4022" y="4744"/>
                    <a:pt x="3840" y="5048"/>
                  </a:cubicBezTo>
                  <a:lnTo>
                    <a:pt x="2069" y="4432"/>
                  </a:lnTo>
                  <a:cubicBezTo>
                    <a:pt x="2129" y="3934"/>
                    <a:pt x="1791" y="3477"/>
                    <a:pt x="1313" y="3357"/>
                  </a:cubicBezTo>
                  <a:cubicBezTo>
                    <a:pt x="1236" y="3339"/>
                    <a:pt x="1158" y="3330"/>
                    <a:pt x="1082" y="3330"/>
                  </a:cubicBezTo>
                  <a:cubicBezTo>
                    <a:pt x="669" y="3330"/>
                    <a:pt x="294" y="3591"/>
                    <a:pt x="160" y="3994"/>
                  </a:cubicBezTo>
                  <a:cubicBezTo>
                    <a:pt x="0" y="4471"/>
                    <a:pt x="219" y="4989"/>
                    <a:pt x="677" y="5207"/>
                  </a:cubicBezTo>
                  <a:cubicBezTo>
                    <a:pt x="809" y="5271"/>
                    <a:pt x="948" y="5301"/>
                    <a:pt x="1086" y="5301"/>
                  </a:cubicBezTo>
                  <a:cubicBezTo>
                    <a:pt x="1422" y="5301"/>
                    <a:pt x="1746" y="5121"/>
                    <a:pt x="1930" y="4810"/>
                  </a:cubicBezTo>
                  <a:lnTo>
                    <a:pt x="3720" y="5426"/>
                  </a:lnTo>
                  <a:cubicBezTo>
                    <a:pt x="3661" y="5884"/>
                    <a:pt x="3919" y="6321"/>
                    <a:pt x="4377" y="6481"/>
                  </a:cubicBezTo>
                  <a:cubicBezTo>
                    <a:pt x="4476" y="6512"/>
                    <a:pt x="4577" y="6527"/>
                    <a:pt x="4677" y="6527"/>
                  </a:cubicBezTo>
                  <a:cubicBezTo>
                    <a:pt x="5019" y="6527"/>
                    <a:pt x="5346" y="6351"/>
                    <a:pt x="5531" y="6043"/>
                  </a:cubicBezTo>
                  <a:lnTo>
                    <a:pt x="5968" y="6202"/>
                  </a:lnTo>
                  <a:cubicBezTo>
                    <a:pt x="6026" y="6219"/>
                    <a:pt x="6085" y="6227"/>
                    <a:pt x="6144" y="6227"/>
                  </a:cubicBezTo>
                  <a:cubicBezTo>
                    <a:pt x="6370" y="6227"/>
                    <a:pt x="6590" y="6109"/>
                    <a:pt x="6684" y="5904"/>
                  </a:cubicBezTo>
                  <a:lnTo>
                    <a:pt x="9509" y="433"/>
                  </a:lnTo>
                  <a:lnTo>
                    <a:pt x="11100" y="970"/>
                  </a:lnTo>
                  <a:cubicBezTo>
                    <a:pt x="11122" y="979"/>
                    <a:pt x="11144" y="983"/>
                    <a:pt x="11166" y="983"/>
                  </a:cubicBezTo>
                  <a:cubicBezTo>
                    <a:pt x="11246" y="983"/>
                    <a:pt x="11324" y="929"/>
                    <a:pt x="11339" y="851"/>
                  </a:cubicBezTo>
                  <a:cubicBezTo>
                    <a:pt x="11379" y="752"/>
                    <a:pt x="11319" y="632"/>
                    <a:pt x="11220" y="612"/>
                  </a:cubicBezTo>
                  <a:lnTo>
                    <a:pt x="9489" y="15"/>
                  </a:lnTo>
                  <a:cubicBezTo>
                    <a:pt x="9463" y="5"/>
                    <a:pt x="9438" y="0"/>
                    <a:pt x="94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7"/>
            <p:cNvSpPr/>
            <p:nvPr/>
          </p:nvSpPr>
          <p:spPr>
            <a:xfrm>
              <a:off x="5908275" y="1127213"/>
              <a:ext cx="25" cy="25"/>
            </a:xfrm>
            <a:custGeom>
              <a:rect b="b" l="l" r="r" t="t"/>
              <a:pathLst>
                <a:path extrusionOk="0" h="1" w="1">
                  <a:moveTo>
                    <a:pt x="1" y="1"/>
                  </a:move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7"/>
            <p:cNvSpPr/>
            <p:nvPr/>
          </p:nvSpPr>
          <p:spPr>
            <a:xfrm>
              <a:off x="5671550" y="1108613"/>
              <a:ext cx="200950" cy="155275"/>
            </a:xfrm>
            <a:custGeom>
              <a:rect b="b" l="l" r="r" t="t"/>
              <a:pathLst>
                <a:path extrusionOk="0" h="6211" w="8038">
                  <a:moveTo>
                    <a:pt x="1035" y="466"/>
                  </a:moveTo>
                  <a:lnTo>
                    <a:pt x="2348" y="904"/>
                  </a:lnTo>
                  <a:lnTo>
                    <a:pt x="2169" y="1679"/>
                  </a:lnTo>
                  <a:lnTo>
                    <a:pt x="896" y="1242"/>
                  </a:lnTo>
                  <a:lnTo>
                    <a:pt x="1035" y="466"/>
                  </a:lnTo>
                  <a:close/>
                  <a:moveTo>
                    <a:pt x="2726" y="1023"/>
                  </a:moveTo>
                  <a:lnTo>
                    <a:pt x="4198" y="1540"/>
                  </a:lnTo>
                  <a:lnTo>
                    <a:pt x="3940" y="2276"/>
                  </a:lnTo>
                  <a:lnTo>
                    <a:pt x="2547" y="1799"/>
                  </a:lnTo>
                  <a:lnTo>
                    <a:pt x="2726" y="1023"/>
                  </a:lnTo>
                  <a:close/>
                  <a:moveTo>
                    <a:pt x="4576" y="1660"/>
                  </a:moveTo>
                  <a:lnTo>
                    <a:pt x="5969" y="2137"/>
                  </a:lnTo>
                  <a:lnTo>
                    <a:pt x="5650" y="2853"/>
                  </a:lnTo>
                  <a:lnTo>
                    <a:pt x="4317" y="2416"/>
                  </a:lnTo>
                  <a:lnTo>
                    <a:pt x="4576" y="1660"/>
                  </a:lnTo>
                  <a:close/>
                  <a:moveTo>
                    <a:pt x="836" y="1640"/>
                  </a:moveTo>
                  <a:lnTo>
                    <a:pt x="2070" y="2057"/>
                  </a:lnTo>
                  <a:lnTo>
                    <a:pt x="1851" y="3012"/>
                  </a:lnTo>
                  <a:lnTo>
                    <a:pt x="657" y="2614"/>
                  </a:lnTo>
                  <a:lnTo>
                    <a:pt x="836" y="1640"/>
                  </a:lnTo>
                  <a:close/>
                  <a:moveTo>
                    <a:pt x="6347" y="2276"/>
                  </a:moveTo>
                  <a:lnTo>
                    <a:pt x="7560" y="2694"/>
                  </a:lnTo>
                  <a:lnTo>
                    <a:pt x="7202" y="3390"/>
                  </a:lnTo>
                  <a:lnTo>
                    <a:pt x="6008" y="2992"/>
                  </a:lnTo>
                  <a:lnTo>
                    <a:pt x="6347" y="2276"/>
                  </a:lnTo>
                  <a:close/>
                  <a:moveTo>
                    <a:pt x="2448" y="2177"/>
                  </a:moveTo>
                  <a:lnTo>
                    <a:pt x="3820" y="2654"/>
                  </a:lnTo>
                  <a:lnTo>
                    <a:pt x="3502" y="3589"/>
                  </a:lnTo>
                  <a:lnTo>
                    <a:pt x="2229" y="3152"/>
                  </a:lnTo>
                  <a:lnTo>
                    <a:pt x="2448" y="2177"/>
                  </a:lnTo>
                  <a:close/>
                  <a:moveTo>
                    <a:pt x="4198" y="2774"/>
                  </a:moveTo>
                  <a:lnTo>
                    <a:pt x="5471" y="3211"/>
                  </a:lnTo>
                  <a:lnTo>
                    <a:pt x="5073" y="4106"/>
                  </a:lnTo>
                  <a:lnTo>
                    <a:pt x="3880" y="3709"/>
                  </a:lnTo>
                  <a:lnTo>
                    <a:pt x="4198" y="2774"/>
                  </a:lnTo>
                  <a:close/>
                  <a:moveTo>
                    <a:pt x="578" y="2992"/>
                  </a:moveTo>
                  <a:lnTo>
                    <a:pt x="1771" y="3410"/>
                  </a:lnTo>
                  <a:lnTo>
                    <a:pt x="1533" y="4365"/>
                  </a:lnTo>
                  <a:lnTo>
                    <a:pt x="558" y="4027"/>
                  </a:lnTo>
                  <a:cubicBezTo>
                    <a:pt x="478" y="4007"/>
                    <a:pt x="419" y="3907"/>
                    <a:pt x="438" y="3808"/>
                  </a:cubicBezTo>
                  <a:lnTo>
                    <a:pt x="578" y="2992"/>
                  </a:lnTo>
                  <a:close/>
                  <a:moveTo>
                    <a:pt x="5849" y="3350"/>
                  </a:moveTo>
                  <a:lnTo>
                    <a:pt x="7003" y="3748"/>
                  </a:lnTo>
                  <a:lnTo>
                    <a:pt x="6545" y="4624"/>
                  </a:lnTo>
                  <a:lnTo>
                    <a:pt x="5431" y="4246"/>
                  </a:lnTo>
                  <a:lnTo>
                    <a:pt x="5849" y="3350"/>
                  </a:lnTo>
                  <a:close/>
                  <a:moveTo>
                    <a:pt x="2129" y="3530"/>
                  </a:moveTo>
                  <a:lnTo>
                    <a:pt x="3383" y="3947"/>
                  </a:lnTo>
                  <a:lnTo>
                    <a:pt x="3064" y="4882"/>
                  </a:lnTo>
                  <a:lnTo>
                    <a:pt x="1910" y="4484"/>
                  </a:lnTo>
                  <a:lnTo>
                    <a:pt x="2129" y="3530"/>
                  </a:lnTo>
                  <a:close/>
                  <a:moveTo>
                    <a:pt x="3760" y="4087"/>
                  </a:moveTo>
                  <a:lnTo>
                    <a:pt x="4914" y="4484"/>
                  </a:lnTo>
                  <a:lnTo>
                    <a:pt x="4497" y="5380"/>
                  </a:lnTo>
                  <a:lnTo>
                    <a:pt x="3442" y="5002"/>
                  </a:lnTo>
                  <a:lnTo>
                    <a:pt x="3760" y="4087"/>
                  </a:lnTo>
                  <a:close/>
                  <a:moveTo>
                    <a:pt x="5272" y="4604"/>
                  </a:moveTo>
                  <a:lnTo>
                    <a:pt x="6366" y="4982"/>
                  </a:lnTo>
                  <a:lnTo>
                    <a:pt x="5988" y="5698"/>
                  </a:lnTo>
                  <a:cubicBezTo>
                    <a:pt x="5959" y="5772"/>
                    <a:pt x="5897" y="5813"/>
                    <a:pt x="5826" y="5813"/>
                  </a:cubicBezTo>
                  <a:cubicBezTo>
                    <a:pt x="5801" y="5813"/>
                    <a:pt x="5775" y="5808"/>
                    <a:pt x="5750" y="5797"/>
                  </a:cubicBezTo>
                  <a:lnTo>
                    <a:pt x="4874" y="5499"/>
                  </a:lnTo>
                  <a:lnTo>
                    <a:pt x="5272" y="4604"/>
                  </a:lnTo>
                  <a:close/>
                  <a:moveTo>
                    <a:pt x="904" y="0"/>
                  </a:moveTo>
                  <a:cubicBezTo>
                    <a:pt x="863" y="0"/>
                    <a:pt x="825" y="14"/>
                    <a:pt x="796" y="28"/>
                  </a:cubicBezTo>
                  <a:cubicBezTo>
                    <a:pt x="737" y="68"/>
                    <a:pt x="717" y="108"/>
                    <a:pt x="697" y="168"/>
                  </a:cubicBezTo>
                  <a:lnTo>
                    <a:pt x="41" y="3748"/>
                  </a:lnTo>
                  <a:cubicBezTo>
                    <a:pt x="1" y="4027"/>
                    <a:pt x="160" y="4305"/>
                    <a:pt x="438" y="4405"/>
                  </a:cubicBezTo>
                  <a:lnTo>
                    <a:pt x="5630" y="6175"/>
                  </a:lnTo>
                  <a:cubicBezTo>
                    <a:pt x="5697" y="6199"/>
                    <a:pt x="5764" y="6210"/>
                    <a:pt x="5830" y="6210"/>
                  </a:cubicBezTo>
                  <a:cubicBezTo>
                    <a:pt x="6042" y="6210"/>
                    <a:pt x="6240" y="6094"/>
                    <a:pt x="6347" y="5897"/>
                  </a:cubicBezTo>
                  <a:lnTo>
                    <a:pt x="8018" y="2654"/>
                  </a:lnTo>
                  <a:cubicBezTo>
                    <a:pt x="8037" y="2614"/>
                    <a:pt x="8037" y="2555"/>
                    <a:pt x="8018" y="2495"/>
                  </a:cubicBezTo>
                  <a:cubicBezTo>
                    <a:pt x="7998" y="2435"/>
                    <a:pt x="7958" y="2396"/>
                    <a:pt x="7898" y="2376"/>
                  </a:cubicBezTo>
                  <a:lnTo>
                    <a:pt x="956" y="9"/>
                  </a:lnTo>
                  <a:cubicBezTo>
                    <a:pt x="938" y="3"/>
                    <a:pt x="921" y="0"/>
                    <a:pt x="9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7"/>
            <p:cNvSpPr/>
            <p:nvPr/>
          </p:nvSpPr>
          <p:spPr>
            <a:xfrm>
              <a:off x="3396825" y="1483609"/>
              <a:ext cx="189000" cy="189025"/>
            </a:xfrm>
            <a:custGeom>
              <a:rect b="b" l="l" r="r" t="t"/>
              <a:pathLst>
                <a:path extrusionOk="0" h="7561" w="7560">
                  <a:moveTo>
                    <a:pt x="3785" y="1990"/>
                  </a:moveTo>
                  <a:cubicBezTo>
                    <a:pt x="4300" y="1990"/>
                    <a:pt x="4808" y="2212"/>
                    <a:pt x="5153" y="2647"/>
                  </a:cubicBezTo>
                  <a:cubicBezTo>
                    <a:pt x="5789" y="3402"/>
                    <a:pt x="5690" y="4536"/>
                    <a:pt x="4914" y="5173"/>
                  </a:cubicBezTo>
                  <a:cubicBezTo>
                    <a:pt x="4581" y="5453"/>
                    <a:pt x="4175" y="5591"/>
                    <a:pt x="3771" y="5591"/>
                  </a:cubicBezTo>
                  <a:cubicBezTo>
                    <a:pt x="3256" y="5591"/>
                    <a:pt x="2744" y="5368"/>
                    <a:pt x="2388" y="4934"/>
                  </a:cubicBezTo>
                  <a:cubicBezTo>
                    <a:pt x="1751" y="4178"/>
                    <a:pt x="1871" y="3044"/>
                    <a:pt x="2626" y="2408"/>
                  </a:cubicBezTo>
                  <a:cubicBezTo>
                    <a:pt x="2968" y="2128"/>
                    <a:pt x="3379" y="1990"/>
                    <a:pt x="3785" y="1990"/>
                  </a:cubicBezTo>
                  <a:close/>
                  <a:moveTo>
                    <a:pt x="3283" y="1"/>
                  </a:moveTo>
                  <a:lnTo>
                    <a:pt x="3183" y="956"/>
                  </a:lnTo>
                  <a:cubicBezTo>
                    <a:pt x="3004" y="995"/>
                    <a:pt x="2845" y="1035"/>
                    <a:pt x="2666" y="1115"/>
                  </a:cubicBezTo>
                  <a:lnTo>
                    <a:pt x="2069" y="379"/>
                  </a:lnTo>
                  <a:lnTo>
                    <a:pt x="757" y="1473"/>
                  </a:lnTo>
                  <a:lnTo>
                    <a:pt x="1353" y="2189"/>
                  </a:lnTo>
                  <a:cubicBezTo>
                    <a:pt x="1254" y="2348"/>
                    <a:pt x="1174" y="2507"/>
                    <a:pt x="1095" y="2686"/>
                  </a:cubicBezTo>
                  <a:lnTo>
                    <a:pt x="160" y="2587"/>
                  </a:lnTo>
                  <a:lnTo>
                    <a:pt x="1" y="4278"/>
                  </a:lnTo>
                  <a:lnTo>
                    <a:pt x="936" y="4377"/>
                  </a:lnTo>
                  <a:cubicBezTo>
                    <a:pt x="975" y="4556"/>
                    <a:pt x="1035" y="4715"/>
                    <a:pt x="1095" y="4894"/>
                  </a:cubicBezTo>
                  <a:lnTo>
                    <a:pt x="379" y="5491"/>
                  </a:lnTo>
                  <a:lnTo>
                    <a:pt x="1453" y="6804"/>
                  </a:lnTo>
                  <a:lnTo>
                    <a:pt x="2189" y="6207"/>
                  </a:lnTo>
                  <a:cubicBezTo>
                    <a:pt x="2328" y="6307"/>
                    <a:pt x="2507" y="6386"/>
                    <a:pt x="2666" y="6466"/>
                  </a:cubicBezTo>
                  <a:lnTo>
                    <a:pt x="2587" y="7401"/>
                  </a:lnTo>
                  <a:lnTo>
                    <a:pt x="4278" y="7560"/>
                  </a:lnTo>
                  <a:lnTo>
                    <a:pt x="4357" y="6625"/>
                  </a:lnTo>
                  <a:cubicBezTo>
                    <a:pt x="4536" y="6585"/>
                    <a:pt x="4715" y="6546"/>
                    <a:pt x="4894" y="6466"/>
                  </a:cubicBezTo>
                  <a:lnTo>
                    <a:pt x="5491" y="7202"/>
                  </a:lnTo>
                  <a:lnTo>
                    <a:pt x="6804" y="6108"/>
                  </a:lnTo>
                  <a:lnTo>
                    <a:pt x="6207" y="5392"/>
                  </a:lnTo>
                  <a:cubicBezTo>
                    <a:pt x="6307" y="5233"/>
                    <a:pt x="6386" y="5073"/>
                    <a:pt x="6446" y="4894"/>
                  </a:cubicBezTo>
                  <a:lnTo>
                    <a:pt x="7401" y="4994"/>
                  </a:lnTo>
                  <a:lnTo>
                    <a:pt x="7560" y="3303"/>
                  </a:lnTo>
                  <a:lnTo>
                    <a:pt x="6605" y="3204"/>
                  </a:lnTo>
                  <a:cubicBezTo>
                    <a:pt x="6585" y="3025"/>
                    <a:pt x="6525" y="2845"/>
                    <a:pt x="6446" y="2686"/>
                  </a:cubicBezTo>
                  <a:lnTo>
                    <a:pt x="7182" y="2070"/>
                  </a:lnTo>
                  <a:lnTo>
                    <a:pt x="6088" y="757"/>
                  </a:lnTo>
                  <a:lnTo>
                    <a:pt x="5372" y="1373"/>
                  </a:lnTo>
                  <a:cubicBezTo>
                    <a:pt x="5213" y="1274"/>
                    <a:pt x="5053" y="1174"/>
                    <a:pt x="4894" y="1115"/>
                  </a:cubicBezTo>
                  <a:lnTo>
                    <a:pt x="4974" y="180"/>
                  </a:lnTo>
                  <a:lnTo>
                    <a:pt x="3283"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7"/>
            <p:cNvSpPr/>
            <p:nvPr/>
          </p:nvSpPr>
          <p:spPr>
            <a:xfrm>
              <a:off x="5344325" y="1421638"/>
              <a:ext cx="340175" cy="340175"/>
            </a:xfrm>
            <a:custGeom>
              <a:rect b="b" l="l" r="r" t="t"/>
              <a:pathLst>
                <a:path extrusionOk="0" h="13607" w="13607">
                  <a:moveTo>
                    <a:pt x="6803" y="3580"/>
                  </a:moveTo>
                  <a:cubicBezTo>
                    <a:pt x="7491" y="3580"/>
                    <a:pt x="8184" y="3801"/>
                    <a:pt x="8773" y="4257"/>
                  </a:cubicBezTo>
                  <a:cubicBezTo>
                    <a:pt x="10185" y="5351"/>
                    <a:pt x="10444" y="7360"/>
                    <a:pt x="9350" y="8773"/>
                  </a:cubicBezTo>
                  <a:cubicBezTo>
                    <a:pt x="8724" y="9596"/>
                    <a:pt x="7774" y="10027"/>
                    <a:pt x="6810" y="10027"/>
                  </a:cubicBezTo>
                  <a:cubicBezTo>
                    <a:pt x="6120" y="10027"/>
                    <a:pt x="5424" y="9806"/>
                    <a:pt x="4834" y="9350"/>
                  </a:cubicBezTo>
                  <a:cubicBezTo>
                    <a:pt x="3422" y="8256"/>
                    <a:pt x="3163" y="6246"/>
                    <a:pt x="4257" y="4834"/>
                  </a:cubicBezTo>
                  <a:cubicBezTo>
                    <a:pt x="4895" y="4011"/>
                    <a:pt x="5843" y="3580"/>
                    <a:pt x="6803" y="3580"/>
                  </a:cubicBezTo>
                  <a:close/>
                  <a:moveTo>
                    <a:pt x="7480" y="0"/>
                  </a:moveTo>
                  <a:lnTo>
                    <a:pt x="4456" y="398"/>
                  </a:lnTo>
                  <a:lnTo>
                    <a:pt x="4655" y="2069"/>
                  </a:lnTo>
                  <a:cubicBezTo>
                    <a:pt x="4357" y="2208"/>
                    <a:pt x="4078" y="2367"/>
                    <a:pt x="3800" y="2566"/>
                  </a:cubicBezTo>
                  <a:lnTo>
                    <a:pt x="2467" y="1532"/>
                  </a:lnTo>
                  <a:lnTo>
                    <a:pt x="597" y="3939"/>
                  </a:lnTo>
                  <a:lnTo>
                    <a:pt x="1950" y="4973"/>
                  </a:lnTo>
                  <a:cubicBezTo>
                    <a:pt x="1831" y="5291"/>
                    <a:pt x="1751" y="5610"/>
                    <a:pt x="1691" y="5928"/>
                  </a:cubicBezTo>
                  <a:lnTo>
                    <a:pt x="0" y="6127"/>
                  </a:lnTo>
                  <a:lnTo>
                    <a:pt x="398" y="9171"/>
                  </a:lnTo>
                  <a:lnTo>
                    <a:pt x="2069" y="8952"/>
                  </a:lnTo>
                  <a:cubicBezTo>
                    <a:pt x="2208" y="9250"/>
                    <a:pt x="2368" y="9529"/>
                    <a:pt x="2567" y="9807"/>
                  </a:cubicBezTo>
                  <a:lnTo>
                    <a:pt x="1532" y="11140"/>
                  </a:lnTo>
                  <a:lnTo>
                    <a:pt x="3939" y="13010"/>
                  </a:lnTo>
                  <a:lnTo>
                    <a:pt x="4974" y="11657"/>
                  </a:lnTo>
                  <a:cubicBezTo>
                    <a:pt x="5292" y="11777"/>
                    <a:pt x="5610" y="11876"/>
                    <a:pt x="5928" y="11916"/>
                  </a:cubicBezTo>
                  <a:lnTo>
                    <a:pt x="6147" y="13607"/>
                  </a:lnTo>
                  <a:lnTo>
                    <a:pt x="9171" y="13209"/>
                  </a:lnTo>
                  <a:lnTo>
                    <a:pt x="8952" y="11538"/>
                  </a:lnTo>
                  <a:cubicBezTo>
                    <a:pt x="9250" y="11399"/>
                    <a:pt x="9529" y="11239"/>
                    <a:pt x="9807" y="11040"/>
                  </a:cubicBezTo>
                  <a:lnTo>
                    <a:pt x="11140" y="12075"/>
                  </a:lnTo>
                  <a:lnTo>
                    <a:pt x="13010" y="9668"/>
                  </a:lnTo>
                  <a:lnTo>
                    <a:pt x="11677" y="8633"/>
                  </a:lnTo>
                  <a:cubicBezTo>
                    <a:pt x="11797" y="8335"/>
                    <a:pt x="11876" y="7997"/>
                    <a:pt x="11916" y="7679"/>
                  </a:cubicBezTo>
                  <a:lnTo>
                    <a:pt x="13607" y="7480"/>
                  </a:lnTo>
                  <a:lnTo>
                    <a:pt x="13209" y="4436"/>
                  </a:lnTo>
                  <a:lnTo>
                    <a:pt x="11538" y="4655"/>
                  </a:lnTo>
                  <a:cubicBezTo>
                    <a:pt x="11399" y="4357"/>
                    <a:pt x="11240" y="4078"/>
                    <a:pt x="11041" y="3800"/>
                  </a:cubicBezTo>
                  <a:lnTo>
                    <a:pt x="12095" y="2467"/>
                  </a:lnTo>
                  <a:lnTo>
                    <a:pt x="9668" y="597"/>
                  </a:lnTo>
                  <a:lnTo>
                    <a:pt x="8634" y="1950"/>
                  </a:lnTo>
                  <a:cubicBezTo>
                    <a:pt x="8335" y="1830"/>
                    <a:pt x="8017" y="1751"/>
                    <a:pt x="7699" y="1691"/>
                  </a:cubicBezTo>
                  <a:lnTo>
                    <a:pt x="7480"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7"/>
            <p:cNvSpPr/>
            <p:nvPr/>
          </p:nvSpPr>
          <p:spPr>
            <a:xfrm>
              <a:off x="4367600" y="1123238"/>
              <a:ext cx="418750" cy="372025"/>
            </a:xfrm>
            <a:custGeom>
              <a:rect b="b" l="l" r="r" t="t"/>
              <a:pathLst>
                <a:path extrusionOk="0" h="14881" w="16750">
                  <a:moveTo>
                    <a:pt x="2268" y="0"/>
                  </a:moveTo>
                  <a:lnTo>
                    <a:pt x="0" y="12175"/>
                  </a:lnTo>
                  <a:lnTo>
                    <a:pt x="14462" y="14880"/>
                  </a:lnTo>
                  <a:lnTo>
                    <a:pt x="16750" y="2726"/>
                  </a:lnTo>
                  <a:lnTo>
                    <a:pt x="2268"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7"/>
            <p:cNvSpPr/>
            <p:nvPr/>
          </p:nvSpPr>
          <p:spPr>
            <a:xfrm>
              <a:off x="4521750" y="1238588"/>
              <a:ext cx="125850" cy="128850"/>
            </a:xfrm>
            <a:custGeom>
              <a:rect b="b" l="l" r="r" t="t"/>
              <a:pathLst>
                <a:path extrusionOk="0" h="5154" w="5034">
                  <a:moveTo>
                    <a:pt x="1159" y="1"/>
                  </a:moveTo>
                  <a:cubicBezTo>
                    <a:pt x="1126" y="1"/>
                    <a:pt x="1090" y="7"/>
                    <a:pt x="1055" y="21"/>
                  </a:cubicBezTo>
                  <a:cubicBezTo>
                    <a:pt x="976" y="41"/>
                    <a:pt x="916" y="121"/>
                    <a:pt x="896" y="220"/>
                  </a:cubicBezTo>
                  <a:lnTo>
                    <a:pt x="21" y="4835"/>
                  </a:lnTo>
                  <a:cubicBezTo>
                    <a:pt x="1" y="4935"/>
                    <a:pt x="41" y="5014"/>
                    <a:pt x="120" y="5094"/>
                  </a:cubicBezTo>
                  <a:cubicBezTo>
                    <a:pt x="140" y="5114"/>
                    <a:pt x="200" y="5134"/>
                    <a:pt x="240" y="5154"/>
                  </a:cubicBezTo>
                  <a:cubicBezTo>
                    <a:pt x="279" y="5154"/>
                    <a:pt x="319" y="5154"/>
                    <a:pt x="379" y="5134"/>
                  </a:cubicBezTo>
                  <a:lnTo>
                    <a:pt x="4835" y="3582"/>
                  </a:lnTo>
                  <a:cubicBezTo>
                    <a:pt x="4934" y="3542"/>
                    <a:pt x="4994" y="3483"/>
                    <a:pt x="5014" y="3383"/>
                  </a:cubicBezTo>
                  <a:cubicBezTo>
                    <a:pt x="5034" y="3284"/>
                    <a:pt x="4994" y="3184"/>
                    <a:pt x="4914" y="3125"/>
                  </a:cubicBezTo>
                  <a:lnTo>
                    <a:pt x="1314" y="61"/>
                  </a:lnTo>
                  <a:cubicBezTo>
                    <a:pt x="1275" y="23"/>
                    <a:pt x="1220" y="1"/>
                    <a:pt x="11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7"/>
            <p:cNvSpPr/>
            <p:nvPr/>
          </p:nvSpPr>
          <p:spPr>
            <a:xfrm>
              <a:off x="4784850" y="1526888"/>
              <a:ext cx="524675" cy="428375"/>
            </a:xfrm>
            <a:custGeom>
              <a:rect b="b" l="l" r="r" t="t"/>
              <a:pathLst>
                <a:path extrusionOk="0" h="17135" w="20987">
                  <a:moveTo>
                    <a:pt x="3592" y="0"/>
                  </a:moveTo>
                  <a:cubicBezTo>
                    <a:pt x="2861" y="0"/>
                    <a:pt x="2190" y="523"/>
                    <a:pt x="2049" y="1280"/>
                  </a:cubicBezTo>
                  <a:lnTo>
                    <a:pt x="179" y="11267"/>
                  </a:lnTo>
                  <a:cubicBezTo>
                    <a:pt x="0" y="12122"/>
                    <a:pt x="577" y="12938"/>
                    <a:pt x="1412" y="13097"/>
                  </a:cubicBezTo>
                  <a:lnTo>
                    <a:pt x="6445" y="14052"/>
                  </a:lnTo>
                  <a:lnTo>
                    <a:pt x="8773" y="17135"/>
                  </a:lnTo>
                  <a:lnTo>
                    <a:pt x="11816" y="15066"/>
                  </a:lnTo>
                  <a:lnTo>
                    <a:pt x="17108" y="16061"/>
                  </a:lnTo>
                  <a:cubicBezTo>
                    <a:pt x="17206" y="16079"/>
                    <a:pt x="17304" y="16088"/>
                    <a:pt x="17400" y="16088"/>
                  </a:cubicBezTo>
                  <a:cubicBezTo>
                    <a:pt x="18142" y="16088"/>
                    <a:pt x="18797" y="15565"/>
                    <a:pt x="18938" y="14807"/>
                  </a:cubicBezTo>
                  <a:lnTo>
                    <a:pt x="20828" y="4801"/>
                  </a:lnTo>
                  <a:cubicBezTo>
                    <a:pt x="20987" y="3966"/>
                    <a:pt x="20430" y="3150"/>
                    <a:pt x="19575" y="2971"/>
                  </a:cubicBezTo>
                  <a:lnTo>
                    <a:pt x="3879" y="27"/>
                  </a:lnTo>
                  <a:cubicBezTo>
                    <a:pt x="3783" y="9"/>
                    <a:pt x="3687" y="0"/>
                    <a:pt x="3592" y="0"/>
                  </a:cubicBezTo>
                  <a:close/>
                </a:path>
              </a:pathLst>
            </a:custGeom>
            <a:solidFill>
              <a:srgbClr val="CD8F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7"/>
            <p:cNvSpPr/>
            <p:nvPr/>
          </p:nvSpPr>
          <p:spPr>
            <a:xfrm>
              <a:off x="4973825" y="1606613"/>
              <a:ext cx="203425" cy="218225"/>
            </a:xfrm>
            <a:custGeom>
              <a:rect b="b" l="l" r="r" t="t"/>
              <a:pathLst>
                <a:path extrusionOk="0" h="8729" w="8137">
                  <a:moveTo>
                    <a:pt x="3979" y="1"/>
                  </a:moveTo>
                  <a:cubicBezTo>
                    <a:pt x="3972" y="1"/>
                    <a:pt x="3966" y="1"/>
                    <a:pt x="3959" y="1"/>
                  </a:cubicBezTo>
                  <a:cubicBezTo>
                    <a:pt x="3581" y="21"/>
                    <a:pt x="3462" y="419"/>
                    <a:pt x="3362" y="876"/>
                  </a:cubicBezTo>
                  <a:cubicBezTo>
                    <a:pt x="3143" y="1971"/>
                    <a:pt x="2566" y="2209"/>
                    <a:pt x="1353" y="2905"/>
                  </a:cubicBezTo>
                  <a:cubicBezTo>
                    <a:pt x="1075" y="3065"/>
                    <a:pt x="896" y="3164"/>
                    <a:pt x="896" y="3164"/>
                  </a:cubicBezTo>
                  <a:lnTo>
                    <a:pt x="0" y="7640"/>
                  </a:lnTo>
                  <a:lnTo>
                    <a:pt x="935" y="7819"/>
                  </a:lnTo>
                  <a:lnTo>
                    <a:pt x="2885" y="8217"/>
                  </a:lnTo>
                  <a:lnTo>
                    <a:pt x="5232" y="8694"/>
                  </a:lnTo>
                  <a:lnTo>
                    <a:pt x="5351" y="8714"/>
                  </a:lnTo>
                  <a:cubicBezTo>
                    <a:pt x="5400" y="8724"/>
                    <a:pt x="5448" y="8729"/>
                    <a:pt x="5496" y="8729"/>
                  </a:cubicBezTo>
                  <a:cubicBezTo>
                    <a:pt x="5837" y="8729"/>
                    <a:pt x="6137" y="8487"/>
                    <a:pt x="6207" y="8137"/>
                  </a:cubicBezTo>
                  <a:cubicBezTo>
                    <a:pt x="6267" y="7839"/>
                    <a:pt x="6147" y="7560"/>
                    <a:pt x="5908" y="7401"/>
                  </a:cubicBezTo>
                  <a:lnTo>
                    <a:pt x="5948" y="7401"/>
                  </a:lnTo>
                  <a:cubicBezTo>
                    <a:pt x="5997" y="7412"/>
                    <a:pt x="6047" y="7417"/>
                    <a:pt x="6096" y="7417"/>
                  </a:cubicBezTo>
                  <a:cubicBezTo>
                    <a:pt x="6424" y="7417"/>
                    <a:pt x="6737" y="7193"/>
                    <a:pt x="6824" y="6864"/>
                  </a:cubicBezTo>
                  <a:cubicBezTo>
                    <a:pt x="6903" y="6566"/>
                    <a:pt x="6764" y="6267"/>
                    <a:pt x="6545" y="6108"/>
                  </a:cubicBezTo>
                  <a:lnTo>
                    <a:pt x="6545" y="6108"/>
                  </a:lnTo>
                  <a:cubicBezTo>
                    <a:pt x="6594" y="6118"/>
                    <a:pt x="6642" y="6123"/>
                    <a:pt x="6689" y="6123"/>
                  </a:cubicBezTo>
                  <a:cubicBezTo>
                    <a:pt x="7031" y="6123"/>
                    <a:pt x="7331" y="5881"/>
                    <a:pt x="7400" y="5531"/>
                  </a:cubicBezTo>
                  <a:cubicBezTo>
                    <a:pt x="7460" y="5253"/>
                    <a:pt x="7341" y="4974"/>
                    <a:pt x="7142" y="4815"/>
                  </a:cubicBezTo>
                  <a:lnTo>
                    <a:pt x="7142" y="4815"/>
                  </a:lnTo>
                  <a:lnTo>
                    <a:pt x="7201" y="4835"/>
                  </a:lnTo>
                  <a:cubicBezTo>
                    <a:pt x="7250" y="4844"/>
                    <a:pt x="7297" y="4849"/>
                    <a:pt x="7345" y="4849"/>
                  </a:cubicBezTo>
                  <a:cubicBezTo>
                    <a:pt x="7706" y="4849"/>
                    <a:pt x="8024" y="4588"/>
                    <a:pt x="8077" y="4218"/>
                  </a:cubicBezTo>
                  <a:cubicBezTo>
                    <a:pt x="8136" y="3840"/>
                    <a:pt x="7858" y="3482"/>
                    <a:pt x="7480" y="3403"/>
                  </a:cubicBezTo>
                  <a:lnTo>
                    <a:pt x="6346" y="3164"/>
                  </a:lnTo>
                  <a:lnTo>
                    <a:pt x="5033" y="2905"/>
                  </a:lnTo>
                  <a:cubicBezTo>
                    <a:pt x="5033" y="2905"/>
                    <a:pt x="4297" y="2758"/>
                    <a:pt x="4241" y="2747"/>
                  </a:cubicBezTo>
                  <a:lnTo>
                    <a:pt x="4241" y="2747"/>
                  </a:lnTo>
                  <a:cubicBezTo>
                    <a:pt x="4241" y="2747"/>
                    <a:pt x="4242" y="2747"/>
                    <a:pt x="4242" y="2747"/>
                  </a:cubicBezTo>
                  <a:cubicBezTo>
                    <a:pt x="4307" y="2747"/>
                    <a:pt x="4497" y="2367"/>
                    <a:pt x="4516" y="2309"/>
                  </a:cubicBezTo>
                  <a:cubicBezTo>
                    <a:pt x="4735" y="1891"/>
                    <a:pt x="4775" y="1394"/>
                    <a:pt x="4655" y="956"/>
                  </a:cubicBezTo>
                  <a:cubicBezTo>
                    <a:pt x="4577" y="623"/>
                    <a:pt x="4402" y="1"/>
                    <a:pt x="39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7"/>
            <p:cNvSpPr/>
            <p:nvPr/>
          </p:nvSpPr>
          <p:spPr>
            <a:xfrm>
              <a:off x="4919125" y="1673763"/>
              <a:ext cx="66150" cy="121375"/>
            </a:xfrm>
            <a:custGeom>
              <a:rect b="b" l="l" r="r" t="t"/>
              <a:pathLst>
                <a:path extrusionOk="0" h="4855" w="2646">
                  <a:moveTo>
                    <a:pt x="895" y="1"/>
                  </a:moveTo>
                  <a:lnTo>
                    <a:pt x="0" y="4516"/>
                  </a:lnTo>
                  <a:lnTo>
                    <a:pt x="1731" y="4854"/>
                  </a:lnTo>
                  <a:lnTo>
                    <a:pt x="2646" y="359"/>
                  </a:lnTo>
                  <a:lnTo>
                    <a:pt x="89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7"/>
            <p:cNvSpPr/>
            <p:nvPr/>
          </p:nvSpPr>
          <p:spPr>
            <a:xfrm>
              <a:off x="3114350" y="864263"/>
              <a:ext cx="440650" cy="370400"/>
            </a:xfrm>
            <a:custGeom>
              <a:rect b="b" l="l" r="r" t="t"/>
              <a:pathLst>
                <a:path extrusionOk="0" h="14816" w="17626">
                  <a:moveTo>
                    <a:pt x="3421" y="1"/>
                  </a:moveTo>
                  <a:cubicBezTo>
                    <a:pt x="2897" y="1"/>
                    <a:pt x="2401" y="336"/>
                    <a:pt x="2229" y="871"/>
                  </a:cubicBezTo>
                  <a:lnTo>
                    <a:pt x="219" y="6759"/>
                  </a:lnTo>
                  <a:cubicBezTo>
                    <a:pt x="1" y="7415"/>
                    <a:pt x="359" y="8151"/>
                    <a:pt x="1035" y="8390"/>
                  </a:cubicBezTo>
                  <a:lnTo>
                    <a:pt x="8773" y="11016"/>
                  </a:lnTo>
                  <a:lnTo>
                    <a:pt x="10305" y="14815"/>
                  </a:lnTo>
                  <a:lnTo>
                    <a:pt x="11817" y="12030"/>
                  </a:lnTo>
                  <a:lnTo>
                    <a:pt x="13786" y="12707"/>
                  </a:lnTo>
                  <a:cubicBezTo>
                    <a:pt x="13920" y="12750"/>
                    <a:pt x="14056" y="12771"/>
                    <a:pt x="14189" y="12771"/>
                  </a:cubicBezTo>
                  <a:cubicBezTo>
                    <a:pt x="14727" y="12771"/>
                    <a:pt x="15222" y="12433"/>
                    <a:pt x="15398" y="11891"/>
                  </a:cubicBezTo>
                  <a:lnTo>
                    <a:pt x="17407" y="6023"/>
                  </a:lnTo>
                  <a:cubicBezTo>
                    <a:pt x="17626" y="5346"/>
                    <a:pt x="17267" y="4610"/>
                    <a:pt x="16591" y="4392"/>
                  </a:cubicBezTo>
                  <a:lnTo>
                    <a:pt x="3840" y="75"/>
                  </a:lnTo>
                  <a:cubicBezTo>
                    <a:pt x="3702" y="25"/>
                    <a:pt x="3560" y="1"/>
                    <a:pt x="3421" y="1"/>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7"/>
            <p:cNvSpPr/>
            <p:nvPr/>
          </p:nvSpPr>
          <p:spPr>
            <a:xfrm>
              <a:off x="3238175" y="942213"/>
              <a:ext cx="221350" cy="87550"/>
            </a:xfrm>
            <a:custGeom>
              <a:rect b="b" l="l" r="r" t="t"/>
              <a:pathLst>
                <a:path extrusionOk="0" h="3502" w="8854">
                  <a:moveTo>
                    <a:pt x="200" y="0"/>
                  </a:moveTo>
                  <a:lnTo>
                    <a:pt x="1" y="577"/>
                  </a:lnTo>
                  <a:lnTo>
                    <a:pt x="8654" y="3502"/>
                  </a:lnTo>
                  <a:lnTo>
                    <a:pt x="8853" y="2925"/>
                  </a:lnTo>
                  <a:lnTo>
                    <a:pt x="2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7"/>
            <p:cNvSpPr/>
            <p:nvPr/>
          </p:nvSpPr>
          <p:spPr>
            <a:xfrm>
              <a:off x="3224750" y="981488"/>
              <a:ext cx="221325" cy="88050"/>
            </a:xfrm>
            <a:custGeom>
              <a:rect b="b" l="l" r="r" t="t"/>
              <a:pathLst>
                <a:path extrusionOk="0" h="3522" w="8853">
                  <a:moveTo>
                    <a:pt x="200" y="1"/>
                  </a:moveTo>
                  <a:lnTo>
                    <a:pt x="1" y="578"/>
                  </a:lnTo>
                  <a:lnTo>
                    <a:pt x="8654" y="3522"/>
                  </a:lnTo>
                  <a:lnTo>
                    <a:pt x="8853" y="2945"/>
                  </a:lnTo>
                  <a:lnTo>
                    <a:pt x="20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7"/>
            <p:cNvSpPr/>
            <p:nvPr/>
          </p:nvSpPr>
          <p:spPr>
            <a:xfrm>
              <a:off x="3211325" y="1021288"/>
              <a:ext cx="221325" cy="88050"/>
            </a:xfrm>
            <a:custGeom>
              <a:rect b="b" l="l" r="r" t="t"/>
              <a:pathLst>
                <a:path extrusionOk="0" h="3522" w="8853">
                  <a:moveTo>
                    <a:pt x="200" y="0"/>
                  </a:moveTo>
                  <a:lnTo>
                    <a:pt x="1" y="577"/>
                  </a:lnTo>
                  <a:lnTo>
                    <a:pt x="8654" y="3521"/>
                  </a:lnTo>
                  <a:lnTo>
                    <a:pt x="8853" y="2945"/>
                  </a:lnTo>
                  <a:lnTo>
                    <a:pt x="2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7"/>
            <p:cNvSpPr/>
            <p:nvPr/>
          </p:nvSpPr>
          <p:spPr>
            <a:xfrm>
              <a:off x="4256200" y="897088"/>
              <a:ext cx="194975" cy="178775"/>
            </a:xfrm>
            <a:custGeom>
              <a:rect b="b" l="l" r="r" t="t"/>
              <a:pathLst>
                <a:path extrusionOk="0" h="7151" w="7799">
                  <a:moveTo>
                    <a:pt x="3911" y="0"/>
                  </a:moveTo>
                  <a:cubicBezTo>
                    <a:pt x="3671" y="0"/>
                    <a:pt x="3427" y="24"/>
                    <a:pt x="3183" y="75"/>
                  </a:cubicBezTo>
                  <a:cubicBezTo>
                    <a:pt x="1234" y="473"/>
                    <a:pt x="0" y="2362"/>
                    <a:pt x="398" y="4292"/>
                  </a:cubicBezTo>
                  <a:cubicBezTo>
                    <a:pt x="746" y="5980"/>
                    <a:pt x="2236" y="7151"/>
                    <a:pt x="3896" y="7151"/>
                  </a:cubicBezTo>
                  <a:cubicBezTo>
                    <a:pt x="4133" y="7151"/>
                    <a:pt x="4374" y="7127"/>
                    <a:pt x="4615" y="7077"/>
                  </a:cubicBezTo>
                  <a:cubicBezTo>
                    <a:pt x="6545" y="6679"/>
                    <a:pt x="7798" y="4789"/>
                    <a:pt x="7400" y="2840"/>
                  </a:cubicBezTo>
                  <a:cubicBezTo>
                    <a:pt x="7053" y="1154"/>
                    <a:pt x="5567" y="0"/>
                    <a:pt x="3911" y="0"/>
                  </a:cubicBezTo>
                  <a:close/>
                </a:path>
              </a:pathLst>
            </a:custGeom>
            <a:solidFill>
              <a:srgbClr val="CD8F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7"/>
            <p:cNvSpPr/>
            <p:nvPr/>
          </p:nvSpPr>
          <p:spPr>
            <a:xfrm>
              <a:off x="4272600" y="915688"/>
              <a:ext cx="162150" cy="142075"/>
            </a:xfrm>
            <a:custGeom>
              <a:rect b="b" l="l" r="r" t="t"/>
              <a:pathLst>
                <a:path extrusionOk="0" h="5683" w="6486">
                  <a:moveTo>
                    <a:pt x="3233" y="0"/>
                  </a:moveTo>
                  <a:cubicBezTo>
                    <a:pt x="2306" y="0"/>
                    <a:pt x="1398" y="449"/>
                    <a:pt x="856" y="1280"/>
                  </a:cubicBezTo>
                  <a:cubicBezTo>
                    <a:pt x="1" y="2613"/>
                    <a:pt x="379" y="4364"/>
                    <a:pt x="1692" y="5219"/>
                  </a:cubicBezTo>
                  <a:cubicBezTo>
                    <a:pt x="2172" y="5532"/>
                    <a:pt x="2713" y="5682"/>
                    <a:pt x="3248" y="5682"/>
                  </a:cubicBezTo>
                  <a:cubicBezTo>
                    <a:pt x="4177" y="5682"/>
                    <a:pt x="5088" y="5229"/>
                    <a:pt x="5630" y="4384"/>
                  </a:cubicBezTo>
                  <a:cubicBezTo>
                    <a:pt x="6486" y="3071"/>
                    <a:pt x="6108" y="1320"/>
                    <a:pt x="4795" y="465"/>
                  </a:cubicBezTo>
                  <a:cubicBezTo>
                    <a:pt x="4313" y="151"/>
                    <a:pt x="3770" y="0"/>
                    <a:pt x="3233" y="0"/>
                  </a:cubicBez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7"/>
            <p:cNvSpPr/>
            <p:nvPr/>
          </p:nvSpPr>
          <p:spPr>
            <a:xfrm>
              <a:off x="4319850" y="942713"/>
              <a:ext cx="67650" cy="88050"/>
            </a:xfrm>
            <a:custGeom>
              <a:rect b="b" l="l" r="r" t="t"/>
              <a:pathLst>
                <a:path extrusionOk="0" h="3522" w="2706">
                  <a:moveTo>
                    <a:pt x="2268" y="0"/>
                  </a:moveTo>
                  <a:lnTo>
                    <a:pt x="2089" y="259"/>
                  </a:lnTo>
                  <a:cubicBezTo>
                    <a:pt x="1997" y="219"/>
                    <a:pt x="1906" y="198"/>
                    <a:pt x="1816" y="198"/>
                  </a:cubicBezTo>
                  <a:cubicBezTo>
                    <a:pt x="1596" y="198"/>
                    <a:pt x="1390" y="322"/>
                    <a:pt x="1234" y="577"/>
                  </a:cubicBezTo>
                  <a:lnTo>
                    <a:pt x="1194" y="637"/>
                  </a:lnTo>
                  <a:cubicBezTo>
                    <a:pt x="995" y="935"/>
                    <a:pt x="975" y="1254"/>
                    <a:pt x="1134" y="1830"/>
                  </a:cubicBezTo>
                  <a:cubicBezTo>
                    <a:pt x="1234" y="2268"/>
                    <a:pt x="1234" y="2447"/>
                    <a:pt x="1134" y="2606"/>
                  </a:cubicBezTo>
                  <a:lnTo>
                    <a:pt x="1095" y="2666"/>
                  </a:lnTo>
                  <a:cubicBezTo>
                    <a:pt x="1036" y="2759"/>
                    <a:pt x="958" y="2798"/>
                    <a:pt x="878" y="2798"/>
                  </a:cubicBezTo>
                  <a:cubicBezTo>
                    <a:pt x="822" y="2798"/>
                    <a:pt x="766" y="2778"/>
                    <a:pt x="717" y="2746"/>
                  </a:cubicBezTo>
                  <a:cubicBezTo>
                    <a:pt x="557" y="2626"/>
                    <a:pt x="538" y="2487"/>
                    <a:pt x="657" y="2288"/>
                  </a:cubicBezTo>
                  <a:lnTo>
                    <a:pt x="756" y="2129"/>
                  </a:lnTo>
                  <a:lnTo>
                    <a:pt x="339" y="1910"/>
                  </a:lnTo>
                  <a:lnTo>
                    <a:pt x="219" y="2069"/>
                  </a:lnTo>
                  <a:cubicBezTo>
                    <a:pt x="0" y="2407"/>
                    <a:pt x="40" y="2746"/>
                    <a:pt x="299" y="3004"/>
                  </a:cubicBezTo>
                  <a:lnTo>
                    <a:pt x="120" y="3303"/>
                  </a:lnTo>
                  <a:lnTo>
                    <a:pt x="438" y="3521"/>
                  </a:lnTo>
                  <a:lnTo>
                    <a:pt x="637" y="3223"/>
                  </a:lnTo>
                  <a:cubicBezTo>
                    <a:pt x="734" y="3265"/>
                    <a:pt x="833" y="3288"/>
                    <a:pt x="931" y="3288"/>
                  </a:cubicBezTo>
                  <a:cubicBezTo>
                    <a:pt x="1153" y="3288"/>
                    <a:pt x="1366" y="3173"/>
                    <a:pt x="1532" y="2925"/>
                  </a:cubicBezTo>
                  <a:lnTo>
                    <a:pt x="1572" y="2865"/>
                  </a:lnTo>
                  <a:cubicBezTo>
                    <a:pt x="1771" y="2547"/>
                    <a:pt x="1791" y="2248"/>
                    <a:pt x="1632" y="1651"/>
                  </a:cubicBezTo>
                  <a:cubicBezTo>
                    <a:pt x="1532" y="1214"/>
                    <a:pt x="1512" y="1035"/>
                    <a:pt x="1632" y="896"/>
                  </a:cubicBezTo>
                  <a:lnTo>
                    <a:pt x="1652" y="836"/>
                  </a:lnTo>
                  <a:cubicBezTo>
                    <a:pt x="1726" y="736"/>
                    <a:pt x="1801" y="691"/>
                    <a:pt x="1881" y="691"/>
                  </a:cubicBezTo>
                  <a:cubicBezTo>
                    <a:pt x="1929" y="691"/>
                    <a:pt x="1978" y="707"/>
                    <a:pt x="2030" y="736"/>
                  </a:cubicBezTo>
                  <a:cubicBezTo>
                    <a:pt x="2169" y="836"/>
                    <a:pt x="2189" y="975"/>
                    <a:pt x="2069" y="1174"/>
                  </a:cubicBezTo>
                  <a:lnTo>
                    <a:pt x="2010" y="1234"/>
                  </a:lnTo>
                  <a:lnTo>
                    <a:pt x="2447" y="1453"/>
                  </a:lnTo>
                  <a:lnTo>
                    <a:pt x="2487" y="1413"/>
                  </a:lnTo>
                  <a:cubicBezTo>
                    <a:pt x="2706" y="1055"/>
                    <a:pt x="2686" y="716"/>
                    <a:pt x="2427" y="478"/>
                  </a:cubicBezTo>
                  <a:lnTo>
                    <a:pt x="2587" y="219"/>
                  </a:lnTo>
                  <a:lnTo>
                    <a:pt x="22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7"/>
            <p:cNvSpPr/>
            <p:nvPr/>
          </p:nvSpPr>
          <p:spPr>
            <a:xfrm>
              <a:off x="2919900" y="1313213"/>
              <a:ext cx="158675" cy="158175"/>
            </a:xfrm>
            <a:custGeom>
              <a:rect b="b" l="l" r="r" t="t"/>
              <a:pathLst>
                <a:path extrusionOk="0" h="6327" w="6347">
                  <a:moveTo>
                    <a:pt x="3144" y="0"/>
                  </a:moveTo>
                  <a:cubicBezTo>
                    <a:pt x="3144" y="1731"/>
                    <a:pt x="1731" y="3143"/>
                    <a:pt x="1" y="3143"/>
                  </a:cubicBezTo>
                  <a:lnTo>
                    <a:pt x="1" y="3203"/>
                  </a:lnTo>
                  <a:cubicBezTo>
                    <a:pt x="1731" y="3203"/>
                    <a:pt x="3144" y="4596"/>
                    <a:pt x="3144" y="6326"/>
                  </a:cubicBezTo>
                  <a:lnTo>
                    <a:pt x="3203" y="6326"/>
                  </a:lnTo>
                  <a:cubicBezTo>
                    <a:pt x="3203" y="4596"/>
                    <a:pt x="4616" y="3203"/>
                    <a:pt x="6346" y="3203"/>
                  </a:cubicBezTo>
                  <a:lnTo>
                    <a:pt x="6346" y="3143"/>
                  </a:lnTo>
                  <a:cubicBezTo>
                    <a:pt x="4616" y="3143"/>
                    <a:pt x="3203" y="1731"/>
                    <a:pt x="3203" y="0"/>
                  </a:cubicBezTo>
                  <a:close/>
                </a:path>
              </a:pathLst>
            </a:custGeom>
            <a:solidFill>
              <a:srgbClr val="CD8F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7"/>
            <p:cNvSpPr/>
            <p:nvPr/>
          </p:nvSpPr>
          <p:spPr>
            <a:xfrm>
              <a:off x="3218397" y="3042984"/>
              <a:ext cx="158175" cy="158175"/>
            </a:xfrm>
            <a:custGeom>
              <a:rect b="b" l="l" r="r" t="t"/>
              <a:pathLst>
                <a:path extrusionOk="0" h="6327" w="6327">
                  <a:moveTo>
                    <a:pt x="3124" y="1"/>
                  </a:moveTo>
                  <a:cubicBezTo>
                    <a:pt x="3124" y="1731"/>
                    <a:pt x="1731" y="3124"/>
                    <a:pt x="1" y="3124"/>
                  </a:cubicBezTo>
                  <a:lnTo>
                    <a:pt x="1" y="3204"/>
                  </a:lnTo>
                  <a:cubicBezTo>
                    <a:pt x="1731" y="3204"/>
                    <a:pt x="3124" y="4596"/>
                    <a:pt x="3124" y="6327"/>
                  </a:cubicBezTo>
                  <a:lnTo>
                    <a:pt x="3203" y="6327"/>
                  </a:lnTo>
                  <a:cubicBezTo>
                    <a:pt x="3203" y="4596"/>
                    <a:pt x="4596" y="3204"/>
                    <a:pt x="6326" y="3204"/>
                  </a:cubicBezTo>
                  <a:lnTo>
                    <a:pt x="6326" y="3124"/>
                  </a:lnTo>
                  <a:cubicBezTo>
                    <a:pt x="4596" y="3124"/>
                    <a:pt x="3203" y="1731"/>
                    <a:pt x="3203" y="1"/>
                  </a:cubicBezTo>
                  <a:close/>
                </a:path>
              </a:pathLst>
            </a:custGeom>
            <a:solidFill>
              <a:srgbClr val="CD8F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7"/>
            <p:cNvSpPr/>
            <p:nvPr/>
          </p:nvSpPr>
          <p:spPr>
            <a:xfrm>
              <a:off x="5822336" y="2588383"/>
              <a:ext cx="158175" cy="158675"/>
            </a:xfrm>
            <a:custGeom>
              <a:rect b="b" l="l" r="r" t="t"/>
              <a:pathLst>
                <a:path extrusionOk="0" h="6347" w="6327">
                  <a:moveTo>
                    <a:pt x="3124" y="0"/>
                  </a:moveTo>
                  <a:cubicBezTo>
                    <a:pt x="3124" y="1731"/>
                    <a:pt x="1731" y="3143"/>
                    <a:pt x="1" y="3143"/>
                  </a:cubicBezTo>
                  <a:lnTo>
                    <a:pt x="1" y="3203"/>
                  </a:lnTo>
                  <a:cubicBezTo>
                    <a:pt x="1731" y="3203"/>
                    <a:pt x="3124" y="4615"/>
                    <a:pt x="3124" y="6346"/>
                  </a:cubicBezTo>
                  <a:lnTo>
                    <a:pt x="3183" y="6346"/>
                  </a:lnTo>
                  <a:cubicBezTo>
                    <a:pt x="3183" y="4615"/>
                    <a:pt x="4596" y="3203"/>
                    <a:pt x="6327" y="3203"/>
                  </a:cubicBezTo>
                  <a:lnTo>
                    <a:pt x="6327" y="3143"/>
                  </a:lnTo>
                  <a:cubicBezTo>
                    <a:pt x="4596" y="3143"/>
                    <a:pt x="3183" y="1731"/>
                    <a:pt x="3183" y="0"/>
                  </a:cubicBezTo>
                  <a:close/>
                </a:path>
              </a:pathLst>
            </a:custGeom>
            <a:solidFill>
              <a:srgbClr val="CD8F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7"/>
            <p:cNvSpPr/>
            <p:nvPr/>
          </p:nvSpPr>
          <p:spPr>
            <a:xfrm>
              <a:off x="3982425" y="709962"/>
              <a:ext cx="158175" cy="158175"/>
            </a:xfrm>
            <a:custGeom>
              <a:rect b="b" l="l" r="r" t="t"/>
              <a:pathLst>
                <a:path extrusionOk="0" h="6327" w="6327">
                  <a:moveTo>
                    <a:pt x="3124" y="1"/>
                  </a:moveTo>
                  <a:cubicBezTo>
                    <a:pt x="3124" y="1731"/>
                    <a:pt x="1732" y="3124"/>
                    <a:pt x="1" y="3124"/>
                  </a:cubicBezTo>
                  <a:lnTo>
                    <a:pt x="1" y="3203"/>
                  </a:lnTo>
                  <a:cubicBezTo>
                    <a:pt x="1732" y="3203"/>
                    <a:pt x="3124" y="4596"/>
                    <a:pt x="3124" y="6326"/>
                  </a:cubicBezTo>
                  <a:lnTo>
                    <a:pt x="3184" y="6326"/>
                  </a:lnTo>
                  <a:cubicBezTo>
                    <a:pt x="3184" y="4596"/>
                    <a:pt x="4596" y="3203"/>
                    <a:pt x="6327" y="3203"/>
                  </a:cubicBezTo>
                  <a:lnTo>
                    <a:pt x="6327" y="3124"/>
                  </a:lnTo>
                  <a:cubicBezTo>
                    <a:pt x="4596" y="3124"/>
                    <a:pt x="3184" y="1731"/>
                    <a:pt x="3184" y="1"/>
                  </a:cubicBezTo>
                  <a:close/>
                </a:path>
              </a:pathLst>
            </a:custGeom>
            <a:solidFill>
              <a:srgbClr val="CD8F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 name="Google Shape;289;p17"/>
          <p:cNvSpPr/>
          <p:nvPr/>
        </p:nvSpPr>
        <p:spPr>
          <a:xfrm>
            <a:off x="3085991" y="1851062"/>
            <a:ext cx="25" cy="25"/>
          </a:xfrm>
          <a:custGeom>
            <a:rect b="b" l="l" r="r" t="t"/>
            <a:pathLst>
              <a:path extrusionOk="0" h="1" w="1">
                <a:moveTo>
                  <a:pt x="1" y="1"/>
                </a:moveTo>
                <a:lnTo>
                  <a:pt x="1" y="1"/>
                </a:lnTo>
                <a:lnTo>
                  <a:pt x="1" y="1"/>
                </a:ln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7"/>
          <p:cNvSpPr/>
          <p:nvPr/>
        </p:nvSpPr>
        <p:spPr>
          <a:xfrm>
            <a:off x="658600" y="2551212"/>
            <a:ext cx="1775100" cy="4455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Hot leads</a:t>
            </a:r>
            <a:endParaRPr sz="1200">
              <a:solidFill>
                <a:srgbClr val="000000"/>
              </a:solidFill>
              <a:latin typeface="Roboto"/>
              <a:ea typeface="Roboto"/>
              <a:cs typeface="Roboto"/>
              <a:sym typeface="Roboto"/>
            </a:endParaRPr>
          </a:p>
        </p:txBody>
      </p:sp>
      <p:sp>
        <p:nvSpPr>
          <p:cNvPr id="291" name="Google Shape;291;p17"/>
          <p:cNvSpPr/>
          <p:nvPr/>
        </p:nvSpPr>
        <p:spPr>
          <a:xfrm>
            <a:off x="6722300" y="3103324"/>
            <a:ext cx="1775100" cy="445500"/>
          </a:xfrm>
          <a:prstGeom prst="roundRect">
            <a:avLst>
              <a:gd fmla="val 16667" name="adj"/>
            </a:avLst>
          </a:pr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Converted leads</a:t>
            </a:r>
            <a:endParaRPr sz="1200">
              <a:solidFill>
                <a:srgbClr val="000000"/>
              </a:solidFill>
              <a:latin typeface="Roboto"/>
              <a:ea typeface="Roboto"/>
              <a:cs typeface="Roboto"/>
              <a:sym typeface="Roboto"/>
            </a:endParaRPr>
          </a:p>
        </p:txBody>
      </p:sp>
      <p:sp>
        <p:nvSpPr>
          <p:cNvPr id="292" name="Google Shape;292;p17"/>
          <p:cNvSpPr txBox="1"/>
          <p:nvPr>
            <p:ph idx="12" type="sldNum"/>
          </p:nvPr>
        </p:nvSpPr>
        <p:spPr>
          <a:xfrm>
            <a:off x="8671509" y="48261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sz="1000"/>
              <a:t>‹#›</a:t>
            </a:fld>
            <a:endParaRPr sz="1000"/>
          </a:p>
        </p:txBody>
      </p:sp>
      <p:sp>
        <p:nvSpPr>
          <p:cNvPr id="293" name="Google Shape;293;p17"/>
          <p:cNvSpPr/>
          <p:nvPr/>
        </p:nvSpPr>
        <p:spPr>
          <a:xfrm>
            <a:off x="3546275" y="4415400"/>
            <a:ext cx="2115000" cy="3345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200">
                <a:latin typeface="Roboto"/>
                <a:ea typeface="Roboto"/>
                <a:cs typeface="Roboto"/>
                <a:sym typeface="Roboto"/>
              </a:rPr>
              <a:t>Figure 1- Funnel of Leads</a:t>
            </a:r>
            <a:endParaRPr i="1" sz="1200">
              <a:solidFill>
                <a:srgbClr val="000000"/>
              </a:solidFill>
              <a:latin typeface="Roboto"/>
              <a:ea typeface="Roboto"/>
              <a:cs typeface="Roboto"/>
              <a:sym typeface="Roboto"/>
            </a:endParaRPr>
          </a:p>
        </p:txBody>
      </p:sp>
      <p:sp>
        <p:nvSpPr>
          <p:cNvPr id="294" name="Google Shape;294;p17"/>
          <p:cNvSpPr txBox="1"/>
          <p:nvPr>
            <p:ph idx="12" type="sldNum"/>
          </p:nvPr>
        </p:nvSpPr>
        <p:spPr>
          <a:xfrm>
            <a:off x="3057160" y="4826100"/>
            <a:ext cx="3029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00"/>
              <a:t>Conversion Rate Ratio Predictor</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98" name="Shape 298"/>
        <p:cNvGrpSpPr/>
        <p:nvPr/>
      </p:nvGrpSpPr>
      <p:grpSpPr>
        <a:xfrm>
          <a:off x="0" y="0"/>
          <a:ext cx="0" cy="0"/>
          <a:chOff x="0" y="0"/>
          <a:chExt cx="0" cy="0"/>
        </a:xfrm>
      </p:grpSpPr>
      <p:sp>
        <p:nvSpPr>
          <p:cNvPr id="299" name="Google Shape;299;p18"/>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Objectives</a:t>
            </a:r>
            <a:endParaRPr/>
          </a:p>
        </p:txBody>
      </p:sp>
      <p:sp>
        <p:nvSpPr>
          <p:cNvPr id="300" name="Google Shape;300;p18"/>
          <p:cNvSpPr txBox="1"/>
          <p:nvPr/>
        </p:nvSpPr>
        <p:spPr>
          <a:xfrm>
            <a:off x="457200" y="1220324"/>
            <a:ext cx="8229600" cy="2759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424242"/>
                </a:solidFill>
                <a:latin typeface="Nunito"/>
                <a:ea typeface="Nunito"/>
                <a:cs typeface="Nunito"/>
                <a:sym typeface="Nunito"/>
              </a:rPr>
              <a:t>Collect data and involve data processing to make the obtained data useful to its full potential.</a:t>
            </a:r>
            <a:endParaRPr sz="1600">
              <a:solidFill>
                <a:srgbClr val="424242"/>
              </a:solidFill>
              <a:latin typeface="Nunito"/>
              <a:ea typeface="Nunito"/>
              <a:cs typeface="Nunito"/>
              <a:sym typeface="Nunito"/>
            </a:endParaRPr>
          </a:p>
          <a:p>
            <a:pPr indent="0" lvl="0" marL="0" rtl="0" algn="l">
              <a:lnSpc>
                <a:spcPct val="115000"/>
              </a:lnSpc>
              <a:spcBef>
                <a:spcPts val="0"/>
              </a:spcBef>
              <a:spcAft>
                <a:spcPts val="0"/>
              </a:spcAft>
              <a:buNone/>
            </a:pPr>
            <a:r>
              <a:t/>
            </a:r>
            <a:endParaRPr sz="1600">
              <a:solidFill>
                <a:srgbClr val="424242"/>
              </a:solidFill>
              <a:latin typeface="Nunito"/>
              <a:ea typeface="Nunito"/>
              <a:cs typeface="Nunito"/>
              <a:sym typeface="Nunito"/>
            </a:endParaRPr>
          </a:p>
          <a:p>
            <a:pPr indent="-330200" lvl="0" marL="457200" rtl="0" algn="l">
              <a:lnSpc>
                <a:spcPct val="115000"/>
              </a:lnSpc>
              <a:spcBef>
                <a:spcPts val="0"/>
              </a:spcBef>
              <a:spcAft>
                <a:spcPts val="0"/>
              </a:spcAft>
              <a:buClr>
                <a:srgbClr val="424242"/>
              </a:buClr>
              <a:buSzPts val="1600"/>
              <a:buFont typeface="Nunito"/>
              <a:buAutoNum type="arabicPeriod"/>
            </a:pPr>
            <a:r>
              <a:rPr lang="en" sz="1600">
                <a:solidFill>
                  <a:srgbClr val="424242"/>
                </a:solidFill>
                <a:latin typeface="Nunito"/>
                <a:ea typeface="Nunito"/>
                <a:cs typeface="Nunito"/>
                <a:sym typeface="Nunito"/>
              </a:rPr>
              <a:t>Data Collection and Processing</a:t>
            </a:r>
            <a:endParaRPr sz="1600">
              <a:solidFill>
                <a:srgbClr val="424242"/>
              </a:solidFill>
              <a:latin typeface="Nunito"/>
              <a:ea typeface="Nunito"/>
              <a:cs typeface="Nunito"/>
              <a:sym typeface="Nunito"/>
            </a:endParaRPr>
          </a:p>
          <a:p>
            <a:pPr indent="-330200" lvl="0" marL="457200" rtl="0" algn="l">
              <a:lnSpc>
                <a:spcPct val="115000"/>
              </a:lnSpc>
              <a:spcBef>
                <a:spcPts val="0"/>
              </a:spcBef>
              <a:spcAft>
                <a:spcPts val="0"/>
              </a:spcAft>
              <a:buClr>
                <a:srgbClr val="424242"/>
              </a:buClr>
              <a:buSzPts val="1600"/>
              <a:buFont typeface="Nunito"/>
              <a:buAutoNum type="arabicPeriod"/>
            </a:pPr>
            <a:r>
              <a:rPr lang="en" sz="1600">
                <a:solidFill>
                  <a:srgbClr val="424242"/>
                </a:solidFill>
                <a:latin typeface="Nunito"/>
                <a:ea typeface="Nunito"/>
                <a:cs typeface="Nunito"/>
                <a:sym typeface="Nunito"/>
              </a:rPr>
              <a:t>Analysing the data pertaining to the customers signing up on the X Education website. </a:t>
            </a:r>
            <a:endParaRPr sz="1600">
              <a:solidFill>
                <a:srgbClr val="424242"/>
              </a:solidFill>
              <a:latin typeface="Nunito"/>
              <a:ea typeface="Nunito"/>
              <a:cs typeface="Nunito"/>
              <a:sym typeface="Nunito"/>
            </a:endParaRPr>
          </a:p>
          <a:p>
            <a:pPr indent="-330200" lvl="0" marL="457200" rtl="0" algn="l">
              <a:lnSpc>
                <a:spcPct val="115000"/>
              </a:lnSpc>
              <a:spcBef>
                <a:spcPts val="0"/>
              </a:spcBef>
              <a:spcAft>
                <a:spcPts val="0"/>
              </a:spcAft>
              <a:buClr>
                <a:srgbClr val="424242"/>
              </a:buClr>
              <a:buSzPts val="1600"/>
              <a:buFont typeface="Nunito"/>
              <a:buAutoNum type="arabicPeriod"/>
            </a:pPr>
            <a:r>
              <a:rPr lang="en" sz="1600">
                <a:solidFill>
                  <a:srgbClr val="424242"/>
                </a:solidFill>
                <a:latin typeface="Nunito"/>
                <a:ea typeface="Nunito"/>
                <a:cs typeface="Nunito"/>
                <a:sym typeface="Nunito"/>
              </a:rPr>
              <a:t>Predicting the conversion rate </a:t>
            </a:r>
            <a:endParaRPr sz="1600">
              <a:solidFill>
                <a:srgbClr val="424242"/>
              </a:solidFill>
              <a:latin typeface="Nunito"/>
              <a:ea typeface="Nunito"/>
              <a:cs typeface="Nunito"/>
              <a:sym typeface="Nunito"/>
            </a:endParaRPr>
          </a:p>
          <a:p>
            <a:pPr indent="-330200" lvl="0" marL="457200" rtl="0" algn="l">
              <a:lnSpc>
                <a:spcPct val="115000"/>
              </a:lnSpc>
              <a:spcBef>
                <a:spcPts val="0"/>
              </a:spcBef>
              <a:spcAft>
                <a:spcPts val="0"/>
              </a:spcAft>
              <a:buClr>
                <a:srgbClr val="424242"/>
              </a:buClr>
              <a:buSzPts val="1600"/>
              <a:buFont typeface="Nunito"/>
              <a:buAutoNum type="arabicPeriod"/>
            </a:pPr>
            <a:r>
              <a:rPr lang="en" sz="1600">
                <a:solidFill>
                  <a:srgbClr val="424242"/>
                </a:solidFill>
                <a:latin typeface="Nunito"/>
                <a:ea typeface="Nunito"/>
                <a:cs typeface="Nunito"/>
                <a:sym typeface="Nunito"/>
              </a:rPr>
              <a:t>Analyzing the rate, suggesting methodology to optimize.</a:t>
            </a:r>
            <a:endParaRPr sz="1600">
              <a:solidFill>
                <a:srgbClr val="424242"/>
              </a:solidFill>
              <a:latin typeface="Nunito"/>
              <a:ea typeface="Nunito"/>
              <a:cs typeface="Nunito"/>
              <a:sym typeface="Nunito"/>
            </a:endParaRPr>
          </a:p>
          <a:p>
            <a:pPr indent="0" lvl="0" marL="0" rtl="0" algn="ctr">
              <a:spcBef>
                <a:spcPts val="0"/>
              </a:spcBef>
              <a:spcAft>
                <a:spcPts val="0"/>
              </a:spcAft>
              <a:buNone/>
            </a:pPr>
            <a:r>
              <a:t/>
            </a:r>
            <a:endParaRPr sz="1600">
              <a:solidFill>
                <a:schemeClr val="dk1"/>
              </a:solidFill>
              <a:latin typeface="Fira Sans Extra Condensed"/>
              <a:ea typeface="Fira Sans Extra Condensed"/>
              <a:cs typeface="Fira Sans Extra Condensed"/>
              <a:sym typeface="Fira Sans Extra Condensed"/>
            </a:endParaRPr>
          </a:p>
        </p:txBody>
      </p:sp>
      <p:sp>
        <p:nvSpPr>
          <p:cNvPr id="301" name="Google Shape;301;p18"/>
          <p:cNvSpPr txBox="1"/>
          <p:nvPr>
            <p:ph idx="12" type="sldNum"/>
          </p:nvPr>
        </p:nvSpPr>
        <p:spPr>
          <a:xfrm>
            <a:off x="8671509" y="48261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sz="1000"/>
              <a:t>‹#›</a:t>
            </a:fld>
            <a:endParaRPr sz="1000"/>
          </a:p>
        </p:txBody>
      </p:sp>
      <p:sp>
        <p:nvSpPr>
          <p:cNvPr id="302" name="Google Shape;302;p18"/>
          <p:cNvSpPr txBox="1"/>
          <p:nvPr>
            <p:ph idx="12" type="sldNum"/>
          </p:nvPr>
        </p:nvSpPr>
        <p:spPr>
          <a:xfrm>
            <a:off x="3057160" y="4826100"/>
            <a:ext cx="3029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00"/>
              <a:t>Conversion Rate Ratio Predictor</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06" name="Shape 306"/>
        <p:cNvGrpSpPr/>
        <p:nvPr/>
      </p:nvGrpSpPr>
      <p:grpSpPr>
        <a:xfrm>
          <a:off x="0" y="0"/>
          <a:ext cx="0" cy="0"/>
          <a:chOff x="0" y="0"/>
          <a:chExt cx="0" cy="0"/>
        </a:xfrm>
      </p:grpSpPr>
      <p:sp>
        <p:nvSpPr>
          <p:cNvPr id="307" name="Google Shape;307;p19"/>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Literature Review</a:t>
            </a:r>
            <a:endParaRPr/>
          </a:p>
        </p:txBody>
      </p:sp>
      <p:sp>
        <p:nvSpPr>
          <p:cNvPr id="308" name="Google Shape;308;p19"/>
          <p:cNvSpPr txBox="1"/>
          <p:nvPr/>
        </p:nvSpPr>
        <p:spPr>
          <a:xfrm>
            <a:off x="457200" y="1220325"/>
            <a:ext cx="8229600" cy="2892300"/>
          </a:xfrm>
          <a:prstGeom prst="rect">
            <a:avLst/>
          </a:prstGeom>
          <a:noFill/>
          <a:ln>
            <a:noFill/>
          </a:ln>
        </p:spPr>
        <p:txBody>
          <a:bodyPr anchorCtr="0" anchor="ctr" bIns="91425" lIns="91425" spcFirstLastPara="1" rIns="91425" wrap="square" tIns="91425">
            <a:noAutofit/>
          </a:bodyPr>
          <a:lstStyle/>
          <a:p>
            <a:pPr indent="-330200" lvl="0" marL="457200" rtl="0" algn="l">
              <a:lnSpc>
                <a:spcPct val="150000"/>
              </a:lnSpc>
              <a:spcBef>
                <a:spcPts val="0"/>
              </a:spcBef>
              <a:spcAft>
                <a:spcPts val="0"/>
              </a:spcAft>
              <a:buClr>
                <a:srgbClr val="424242"/>
              </a:buClr>
              <a:buSzPts val="1600"/>
              <a:buFont typeface="Nunito"/>
              <a:buChar char="●"/>
            </a:pPr>
            <a:r>
              <a:rPr lang="en" sz="1600">
                <a:solidFill>
                  <a:srgbClr val="424242"/>
                </a:solidFill>
                <a:latin typeface="Nunito"/>
                <a:ea typeface="Nunito"/>
                <a:cs typeface="Nunito"/>
                <a:sym typeface="Nunito"/>
              </a:rPr>
              <a:t>In recent decades, there has been a series of research addressing consumers’ behaviour on websites to identify their actions. There are a lot of tools like Google Analytics to generate data detailing customer behaviour.</a:t>
            </a:r>
            <a:endParaRPr sz="1600">
              <a:solidFill>
                <a:srgbClr val="424242"/>
              </a:solidFill>
              <a:latin typeface="Nunito"/>
              <a:ea typeface="Nunito"/>
              <a:cs typeface="Nunito"/>
              <a:sym typeface="Nunito"/>
            </a:endParaRPr>
          </a:p>
          <a:p>
            <a:pPr indent="-330200" lvl="0" marL="457200" rtl="0" algn="l">
              <a:lnSpc>
                <a:spcPct val="150000"/>
              </a:lnSpc>
              <a:spcBef>
                <a:spcPts val="0"/>
              </a:spcBef>
              <a:spcAft>
                <a:spcPts val="0"/>
              </a:spcAft>
              <a:buClr>
                <a:srgbClr val="424242"/>
              </a:buClr>
              <a:buSzPts val="1600"/>
              <a:buFont typeface="Nunito"/>
              <a:buChar char="●"/>
            </a:pPr>
            <a:r>
              <a:rPr lang="en" sz="1600">
                <a:solidFill>
                  <a:srgbClr val="424242"/>
                </a:solidFill>
                <a:latin typeface="Nunito"/>
                <a:ea typeface="Nunito"/>
                <a:cs typeface="Nunito"/>
                <a:sym typeface="Nunito"/>
              </a:rPr>
              <a:t>But, none of them help predict the conversion rates or help suggest optimization techniques based on customer behaviour. There are a few expensive tools like Salesforce, but they are not viable for small businesses or </a:t>
            </a:r>
            <a:r>
              <a:rPr lang="en" sz="1600">
                <a:solidFill>
                  <a:srgbClr val="424242"/>
                </a:solidFill>
                <a:latin typeface="Nunito"/>
                <a:ea typeface="Nunito"/>
                <a:cs typeface="Nunito"/>
                <a:sym typeface="Nunito"/>
              </a:rPr>
              <a:t>startups</a:t>
            </a:r>
            <a:r>
              <a:rPr lang="en" sz="1600">
                <a:solidFill>
                  <a:srgbClr val="424242"/>
                </a:solidFill>
                <a:latin typeface="Nunito"/>
                <a:ea typeface="Nunito"/>
                <a:cs typeface="Nunito"/>
                <a:sym typeface="Nunito"/>
              </a:rPr>
              <a:t> who cannot afford them.</a:t>
            </a:r>
            <a:endParaRPr sz="1600">
              <a:solidFill>
                <a:srgbClr val="424242"/>
              </a:solidFill>
              <a:latin typeface="Nunito"/>
              <a:ea typeface="Nunito"/>
              <a:cs typeface="Nunito"/>
              <a:sym typeface="Nunito"/>
            </a:endParaRPr>
          </a:p>
          <a:p>
            <a:pPr indent="0" lvl="0" marL="0" rtl="0" algn="ctr">
              <a:lnSpc>
                <a:spcPct val="150000"/>
              </a:lnSpc>
              <a:spcBef>
                <a:spcPts val="0"/>
              </a:spcBef>
              <a:spcAft>
                <a:spcPts val="0"/>
              </a:spcAft>
              <a:buNone/>
            </a:pPr>
            <a:r>
              <a:t/>
            </a:r>
            <a:endParaRPr sz="1600">
              <a:solidFill>
                <a:schemeClr val="dk1"/>
              </a:solidFill>
              <a:latin typeface="Fira Sans Extra Condensed"/>
              <a:ea typeface="Fira Sans Extra Condensed"/>
              <a:cs typeface="Fira Sans Extra Condensed"/>
              <a:sym typeface="Fira Sans Extra Condensed"/>
            </a:endParaRPr>
          </a:p>
        </p:txBody>
      </p:sp>
      <p:sp>
        <p:nvSpPr>
          <p:cNvPr id="309" name="Google Shape;309;p19"/>
          <p:cNvSpPr txBox="1"/>
          <p:nvPr>
            <p:ph idx="12" type="sldNum"/>
          </p:nvPr>
        </p:nvSpPr>
        <p:spPr>
          <a:xfrm>
            <a:off x="8671509" y="48261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sz="1000"/>
              <a:t>‹#›</a:t>
            </a:fld>
            <a:endParaRPr sz="1000"/>
          </a:p>
        </p:txBody>
      </p:sp>
      <p:sp>
        <p:nvSpPr>
          <p:cNvPr id="310" name="Google Shape;310;p19"/>
          <p:cNvSpPr txBox="1"/>
          <p:nvPr>
            <p:ph idx="12" type="sldNum"/>
          </p:nvPr>
        </p:nvSpPr>
        <p:spPr>
          <a:xfrm>
            <a:off x="3057160" y="4826100"/>
            <a:ext cx="3029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00"/>
              <a:t>Conversion Rate Ratio Predictor</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14" name="Shape 314"/>
        <p:cNvGrpSpPr/>
        <p:nvPr/>
      </p:nvGrpSpPr>
      <p:grpSpPr>
        <a:xfrm>
          <a:off x="0" y="0"/>
          <a:ext cx="0" cy="0"/>
          <a:chOff x="0" y="0"/>
          <a:chExt cx="0" cy="0"/>
        </a:xfrm>
      </p:grpSpPr>
      <p:sp>
        <p:nvSpPr>
          <p:cNvPr id="315" name="Google Shape;315;p20"/>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316" name="Google Shape;316;p20"/>
          <p:cNvSpPr txBox="1"/>
          <p:nvPr/>
        </p:nvSpPr>
        <p:spPr>
          <a:xfrm>
            <a:off x="457200" y="1220325"/>
            <a:ext cx="8229600" cy="17088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1600">
                <a:solidFill>
                  <a:srgbClr val="424242"/>
                </a:solidFill>
                <a:latin typeface="Nunito"/>
                <a:ea typeface="Nunito"/>
                <a:cs typeface="Nunito"/>
                <a:sym typeface="Nunito"/>
              </a:rPr>
              <a:t>Most websites do not know how they will perform in terms of leads and bringing them into the funnel since they do not know what works out for them the best or who to target. Conversion Rate Predictor helps the marketing specialists to predict the conversion rates of the leads on their website and then give suggestions for optimization to improve the performance.</a:t>
            </a:r>
            <a:endParaRPr sz="1600">
              <a:solidFill>
                <a:schemeClr val="dk1"/>
              </a:solidFill>
              <a:latin typeface="Fira Sans Extra Condensed"/>
              <a:ea typeface="Fira Sans Extra Condensed"/>
              <a:cs typeface="Fira Sans Extra Condensed"/>
              <a:sym typeface="Fira Sans Extra Condensed"/>
            </a:endParaRPr>
          </a:p>
        </p:txBody>
      </p:sp>
      <p:sp>
        <p:nvSpPr>
          <p:cNvPr id="317" name="Google Shape;317;p20"/>
          <p:cNvSpPr txBox="1"/>
          <p:nvPr>
            <p:ph idx="12" type="sldNum"/>
          </p:nvPr>
        </p:nvSpPr>
        <p:spPr>
          <a:xfrm>
            <a:off x="8671509" y="48261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sz="1000"/>
              <a:t>‹#›</a:t>
            </a:fld>
            <a:endParaRPr sz="1000"/>
          </a:p>
        </p:txBody>
      </p:sp>
      <p:sp>
        <p:nvSpPr>
          <p:cNvPr id="318" name="Google Shape;318;p20"/>
          <p:cNvSpPr txBox="1"/>
          <p:nvPr>
            <p:ph idx="12" type="sldNum"/>
          </p:nvPr>
        </p:nvSpPr>
        <p:spPr>
          <a:xfrm>
            <a:off x="3057160" y="4826100"/>
            <a:ext cx="3029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00"/>
              <a:t>Conversion Rate Ratio Predictor</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22" name="Shape 322"/>
        <p:cNvGrpSpPr/>
        <p:nvPr/>
      </p:nvGrpSpPr>
      <p:grpSpPr>
        <a:xfrm>
          <a:off x="0" y="0"/>
          <a:ext cx="0" cy="0"/>
          <a:chOff x="0" y="0"/>
          <a:chExt cx="0" cy="0"/>
        </a:xfrm>
      </p:grpSpPr>
      <p:sp>
        <p:nvSpPr>
          <p:cNvPr id="323" name="Google Shape;323;p21"/>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General Methodology</a:t>
            </a:r>
            <a:endParaRPr/>
          </a:p>
        </p:txBody>
      </p:sp>
      <p:sp>
        <p:nvSpPr>
          <p:cNvPr id="324" name="Google Shape;324;p21"/>
          <p:cNvSpPr txBox="1"/>
          <p:nvPr/>
        </p:nvSpPr>
        <p:spPr>
          <a:xfrm>
            <a:off x="457200" y="1220325"/>
            <a:ext cx="8229600" cy="2235300"/>
          </a:xfrm>
          <a:prstGeom prst="rect">
            <a:avLst/>
          </a:prstGeom>
          <a:noFill/>
          <a:ln>
            <a:noFill/>
          </a:ln>
        </p:spPr>
        <p:txBody>
          <a:bodyPr anchorCtr="0" anchor="ctr" bIns="91425" lIns="91425" spcFirstLastPara="1" rIns="91425" wrap="square" tIns="91425">
            <a:noAutofit/>
          </a:bodyPr>
          <a:lstStyle/>
          <a:p>
            <a:pPr indent="-330200" lvl="0" marL="457200" rtl="0" algn="l">
              <a:lnSpc>
                <a:spcPct val="150000"/>
              </a:lnSpc>
              <a:spcBef>
                <a:spcPts val="0"/>
              </a:spcBef>
              <a:spcAft>
                <a:spcPts val="0"/>
              </a:spcAft>
              <a:buClr>
                <a:srgbClr val="424242"/>
              </a:buClr>
              <a:buSzPts val="1600"/>
              <a:buFont typeface="Nunito"/>
              <a:buChar char="●"/>
            </a:pPr>
            <a:r>
              <a:rPr lang="en" sz="1600">
                <a:solidFill>
                  <a:srgbClr val="424242"/>
                </a:solidFill>
                <a:latin typeface="Nunito"/>
                <a:ea typeface="Nunito"/>
                <a:cs typeface="Nunito"/>
                <a:sym typeface="Nunito"/>
              </a:rPr>
              <a:t>Input: Dataset of X Education Website</a:t>
            </a:r>
            <a:endParaRPr sz="1600">
              <a:solidFill>
                <a:srgbClr val="424242"/>
              </a:solidFill>
              <a:latin typeface="Nunito"/>
              <a:ea typeface="Nunito"/>
              <a:cs typeface="Nunito"/>
              <a:sym typeface="Nunito"/>
            </a:endParaRPr>
          </a:p>
          <a:p>
            <a:pPr indent="-330200" lvl="0" marL="457200" rtl="0" algn="l">
              <a:lnSpc>
                <a:spcPct val="150000"/>
              </a:lnSpc>
              <a:spcBef>
                <a:spcPts val="0"/>
              </a:spcBef>
              <a:spcAft>
                <a:spcPts val="0"/>
              </a:spcAft>
              <a:buClr>
                <a:srgbClr val="424242"/>
              </a:buClr>
              <a:buSzPts val="1600"/>
              <a:buFont typeface="Nunito"/>
              <a:buChar char="●"/>
            </a:pPr>
            <a:r>
              <a:rPr lang="en" sz="1600">
                <a:solidFill>
                  <a:srgbClr val="424242"/>
                </a:solidFill>
                <a:latin typeface="Nunito"/>
                <a:ea typeface="Nunito"/>
                <a:cs typeface="Nunito"/>
                <a:sym typeface="Nunito"/>
              </a:rPr>
              <a:t>Output: Predicted converted rates based on parameters, recommendations to improve conversion rates</a:t>
            </a:r>
            <a:endParaRPr sz="1600">
              <a:solidFill>
                <a:srgbClr val="424242"/>
              </a:solidFill>
              <a:latin typeface="Nunito"/>
              <a:ea typeface="Nunito"/>
              <a:cs typeface="Nunito"/>
              <a:sym typeface="Nunito"/>
            </a:endParaRPr>
          </a:p>
          <a:p>
            <a:pPr indent="-330200" lvl="0" marL="457200" rtl="0" algn="l">
              <a:lnSpc>
                <a:spcPct val="150000"/>
              </a:lnSpc>
              <a:spcBef>
                <a:spcPts val="0"/>
              </a:spcBef>
              <a:spcAft>
                <a:spcPts val="0"/>
              </a:spcAft>
              <a:buClr>
                <a:srgbClr val="424242"/>
              </a:buClr>
              <a:buSzPts val="1600"/>
              <a:buFont typeface="Nunito"/>
              <a:buChar char="●"/>
            </a:pPr>
            <a:r>
              <a:rPr lang="en" sz="1600">
                <a:solidFill>
                  <a:srgbClr val="424242"/>
                </a:solidFill>
                <a:latin typeface="Nunito"/>
                <a:ea typeface="Nunito"/>
                <a:cs typeface="Nunito"/>
                <a:sym typeface="Nunito"/>
              </a:rPr>
              <a:t>Data Analysis of concerned parameters used to determine conversion rates and performance. </a:t>
            </a:r>
            <a:endParaRPr sz="1600">
              <a:solidFill>
                <a:srgbClr val="424242"/>
              </a:solidFill>
              <a:latin typeface="Nunito"/>
              <a:ea typeface="Nunito"/>
              <a:cs typeface="Nunito"/>
              <a:sym typeface="Nunito"/>
            </a:endParaRPr>
          </a:p>
          <a:p>
            <a:pPr indent="0" lvl="0" marL="0" rtl="0" algn="ctr">
              <a:lnSpc>
                <a:spcPct val="150000"/>
              </a:lnSpc>
              <a:spcBef>
                <a:spcPts val="0"/>
              </a:spcBef>
              <a:spcAft>
                <a:spcPts val="0"/>
              </a:spcAft>
              <a:buNone/>
            </a:pPr>
            <a:r>
              <a:t/>
            </a:r>
            <a:endParaRPr sz="1600">
              <a:solidFill>
                <a:schemeClr val="dk1"/>
              </a:solidFill>
              <a:latin typeface="Fira Sans Extra Condensed"/>
              <a:ea typeface="Fira Sans Extra Condensed"/>
              <a:cs typeface="Fira Sans Extra Condensed"/>
              <a:sym typeface="Fira Sans Extra Condensed"/>
            </a:endParaRPr>
          </a:p>
        </p:txBody>
      </p:sp>
      <p:sp>
        <p:nvSpPr>
          <p:cNvPr id="325" name="Google Shape;325;p21"/>
          <p:cNvSpPr txBox="1"/>
          <p:nvPr>
            <p:ph idx="12" type="sldNum"/>
          </p:nvPr>
        </p:nvSpPr>
        <p:spPr>
          <a:xfrm>
            <a:off x="8671509" y="482610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sz="1000"/>
              <a:t>‹#›</a:t>
            </a:fld>
            <a:endParaRPr sz="1000"/>
          </a:p>
        </p:txBody>
      </p:sp>
      <p:sp>
        <p:nvSpPr>
          <p:cNvPr id="326" name="Google Shape;326;p21"/>
          <p:cNvSpPr txBox="1"/>
          <p:nvPr>
            <p:ph idx="12" type="sldNum"/>
          </p:nvPr>
        </p:nvSpPr>
        <p:spPr>
          <a:xfrm>
            <a:off x="3057160" y="4826100"/>
            <a:ext cx="3029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00"/>
              <a:t>Conversion Rate Ratio Predictor</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usiness 2021 Annual Report Infographics by Slidesgo">
  <a:themeElements>
    <a:clrScheme name="Simple Light">
      <a:dk1>
        <a:srgbClr val="000000"/>
      </a:dk1>
      <a:lt1>
        <a:srgbClr val="FFFFFF"/>
      </a:lt1>
      <a:dk2>
        <a:srgbClr val="666666"/>
      </a:dk2>
      <a:lt2>
        <a:srgbClr val="D9D9D9"/>
      </a:lt2>
      <a:accent1>
        <a:srgbClr val="1642C5"/>
      </a:accent1>
      <a:accent2>
        <a:srgbClr val="155FE5"/>
      </a:accent2>
      <a:accent3>
        <a:srgbClr val="2A8BFD"/>
      </a:accent3>
      <a:accent4>
        <a:srgbClr val="434343"/>
      </a:accent4>
      <a:accent5>
        <a:srgbClr val="888888"/>
      </a:accent5>
      <a:accent6>
        <a:srgbClr val="CCCCCC"/>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