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0" r:id="rId5"/>
    <p:sldId id="258" r:id="rId6"/>
    <p:sldId id="259" r:id="rId7"/>
    <p:sldId id="262" r:id="rId8"/>
    <p:sldId id="265" r:id="rId9"/>
    <p:sldId id="261" r:id="rId10"/>
    <p:sldId id="263" r:id="rId11"/>
    <p:sldId id="264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D4FF2-5C91-479C-964D-BFB9B6F79939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157B1-F7F9-4F54-BCD2-EF6CA1A39FC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157B1-F7F9-4F54-BCD2-EF6CA1A39FC3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E8AB-32C4-4EFD-A400-E71B1FECC7DA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393B-1EBE-40F3-BB80-A9A978372A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25343"/>
            <a:ext cx="9144000" cy="332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450912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Developed By:</a:t>
            </a:r>
          </a:p>
          <a:p>
            <a:endParaRPr lang="en-IN" dirty="0"/>
          </a:p>
          <a:p>
            <a:r>
              <a:rPr lang="en-IN" dirty="0" err="1" smtClean="0"/>
              <a:t>Harleen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 </a:t>
            </a:r>
            <a:r>
              <a:rPr lang="en-IN" dirty="0" err="1" smtClean="0"/>
              <a:t>Mander</a:t>
            </a:r>
            <a:r>
              <a:rPr lang="en-IN" dirty="0" smtClean="0"/>
              <a:t> (1610991342)</a:t>
            </a:r>
          </a:p>
          <a:p>
            <a:r>
              <a:rPr lang="en-IN" dirty="0" err="1" smtClean="0"/>
              <a:t>Drishti</a:t>
            </a:r>
            <a:r>
              <a:rPr lang="en-IN" dirty="0" smtClean="0"/>
              <a:t> </a:t>
            </a:r>
            <a:r>
              <a:rPr lang="en-IN" dirty="0" err="1" smtClean="0"/>
              <a:t>Setia</a:t>
            </a:r>
            <a:r>
              <a:rPr lang="en-IN" dirty="0" smtClean="0"/>
              <a:t> (1610991290)</a:t>
            </a:r>
          </a:p>
          <a:p>
            <a:r>
              <a:rPr lang="en-IN" dirty="0" err="1" smtClean="0"/>
              <a:t>Harshita</a:t>
            </a:r>
            <a:r>
              <a:rPr lang="en-IN" dirty="0" smtClean="0"/>
              <a:t> </a:t>
            </a:r>
            <a:r>
              <a:rPr lang="en-IN" dirty="0" err="1" smtClean="0"/>
              <a:t>Aggarwal</a:t>
            </a:r>
            <a:r>
              <a:rPr lang="en-IN" dirty="0" smtClean="0"/>
              <a:t> (1610991357)</a:t>
            </a:r>
          </a:p>
          <a:p>
            <a:r>
              <a:rPr lang="en-IN" dirty="0" err="1" smtClean="0"/>
              <a:t>Harsimran</a:t>
            </a:r>
            <a:r>
              <a:rPr lang="en-IN" dirty="0" smtClean="0"/>
              <a:t> Gill (1610991359)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509120"/>
            <a:ext cx="3816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Bahnschrift" pitchFamily="34" charset="0"/>
              </a:rPr>
              <a:t>GAS LEAKAGE DETECTOR</a:t>
            </a:r>
            <a:endParaRPr lang="en-IN" sz="44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Bahnschrift" pitchFamily="34" charset="0"/>
              </a:rPr>
              <a:t>SCOPE</a:t>
            </a:r>
            <a:endParaRPr lang="en-IN" dirty="0">
              <a:latin typeface="Bahnschrift" pitchFamily="34" charset="0"/>
            </a:endParaRPr>
          </a:p>
        </p:txBody>
      </p:sp>
      <p:pic>
        <p:nvPicPr>
          <p:cNvPr id="4" name="Content Placeholder 3" descr="clglogo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5650"/>
          </a:xfr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53337"/>
            <a:ext cx="9144000" cy="404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1556792"/>
            <a:ext cx="79928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Due to the increased cost of the fuel, most of them prefer in hiring the gas cars instead of petrol/diesel vehicles. Using gas in the cars is highly a risk issue, which will cause major accidents due to the leakage of LPG Gas. In order to overcome this problem LPG gas leakage is protected by using a protection system. We designed and developed such type of system, in order to prevent the number of accidents in gas cars; this project is not only for cars it can be used for homes too.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3" name="Picture 2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1327"/>
            <a:ext cx="9144000" cy="47667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ADVANTAGES &amp; DISADVANTAGES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0" dirty="0" smtClean="0">
                <a:latin typeface="Brush Script MT" pitchFamily="66" charset="0"/>
              </a:rPr>
              <a:t>Advantages</a:t>
            </a:r>
            <a:endParaRPr lang="en-IN" sz="3200" b="0" dirty="0">
              <a:latin typeface="Brush Script MT" pitchFamily="66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Detects products of combustion.</a:t>
            </a:r>
          </a:p>
          <a:p>
            <a:r>
              <a:rPr lang="en-IN" dirty="0" smtClean="0"/>
              <a:t>Sensitive enough to detect level of gases.</a:t>
            </a:r>
          </a:p>
          <a:p>
            <a:r>
              <a:rPr lang="en-IN" dirty="0" smtClean="0"/>
              <a:t>Detects gases prior to reaching lethal levels.</a:t>
            </a:r>
          </a:p>
          <a:p>
            <a:r>
              <a:rPr lang="en-IN" dirty="0" smtClean="0"/>
              <a:t>Produced between the occurrences of detectable level and detectable heat levels.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0" dirty="0" smtClean="0">
                <a:latin typeface="Brush Script MT" pitchFamily="66" charset="0"/>
              </a:rPr>
              <a:t>Disadvantages</a:t>
            </a:r>
            <a:endParaRPr lang="en-IN" sz="3200" b="0" dirty="0">
              <a:latin typeface="Brush Script MT" pitchFamily="66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Can be prone false alarms.</a:t>
            </a:r>
          </a:p>
          <a:p>
            <a:r>
              <a:rPr lang="en-IN" dirty="0" smtClean="0"/>
              <a:t>Must be mounted at a low level.</a:t>
            </a:r>
          </a:p>
          <a:p>
            <a:r>
              <a:rPr lang="en-IN" dirty="0" smtClean="0"/>
              <a:t>Can be poisoned.</a:t>
            </a:r>
          </a:p>
          <a:p>
            <a:r>
              <a:rPr lang="en-IN" dirty="0" smtClean="0"/>
              <a:t>Cannot be considered as a universal replacement and thermal detectors.</a:t>
            </a:r>
          </a:p>
          <a:p>
            <a:r>
              <a:rPr lang="en-IN" dirty="0" smtClean="0"/>
              <a:t>High cost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Bahnschrift" pitchFamily="34" charset="0"/>
              </a:rPr>
              <a:t>CONCLUSION</a:t>
            </a:r>
            <a:endParaRPr lang="en-IN" dirty="0">
              <a:latin typeface="Bahnschrift" pitchFamily="34" charset="0"/>
            </a:endParaRPr>
          </a:p>
        </p:txBody>
      </p:sp>
      <p:pic>
        <p:nvPicPr>
          <p:cNvPr id="3" name="Picture 2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4" name="Picture 3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1327"/>
            <a:ext cx="9144000" cy="476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 Smoke detector is one of the easiest and has low cost.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IN" sz="2400" dirty="0" smtClean="0"/>
              <a:t>Most of industries use it because it work fatly to </a:t>
            </a:r>
          </a:p>
          <a:p>
            <a:r>
              <a:rPr lang="en-IN" sz="2400" dirty="0" smtClean="0"/>
              <a:t>    </a:t>
            </a:r>
            <a:r>
              <a:rPr lang="en-IN" sz="2400" dirty="0" smtClean="0"/>
              <a:t>protect and is most</a:t>
            </a:r>
            <a:r>
              <a:rPr lang="en-IN" sz="2400" dirty="0" smtClean="0"/>
              <a:t> </a:t>
            </a:r>
            <a:r>
              <a:rPr lang="en-IN" sz="2400" dirty="0" smtClean="0"/>
              <a:t>effective.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IN" sz="2400" dirty="0" smtClean="0"/>
              <a:t>In future the use of gas and smoke detection will </a:t>
            </a:r>
          </a:p>
          <a:p>
            <a:r>
              <a:rPr lang="en-IN" sz="2400" dirty="0" smtClean="0"/>
              <a:t>    </a:t>
            </a:r>
            <a:r>
              <a:rPr lang="en-IN" sz="2400" dirty="0" smtClean="0"/>
              <a:t>increase.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In future we can include Bluetooth module.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Finally we completed this project using MQ3 sensor.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81329"/>
            <a:ext cx="9144000" cy="476672"/>
          </a:xfrm>
          <a:prstGeom prst="rect">
            <a:avLst/>
          </a:prstGeom>
        </p:spPr>
      </p:pic>
      <p:pic>
        <p:nvPicPr>
          <p:cNvPr id="10" name="Picture 9" descr="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3495"/>
            <a:ext cx="9144000" cy="343450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55576" y="2780928"/>
            <a:ext cx="1152128" cy="1224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5-Point Star 11"/>
          <p:cNvSpPr/>
          <p:nvPr/>
        </p:nvSpPr>
        <p:spPr>
          <a:xfrm>
            <a:off x="1043608" y="3068960"/>
            <a:ext cx="576064" cy="6480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339752" y="2780928"/>
            <a:ext cx="1152128" cy="1224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436096" y="2780928"/>
            <a:ext cx="1152128" cy="1224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020272" y="2780928"/>
            <a:ext cx="1152128" cy="1224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851920" y="2780928"/>
            <a:ext cx="1152128" cy="1224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5-Point Star 23"/>
          <p:cNvSpPr/>
          <p:nvPr/>
        </p:nvSpPr>
        <p:spPr>
          <a:xfrm>
            <a:off x="7308304" y="2996952"/>
            <a:ext cx="576064" cy="64807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5-Point Star 24"/>
          <p:cNvSpPr/>
          <p:nvPr/>
        </p:nvSpPr>
        <p:spPr>
          <a:xfrm>
            <a:off x="5724128" y="3068960"/>
            <a:ext cx="576064" cy="64807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5-Point Star 25"/>
          <p:cNvSpPr/>
          <p:nvPr/>
        </p:nvSpPr>
        <p:spPr>
          <a:xfrm>
            <a:off x="4139952" y="3068960"/>
            <a:ext cx="576064" cy="64807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5-Point Star 26"/>
          <p:cNvSpPr/>
          <p:nvPr/>
        </p:nvSpPr>
        <p:spPr>
          <a:xfrm>
            <a:off x="2627784" y="3068960"/>
            <a:ext cx="576064" cy="64807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ahnschrift" pitchFamily="34" charset="0"/>
              </a:rPr>
              <a:t>REVIEW</a:t>
            </a:r>
            <a:endParaRPr lang="en-IN" sz="40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Bahnschrift" pitchFamily="34" charset="0"/>
              </a:rPr>
              <a:t>INTRODUCTION</a:t>
            </a:r>
            <a:endParaRPr lang="en-IN" dirty="0">
              <a:latin typeface="Bahnschrift" pitchFamily="34" charset="0"/>
            </a:endParaRPr>
          </a:p>
        </p:txBody>
      </p:sp>
      <p:pic>
        <p:nvPicPr>
          <p:cNvPr id="4" name="Content Placeholder 3" descr="clg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09319"/>
            <a:ext cx="9144000" cy="548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sz="2400" dirty="0" smtClean="0"/>
              <a:t>LPG is essential in our daily life .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sz="2400" dirty="0" smtClean="0"/>
              <a:t>Now a days the use of LPG is extended to so many applications.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sz="2400" dirty="0" smtClean="0"/>
              <a:t>Though it is useful, if it leaks tends to explosion.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sz="2400" dirty="0" smtClean="0"/>
              <a:t>So the leakage of this gas has to be detected to avoid unnecessary explosions.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sz="2400" dirty="0" smtClean="0"/>
              <a:t>This circuit can detect leakages in our homes, car or in a service station, storage tank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3" name="Picture 2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25344"/>
            <a:ext cx="9144000" cy="3326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65293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Bahnschrift" pitchFamily="34" charset="0"/>
                <a:cs typeface="Arial" pitchFamily="34" charset="0"/>
              </a:rPr>
              <a:t>OBJECTIVES OF THE PROJECT</a:t>
            </a:r>
            <a:endParaRPr lang="en-IN" dirty="0"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0933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Detect gas leakage (like LPG leak, butane leak, methane leak) or any such petroleum based gaseous substance that can be detected using sensor.</a:t>
            </a:r>
          </a:p>
          <a:p>
            <a:r>
              <a:rPr lang="en-IN" sz="2400" dirty="0" smtClean="0"/>
              <a:t>Produce a sound alarm upon gas leak and stop the alarm once gas leak is under control (gas presence in atmosphere is under normal range).</a:t>
            </a:r>
          </a:p>
          <a:p>
            <a:r>
              <a:rPr lang="en-IN" sz="2400" dirty="0" smtClean="0"/>
              <a:t>Turn on the exhaust fan and pull the gas out from the room.</a:t>
            </a:r>
          </a:p>
          <a:p>
            <a:r>
              <a:rPr lang="en-IN" sz="2400" dirty="0" smtClean="0"/>
              <a:t>Display status in an LCD using a 16x2 LCD module.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3495"/>
            <a:ext cx="9144000" cy="3434505"/>
          </a:xfrm>
          <a:prstGeom prst="rect">
            <a:avLst/>
          </a:prstGeom>
        </p:spPr>
      </p:pic>
      <p:sp>
        <p:nvSpPr>
          <p:cNvPr id="19" name="Shape 114"/>
          <p:cNvSpPr/>
          <p:nvPr/>
        </p:nvSpPr>
        <p:spPr>
          <a:xfrm>
            <a:off x="395536" y="2492896"/>
            <a:ext cx="1944216" cy="1944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" name="Picture 22" descr="Image result for arduino uno pic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780928"/>
            <a:ext cx="201168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hape 114"/>
          <p:cNvSpPr/>
          <p:nvPr/>
        </p:nvSpPr>
        <p:spPr>
          <a:xfrm>
            <a:off x="2555776" y="2420888"/>
            <a:ext cx="2016224" cy="2016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114"/>
          <p:cNvSpPr/>
          <p:nvPr/>
        </p:nvSpPr>
        <p:spPr>
          <a:xfrm>
            <a:off x="4716016" y="2420888"/>
            <a:ext cx="2016224" cy="2088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Shape 114"/>
          <p:cNvSpPr/>
          <p:nvPr/>
        </p:nvSpPr>
        <p:spPr>
          <a:xfrm>
            <a:off x="6876256" y="2420888"/>
            <a:ext cx="2016224" cy="2088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479715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ARDUINO UNO                   16x2 LCD                     SENSOR               POTENTIOMETER</a:t>
            </a:r>
            <a:endParaRPr lang="en-IN" sz="2000" dirty="0"/>
          </a:p>
        </p:txBody>
      </p:sp>
      <p:pic>
        <p:nvPicPr>
          <p:cNvPr id="32" name="Picture 4" descr="C:\Users\acer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636912"/>
            <a:ext cx="1656184" cy="1619856"/>
          </a:xfrm>
          <a:prstGeom prst="rect">
            <a:avLst/>
          </a:prstGeom>
          <a:noFill/>
        </p:spPr>
      </p:pic>
      <p:pic>
        <p:nvPicPr>
          <p:cNvPr id="33" name="Picture 3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2088232" cy="144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C:\Users\acer\Desktop\ima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852936"/>
            <a:ext cx="2111994" cy="115326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95536" y="332656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Bahnschrift" pitchFamily="34" charset="0"/>
              </a:rPr>
              <a:t>MAIN COMPONENTS</a:t>
            </a:r>
            <a:endParaRPr lang="en-IN" sz="44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Bahnschrift" pitchFamily="34" charset="0"/>
              </a:rPr>
              <a:t>PLANNING OF COMPONENTS</a:t>
            </a:r>
            <a:endParaRPr lang="en-IN" dirty="0">
              <a:latin typeface="Bahnschrift" pitchFamily="34" charset="0"/>
            </a:endParaRPr>
          </a:p>
        </p:txBody>
      </p:sp>
      <p:pic>
        <p:nvPicPr>
          <p:cNvPr id="4" name="Content Placeholder 3" descr="clg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53337"/>
            <a:ext cx="9144000" cy="404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628800"/>
            <a:ext cx="8280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 MQ3-to sense LPG(use </a:t>
            </a:r>
            <a:r>
              <a:rPr lang="en-IN" sz="2400" dirty="0"/>
              <a:t>D</a:t>
            </a:r>
            <a:r>
              <a:rPr lang="en-IN" sz="2400" dirty="0" smtClean="0"/>
              <a:t>igital Out to detect level status)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- To read MQ3 output and detect gas leak(through level           	comparison).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- To activate outputs upon gas leak-sound alarm and 	exhaust.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- To send Status message commands to LCD Module.</a:t>
            </a:r>
          </a:p>
          <a:p>
            <a:r>
              <a:rPr lang="en-IN" sz="2400" dirty="0" smtClean="0"/>
              <a:t>          - To Turn ON &amp; OFF sound alarm.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LCD module- To display status message.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Buzzer- to produce </a:t>
            </a:r>
            <a:r>
              <a:rPr lang="en-IN" sz="2400" dirty="0"/>
              <a:t>a</a:t>
            </a:r>
            <a:r>
              <a:rPr lang="en-IN" sz="2400" dirty="0" smtClean="0"/>
              <a:t>larm sound.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</a:t>
            </a:r>
            <a:endParaRPr lang="en-IN" dirty="0"/>
          </a:p>
        </p:txBody>
      </p:sp>
      <p:pic>
        <p:nvPicPr>
          <p:cNvPr id="10" name="Shape 8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444208" y="4797152"/>
            <a:ext cx="2436564" cy="168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Bahnschrift" pitchFamily="34" charset="0"/>
              </a:rPr>
              <a:t>ARDUINO</a:t>
            </a:r>
            <a:endParaRPr lang="en-IN" sz="4000" dirty="0">
              <a:latin typeface="Bahnschrift" pitchFamily="34" charset="0"/>
            </a:endParaRPr>
          </a:p>
        </p:txBody>
      </p:sp>
      <p:pic>
        <p:nvPicPr>
          <p:cNvPr id="4" name="Content Placeholder 3" descr="clglogo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4063"/>
          </a:xfr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53335"/>
            <a:ext cx="9144000" cy="40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700808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 smtClean="0"/>
              <a:t>Arduino</a:t>
            </a:r>
            <a:r>
              <a:rPr lang="en-IN" sz="2400" dirty="0" smtClean="0"/>
              <a:t> Uno- an electronic prototyping  platform/ board based     </a:t>
            </a:r>
          </a:p>
          <a:p>
            <a:r>
              <a:rPr lang="en-IN" sz="2400" dirty="0" smtClean="0"/>
              <a:t>   on </a:t>
            </a:r>
            <a:r>
              <a:rPr lang="en-IN" sz="2400" dirty="0" err="1" smtClean="0"/>
              <a:t>Atmega</a:t>
            </a:r>
            <a:r>
              <a:rPr lang="en-IN" sz="2400" dirty="0" smtClean="0"/>
              <a:t> AVR  Microcontroller-Atmega328P(8 bits,16Mhz)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Operates on +5 Volts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14 Digital input pins(out of which 6 are PWM)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6 </a:t>
            </a:r>
            <a:r>
              <a:rPr lang="en-IN" sz="2400" dirty="0" err="1" smtClean="0"/>
              <a:t>Analog</a:t>
            </a:r>
            <a:r>
              <a:rPr lang="en-IN" sz="2400" dirty="0" smtClean="0"/>
              <a:t> input pins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32 KB flash memory &amp; 1KB EEPROM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Serial communication enabled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8" name="Picture 7" descr="ardui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4149080"/>
            <a:ext cx="2924583" cy="213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5" name="Picture 4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53335"/>
            <a:ext cx="9144000" cy="404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87"/>
          <a:stretch/>
        </p:blipFill>
        <p:spPr>
          <a:xfrm>
            <a:off x="395536" y="1556792"/>
            <a:ext cx="8280920" cy="483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836712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hnschrift" pitchFamily="34" charset="0"/>
              </a:rPr>
              <a:t>CIRCUIT DIAGRAM</a:t>
            </a:r>
            <a:endParaRPr lang="en-IN" sz="40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988840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/>
              <a:t>BLOCK DIAGRAM</a:t>
            </a:r>
            <a:endParaRPr lang="en-IN" sz="6600" dirty="0"/>
          </a:p>
        </p:txBody>
      </p:sp>
      <p:pic>
        <p:nvPicPr>
          <p:cNvPr id="4" name="Picture 3" descr="b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476672"/>
            <a:ext cx="3096344" cy="59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g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56396"/>
          </a:xfrm>
          <a:prstGeom prst="rect">
            <a:avLst/>
          </a:prstGeom>
        </p:spPr>
      </p:pic>
      <p:pic>
        <p:nvPicPr>
          <p:cNvPr id="3" name="Picture 2" descr="c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53337"/>
            <a:ext cx="9144000" cy="4046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78296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Bahnschrift" pitchFamily="34" charset="0"/>
              </a:rPr>
              <a:t>APPLICATIONS</a:t>
            </a:r>
            <a:endParaRPr lang="en-IN" sz="4000" dirty="0">
              <a:latin typeface="Bahnschrif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0480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HOME SECURITY - Can be used in homes to  prevent accidents due to gas leak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INDUSTRIAL SECURITY - Can be used in sensitive areas to prevent any accidents.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ENHANCEMENT – Can be enhanced to measure specific gas levels to use in industrial applications.</a:t>
            </a:r>
          </a:p>
          <a:p>
            <a:r>
              <a:rPr lang="en-IN" sz="2800" dirty="0" smtClean="0"/>
              <a:t> </a:t>
            </a:r>
            <a:r>
              <a:rPr lang="en-IN" sz="2800" dirty="0" smtClean="0"/>
              <a:t>AUTOMATION – Can be enhanced to automate electrical cut off process to prevent short circuit.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576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INTRODUCTION</vt:lpstr>
      <vt:lpstr>OBJECTIVES OF THE PROJECT</vt:lpstr>
      <vt:lpstr>Slide 4</vt:lpstr>
      <vt:lpstr>PLANNING OF COMPONENTS</vt:lpstr>
      <vt:lpstr>ARDUINO</vt:lpstr>
      <vt:lpstr>Slide 7</vt:lpstr>
      <vt:lpstr>Slide 8</vt:lpstr>
      <vt:lpstr>APPLICATIONS</vt:lpstr>
      <vt:lpstr>SCOPE</vt:lpstr>
      <vt:lpstr>ADVANTAGES &amp; DISADVANTAGES</vt:lpstr>
      <vt:lpstr>CONCLUSION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6</cp:revision>
  <dcterms:created xsi:type="dcterms:W3CDTF">2018-05-09T15:40:16Z</dcterms:created>
  <dcterms:modified xsi:type="dcterms:W3CDTF">2018-05-09T19:52:35Z</dcterms:modified>
</cp:coreProperties>
</file>