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38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38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8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979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28034" y="361652"/>
            <a:ext cx="1735931" cy="97646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1392362"/>
            <a:ext cx="9753600" cy="11392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 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 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 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 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 </a:t>
            </a: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 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eactjs.org/docs/hooks-intro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eactjs.org/docs/context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383" y="1881754"/>
            <a:ext cx="61474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>
                <a:latin typeface="Arial" panose="020B0604020202020204"/>
                <a:cs typeface="Arial" panose="020B0604020202020204"/>
              </a:rPr>
              <a:t>ReactJS</a:t>
            </a:r>
            <a:r>
              <a:rPr sz="52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5200" spc="-5" dirty="0">
                <a:latin typeface="Arial" panose="020B0604020202020204"/>
                <a:cs typeface="Arial" panose="020B0604020202020204"/>
              </a:rPr>
              <a:t>Introduction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73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 </a:t>
            </a:r>
            <a:r>
              <a:rPr dirty="0"/>
              <a:t>state </a:t>
            </a:r>
            <a:r>
              <a:rPr spc="-5" dirty="0"/>
              <a:t>and input</a:t>
            </a:r>
            <a:r>
              <a:rPr spc="-90" dirty="0"/>
              <a:t> </a:t>
            </a:r>
            <a:r>
              <a:rPr spc="-5" dirty="0"/>
              <a:t>handling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081101"/>
            <a:ext cx="5549900" cy="8445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1645920" algn="l"/>
              </a:tabLst>
            </a:pPr>
            <a:r>
              <a:rPr sz="1800" spc="15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1800" spc="50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	</a:t>
            </a:r>
            <a:r>
              <a:rPr sz="1800" spc="8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484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35" dirty="0">
                <a:solidFill>
                  <a:srgbClr val="38751C"/>
                </a:solidFill>
                <a:latin typeface="Arial" panose="020B0604020202020204"/>
                <a:cs typeface="Arial" panose="020B0604020202020204"/>
              </a:rPr>
              <a:t>'react'</a:t>
            </a:r>
            <a:r>
              <a:rPr sz="1800" spc="3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2400300" algn="l"/>
              </a:tabLst>
            </a:pPr>
            <a:r>
              <a:rPr sz="1800" spc="16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1800" spc="509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ReactAppView	</a:t>
            </a:r>
            <a:r>
              <a:rPr sz="1800" spc="8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extends </a:t>
            </a:r>
            <a:r>
              <a:rPr sz="1800" spc="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React.Component</a:t>
            </a:r>
            <a:r>
              <a:rPr sz="1800" spc="3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726" y="1900249"/>
            <a:ext cx="3796029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1264285" indent="-250825">
              <a:lnSpc>
                <a:spcPct val="115000"/>
              </a:lnSpc>
              <a:spcBef>
                <a:spcPts val="100"/>
              </a:spcBef>
            </a:pPr>
            <a:r>
              <a:rPr sz="1800" spc="17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constructor</a:t>
            </a:r>
            <a:r>
              <a:rPr sz="1800" spc="1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(props)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  </a:t>
            </a: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super(props);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4160">
              <a:lnSpc>
                <a:spcPct val="100000"/>
              </a:lnSpc>
              <a:spcBef>
                <a:spcPts val="315"/>
              </a:spcBef>
              <a:tabLst>
                <a:tab pos="3280410" algn="l"/>
              </a:tabLst>
            </a:pPr>
            <a:r>
              <a:rPr sz="1800" spc="254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thi</a:t>
            </a:r>
            <a:r>
              <a:rPr sz="1800" spc="37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spc="229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.stat</a:t>
            </a:r>
            <a:r>
              <a:rPr sz="1800" spc="3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{yourName</a:t>
            </a:r>
            <a:r>
              <a:rPr sz="1800" spc="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spc="345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"</a:t>
            </a:r>
            <a:r>
              <a:rPr sz="1800" spc="35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"</a:t>
            </a:r>
            <a:r>
              <a:rPr sz="1800" spc="4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};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handleChange</a:t>
            </a:r>
            <a:r>
              <a:rPr sz="1800" spc="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75" dirty="0">
                <a:latin typeface="Arial" panose="020B0604020202020204"/>
                <a:cs typeface="Arial" panose="020B0604020202020204"/>
              </a:rPr>
              <a:t>event</a:t>
            </a:r>
            <a:r>
              <a:rPr sz="1800" spc="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spc="4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8" y="3471871"/>
            <a:ext cx="6998334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415"/>
              </a:spcBef>
              <a:tabLst>
                <a:tab pos="3692525" algn="l"/>
                <a:tab pos="6080125" algn="l"/>
              </a:tabLst>
            </a:pPr>
            <a:r>
              <a:rPr sz="1800" spc="24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800" spc="2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.setState({</a:t>
            </a:r>
            <a:r>
              <a:rPr sz="1800" spc="5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yourName:	</a:t>
            </a:r>
            <a:r>
              <a:rPr sz="1800" b="1" spc="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event.target.value	</a:t>
            </a:r>
            <a:r>
              <a:rPr sz="1800" spc="4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});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72720">
              <a:lnSpc>
                <a:spcPct val="100000"/>
              </a:lnSpc>
              <a:spcBef>
                <a:spcPts val="315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72720">
              <a:lnSpc>
                <a:spcPct val="100000"/>
              </a:lnSpc>
              <a:spcBef>
                <a:spcPts val="315"/>
              </a:spcBef>
            </a:pP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....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calls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800" spc="1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setState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causes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 to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call render()</a:t>
            </a:r>
            <a:r>
              <a:rPr sz="1800" spc="-1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again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290" y="2023845"/>
            <a:ext cx="4475480" cy="62103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85090">
              <a:lnSpc>
                <a:spcPts val="1665"/>
              </a:lnSpc>
              <a:spcBef>
                <a:spcPts val="735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Make </a:t>
            </a:r>
            <a:r>
              <a:rPr sz="1400" spc="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&lt;h1&gt;</a:t>
            </a:r>
            <a:r>
              <a:rPr sz="1400" spc="55" dirty="0">
                <a:latin typeface="Arial" panose="020B0604020202020204"/>
                <a:cs typeface="Arial" panose="020B0604020202020204"/>
              </a:rPr>
              <a:t>Hello</a:t>
            </a:r>
            <a:r>
              <a:rPr sz="1400" spc="3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20" dirty="0">
                <a:latin typeface="Arial" panose="020B0604020202020204"/>
                <a:cs typeface="Arial" panose="020B0604020202020204"/>
              </a:rPr>
              <a:t>{this.state.yourName}!</a:t>
            </a:r>
            <a:r>
              <a:rPr sz="1400" spc="1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&lt;/h1&gt;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85090">
              <a:lnSpc>
                <a:spcPts val="1665"/>
              </a:lnSpc>
            </a:pPr>
            <a:r>
              <a:rPr sz="1400" spc="-5" dirty="0">
                <a:latin typeface="Arial" panose="020B0604020202020204"/>
                <a:cs typeface="Arial" panose="020B0604020202020204"/>
              </a:rPr>
              <a:t>work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68992" y="2324670"/>
            <a:ext cx="874394" cy="287020"/>
            <a:chOff x="3668992" y="2324670"/>
            <a:chExt cx="874394" cy="287020"/>
          </a:xfrm>
        </p:grpSpPr>
        <p:sp>
          <p:nvSpPr>
            <p:cNvPr id="8" name="object 8"/>
            <p:cNvSpPr/>
            <p:nvPr/>
          </p:nvSpPr>
          <p:spPr>
            <a:xfrm>
              <a:off x="3761117" y="2334195"/>
              <a:ext cx="772795" cy="238125"/>
            </a:xfrm>
            <a:custGeom>
              <a:avLst/>
              <a:gdLst/>
              <a:ahLst/>
              <a:cxnLst/>
              <a:rect l="l" t="t" r="r" b="b"/>
              <a:pathLst>
                <a:path w="772795" h="238125">
                  <a:moveTo>
                    <a:pt x="772173" y="0"/>
                  </a:moveTo>
                  <a:lnTo>
                    <a:pt x="0" y="23784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68992" y="2532444"/>
              <a:ext cx="110924" cy="791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7794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7035" algn="l"/>
              </a:tabLst>
            </a:pPr>
            <a:r>
              <a:rPr spc="-5" dirty="0"/>
              <a:t>One</a:t>
            </a:r>
            <a:r>
              <a:rPr spc="-10" dirty="0"/>
              <a:t> </a:t>
            </a:r>
            <a:r>
              <a:rPr spc="-5" dirty="0"/>
              <a:t>way</a:t>
            </a:r>
            <a:r>
              <a:rPr dirty="0"/>
              <a:t> </a:t>
            </a:r>
            <a:r>
              <a:rPr spc="-5" dirty="0"/>
              <a:t>binding:	</a:t>
            </a:r>
            <a:r>
              <a:rPr spc="-40" dirty="0"/>
              <a:t>Type </a:t>
            </a:r>
            <a:r>
              <a:rPr spc="-10" dirty="0"/>
              <a:t>'D' </a:t>
            </a:r>
            <a:r>
              <a:rPr spc="-5" dirty="0"/>
              <a:t>Character in input</a:t>
            </a:r>
            <a:r>
              <a:rPr spc="-40" dirty="0"/>
              <a:t> </a:t>
            </a:r>
            <a:r>
              <a:rPr spc="-5" dirty="0"/>
              <a:t>box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5248" y="1176351"/>
            <a:ext cx="7863840" cy="304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85090" indent="-379095">
              <a:lnSpc>
                <a:spcPct val="115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  <a:tab pos="7200900" algn="l"/>
              </a:tabLst>
            </a:pP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JSX statement: </a:t>
            </a:r>
            <a:r>
              <a:rPr sz="1800" spc="1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&lt;input </a:t>
            </a:r>
            <a:r>
              <a:rPr sz="1800" spc="2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type="text" </a:t>
            </a:r>
            <a:r>
              <a:rPr sz="1800" spc="1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value=</a:t>
            </a:r>
            <a:r>
              <a:rPr sz="1800" spc="150" dirty="0">
                <a:latin typeface="Arial" panose="020B0604020202020204"/>
                <a:cs typeface="Arial" panose="020B0604020202020204"/>
              </a:rPr>
              <a:t>{this.state.yourName} </a:t>
            </a:r>
            <a:r>
              <a:rPr sz="1800" spc="1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onChange=</a:t>
            </a:r>
            <a:r>
              <a:rPr sz="1800" spc="70" dirty="0">
                <a:latin typeface="Arial" panose="020B0604020202020204"/>
                <a:cs typeface="Arial" panose="020B0604020202020204"/>
              </a:rPr>
              <a:t>{(event)</a:t>
            </a:r>
            <a:r>
              <a:rPr sz="1800" spc="49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=&gt; </a:t>
            </a:r>
            <a:r>
              <a:rPr sz="18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35" dirty="0">
                <a:latin typeface="Arial" panose="020B0604020202020204"/>
                <a:cs typeface="Arial" panose="020B0604020202020204"/>
              </a:rPr>
              <a:t>this.handleChange(event)}	</a:t>
            </a:r>
            <a:r>
              <a:rPr sz="1800" spc="20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/&gt;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>
              <a:lnSpc>
                <a:spcPct val="100000"/>
              </a:lnSpc>
              <a:spcBef>
                <a:spcPts val="1065"/>
              </a:spcBef>
              <a:tabLst>
                <a:tab pos="2906395" algn="l"/>
                <a:tab pos="3855720" algn="l"/>
              </a:tabLst>
            </a:pPr>
            <a:r>
              <a:rPr sz="1800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Triggers</a:t>
            </a:r>
            <a:r>
              <a:rPr sz="1800" spc="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handleChange	</a:t>
            </a:r>
            <a:r>
              <a:rPr sz="1800" dirty="0">
                <a:latin typeface="Arial" panose="020B0604020202020204"/>
                <a:cs typeface="Arial" panose="020B0604020202020204"/>
              </a:rPr>
              <a:t>call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with	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event.target.value</a:t>
            </a:r>
            <a:r>
              <a:rPr sz="1800" spc="-5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== "D"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1890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  <a:tab pos="5211445" algn="l"/>
              </a:tabLst>
            </a:pPr>
            <a:r>
              <a:rPr sz="18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handleChange</a:t>
            </a:r>
            <a:r>
              <a:rPr sz="1800" spc="1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-</a:t>
            </a:r>
            <a:r>
              <a:rPr sz="18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this.</a:t>
            </a:r>
            <a:r>
              <a:rPr sz="1800" spc="1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setState</a:t>
            </a:r>
            <a:r>
              <a:rPr sz="1800" spc="1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({yourName:	</a:t>
            </a:r>
            <a:r>
              <a:rPr sz="1800" b="1" spc="1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event.target.value</a:t>
            </a:r>
            <a:r>
              <a:rPr sz="1800" spc="1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>
              <a:lnSpc>
                <a:spcPct val="100000"/>
              </a:lnSpc>
              <a:spcBef>
                <a:spcPts val="189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this.state.yourName</a:t>
            </a:r>
            <a:r>
              <a:rPr sz="1800" spc="-5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800" dirty="0">
                <a:latin typeface="Arial" panose="020B0604020202020204"/>
                <a:cs typeface="Arial" panose="020B0604020202020204"/>
              </a:rPr>
              <a:t>changed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to "D"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18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React </a:t>
            </a:r>
            <a:r>
              <a:rPr sz="1800" dirty="0">
                <a:latin typeface="Arial" panose="020B0604020202020204"/>
                <a:cs typeface="Arial" panose="020B0604020202020204"/>
              </a:rPr>
              <a:t>sees state change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1800" dirty="0">
                <a:latin typeface="Arial" panose="020B0604020202020204"/>
                <a:cs typeface="Arial" panose="020B0604020202020204"/>
              </a:rPr>
              <a:t>calls render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again: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1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Feature of React </a:t>
            </a:r>
            <a:r>
              <a:rPr sz="1800" dirty="0">
                <a:latin typeface="Arial" panose="020B0604020202020204"/>
                <a:cs typeface="Arial" panose="020B0604020202020204"/>
              </a:rPr>
              <a:t>-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highly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efficient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re-rendering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99075" y="3296580"/>
            <a:ext cx="2076450" cy="838200"/>
            <a:chOff x="5999075" y="3296580"/>
            <a:chExt cx="2076450" cy="838200"/>
          </a:xfrm>
        </p:grpSpPr>
        <p:sp>
          <p:nvSpPr>
            <p:cNvPr id="5" name="object 5"/>
            <p:cNvSpPr/>
            <p:nvPr/>
          </p:nvSpPr>
          <p:spPr>
            <a:xfrm>
              <a:off x="6008612" y="3306093"/>
              <a:ext cx="2057395" cy="77152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03837" y="3301343"/>
              <a:ext cx="2066925" cy="828675"/>
            </a:xfrm>
            <a:custGeom>
              <a:avLst/>
              <a:gdLst/>
              <a:ahLst/>
              <a:cxnLst/>
              <a:rect l="l" t="t" r="r" b="b"/>
              <a:pathLst>
                <a:path w="2066925" h="828675">
                  <a:moveTo>
                    <a:pt x="0" y="0"/>
                  </a:moveTo>
                  <a:lnTo>
                    <a:pt x="2066920" y="0"/>
                  </a:lnTo>
                  <a:lnTo>
                    <a:pt x="2066920" y="828648"/>
                  </a:lnTo>
                  <a:lnTo>
                    <a:pt x="0" y="8286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7983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Calling React Components from events: </a:t>
            </a:r>
            <a:r>
              <a:rPr dirty="0"/>
              <a:t>A</a:t>
            </a:r>
            <a:r>
              <a:rPr spc="-395" dirty="0"/>
              <a:t> </a:t>
            </a:r>
            <a:r>
              <a:rPr spc="-5" dirty="0"/>
              <a:t>problem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184986"/>
            <a:ext cx="7841615" cy="30746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spc="14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1600" b="1" spc="-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ReactAppView </a:t>
            </a:r>
            <a:r>
              <a:rPr sz="1600" spc="7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extends </a:t>
            </a:r>
            <a:r>
              <a:rPr sz="1600" spc="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React.Component</a:t>
            </a:r>
            <a:r>
              <a:rPr sz="1600" spc="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347345">
              <a:lnSpc>
                <a:spcPct val="100000"/>
              </a:lnSpc>
              <a:spcBef>
                <a:spcPts val="255"/>
              </a:spcBef>
            </a:pPr>
            <a:r>
              <a:rPr sz="1600" spc="4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...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35585">
              <a:lnSpc>
                <a:spcPct val="100000"/>
              </a:lnSpc>
              <a:spcBef>
                <a:spcPts val="255"/>
              </a:spcBef>
            </a:pPr>
            <a:r>
              <a:rPr sz="1600" spc="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handleChange</a:t>
            </a:r>
            <a:r>
              <a:rPr sz="1600" spc="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600" spc="65" dirty="0">
                <a:latin typeface="Arial" panose="020B0604020202020204"/>
                <a:cs typeface="Arial" panose="020B0604020202020204"/>
              </a:rPr>
              <a:t>event</a:t>
            </a:r>
            <a:r>
              <a:rPr sz="1600" spc="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600" spc="4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59105">
              <a:lnSpc>
                <a:spcPct val="100000"/>
              </a:lnSpc>
              <a:spcBef>
                <a:spcPts val="255"/>
              </a:spcBef>
            </a:pPr>
            <a:r>
              <a:rPr sz="1600" spc="21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600" spc="2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.setState({ </a:t>
            </a:r>
            <a:r>
              <a:rPr sz="16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yourName: </a:t>
            </a:r>
            <a:r>
              <a:rPr sz="1600" b="1" spc="11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event.target.value</a:t>
            </a:r>
            <a:r>
              <a:rPr sz="1600" b="1" spc="1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});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35585">
              <a:lnSpc>
                <a:spcPct val="100000"/>
              </a:lnSpc>
              <a:spcBef>
                <a:spcPts val="255"/>
              </a:spcBef>
            </a:pPr>
            <a:r>
              <a:rPr sz="1600" spc="3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35585">
              <a:lnSpc>
                <a:spcPct val="100000"/>
              </a:lnSpc>
              <a:spcBef>
                <a:spcPts val="255"/>
              </a:spcBef>
            </a:pPr>
            <a:r>
              <a:rPr sz="1600" spc="4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...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5"/>
              </a:spcBef>
            </a:pPr>
            <a:r>
              <a:rPr sz="1600" spc="3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00" spc="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why: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07645">
              <a:lnSpc>
                <a:spcPct val="100000"/>
              </a:lnSpc>
              <a:spcBef>
                <a:spcPts val="1305"/>
              </a:spcBef>
            </a:pPr>
            <a:r>
              <a:rPr sz="1400" spc="1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&lt;input </a:t>
            </a:r>
            <a:r>
              <a:rPr sz="1400" spc="1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type="</a:t>
            </a:r>
            <a:r>
              <a:rPr sz="1400" spc="155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text" </a:t>
            </a:r>
            <a:r>
              <a:rPr sz="1400" spc="11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value=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{this.state.yourName} </a:t>
            </a:r>
            <a:r>
              <a:rPr sz="1400" spc="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onChange=</a:t>
            </a:r>
            <a:r>
              <a:rPr sz="1400" spc="50" dirty="0">
                <a:latin typeface="Arial" panose="020B0604020202020204"/>
                <a:cs typeface="Arial" panose="020B0604020202020204"/>
              </a:rPr>
              <a:t>{this.handleChange}</a:t>
            </a:r>
            <a:r>
              <a:rPr sz="14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/&gt;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Doesn't</a:t>
            </a:r>
            <a:r>
              <a:rPr sz="18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work!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161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Calling React Components from events</a:t>
            </a:r>
            <a:r>
              <a:rPr spc="-85" dirty="0"/>
              <a:t> </a:t>
            </a:r>
            <a:r>
              <a:rPr spc="-5" dirty="0"/>
              <a:t>workaround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6062980" cy="326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Create instance function bound to</a:t>
            </a:r>
            <a:r>
              <a:rPr sz="1800" spc="-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instance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3525" marR="518160" indent="-251460">
              <a:lnSpc>
                <a:spcPct val="115000"/>
              </a:lnSpc>
              <a:spcBef>
                <a:spcPts val="1575"/>
              </a:spcBef>
              <a:tabLst>
                <a:tab pos="2400300" algn="l"/>
              </a:tabLst>
            </a:pPr>
            <a:r>
              <a:rPr sz="1800" spc="16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1800" spc="52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ReactAppView	</a:t>
            </a:r>
            <a:r>
              <a:rPr sz="1800" spc="8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extends </a:t>
            </a:r>
            <a:r>
              <a:rPr sz="1800" spc="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React.Component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  </a:t>
            </a:r>
            <a:r>
              <a:rPr sz="1800" spc="17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constructor</a:t>
            </a:r>
            <a:r>
              <a:rPr sz="1800" spc="1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(props)</a:t>
            </a: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4350">
              <a:lnSpc>
                <a:spcPct val="100000"/>
              </a:lnSpc>
              <a:spcBef>
                <a:spcPts val="315"/>
              </a:spcBef>
            </a:pP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super(props);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4350">
              <a:lnSpc>
                <a:spcPct val="100000"/>
              </a:lnSpc>
              <a:spcBef>
                <a:spcPts val="315"/>
              </a:spcBef>
            </a:pPr>
            <a:r>
              <a:rPr sz="1800" spc="2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this.state 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{yourName:</a:t>
            </a:r>
            <a:r>
              <a:rPr sz="1800" spc="2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""};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4985">
              <a:lnSpc>
                <a:spcPct val="100000"/>
              </a:lnSpc>
              <a:spcBef>
                <a:spcPts val="315"/>
              </a:spcBef>
            </a:pPr>
            <a:r>
              <a:rPr sz="1800" b="1" spc="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this.</a:t>
            </a:r>
            <a:r>
              <a:rPr sz="1600" b="1" spc="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handleChange </a:t>
            </a:r>
            <a:r>
              <a:rPr sz="1600" b="1" spc="-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600" b="1" spc="3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9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this.handleChange.bind(this);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315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515"/>
              </a:spcBef>
            </a:pPr>
            <a:r>
              <a:rPr sz="1600" spc="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handleChange(</a:t>
            </a:r>
            <a:r>
              <a:rPr sz="1600" spc="65" dirty="0">
                <a:latin typeface="Arial" panose="020B0604020202020204"/>
                <a:cs typeface="Arial" panose="020B0604020202020204"/>
              </a:rPr>
              <a:t>event</a:t>
            </a:r>
            <a:r>
              <a:rPr sz="1600" spc="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600" spc="4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58470">
              <a:lnSpc>
                <a:spcPct val="100000"/>
              </a:lnSpc>
              <a:spcBef>
                <a:spcPts val="360"/>
              </a:spcBef>
            </a:pPr>
            <a:r>
              <a:rPr sz="1600" spc="2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this.setState({ </a:t>
            </a:r>
            <a:r>
              <a:rPr sz="1600" spc="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yourName: </a:t>
            </a:r>
            <a:r>
              <a:rPr sz="1600" b="1" spc="11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event.target.value</a:t>
            </a:r>
            <a:r>
              <a:rPr sz="1600" b="1" spc="1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});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35585">
              <a:lnSpc>
                <a:spcPct val="100000"/>
              </a:lnSpc>
              <a:spcBef>
                <a:spcPts val="255"/>
              </a:spcBef>
            </a:pPr>
            <a:r>
              <a:rPr sz="1600" spc="3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161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Calling React Components from events</a:t>
            </a:r>
            <a:r>
              <a:rPr spc="-85" dirty="0"/>
              <a:t> </a:t>
            </a:r>
            <a:r>
              <a:rPr spc="-5" dirty="0"/>
              <a:t>workaround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6560820" cy="332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Using public fields of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classes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with arrow</a:t>
            </a:r>
            <a:r>
              <a:rPr sz="1800" spc="-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functions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3525" marR="1015365" indent="-251460">
              <a:lnSpc>
                <a:spcPct val="115000"/>
              </a:lnSpc>
              <a:spcBef>
                <a:spcPts val="1575"/>
              </a:spcBef>
              <a:tabLst>
                <a:tab pos="2400300" algn="l"/>
              </a:tabLst>
            </a:pPr>
            <a:r>
              <a:rPr sz="1800" spc="16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1800" spc="52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ReactAppView	</a:t>
            </a:r>
            <a:r>
              <a:rPr sz="1800" spc="8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extends </a:t>
            </a:r>
            <a:r>
              <a:rPr sz="1800" spc="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React.Component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  </a:t>
            </a:r>
            <a:r>
              <a:rPr sz="1800" spc="17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constructor</a:t>
            </a:r>
            <a:r>
              <a:rPr sz="1800" spc="1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(props)</a:t>
            </a: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4350">
              <a:lnSpc>
                <a:spcPct val="100000"/>
              </a:lnSpc>
              <a:spcBef>
                <a:spcPts val="315"/>
              </a:spcBef>
            </a:pP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super(props);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4350">
              <a:lnSpc>
                <a:spcPct val="100000"/>
              </a:lnSpc>
              <a:spcBef>
                <a:spcPts val="315"/>
              </a:spcBef>
            </a:pPr>
            <a:r>
              <a:rPr sz="1800" spc="2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this.state 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{yourName:</a:t>
            </a:r>
            <a:r>
              <a:rPr sz="1800" spc="2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""};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315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handleChange </a:t>
            </a:r>
            <a:r>
              <a:rPr sz="1800" spc="-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1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(event) </a:t>
            </a:r>
            <a:r>
              <a:rPr sz="1800" spc="-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=&gt;</a:t>
            </a:r>
            <a:r>
              <a:rPr sz="1800" spc="1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4350">
              <a:lnSpc>
                <a:spcPct val="100000"/>
              </a:lnSpc>
              <a:spcBef>
                <a:spcPts val="315"/>
              </a:spcBef>
              <a:tabLst>
                <a:tab pos="3782695" algn="l"/>
                <a:tab pos="6170930" algn="l"/>
              </a:tabLst>
            </a:pPr>
            <a:r>
              <a:rPr sz="1800" spc="2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this.setState(</a:t>
            </a:r>
            <a:r>
              <a:rPr sz="1800" spc="2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18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yourName:</a:t>
            </a:r>
            <a:r>
              <a:rPr sz="18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spc="1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event.target.valu</a:t>
            </a:r>
            <a:r>
              <a:rPr sz="1800" b="1" spc="1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spc="4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});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315"/>
              </a:spcBef>
            </a:pPr>
            <a:r>
              <a:rPr sz="1800" spc="3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315"/>
              </a:spcBef>
            </a:pP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...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7836" y="4870103"/>
            <a:ext cx="1371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0"/>
              </a:lnSpc>
            </a:pPr>
            <a:r>
              <a:rPr sz="1600" spc="3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4724" y="1216356"/>
            <a:ext cx="6869430" cy="405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Using arrow functions in</a:t>
            </a:r>
            <a:r>
              <a:rPr sz="1800" spc="-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JSX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2400300" algn="l"/>
              </a:tabLst>
            </a:pPr>
            <a:r>
              <a:rPr sz="1800" spc="16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1800" spc="509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ReactAppView	</a:t>
            </a:r>
            <a:r>
              <a:rPr sz="1800" spc="8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extends </a:t>
            </a:r>
            <a:r>
              <a:rPr sz="1800" spc="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React.Component</a:t>
            </a:r>
            <a:r>
              <a:rPr sz="1800" spc="3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515"/>
              </a:spcBef>
            </a:pPr>
            <a:r>
              <a:rPr sz="1600" spc="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handleChange(</a:t>
            </a:r>
            <a:r>
              <a:rPr sz="1600" spc="65" dirty="0">
                <a:latin typeface="Arial" panose="020B0604020202020204"/>
                <a:cs typeface="Arial" panose="020B0604020202020204"/>
              </a:rPr>
              <a:t>event</a:t>
            </a:r>
            <a:r>
              <a:rPr sz="1600" spc="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600" spc="4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58470">
              <a:lnSpc>
                <a:spcPct val="100000"/>
              </a:lnSpc>
              <a:spcBef>
                <a:spcPts val="360"/>
              </a:spcBef>
            </a:pPr>
            <a:r>
              <a:rPr sz="1600" spc="2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this.setState({ </a:t>
            </a:r>
            <a:r>
              <a:rPr sz="1600" spc="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yourName: </a:t>
            </a:r>
            <a:r>
              <a:rPr sz="1600" b="1" spc="11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event.target.value</a:t>
            </a:r>
            <a:r>
              <a:rPr sz="1600" b="1" spc="1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});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35585">
              <a:lnSpc>
                <a:spcPct val="100000"/>
              </a:lnSpc>
              <a:spcBef>
                <a:spcPts val="255"/>
              </a:spcBef>
            </a:pPr>
            <a:r>
              <a:rPr sz="1600" spc="3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58470" marR="5497195" indent="-209550">
              <a:lnSpc>
                <a:spcPct val="119000"/>
              </a:lnSpc>
              <a:spcBef>
                <a:spcPts val="85"/>
              </a:spcBef>
            </a:pPr>
            <a:r>
              <a:rPr sz="16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render() </a:t>
            </a:r>
            <a:r>
              <a:rPr sz="1600" spc="3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  </a:t>
            </a:r>
            <a:r>
              <a:rPr sz="1600" spc="1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1600" spc="3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383665" marR="5080" indent="-479425">
              <a:lnSpc>
                <a:spcPct val="113000"/>
              </a:lnSpc>
            </a:pPr>
            <a:r>
              <a:rPr sz="1600" spc="1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&lt;input </a:t>
            </a:r>
            <a:r>
              <a:rPr sz="1600" spc="1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type="text" </a:t>
            </a:r>
            <a:r>
              <a:rPr sz="1600" spc="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value=</a:t>
            </a:r>
            <a:r>
              <a:rPr sz="1600" spc="130" dirty="0">
                <a:latin typeface="Arial" panose="020B0604020202020204"/>
                <a:cs typeface="Arial" panose="020B0604020202020204"/>
              </a:rPr>
              <a:t>{this.state.yourName}  </a:t>
            </a:r>
            <a:r>
              <a:rPr sz="1600" spc="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onChange={(event) </a:t>
            </a:r>
            <a:r>
              <a:rPr sz="1600" spc="-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=&gt; </a:t>
            </a:r>
            <a:r>
              <a:rPr sz="1600" spc="1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this.handleChange(event)}</a:t>
            </a:r>
            <a:r>
              <a:rPr sz="1600" spc="4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8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/&gt;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70230">
              <a:lnSpc>
                <a:spcPct val="100000"/>
              </a:lnSpc>
              <a:spcBef>
                <a:spcPts val="930"/>
              </a:spcBef>
            </a:pPr>
            <a:r>
              <a:rPr sz="16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3265805">
              <a:lnSpc>
                <a:spcPct val="100000"/>
              </a:lnSpc>
              <a:spcBef>
                <a:spcPts val="525"/>
              </a:spcBef>
            </a:pPr>
            <a:r>
              <a:rPr sz="10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161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Calling React Components from events</a:t>
            </a:r>
            <a:r>
              <a:rPr spc="-85" dirty="0"/>
              <a:t> </a:t>
            </a:r>
            <a:r>
              <a:rPr spc="-5" dirty="0"/>
              <a:t>workaround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326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3455" algn="l"/>
              </a:tabLst>
            </a:pPr>
            <a:r>
              <a:rPr dirty="0"/>
              <a:t>A</a:t>
            </a:r>
            <a:r>
              <a:rPr spc="-160" dirty="0"/>
              <a:t> </a:t>
            </a:r>
            <a:r>
              <a:rPr spc="-5" dirty="0"/>
              <a:t>digression:	</a:t>
            </a:r>
            <a:r>
              <a:rPr spc="-25" dirty="0"/>
              <a:t>camelCase </a:t>
            </a:r>
            <a:r>
              <a:rPr dirty="0"/>
              <a:t>vs</a:t>
            </a:r>
            <a:r>
              <a:rPr spc="15" dirty="0"/>
              <a:t> </a:t>
            </a:r>
            <a:r>
              <a:rPr spc="95" dirty="0"/>
              <a:t>dash-case</a:t>
            </a:r>
            <a:endParaRPr spc="9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7175500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Word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separator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multiword variable</a:t>
            </a:r>
            <a:r>
              <a:rPr sz="1800" spc="-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  <a:tab pos="1931035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Use dashes:	</a:t>
            </a:r>
            <a:r>
              <a:rPr sz="1800" spc="2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active-buffer-entry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900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Capitalize first letter of each word:</a:t>
            </a:r>
            <a:r>
              <a:rPr sz="1800" spc="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activeBufferEntry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Issue: HTML is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case-insensitive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800" spc="-9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not.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ReactJS's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JSX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has HTML-like </a:t>
            </a:r>
            <a:r>
              <a:rPr sz="1800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stuff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embedded in</a:t>
            </a:r>
            <a:r>
              <a:rPr sz="1800" spc="-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ReactJS: Use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camelCase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attributes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AngularJS: Used both: dashes in HTML and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camelCase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800" spc="-1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JavaScript!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33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 </a:t>
            </a:r>
            <a:r>
              <a:rPr spc="-5" dirty="0"/>
              <a:t>with</a:t>
            </a:r>
            <a:r>
              <a:rPr spc="-85" dirty="0"/>
              <a:t> </a:t>
            </a:r>
            <a:r>
              <a:rPr dirty="0"/>
              <a:t>JSX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5248" y="1162309"/>
            <a:ext cx="7391400" cy="11163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Need to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remember: JSX maps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calls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800" spc="-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React.createElement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Writing in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HTML-like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syntax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that is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converted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400" spc="-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calls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" panose="020B0604020202020204"/>
              <a:buChar char="○"/>
            </a:pPr>
            <a:endParaRPr sz="155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React.createElement(type, </a:t>
            </a:r>
            <a:r>
              <a:rPr sz="1800" spc="1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props,</a:t>
            </a:r>
            <a:r>
              <a:rPr sz="1800" spc="2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9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...children);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191" y="2184220"/>
            <a:ext cx="4710430" cy="99695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type: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HTML tag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(e.g. </a:t>
            </a:r>
            <a:r>
              <a:rPr sz="1400" spc="11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h1,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p) or</a:t>
            </a:r>
            <a:r>
              <a:rPr sz="1400" spc="1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React.Component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props: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attributes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(e.g. </a:t>
            </a:r>
            <a:r>
              <a:rPr sz="1400" spc="1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type="text")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Uses</a:t>
            </a:r>
            <a:r>
              <a:rPr sz="1400" spc="-2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camelCase!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1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children: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Zero or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more children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400" spc="-2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either: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394" y="3155769"/>
            <a:ext cx="2067560" cy="99695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Char char="■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String or</a:t>
            </a:r>
            <a:r>
              <a:rPr sz="1400" spc="-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numbers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■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</a:t>
            </a:r>
            <a:r>
              <a:rPr sz="1400" spc="-10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■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An Array of the</a:t>
            </a:r>
            <a:r>
              <a:rPr sz="1400" spc="-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above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110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JSX </a:t>
            </a:r>
            <a:r>
              <a:rPr spc="-5" dirty="0"/>
              <a:t>templates </a:t>
            </a:r>
            <a:r>
              <a:rPr dirty="0"/>
              <a:t>must return a valid </a:t>
            </a:r>
            <a:r>
              <a:rPr spc="305" dirty="0"/>
              <a:t>children</a:t>
            </a:r>
            <a:r>
              <a:rPr spc="-30" dirty="0"/>
              <a:t> </a:t>
            </a:r>
            <a:r>
              <a:rPr spc="-5" dirty="0"/>
              <a:t>param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5248" y="1293389"/>
            <a:ext cx="7978140" cy="29641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Templates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 scope variables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expressions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31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&lt;div&gt;</a:t>
            </a:r>
            <a:r>
              <a:rPr sz="1400" spc="1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{foo}</a:t>
            </a:r>
            <a:r>
              <a:rPr sz="1400" spc="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&lt;/div&gt;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Valid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400" spc="11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foo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is in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scope (i.e.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if foo would have been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 valid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function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1400" spc="-1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parameter)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11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&lt;div&gt;</a:t>
            </a:r>
            <a:r>
              <a:rPr sz="1400" spc="1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{foo </a:t>
            </a:r>
            <a:r>
              <a:rPr sz="1400" spc="-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400" spc="2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'S' </a:t>
            </a:r>
            <a:r>
              <a:rPr sz="1400" spc="-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1400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computeEndingString()}</a:t>
            </a:r>
            <a:r>
              <a:rPr sz="1400" spc="1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&lt;/div&gt;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Valid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400" spc="11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foo </a:t>
            </a:r>
            <a:r>
              <a:rPr sz="1400" spc="-1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400" spc="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computeEndString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400" spc="-1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scope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125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must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evaluate to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spc="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31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1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&lt;div&gt;</a:t>
            </a:r>
            <a:r>
              <a:rPr sz="1400" spc="1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{if </a:t>
            </a:r>
            <a:r>
              <a:rPr sz="1400" spc="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(useSpanish) </a:t>
            </a:r>
            <a:r>
              <a:rPr sz="1400" spc="3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1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… </a:t>
            </a:r>
            <a:r>
              <a:rPr sz="1400" spc="3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} </a:t>
            </a:r>
            <a:r>
              <a:rPr sz="1400" spc="1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1400" spc="1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&lt;/div&gt;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Doesn't work: </a:t>
            </a:r>
            <a:r>
              <a:rPr sz="1400" spc="4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isn't an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expression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Same problem with "for loops" and other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 statements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that don't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1400" spc="-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12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Leads to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contorted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looking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JSX: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Example: Anonymous immediate</a:t>
            </a:r>
            <a:r>
              <a:rPr sz="1800" spc="-1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functions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335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11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&lt;div&gt;</a:t>
            </a:r>
            <a:r>
              <a:rPr sz="1400" spc="1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1400" spc="1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(function() </a:t>
            </a:r>
            <a:r>
              <a:rPr sz="1400" spc="3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1400" spc="4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400" spc="1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…; </a:t>
            </a:r>
            <a:r>
              <a:rPr sz="1400" spc="2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400" spc="3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..; </a:t>
            </a:r>
            <a:r>
              <a:rPr sz="1400" spc="1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return </a:t>
            </a:r>
            <a:r>
              <a:rPr sz="1400" spc="25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val;})()</a:t>
            </a:r>
            <a:r>
              <a:rPr sz="1400" spc="4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1400" spc="1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&lt;/div&gt;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055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 </a:t>
            </a:r>
            <a:r>
              <a:rPr dirty="0"/>
              <a:t>render </a:t>
            </a:r>
            <a:r>
              <a:rPr spc="-5" dirty="0"/>
              <a:t>in</a:t>
            </a:r>
            <a:r>
              <a:rPr spc="-95" dirty="0"/>
              <a:t> </a:t>
            </a:r>
            <a:r>
              <a:rPr dirty="0"/>
              <a:t>JSX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5248" y="1081101"/>
            <a:ext cx="7680959" cy="3187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1800" spc="-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Ternary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operator</a:t>
            </a:r>
            <a:r>
              <a:rPr sz="1800" spc="-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(?:)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>
              <a:lnSpc>
                <a:spcPct val="100000"/>
              </a:lnSpc>
              <a:spcBef>
                <a:spcPts val="1065"/>
              </a:spcBef>
              <a:tabLst>
                <a:tab pos="3898265" algn="l"/>
              </a:tabLst>
            </a:pPr>
            <a:r>
              <a:rPr sz="1800" spc="16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&lt;div&gt;{</a:t>
            </a:r>
            <a:r>
              <a:rPr sz="1800" spc="165" dirty="0">
                <a:latin typeface="Arial" panose="020B0604020202020204"/>
                <a:cs typeface="Arial" panose="020B0604020202020204"/>
              </a:rPr>
              <a:t>this.state.useSpanish	</a:t>
            </a:r>
            <a:r>
              <a:rPr sz="1800" b="1" spc="-1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? </a:t>
            </a:r>
            <a:r>
              <a:rPr sz="1800" spc="3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&lt;b&gt;</a:t>
            </a:r>
            <a:r>
              <a:rPr sz="1800" spc="35" dirty="0">
                <a:latin typeface="Arial" panose="020B0604020202020204"/>
                <a:cs typeface="Arial" panose="020B0604020202020204"/>
              </a:rPr>
              <a:t>Hola</a:t>
            </a:r>
            <a:r>
              <a:rPr sz="1800" spc="3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&lt;/b&gt; </a:t>
            </a:r>
            <a:r>
              <a:rPr sz="1800" b="1" spc="3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 b="1" spc="2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04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"Hello"</a:t>
            </a:r>
            <a:r>
              <a:rPr sz="1800" spc="204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}&lt;/div&gt;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1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1800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379095">
              <a:lnSpc>
                <a:spcPct val="100000"/>
              </a:lnSpc>
            </a:pPr>
            <a:r>
              <a:rPr sz="1800" spc="3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let</a:t>
            </a:r>
            <a:r>
              <a:rPr sz="1800" spc="49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0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greeting</a:t>
            </a:r>
            <a:r>
              <a:rPr sz="1800" spc="204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marR="1762760">
              <a:lnSpc>
                <a:spcPct val="115000"/>
              </a:lnSpc>
              <a:tabLst>
                <a:tab pos="3018155" algn="l"/>
              </a:tabLst>
            </a:pPr>
            <a:r>
              <a:rPr sz="1800" spc="1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const  </a:t>
            </a:r>
            <a:r>
              <a:rPr sz="1800" spc="-1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800" spc="240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5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"Hello"</a:t>
            </a:r>
            <a:r>
              <a:rPr sz="1800" spc="250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;	</a:t>
            </a:r>
            <a:r>
              <a:rPr sz="1800" spc="1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const </a:t>
            </a:r>
            <a:r>
              <a:rPr sz="1800" spc="3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sp </a:t>
            </a:r>
            <a:r>
              <a:rPr sz="1800" spc="-6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7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&lt;b&gt;</a:t>
            </a:r>
            <a:r>
              <a:rPr sz="1800" spc="75" dirty="0">
                <a:latin typeface="Arial" panose="020B0604020202020204"/>
                <a:cs typeface="Arial" panose="020B0604020202020204"/>
              </a:rPr>
              <a:t>Hola</a:t>
            </a:r>
            <a:r>
              <a:rPr sz="1800" spc="7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&lt;/b&gt;</a:t>
            </a:r>
            <a:r>
              <a:rPr sz="1800" spc="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;  </a:t>
            </a:r>
            <a:r>
              <a:rPr sz="1800" spc="3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let </a:t>
            </a:r>
            <a:r>
              <a:rPr sz="1800" spc="100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{useSpanish} </a:t>
            </a:r>
            <a:r>
              <a:rPr sz="1800" spc="-6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spc="-3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40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this.prop;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53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1800" spc="100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(useSpanish) </a:t>
            </a:r>
            <a:r>
              <a:rPr sz="1800" spc="19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{greeting </a:t>
            </a:r>
            <a:r>
              <a:rPr sz="1800" spc="-6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150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sp} </a:t>
            </a:r>
            <a:r>
              <a:rPr sz="1800" spc="160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else </a:t>
            </a:r>
            <a:r>
              <a:rPr sz="1800" spc="19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{greeting </a:t>
            </a:r>
            <a:r>
              <a:rPr sz="1800" spc="-6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spc="245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04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en};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99085">
              <a:lnSpc>
                <a:spcPct val="100000"/>
              </a:lnSpc>
              <a:spcBef>
                <a:spcPts val="1290"/>
              </a:spcBef>
            </a:pPr>
            <a:r>
              <a:rPr sz="1800" spc="17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&lt;div&gt;{</a:t>
            </a:r>
            <a:r>
              <a:rPr sz="1800" spc="1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greeting</a:t>
            </a:r>
            <a:r>
              <a:rPr sz="1800" spc="17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}&lt;/div&gt;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369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5248" y="1162309"/>
            <a:ext cx="8338820" cy="29146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framework for writing the web</a:t>
            </a:r>
            <a:r>
              <a:rPr sz="1800" spc="-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applications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Like AngularJS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Snappy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response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running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400" spc="-10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browser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Less opinionated: only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specifies rendering view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and handling user</a:t>
            </a:r>
            <a:r>
              <a:rPr sz="1400" spc="-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interactions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125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Uses Model-View-Controller</a:t>
            </a:r>
            <a:r>
              <a:rPr sz="1800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pattern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305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View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constructed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from Components using</a:t>
            </a:r>
            <a:r>
              <a:rPr sz="1400" spc="-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pattern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Optional, but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commonly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used HTML</a:t>
            </a:r>
            <a:r>
              <a:rPr sz="14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templating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123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Minimal server-side support</a:t>
            </a:r>
            <a:r>
              <a:rPr sz="1800" spc="-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dictated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Focus on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supporting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for programming in the large and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single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page</a:t>
            </a:r>
            <a:r>
              <a:rPr sz="1800" spc="-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applications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Modules, reusable components,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testing,</a:t>
            </a:r>
            <a:r>
              <a:rPr sz="1400" spc="-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430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Iteration in</a:t>
            </a:r>
            <a:r>
              <a:rPr spc="-95" dirty="0"/>
              <a:t> </a:t>
            </a:r>
            <a:r>
              <a:rPr dirty="0"/>
              <a:t>JSX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081101"/>
            <a:ext cx="8400415" cy="32956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116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1800" spc="-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1065"/>
              </a:spcBef>
            </a:pPr>
            <a:r>
              <a:rPr sz="1800" spc="35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let </a:t>
            </a:r>
            <a:r>
              <a:rPr sz="1800" spc="2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listItems 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[];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1800" spc="2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800" spc="3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36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let </a:t>
            </a:r>
            <a:r>
              <a:rPr sz="1800" spc="5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2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0; </a:t>
            </a:r>
            <a:r>
              <a:rPr sz="1800" spc="5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 </a:t>
            </a:r>
            <a:r>
              <a:rPr sz="1800" spc="2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data.length; </a:t>
            </a:r>
            <a:r>
              <a:rPr sz="1800" spc="2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i++)</a:t>
            </a:r>
            <a:r>
              <a:rPr sz="1800" spc="6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46455">
              <a:lnSpc>
                <a:spcPct val="100000"/>
              </a:lnSpc>
              <a:spcBef>
                <a:spcPts val="315"/>
              </a:spcBef>
            </a:pPr>
            <a:r>
              <a:rPr sz="1800" spc="2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listItems</a:t>
            </a:r>
            <a:r>
              <a:rPr sz="1800" spc="2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.push(</a:t>
            </a:r>
            <a:r>
              <a:rPr sz="1800" spc="23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&lt;li </a:t>
            </a:r>
            <a:r>
              <a:rPr sz="1800" spc="16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key={data[i]}&gt;</a:t>
            </a: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800" spc="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800" spc="4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{data[i]}</a:t>
            </a:r>
            <a:r>
              <a:rPr sz="1800" spc="32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&lt;/li&gt;</a:t>
            </a:r>
            <a:r>
              <a:rPr sz="1800" spc="3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1800" spc="20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1800" spc="49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29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&lt;ul&gt;</a:t>
            </a:r>
            <a:r>
              <a:rPr sz="1800" spc="229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1800" spc="229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listItems</a:t>
            </a:r>
            <a:r>
              <a:rPr sz="1800" spc="229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1800" spc="229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&lt;/ul&gt;</a:t>
            </a:r>
            <a:r>
              <a:rPr sz="1800" spc="229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900" indent="-367030">
              <a:lnSpc>
                <a:spcPct val="100000"/>
              </a:lnSpc>
              <a:spcBef>
                <a:spcPts val="1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Functional</a:t>
            </a:r>
            <a:r>
              <a:rPr sz="1800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programming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290"/>
              </a:spcBef>
              <a:tabLst>
                <a:tab pos="3108960" algn="l"/>
              </a:tabLst>
            </a:pPr>
            <a:r>
              <a:rPr sz="1800" spc="13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&lt;ul&gt;</a:t>
            </a:r>
            <a:r>
              <a:rPr sz="1800" spc="1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{data.</a:t>
            </a:r>
            <a:r>
              <a:rPr sz="1800" spc="1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map((d)</a:t>
            </a:r>
            <a:r>
              <a:rPr sz="1800" spc="509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=&gt;	</a:t>
            </a:r>
            <a:r>
              <a:rPr sz="1800" spc="36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&lt;li </a:t>
            </a:r>
            <a:r>
              <a:rPr sz="1800" spc="7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key={d}&gt;</a:t>
            </a:r>
            <a:r>
              <a:rPr sz="1800" spc="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800" spc="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800" spc="4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{d}</a:t>
            </a:r>
            <a:r>
              <a:rPr sz="1800" spc="26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&lt;/li&gt;</a:t>
            </a:r>
            <a:r>
              <a:rPr sz="1800" spc="2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spc="2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1800" spc="26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&lt;/ul&gt;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spc="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key=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attribute improves </a:t>
            </a:r>
            <a:r>
              <a:rPr sz="1800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efficiency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rendering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on data</a:t>
            </a:r>
            <a:r>
              <a:rPr sz="1800" spc="-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change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8073" y="4766031"/>
            <a:ext cx="1831339" cy="16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7920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 </a:t>
            </a:r>
            <a:r>
              <a:rPr spc="-5" dirty="0"/>
              <a:t>of lifecycle </a:t>
            </a:r>
            <a:r>
              <a:rPr dirty="0"/>
              <a:t>methods - </a:t>
            </a:r>
            <a:r>
              <a:rPr spc="-5" dirty="0"/>
              <a:t>update UI every</a:t>
            </a:r>
            <a:r>
              <a:rPr spc="-80" dirty="0"/>
              <a:t> </a:t>
            </a:r>
            <a:r>
              <a:rPr spc="-5" dirty="0"/>
              <a:t>2s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pc="165" dirty="0">
                <a:solidFill>
                  <a:srgbClr val="9900FF"/>
                </a:solidFill>
              </a:rPr>
              <a:t>class </a:t>
            </a:r>
            <a:r>
              <a:rPr b="1" spc="-75" dirty="0">
                <a:latin typeface="Arial" panose="020B0604020202020204"/>
                <a:cs typeface="Arial" panose="020B0604020202020204"/>
              </a:rPr>
              <a:t>Example </a:t>
            </a:r>
            <a:r>
              <a:rPr spc="80" dirty="0">
                <a:solidFill>
                  <a:srgbClr val="9900FF"/>
                </a:solidFill>
              </a:rPr>
              <a:t>extends </a:t>
            </a:r>
            <a:r>
              <a:rPr spc="15" dirty="0"/>
              <a:t>React.Component</a:t>
            </a:r>
            <a:r>
              <a:rPr spc="130" dirty="0"/>
              <a:t> </a:t>
            </a:r>
            <a:r>
              <a:rPr spc="385" dirty="0"/>
              <a:t>{</a:t>
            </a:r>
            <a:endParaRPr spc="385" dirty="0"/>
          </a:p>
          <a:p>
            <a:pPr marL="594995">
              <a:lnSpc>
                <a:spcPct val="100000"/>
              </a:lnSpc>
              <a:spcBef>
                <a:spcPts val="315"/>
              </a:spcBef>
            </a:pPr>
            <a:r>
              <a:rPr spc="480" dirty="0">
                <a:solidFill>
                  <a:srgbClr val="424242"/>
                </a:solidFill>
              </a:rPr>
              <a:t>...</a:t>
            </a:r>
            <a:endParaRPr spc="480" dirty="0">
              <a:solidFill>
                <a:srgbClr val="424242"/>
              </a:solidFill>
            </a:endParaRPr>
          </a:p>
          <a:p>
            <a:pPr marL="846455" marR="2009140" indent="-377190">
              <a:lnSpc>
                <a:spcPct val="115000"/>
              </a:lnSpc>
              <a:tabLst>
                <a:tab pos="3484245" algn="l"/>
              </a:tabLst>
            </a:pPr>
            <a:r>
              <a:rPr spc="45" dirty="0">
                <a:solidFill>
                  <a:srgbClr val="FF0000"/>
                </a:solidFill>
              </a:rPr>
              <a:t>componentDidMount</a:t>
            </a:r>
            <a:r>
              <a:rPr spc="45" dirty="0">
                <a:solidFill>
                  <a:srgbClr val="424242"/>
                </a:solidFill>
              </a:rPr>
              <a:t>() </a:t>
            </a:r>
            <a:r>
              <a:rPr spc="220" dirty="0">
                <a:solidFill>
                  <a:srgbClr val="424242"/>
                </a:solidFill>
              </a:rPr>
              <a:t> </a:t>
            </a:r>
            <a:r>
              <a:rPr spc="385" dirty="0">
                <a:solidFill>
                  <a:srgbClr val="424242"/>
                </a:solidFill>
              </a:rPr>
              <a:t>{	</a:t>
            </a:r>
            <a:r>
              <a:rPr spc="484" dirty="0">
                <a:solidFill>
                  <a:srgbClr val="424242"/>
                </a:solidFill>
              </a:rPr>
              <a:t>// </a:t>
            </a:r>
            <a:r>
              <a:rPr spc="225" dirty="0">
                <a:solidFill>
                  <a:srgbClr val="424242"/>
                </a:solidFill>
              </a:rPr>
              <a:t>Start </a:t>
            </a:r>
            <a:r>
              <a:rPr spc="-15" dirty="0">
                <a:solidFill>
                  <a:srgbClr val="424242"/>
                </a:solidFill>
              </a:rPr>
              <a:t>2 </a:t>
            </a:r>
            <a:r>
              <a:rPr spc="50" dirty="0">
                <a:solidFill>
                  <a:srgbClr val="424242"/>
                </a:solidFill>
              </a:rPr>
              <a:t>sec </a:t>
            </a:r>
            <a:r>
              <a:rPr spc="125" dirty="0">
                <a:solidFill>
                  <a:srgbClr val="424242"/>
                </a:solidFill>
              </a:rPr>
              <a:t>counter  </a:t>
            </a:r>
            <a:r>
              <a:rPr spc="125" dirty="0">
                <a:solidFill>
                  <a:srgbClr val="0000FF"/>
                </a:solidFill>
              </a:rPr>
              <a:t>const </a:t>
            </a:r>
            <a:r>
              <a:rPr spc="85" dirty="0">
                <a:solidFill>
                  <a:srgbClr val="424242"/>
                </a:solidFill>
              </a:rPr>
              <a:t>incFunc</a:t>
            </a:r>
            <a:r>
              <a:rPr spc="215" dirty="0">
                <a:solidFill>
                  <a:srgbClr val="424242"/>
                </a:solidFill>
              </a:rPr>
              <a:t> </a:t>
            </a:r>
            <a:r>
              <a:rPr spc="-65" dirty="0">
                <a:solidFill>
                  <a:srgbClr val="424242"/>
                </a:solidFill>
              </a:rPr>
              <a:t>=</a:t>
            </a:r>
            <a:endParaRPr spc="-65" dirty="0">
              <a:solidFill>
                <a:srgbClr val="424242"/>
              </a:solidFill>
            </a:endParaRPr>
          </a:p>
          <a:p>
            <a:pPr marL="846455" marR="5080" indent="250190">
              <a:lnSpc>
                <a:spcPct val="115000"/>
              </a:lnSpc>
              <a:tabLst>
                <a:tab pos="1852295" algn="l"/>
                <a:tab pos="2731770" algn="l"/>
              </a:tabLst>
            </a:pPr>
            <a:r>
              <a:rPr spc="385" dirty="0">
                <a:solidFill>
                  <a:srgbClr val="424242"/>
                </a:solidFill>
              </a:rPr>
              <a:t>()</a:t>
            </a:r>
            <a:r>
              <a:rPr spc="484" dirty="0">
                <a:solidFill>
                  <a:srgbClr val="424242"/>
                </a:solidFill>
              </a:rPr>
              <a:t> </a:t>
            </a:r>
            <a:r>
              <a:rPr spc="-65" dirty="0">
                <a:solidFill>
                  <a:srgbClr val="424242"/>
                </a:solidFill>
              </a:rPr>
              <a:t>=&gt;	</a:t>
            </a:r>
            <a:r>
              <a:rPr spc="240" dirty="0">
                <a:solidFill>
                  <a:srgbClr val="0000FF"/>
                </a:solidFill>
              </a:rPr>
              <a:t>this</a:t>
            </a:r>
            <a:r>
              <a:rPr spc="240" dirty="0">
                <a:solidFill>
                  <a:srgbClr val="424242"/>
                </a:solidFill>
              </a:rPr>
              <a:t>.setState({ </a:t>
            </a:r>
            <a:r>
              <a:rPr spc="170" dirty="0">
                <a:solidFill>
                  <a:srgbClr val="424242"/>
                </a:solidFill>
              </a:rPr>
              <a:t>counter: </a:t>
            </a:r>
            <a:r>
              <a:rPr spc="220" dirty="0">
                <a:solidFill>
                  <a:srgbClr val="424242"/>
                </a:solidFill>
              </a:rPr>
              <a:t>this.state.counter </a:t>
            </a:r>
            <a:r>
              <a:rPr spc="-65" dirty="0">
                <a:solidFill>
                  <a:srgbClr val="424242"/>
                </a:solidFill>
              </a:rPr>
              <a:t>+ </a:t>
            </a:r>
            <a:r>
              <a:rPr spc="-15" dirty="0">
                <a:solidFill>
                  <a:srgbClr val="424242"/>
                </a:solidFill>
              </a:rPr>
              <a:t>1 </a:t>
            </a:r>
            <a:r>
              <a:rPr spc="415" dirty="0">
                <a:solidFill>
                  <a:srgbClr val="424242"/>
                </a:solidFill>
              </a:rPr>
              <a:t>});  </a:t>
            </a:r>
            <a:r>
              <a:rPr spc="225" dirty="0">
                <a:solidFill>
                  <a:srgbClr val="0000FF"/>
                </a:solidFill>
              </a:rPr>
              <a:t>this</a:t>
            </a:r>
            <a:r>
              <a:rPr spc="225" dirty="0">
                <a:solidFill>
                  <a:srgbClr val="424242"/>
                </a:solidFill>
              </a:rPr>
              <a:t>.timerID</a:t>
            </a:r>
            <a:r>
              <a:rPr spc="525" dirty="0">
                <a:solidFill>
                  <a:srgbClr val="424242"/>
                </a:solidFill>
              </a:rPr>
              <a:t> </a:t>
            </a:r>
            <a:r>
              <a:rPr spc="-65" dirty="0">
                <a:solidFill>
                  <a:srgbClr val="424242"/>
                </a:solidFill>
              </a:rPr>
              <a:t>=	</a:t>
            </a:r>
            <a:r>
              <a:rPr spc="200" dirty="0">
                <a:solidFill>
                  <a:srgbClr val="0000FF"/>
                </a:solidFill>
              </a:rPr>
              <a:t>setInterval</a:t>
            </a:r>
            <a:r>
              <a:rPr spc="200" dirty="0">
                <a:solidFill>
                  <a:srgbClr val="424242"/>
                </a:solidFill>
              </a:rPr>
              <a:t>(incFunc, </a:t>
            </a:r>
            <a:r>
              <a:rPr spc="-15" dirty="0">
                <a:solidFill>
                  <a:srgbClr val="424242"/>
                </a:solidFill>
              </a:rPr>
              <a:t>2 </a:t>
            </a:r>
            <a:r>
              <a:rPr spc="285" dirty="0">
                <a:solidFill>
                  <a:srgbClr val="424242"/>
                </a:solidFill>
              </a:rPr>
              <a:t>*</a:t>
            </a:r>
            <a:r>
              <a:rPr spc="75" dirty="0">
                <a:solidFill>
                  <a:srgbClr val="424242"/>
                </a:solidFill>
              </a:rPr>
              <a:t> </a:t>
            </a:r>
            <a:r>
              <a:rPr spc="130" dirty="0">
                <a:solidFill>
                  <a:srgbClr val="424242"/>
                </a:solidFill>
              </a:rPr>
              <a:t>1000);</a:t>
            </a:r>
            <a:endParaRPr spc="130" dirty="0">
              <a:solidFill>
                <a:srgbClr val="424242"/>
              </a:solidFill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pc="385" dirty="0">
                <a:solidFill>
                  <a:srgbClr val="424242"/>
                </a:solidFill>
              </a:rPr>
              <a:t>}</a:t>
            </a:r>
            <a:endParaRPr spc="385" dirty="0">
              <a:solidFill>
                <a:srgbClr val="424242"/>
              </a:solidFill>
            </a:endParaRPr>
          </a:p>
          <a:p>
            <a:pPr>
              <a:lnSpc>
                <a:spcPct val="100000"/>
              </a:lnSpc>
            </a:pPr>
            <a:endParaRPr sz="2150"/>
          </a:p>
          <a:p>
            <a:pPr marL="846455" marR="2383790" indent="-377190">
              <a:lnSpc>
                <a:spcPct val="115000"/>
              </a:lnSpc>
              <a:tabLst>
                <a:tab pos="3735070" algn="l"/>
              </a:tabLst>
            </a:pPr>
            <a:r>
              <a:rPr spc="60" dirty="0">
                <a:solidFill>
                  <a:srgbClr val="FF0000"/>
                </a:solidFill>
              </a:rPr>
              <a:t>componentWillUnmount</a:t>
            </a:r>
            <a:r>
              <a:rPr spc="60" dirty="0"/>
              <a:t>() </a:t>
            </a:r>
            <a:r>
              <a:rPr spc="180" dirty="0"/>
              <a:t> </a:t>
            </a:r>
            <a:r>
              <a:rPr spc="385" dirty="0"/>
              <a:t>{	</a:t>
            </a:r>
            <a:r>
              <a:rPr spc="484" dirty="0"/>
              <a:t>// </a:t>
            </a:r>
            <a:r>
              <a:rPr spc="-20" dirty="0"/>
              <a:t>Shutdown </a:t>
            </a:r>
            <a:r>
              <a:rPr spc="180" dirty="0"/>
              <a:t>timer  </a:t>
            </a:r>
            <a:r>
              <a:rPr spc="245" dirty="0">
                <a:solidFill>
                  <a:srgbClr val="0000FF"/>
                </a:solidFill>
              </a:rPr>
              <a:t>clearInterval</a:t>
            </a:r>
            <a:r>
              <a:rPr spc="245" dirty="0"/>
              <a:t>(</a:t>
            </a:r>
            <a:r>
              <a:rPr spc="245" dirty="0">
                <a:solidFill>
                  <a:srgbClr val="0000FF"/>
                </a:solidFill>
              </a:rPr>
              <a:t>this</a:t>
            </a:r>
            <a:r>
              <a:rPr spc="245" dirty="0"/>
              <a:t>.timerID);</a:t>
            </a:r>
            <a:endParaRPr spc="245" dirty="0"/>
          </a:p>
        </p:txBody>
      </p:sp>
      <p:sp>
        <p:nvSpPr>
          <p:cNvPr id="5" name="object 5"/>
          <p:cNvSpPr txBox="1"/>
          <p:nvPr/>
        </p:nvSpPr>
        <p:spPr>
          <a:xfrm>
            <a:off x="761227" y="4319594"/>
            <a:ext cx="40195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415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...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8073" y="4766031"/>
            <a:ext cx="1831339" cy="16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960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Stateless</a:t>
            </a:r>
            <a:r>
              <a:rPr spc="-85" dirty="0"/>
              <a:t> </a:t>
            </a:r>
            <a:r>
              <a:rPr spc="-5" dirty="0"/>
              <a:t>Components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84724" y="1216356"/>
            <a:ext cx="7971790" cy="339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 Component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be function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(not a class)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if it only depends on</a:t>
            </a:r>
            <a:r>
              <a:rPr sz="1800" spc="-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props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Arial" panose="020B0604020202020204"/>
              <a:buChar char="●"/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</a:pPr>
            <a:r>
              <a:rPr sz="1800" spc="19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function </a:t>
            </a:r>
            <a:r>
              <a:rPr sz="1800" spc="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MyComponent(props)</a:t>
            </a:r>
            <a:r>
              <a:rPr sz="1800" spc="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20725">
              <a:lnSpc>
                <a:spcPct val="100000"/>
              </a:lnSpc>
              <a:spcBef>
                <a:spcPts val="315"/>
              </a:spcBef>
            </a:pPr>
            <a:r>
              <a:rPr sz="1800" spc="20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return </a:t>
            </a:r>
            <a:r>
              <a:rPr sz="1800" spc="15" dirty="0">
                <a:solidFill>
                  <a:srgbClr val="4985E8"/>
                </a:solidFill>
                <a:latin typeface="Arial" panose="020B0604020202020204"/>
                <a:cs typeface="Arial" panose="020B0604020202020204"/>
              </a:rPr>
              <a:t>&lt;div&gt;</a:t>
            </a:r>
            <a:r>
              <a:rPr sz="1800" spc="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My </a:t>
            </a:r>
            <a:r>
              <a:rPr sz="1800" spc="-1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sz="1800" spc="3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800" spc="-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{props.name}</a:t>
            </a:r>
            <a:r>
              <a:rPr sz="1800" spc="135" dirty="0">
                <a:solidFill>
                  <a:srgbClr val="3B77D8"/>
                </a:solidFill>
                <a:latin typeface="Arial" panose="020B0604020202020204"/>
                <a:cs typeface="Arial" panose="020B0604020202020204"/>
              </a:rPr>
              <a:t>&lt;/div&gt;</a:t>
            </a:r>
            <a:r>
              <a:rPr sz="1800" spc="1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Or using</a:t>
            </a:r>
            <a:r>
              <a:rPr sz="1800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destructuring...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1340"/>
              </a:spcBef>
            </a:pPr>
            <a:r>
              <a:rPr sz="1800" spc="19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function </a:t>
            </a:r>
            <a:r>
              <a:rPr sz="1800" spc="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MyComponent({name})</a:t>
            </a:r>
            <a:r>
              <a:rPr sz="1800" spc="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20725">
              <a:lnSpc>
                <a:spcPct val="100000"/>
              </a:lnSpc>
              <a:spcBef>
                <a:spcPts val="315"/>
              </a:spcBef>
            </a:pPr>
            <a:r>
              <a:rPr sz="1800" spc="20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return </a:t>
            </a:r>
            <a:r>
              <a:rPr sz="1800" spc="15" dirty="0">
                <a:solidFill>
                  <a:srgbClr val="4985E8"/>
                </a:solidFill>
                <a:latin typeface="Arial" panose="020B0604020202020204"/>
                <a:cs typeface="Arial" panose="020B0604020202020204"/>
              </a:rPr>
              <a:t>&lt;div&gt;</a:t>
            </a:r>
            <a:r>
              <a:rPr sz="1800" spc="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My </a:t>
            </a:r>
            <a:r>
              <a:rPr sz="1800" spc="-1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sz="1800" spc="3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{name}</a:t>
            </a:r>
            <a:r>
              <a:rPr sz="1800" spc="130" dirty="0">
                <a:solidFill>
                  <a:srgbClr val="3B77D8"/>
                </a:solidFill>
                <a:latin typeface="Arial" panose="020B0604020202020204"/>
                <a:cs typeface="Arial" panose="020B0604020202020204"/>
              </a:rPr>
              <a:t>&lt;/div&gt;</a:t>
            </a:r>
            <a:r>
              <a:rPr sz="1800" spc="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900" indent="-367030">
              <a:lnSpc>
                <a:spcPct val="100000"/>
              </a:lnSpc>
              <a:spcBef>
                <a:spcPts val="1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 Hooks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u="heavy" spc="2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https://reactjs.org/docs/hooks-intro.html</a:t>
            </a:r>
            <a:r>
              <a:rPr sz="1800" spc="2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191" y="4628330"/>
            <a:ext cx="7343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Add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state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stateless components - can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do pretty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much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everything the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class method</a:t>
            </a:r>
            <a:r>
              <a:rPr sz="1400" spc="-1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8073" y="4766031"/>
            <a:ext cx="1831339" cy="16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36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 </a:t>
            </a:r>
            <a:r>
              <a:rPr spc="-5" dirty="0"/>
              <a:t>React</a:t>
            </a:r>
            <a:r>
              <a:rPr spc="-85" dirty="0"/>
              <a:t> </a:t>
            </a:r>
            <a:r>
              <a:rPr spc="-5" dirty="0"/>
              <a:t>Hooks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84724" y="1184098"/>
            <a:ext cx="5008245" cy="349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1400" spc="114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import </a:t>
            </a:r>
            <a:r>
              <a:rPr sz="1400" spc="90" dirty="0">
                <a:solidFill>
                  <a:srgbClr val="BF9000"/>
                </a:solidFill>
                <a:latin typeface="Arial" panose="020B0604020202020204"/>
                <a:cs typeface="Arial" panose="020B0604020202020204"/>
              </a:rPr>
              <a:t>React</a:t>
            </a:r>
            <a:r>
              <a:rPr sz="1400" spc="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400" spc="3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1400" spc="10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useState, </a:t>
            </a:r>
            <a:r>
              <a:rPr sz="1400" spc="11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useEffect </a:t>
            </a:r>
            <a:r>
              <a:rPr sz="1400" spc="3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 </a:t>
            </a:r>
            <a:r>
              <a:rPr sz="1400" spc="6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400" spc="2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1400" spc="26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react</a:t>
            </a:r>
            <a:r>
              <a:rPr sz="1400" spc="2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';  </a:t>
            </a:r>
            <a:r>
              <a:rPr sz="1400" spc="15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function </a:t>
            </a:r>
            <a:r>
              <a:rPr sz="1400" spc="5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1400" spc="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1400" spc="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07645" marR="1079500">
              <a:lnSpc>
                <a:spcPct val="116000"/>
              </a:lnSpc>
            </a:pPr>
            <a:r>
              <a:rPr sz="1400" spc="9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const </a:t>
            </a:r>
            <a:r>
              <a:rPr sz="1400" spc="1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[count, </a:t>
            </a:r>
            <a:r>
              <a:rPr sz="1400" spc="9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setCount] </a:t>
            </a:r>
            <a:r>
              <a:rPr sz="1400" spc="-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400" spc="125" dirty="0">
                <a:solidFill>
                  <a:srgbClr val="4985E8"/>
                </a:solidFill>
                <a:latin typeface="Arial" panose="020B0604020202020204"/>
                <a:cs typeface="Arial" panose="020B0604020202020204"/>
              </a:rPr>
              <a:t>useState</a:t>
            </a:r>
            <a:r>
              <a:rPr sz="1400" spc="1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400" spc="125" dirty="0">
                <a:solidFill>
                  <a:srgbClr val="F0C131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400" spc="1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);  </a:t>
            </a:r>
            <a:r>
              <a:rPr sz="1400" spc="160" dirty="0">
                <a:solidFill>
                  <a:srgbClr val="3B77D8"/>
                </a:solidFill>
                <a:latin typeface="Arial" panose="020B0604020202020204"/>
                <a:cs typeface="Arial" panose="020B0604020202020204"/>
              </a:rPr>
              <a:t>useEffect</a:t>
            </a:r>
            <a:r>
              <a:rPr sz="14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(() </a:t>
            </a:r>
            <a:r>
              <a:rPr sz="1400" spc="-5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=&gt;</a:t>
            </a:r>
            <a:r>
              <a:rPr sz="1400" spc="4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03225">
              <a:lnSpc>
                <a:spcPct val="100000"/>
              </a:lnSpc>
              <a:spcBef>
                <a:spcPts val="270"/>
              </a:spcBef>
            </a:pPr>
            <a:r>
              <a:rPr sz="1400" spc="140" dirty="0">
                <a:solidFill>
                  <a:srgbClr val="A51C00"/>
                </a:solidFill>
                <a:latin typeface="Arial" panose="020B0604020202020204"/>
                <a:cs typeface="Arial" panose="020B0604020202020204"/>
              </a:rPr>
              <a:t>document.title </a:t>
            </a:r>
            <a:r>
              <a:rPr sz="1400" spc="-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400" spc="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`</a:t>
            </a:r>
            <a:r>
              <a:rPr sz="1400" spc="25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1400" spc="15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clicked </a:t>
            </a:r>
            <a:r>
              <a:rPr sz="1400" spc="120" dirty="0">
                <a:solidFill>
                  <a:srgbClr val="A51C00"/>
                </a:solidFill>
                <a:latin typeface="Arial" panose="020B0604020202020204"/>
                <a:cs typeface="Arial" panose="020B0604020202020204"/>
              </a:rPr>
              <a:t>${</a:t>
            </a:r>
            <a:r>
              <a:rPr sz="1400" spc="1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count</a:t>
            </a:r>
            <a:r>
              <a:rPr sz="1400" spc="120" dirty="0">
                <a:solidFill>
                  <a:srgbClr val="A51C00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1400" spc="385" dirty="0">
                <a:solidFill>
                  <a:srgbClr val="A51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65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times</a:t>
            </a:r>
            <a:r>
              <a:rPr sz="1400" spc="1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`;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07645">
              <a:lnSpc>
                <a:spcPct val="100000"/>
              </a:lnSpc>
              <a:spcBef>
                <a:spcPts val="270"/>
              </a:spcBef>
            </a:pPr>
            <a:r>
              <a:rPr sz="1400" spc="3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});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07645">
              <a:lnSpc>
                <a:spcPct val="100000"/>
              </a:lnSpc>
              <a:spcBef>
                <a:spcPts val="270"/>
              </a:spcBef>
            </a:pPr>
            <a:r>
              <a:rPr sz="1400" spc="15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1400" spc="37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02590">
              <a:lnSpc>
                <a:spcPct val="100000"/>
              </a:lnSpc>
              <a:spcBef>
                <a:spcPts val="270"/>
              </a:spcBef>
            </a:pPr>
            <a:r>
              <a:rPr sz="1400" spc="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1400" spc="80" dirty="0">
                <a:solidFill>
                  <a:srgbClr val="A51C00"/>
                </a:solidFill>
                <a:latin typeface="Arial" panose="020B0604020202020204"/>
                <a:cs typeface="Arial" panose="020B0604020202020204"/>
              </a:rPr>
              <a:t>div</a:t>
            </a:r>
            <a:r>
              <a:rPr sz="1400" spc="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598170">
              <a:lnSpc>
                <a:spcPct val="100000"/>
              </a:lnSpc>
              <a:spcBef>
                <a:spcPts val="270"/>
              </a:spcBef>
            </a:pPr>
            <a:r>
              <a:rPr sz="1400" spc="-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1400" spc="-55" dirty="0">
                <a:solidFill>
                  <a:srgbClr val="A51C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spc="-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&gt;You </a:t>
            </a:r>
            <a:r>
              <a:rPr sz="1400" spc="1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clicked </a:t>
            </a:r>
            <a:r>
              <a:rPr sz="1400" spc="140" dirty="0">
                <a:solidFill>
                  <a:srgbClr val="990000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1400" spc="1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count</a:t>
            </a:r>
            <a:r>
              <a:rPr sz="1400" spc="140" dirty="0">
                <a:solidFill>
                  <a:srgbClr val="990000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1400" spc="175" dirty="0">
                <a:solidFill>
                  <a:srgbClr val="99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times&lt;/</a:t>
            </a:r>
            <a:r>
              <a:rPr sz="1400" spc="80" dirty="0">
                <a:solidFill>
                  <a:srgbClr val="9900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spc="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793115" marR="104140" indent="-195580">
              <a:lnSpc>
                <a:spcPct val="116000"/>
              </a:lnSpc>
            </a:pPr>
            <a:r>
              <a:rPr sz="1400" spc="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1400" spc="90" dirty="0">
                <a:solidFill>
                  <a:srgbClr val="851F0B"/>
                </a:solidFill>
                <a:latin typeface="Arial" panose="020B0604020202020204"/>
                <a:cs typeface="Arial" panose="020B0604020202020204"/>
              </a:rPr>
              <a:t>button </a:t>
            </a:r>
            <a:r>
              <a:rPr sz="1400" spc="145" dirty="0">
                <a:solidFill>
                  <a:srgbClr val="F0C131"/>
                </a:solidFill>
                <a:latin typeface="Arial" panose="020B0604020202020204"/>
                <a:cs typeface="Arial" panose="020B0604020202020204"/>
              </a:rPr>
              <a:t>onClick</a:t>
            </a:r>
            <a:r>
              <a:rPr sz="1400" spc="1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={() </a:t>
            </a:r>
            <a:r>
              <a:rPr sz="1400" spc="-5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=&gt; </a:t>
            </a:r>
            <a:r>
              <a:rPr sz="1400" spc="85" dirty="0">
                <a:solidFill>
                  <a:srgbClr val="4985E8"/>
                </a:solidFill>
                <a:latin typeface="Arial" panose="020B0604020202020204"/>
                <a:cs typeface="Arial" panose="020B0604020202020204"/>
              </a:rPr>
              <a:t>setCount</a:t>
            </a:r>
            <a:r>
              <a:rPr sz="1400" spc="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(count </a:t>
            </a:r>
            <a:r>
              <a:rPr sz="1400" spc="-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1400" spc="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1)}&gt;  </a:t>
            </a:r>
            <a:r>
              <a:rPr sz="1400" spc="1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Click</a:t>
            </a:r>
            <a:r>
              <a:rPr sz="1400" spc="3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2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598170">
              <a:lnSpc>
                <a:spcPct val="100000"/>
              </a:lnSpc>
              <a:spcBef>
                <a:spcPts val="265"/>
              </a:spcBef>
            </a:pPr>
            <a:r>
              <a:rPr sz="1400" spc="10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&lt;/</a:t>
            </a:r>
            <a:r>
              <a:rPr sz="1400" spc="105" dirty="0">
                <a:solidFill>
                  <a:srgbClr val="A51C00"/>
                </a:solidFill>
                <a:latin typeface="Arial" panose="020B0604020202020204"/>
                <a:cs typeface="Arial" panose="020B0604020202020204"/>
              </a:rPr>
              <a:t>button</a:t>
            </a:r>
            <a:r>
              <a:rPr sz="1400" spc="10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02590">
              <a:lnSpc>
                <a:spcPct val="100000"/>
              </a:lnSpc>
              <a:spcBef>
                <a:spcPts val="270"/>
              </a:spcBef>
            </a:pPr>
            <a:r>
              <a:rPr sz="1400" spc="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&lt;/</a:t>
            </a:r>
            <a:r>
              <a:rPr sz="1400" spc="130" dirty="0">
                <a:solidFill>
                  <a:srgbClr val="990000"/>
                </a:solidFill>
                <a:latin typeface="Arial" panose="020B0604020202020204"/>
                <a:cs typeface="Arial" panose="020B0604020202020204"/>
              </a:rPr>
              <a:t>div</a:t>
            </a:r>
            <a:r>
              <a:rPr sz="1400" spc="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07645">
              <a:lnSpc>
                <a:spcPct val="100000"/>
              </a:lnSpc>
              <a:spcBef>
                <a:spcPts val="270"/>
              </a:spcBef>
            </a:pPr>
            <a:r>
              <a:rPr sz="1400" spc="3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4685480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8" y="1216356"/>
            <a:ext cx="7116445" cy="380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Passing information from parent to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child: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Use props</a:t>
            </a:r>
            <a:r>
              <a:rPr sz="1800" spc="-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(attributes)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Arial" panose="020B0604020202020204"/>
              <a:buChar char="●"/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836295">
              <a:lnSpc>
                <a:spcPct val="100000"/>
              </a:lnSpc>
            </a:pPr>
            <a:r>
              <a:rPr sz="1800" spc="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&lt;ChildComponent </a:t>
            </a:r>
            <a:r>
              <a:rPr sz="1800" spc="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param={infoForChildComponent}</a:t>
            </a:r>
            <a:r>
              <a:rPr sz="1800" spc="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0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/&gt;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Passing information from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child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to parent:</a:t>
            </a:r>
            <a:r>
              <a:rPr sz="1800" spc="-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Callbacks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Arial" panose="020B0604020202020204"/>
              <a:buChar char="●"/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R="71755" algn="ctr">
              <a:lnSpc>
                <a:spcPct val="100000"/>
              </a:lnSpc>
            </a:pPr>
            <a:r>
              <a:rPr sz="1800" spc="1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this.parentCallback 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1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(infoFromChild)</a:t>
            </a:r>
            <a:r>
              <a:rPr sz="1800" spc="2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=&gt;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17575" algn="ctr">
              <a:lnSpc>
                <a:spcPct val="100000"/>
              </a:lnSpc>
              <a:spcBef>
                <a:spcPts val="315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 /* </a:t>
            </a:r>
            <a:r>
              <a:rPr sz="1800" spc="1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processInfoFromChild</a:t>
            </a:r>
            <a:r>
              <a:rPr sz="1800" spc="6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0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*/};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836295">
              <a:lnSpc>
                <a:spcPct val="100000"/>
              </a:lnSpc>
            </a:pPr>
            <a:r>
              <a:rPr sz="1800" spc="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&lt;ChildComponent </a:t>
            </a:r>
            <a:r>
              <a:rPr sz="1800" spc="1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callback={this.parentCallback}&gt;</a:t>
            </a:r>
            <a:r>
              <a:rPr sz="1800" spc="4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0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/&gt;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 </a:t>
            </a:r>
            <a:r>
              <a:rPr sz="1800" spc="9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Context</a:t>
            </a:r>
            <a:r>
              <a:rPr sz="1800" spc="3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29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u="heavy" spc="229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https://reactjs.org/docs/context.html</a:t>
            </a:r>
            <a:r>
              <a:rPr sz="1800" spc="229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6295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Global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variables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subtree </a:t>
            </a:r>
            <a:r>
              <a:rPr sz="14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175000">
              <a:lnSpc>
                <a:spcPct val="100000"/>
              </a:lnSpc>
              <a:spcBef>
                <a:spcPts val="1055"/>
              </a:spcBef>
            </a:pPr>
            <a:r>
              <a:rPr sz="10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999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Communicating between React</a:t>
            </a:r>
            <a:r>
              <a:rPr spc="-85" dirty="0"/>
              <a:t> </a:t>
            </a:r>
            <a:r>
              <a:rPr dirty="0"/>
              <a:t>components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347590" y="666848"/>
            <a:ext cx="5052905" cy="656092"/>
          </a:xfrm>
          <a:prstGeom prst="rect">
            <a:avLst/>
          </a:prstGeom>
        </p:spPr>
        <p:txBody>
          <a:bodyPr/>
          <a:lstStyle>
            <a:lvl1pPr algn="l" defTabSz="9328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  <a:buSzPct val="90000"/>
            </a:pPr>
            <a:endParaRPr lang="en-US" sz="1325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124403" y="1972725"/>
            <a:ext cx="3041775" cy="3176369"/>
            <a:chOff x="9091612" y="3300413"/>
            <a:chExt cx="538163" cy="561976"/>
          </a:xfrm>
        </p:grpSpPr>
        <p:sp>
          <p:nvSpPr>
            <p:cNvPr id="45" name="Freeform 1371"/>
            <p:cNvSpPr>
              <a:spLocks noEditPoints="1"/>
            </p:cNvSpPr>
            <p:nvPr/>
          </p:nvSpPr>
          <p:spPr bwMode="auto">
            <a:xfrm>
              <a:off x="9196387" y="3397250"/>
              <a:ext cx="152400" cy="465138"/>
            </a:xfrm>
            <a:custGeom>
              <a:avLst/>
              <a:gdLst>
                <a:gd name="T0" fmla="*/ 0 w 190"/>
                <a:gd name="T1" fmla="*/ 0 h 587"/>
                <a:gd name="T2" fmla="*/ 0 w 190"/>
                <a:gd name="T3" fmla="*/ 587 h 587"/>
                <a:gd name="T4" fmla="*/ 190 w 190"/>
                <a:gd name="T5" fmla="*/ 587 h 587"/>
                <a:gd name="T6" fmla="*/ 190 w 190"/>
                <a:gd name="T7" fmla="*/ 0 h 587"/>
                <a:gd name="T8" fmla="*/ 0 w 190"/>
                <a:gd name="T9" fmla="*/ 0 h 587"/>
                <a:gd name="T10" fmla="*/ 117 w 190"/>
                <a:gd name="T11" fmla="*/ 80 h 587"/>
                <a:gd name="T12" fmla="*/ 117 w 190"/>
                <a:gd name="T13" fmla="*/ 80 h 587"/>
                <a:gd name="T14" fmla="*/ 115 w 190"/>
                <a:gd name="T15" fmla="*/ 89 h 587"/>
                <a:gd name="T16" fmla="*/ 111 w 190"/>
                <a:gd name="T17" fmla="*/ 96 h 587"/>
                <a:gd name="T18" fmla="*/ 104 w 190"/>
                <a:gd name="T19" fmla="*/ 101 h 587"/>
                <a:gd name="T20" fmla="*/ 95 w 190"/>
                <a:gd name="T21" fmla="*/ 103 h 587"/>
                <a:gd name="T22" fmla="*/ 95 w 190"/>
                <a:gd name="T23" fmla="*/ 103 h 587"/>
                <a:gd name="T24" fmla="*/ 86 w 190"/>
                <a:gd name="T25" fmla="*/ 101 h 587"/>
                <a:gd name="T26" fmla="*/ 79 w 190"/>
                <a:gd name="T27" fmla="*/ 96 h 587"/>
                <a:gd name="T28" fmla="*/ 74 w 190"/>
                <a:gd name="T29" fmla="*/ 89 h 587"/>
                <a:gd name="T30" fmla="*/ 72 w 190"/>
                <a:gd name="T31" fmla="*/ 80 h 587"/>
                <a:gd name="T32" fmla="*/ 72 w 190"/>
                <a:gd name="T33" fmla="*/ 80 h 587"/>
                <a:gd name="T34" fmla="*/ 74 w 190"/>
                <a:gd name="T35" fmla="*/ 71 h 587"/>
                <a:gd name="T36" fmla="*/ 79 w 190"/>
                <a:gd name="T37" fmla="*/ 63 h 587"/>
                <a:gd name="T38" fmla="*/ 86 w 190"/>
                <a:gd name="T39" fmla="*/ 60 h 587"/>
                <a:gd name="T40" fmla="*/ 95 w 190"/>
                <a:gd name="T41" fmla="*/ 58 h 587"/>
                <a:gd name="T42" fmla="*/ 95 w 190"/>
                <a:gd name="T43" fmla="*/ 58 h 587"/>
                <a:gd name="T44" fmla="*/ 104 w 190"/>
                <a:gd name="T45" fmla="*/ 60 h 587"/>
                <a:gd name="T46" fmla="*/ 111 w 190"/>
                <a:gd name="T47" fmla="*/ 63 h 587"/>
                <a:gd name="T48" fmla="*/ 115 w 190"/>
                <a:gd name="T49" fmla="*/ 71 h 587"/>
                <a:gd name="T50" fmla="*/ 117 w 190"/>
                <a:gd name="T51" fmla="*/ 8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0" h="587">
                  <a:moveTo>
                    <a:pt x="0" y="0"/>
                  </a:moveTo>
                  <a:lnTo>
                    <a:pt x="0" y="587"/>
                  </a:lnTo>
                  <a:lnTo>
                    <a:pt x="190" y="587"/>
                  </a:lnTo>
                  <a:lnTo>
                    <a:pt x="190" y="0"/>
                  </a:lnTo>
                  <a:lnTo>
                    <a:pt x="0" y="0"/>
                  </a:lnTo>
                  <a:close/>
                  <a:moveTo>
                    <a:pt x="117" y="80"/>
                  </a:moveTo>
                  <a:lnTo>
                    <a:pt x="117" y="80"/>
                  </a:lnTo>
                  <a:lnTo>
                    <a:pt x="115" y="89"/>
                  </a:lnTo>
                  <a:lnTo>
                    <a:pt x="111" y="96"/>
                  </a:lnTo>
                  <a:lnTo>
                    <a:pt x="104" y="101"/>
                  </a:lnTo>
                  <a:lnTo>
                    <a:pt x="95" y="103"/>
                  </a:lnTo>
                  <a:lnTo>
                    <a:pt x="95" y="103"/>
                  </a:lnTo>
                  <a:lnTo>
                    <a:pt x="86" y="101"/>
                  </a:lnTo>
                  <a:lnTo>
                    <a:pt x="79" y="96"/>
                  </a:lnTo>
                  <a:lnTo>
                    <a:pt x="74" y="89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6" y="60"/>
                  </a:lnTo>
                  <a:lnTo>
                    <a:pt x="95" y="58"/>
                  </a:lnTo>
                  <a:lnTo>
                    <a:pt x="95" y="58"/>
                  </a:lnTo>
                  <a:lnTo>
                    <a:pt x="104" y="60"/>
                  </a:lnTo>
                  <a:lnTo>
                    <a:pt x="111" y="63"/>
                  </a:lnTo>
                  <a:lnTo>
                    <a:pt x="115" y="71"/>
                  </a:lnTo>
                  <a:lnTo>
                    <a:pt x="117" y="8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46" name="Rectangle 1372"/>
            <p:cNvSpPr>
              <a:spLocks noChangeArrowheads="1"/>
            </p:cNvSpPr>
            <p:nvPr/>
          </p:nvSpPr>
          <p:spPr bwMode="auto">
            <a:xfrm>
              <a:off x="9196387" y="3397250"/>
              <a:ext cx="15240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47" name="Freeform 1373"/>
            <p:cNvSpPr/>
            <p:nvPr/>
          </p:nvSpPr>
          <p:spPr bwMode="auto">
            <a:xfrm>
              <a:off x="9253537" y="3441700"/>
              <a:ext cx="36513" cy="36513"/>
            </a:xfrm>
            <a:custGeom>
              <a:avLst/>
              <a:gdLst>
                <a:gd name="T0" fmla="*/ 45 w 45"/>
                <a:gd name="T1" fmla="*/ 22 h 45"/>
                <a:gd name="T2" fmla="*/ 45 w 45"/>
                <a:gd name="T3" fmla="*/ 22 h 45"/>
                <a:gd name="T4" fmla="*/ 43 w 45"/>
                <a:gd name="T5" fmla="*/ 31 h 45"/>
                <a:gd name="T6" fmla="*/ 39 w 45"/>
                <a:gd name="T7" fmla="*/ 38 h 45"/>
                <a:gd name="T8" fmla="*/ 32 w 45"/>
                <a:gd name="T9" fmla="*/ 43 h 45"/>
                <a:gd name="T10" fmla="*/ 23 w 45"/>
                <a:gd name="T11" fmla="*/ 45 h 45"/>
                <a:gd name="T12" fmla="*/ 23 w 45"/>
                <a:gd name="T13" fmla="*/ 45 h 45"/>
                <a:gd name="T14" fmla="*/ 14 w 45"/>
                <a:gd name="T15" fmla="*/ 43 h 45"/>
                <a:gd name="T16" fmla="*/ 7 w 45"/>
                <a:gd name="T17" fmla="*/ 38 h 45"/>
                <a:gd name="T18" fmla="*/ 2 w 45"/>
                <a:gd name="T19" fmla="*/ 31 h 45"/>
                <a:gd name="T20" fmla="*/ 0 w 45"/>
                <a:gd name="T21" fmla="*/ 22 h 45"/>
                <a:gd name="T22" fmla="*/ 0 w 45"/>
                <a:gd name="T23" fmla="*/ 22 h 45"/>
                <a:gd name="T24" fmla="*/ 2 w 45"/>
                <a:gd name="T25" fmla="*/ 13 h 45"/>
                <a:gd name="T26" fmla="*/ 7 w 45"/>
                <a:gd name="T27" fmla="*/ 5 h 45"/>
                <a:gd name="T28" fmla="*/ 14 w 45"/>
                <a:gd name="T29" fmla="*/ 2 h 45"/>
                <a:gd name="T30" fmla="*/ 23 w 45"/>
                <a:gd name="T31" fmla="*/ 0 h 45"/>
                <a:gd name="T32" fmla="*/ 23 w 45"/>
                <a:gd name="T33" fmla="*/ 0 h 45"/>
                <a:gd name="T34" fmla="*/ 32 w 45"/>
                <a:gd name="T35" fmla="*/ 2 h 45"/>
                <a:gd name="T36" fmla="*/ 39 w 45"/>
                <a:gd name="T37" fmla="*/ 5 h 45"/>
                <a:gd name="T38" fmla="*/ 43 w 45"/>
                <a:gd name="T39" fmla="*/ 13 h 45"/>
                <a:gd name="T40" fmla="*/ 45 w 45"/>
                <a:gd name="T4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5" y="22"/>
                  </a:lnTo>
                  <a:lnTo>
                    <a:pt x="43" y="31"/>
                  </a:lnTo>
                  <a:lnTo>
                    <a:pt x="39" y="38"/>
                  </a:lnTo>
                  <a:lnTo>
                    <a:pt x="32" y="43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14" y="43"/>
                  </a:lnTo>
                  <a:lnTo>
                    <a:pt x="7" y="38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5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5"/>
                  </a:lnTo>
                  <a:lnTo>
                    <a:pt x="43" y="13"/>
                  </a:lnTo>
                  <a:lnTo>
                    <a:pt x="45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48" name="Rectangle 1374"/>
            <p:cNvSpPr>
              <a:spLocks noChangeArrowheads="1"/>
            </p:cNvSpPr>
            <p:nvPr/>
          </p:nvSpPr>
          <p:spPr bwMode="auto">
            <a:xfrm>
              <a:off x="9196387" y="3417888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49" name="Freeform 1375"/>
            <p:cNvSpPr/>
            <p:nvPr/>
          </p:nvSpPr>
          <p:spPr bwMode="auto">
            <a:xfrm>
              <a:off x="9196387" y="3417888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50" name="Rectangle 1376"/>
            <p:cNvSpPr>
              <a:spLocks noChangeArrowheads="1"/>
            </p:cNvSpPr>
            <p:nvPr/>
          </p:nvSpPr>
          <p:spPr bwMode="auto">
            <a:xfrm>
              <a:off x="9196387" y="3538538"/>
              <a:ext cx="492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51" name="Freeform 1377"/>
            <p:cNvSpPr/>
            <p:nvPr/>
          </p:nvSpPr>
          <p:spPr bwMode="auto">
            <a:xfrm>
              <a:off x="9196387" y="3538538"/>
              <a:ext cx="49213" cy="6350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52" name="Rectangle 1378"/>
            <p:cNvSpPr>
              <a:spLocks noChangeArrowheads="1"/>
            </p:cNvSpPr>
            <p:nvPr/>
          </p:nvSpPr>
          <p:spPr bwMode="auto">
            <a:xfrm>
              <a:off x="9196387" y="3478213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53" name="Freeform 1379"/>
            <p:cNvSpPr/>
            <p:nvPr/>
          </p:nvSpPr>
          <p:spPr bwMode="auto">
            <a:xfrm>
              <a:off x="9196387" y="3478213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54" name="Rectangle 1380"/>
            <p:cNvSpPr>
              <a:spLocks noChangeArrowheads="1"/>
            </p:cNvSpPr>
            <p:nvPr/>
          </p:nvSpPr>
          <p:spPr bwMode="auto">
            <a:xfrm>
              <a:off x="9196387" y="34305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55" name="Freeform 1381"/>
            <p:cNvSpPr/>
            <p:nvPr/>
          </p:nvSpPr>
          <p:spPr bwMode="auto">
            <a:xfrm>
              <a:off x="9196387" y="34305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56" name="Rectangle 1382"/>
            <p:cNvSpPr>
              <a:spLocks noChangeArrowheads="1"/>
            </p:cNvSpPr>
            <p:nvPr/>
          </p:nvSpPr>
          <p:spPr bwMode="auto">
            <a:xfrm>
              <a:off x="9196387" y="34417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57" name="Freeform 1383"/>
            <p:cNvSpPr/>
            <p:nvPr/>
          </p:nvSpPr>
          <p:spPr bwMode="auto">
            <a:xfrm>
              <a:off x="9196387" y="3441700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58" name="Rectangle 1384"/>
            <p:cNvSpPr>
              <a:spLocks noChangeArrowheads="1"/>
            </p:cNvSpPr>
            <p:nvPr/>
          </p:nvSpPr>
          <p:spPr bwMode="auto">
            <a:xfrm>
              <a:off x="9196387" y="34544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59" name="Freeform 1385"/>
            <p:cNvSpPr/>
            <p:nvPr/>
          </p:nvSpPr>
          <p:spPr bwMode="auto">
            <a:xfrm>
              <a:off x="9196387" y="345440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60" name="Rectangle 1386"/>
            <p:cNvSpPr>
              <a:spLocks noChangeArrowheads="1"/>
            </p:cNvSpPr>
            <p:nvPr/>
          </p:nvSpPr>
          <p:spPr bwMode="auto">
            <a:xfrm>
              <a:off x="9196387" y="346710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61" name="Freeform 1387"/>
            <p:cNvSpPr/>
            <p:nvPr/>
          </p:nvSpPr>
          <p:spPr bwMode="auto">
            <a:xfrm>
              <a:off x="9196387" y="346710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62" name="Rectangle 1388"/>
            <p:cNvSpPr>
              <a:spLocks noChangeArrowheads="1"/>
            </p:cNvSpPr>
            <p:nvPr/>
          </p:nvSpPr>
          <p:spPr bwMode="auto">
            <a:xfrm>
              <a:off x="9196387" y="348932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63" name="Freeform 1389"/>
            <p:cNvSpPr/>
            <p:nvPr/>
          </p:nvSpPr>
          <p:spPr bwMode="auto">
            <a:xfrm>
              <a:off x="9196387" y="348932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64" name="Rectangle 1390"/>
            <p:cNvSpPr>
              <a:spLocks noChangeArrowheads="1"/>
            </p:cNvSpPr>
            <p:nvPr/>
          </p:nvSpPr>
          <p:spPr bwMode="auto">
            <a:xfrm>
              <a:off x="9196387" y="350202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65" name="Freeform 1391"/>
            <p:cNvSpPr/>
            <p:nvPr/>
          </p:nvSpPr>
          <p:spPr bwMode="auto">
            <a:xfrm>
              <a:off x="9196387" y="3502025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66" name="Rectangle 1392"/>
            <p:cNvSpPr>
              <a:spLocks noChangeArrowheads="1"/>
            </p:cNvSpPr>
            <p:nvPr/>
          </p:nvSpPr>
          <p:spPr bwMode="auto">
            <a:xfrm>
              <a:off x="9196387" y="35131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67" name="Freeform 1393"/>
            <p:cNvSpPr/>
            <p:nvPr/>
          </p:nvSpPr>
          <p:spPr bwMode="auto">
            <a:xfrm>
              <a:off x="9196387" y="35131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68" name="Rectangle 1394"/>
            <p:cNvSpPr>
              <a:spLocks noChangeArrowheads="1"/>
            </p:cNvSpPr>
            <p:nvPr/>
          </p:nvSpPr>
          <p:spPr bwMode="auto">
            <a:xfrm>
              <a:off x="9196387" y="352742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69" name="Freeform 1395"/>
            <p:cNvSpPr/>
            <p:nvPr/>
          </p:nvSpPr>
          <p:spPr bwMode="auto">
            <a:xfrm>
              <a:off x="9196387" y="3527425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70" name="Rectangle 1396"/>
            <p:cNvSpPr>
              <a:spLocks noChangeArrowheads="1"/>
            </p:cNvSpPr>
            <p:nvPr/>
          </p:nvSpPr>
          <p:spPr bwMode="auto">
            <a:xfrm>
              <a:off x="9196387" y="3657600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71" name="Freeform 1397"/>
            <p:cNvSpPr/>
            <p:nvPr/>
          </p:nvSpPr>
          <p:spPr bwMode="auto">
            <a:xfrm>
              <a:off x="9196387" y="3657600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72" name="Rectangle 1398"/>
            <p:cNvSpPr>
              <a:spLocks noChangeArrowheads="1"/>
            </p:cNvSpPr>
            <p:nvPr/>
          </p:nvSpPr>
          <p:spPr bwMode="auto">
            <a:xfrm>
              <a:off x="9196387" y="3597275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73" name="Freeform 1399"/>
            <p:cNvSpPr/>
            <p:nvPr/>
          </p:nvSpPr>
          <p:spPr bwMode="auto">
            <a:xfrm>
              <a:off x="9196387" y="3597275"/>
              <a:ext cx="26988" cy="7938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74" name="Rectangle 1400"/>
            <p:cNvSpPr>
              <a:spLocks noChangeArrowheads="1"/>
            </p:cNvSpPr>
            <p:nvPr/>
          </p:nvSpPr>
          <p:spPr bwMode="auto">
            <a:xfrm>
              <a:off x="9196387" y="354965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75" name="Freeform 1401"/>
            <p:cNvSpPr/>
            <p:nvPr/>
          </p:nvSpPr>
          <p:spPr bwMode="auto">
            <a:xfrm>
              <a:off x="9196387" y="354965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76" name="Rectangle 1402"/>
            <p:cNvSpPr>
              <a:spLocks noChangeArrowheads="1"/>
            </p:cNvSpPr>
            <p:nvPr/>
          </p:nvSpPr>
          <p:spPr bwMode="auto">
            <a:xfrm>
              <a:off x="9196387" y="356235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77" name="Freeform 1403"/>
            <p:cNvSpPr/>
            <p:nvPr/>
          </p:nvSpPr>
          <p:spPr bwMode="auto">
            <a:xfrm>
              <a:off x="9196387" y="356235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78" name="Rectangle 1404"/>
            <p:cNvSpPr>
              <a:spLocks noChangeArrowheads="1"/>
            </p:cNvSpPr>
            <p:nvPr/>
          </p:nvSpPr>
          <p:spPr bwMode="auto">
            <a:xfrm>
              <a:off x="9196387" y="357346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79" name="Freeform 1405"/>
            <p:cNvSpPr/>
            <p:nvPr/>
          </p:nvSpPr>
          <p:spPr bwMode="auto">
            <a:xfrm>
              <a:off x="9196387" y="357346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80" name="Rectangle 1406"/>
            <p:cNvSpPr>
              <a:spLocks noChangeArrowheads="1"/>
            </p:cNvSpPr>
            <p:nvPr/>
          </p:nvSpPr>
          <p:spPr bwMode="auto">
            <a:xfrm>
              <a:off x="9196387" y="358457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81" name="Freeform 1407"/>
            <p:cNvSpPr/>
            <p:nvPr/>
          </p:nvSpPr>
          <p:spPr bwMode="auto">
            <a:xfrm>
              <a:off x="9196387" y="358457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82" name="Rectangle 1408"/>
            <p:cNvSpPr>
              <a:spLocks noChangeArrowheads="1"/>
            </p:cNvSpPr>
            <p:nvPr/>
          </p:nvSpPr>
          <p:spPr bwMode="auto">
            <a:xfrm>
              <a:off x="9196387" y="360997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83" name="Freeform 1409"/>
            <p:cNvSpPr/>
            <p:nvPr/>
          </p:nvSpPr>
          <p:spPr bwMode="auto">
            <a:xfrm>
              <a:off x="9196387" y="3609975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84" name="Rectangle 1410"/>
            <p:cNvSpPr>
              <a:spLocks noChangeArrowheads="1"/>
            </p:cNvSpPr>
            <p:nvPr/>
          </p:nvSpPr>
          <p:spPr bwMode="auto">
            <a:xfrm>
              <a:off x="9196387" y="362267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85" name="Freeform 1412"/>
            <p:cNvSpPr/>
            <p:nvPr/>
          </p:nvSpPr>
          <p:spPr bwMode="auto">
            <a:xfrm>
              <a:off x="9196387" y="3622676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86" name="Rectangle 1413"/>
            <p:cNvSpPr>
              <a:spLocks noChangeArrowheads="1"/>
            </p:cNvSpPr>
            <p:nvPr/>
          </p:nvSpPr>
          <p:spPr bwMode="auto">
            <a:xfrm>
              <a:off x="9196387" y="36337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87" name="Freeform 1414"/>
            <p:cNvSpPr/>
            <p:nvPr/>
          </p:nvSpPr>
          <p:spPr bwMode="auto">
            <a:xfrm>
              <a:off x="9196387" y="36337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88" name="Rectangle 1415"/>
            <p:cNvSpPr>
              <a:spLocks noChangeArrowheads="1"/>
            </p:cNvSpPr>
            <p:nvPr/>
          </p:nvSpPr>
          <p:spPr bwMode="auto">
            <a:xfrm>
              <a:off x="9196387" y="364490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89" name="Freeform 1416"/>
            <p:cNvSpPr/>
            <p:nvPr/>
          </p:nvSpPr>
          <p:spPr bwMode="auto">
            <a:xfrm>
              <a:off x="9196387" y="364490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90" name="Rectangle 1417"/>
            <p:cNvSpPr>
              <a:spLocks noChangeArrowheads="1"/>
            </p:cNvSpPr>
            <p:nvPr/>
          </p:nvSpPr>
          <p:spPr bwMode="auto">
            <a:xfrm>
              <a:off x="9196387" y="3776663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91" name="Freeform 1418"/>
            <p:cNvSpPr/>
            <p:nvPr/>
          </p:nvSpPr>
          <p:spPr bwMode="auto">
            <a:xfrm>
              <a:off x="9196387" y="3776663"/>
              <a:ext cx="49213" cy="7938"/>
            </a:xfrm>
            <a:custGeom>
              <a:avLst/>
              <a:gdLst>
                <a:gd name="T0" fmla="*/ 0 w 61"/>
                <a:gd name="T1" fmla="*/ 10 h 10"/>
                <a:gd name="T2" fmla="*/ 61 w 61"/>
                <a:gd name="T3" fmla="*/ 10 h 10"/>
                <a:gd name="T4" fmla="*/ 61 w 61"/>
                <a:gd name="T5" fmla="*/ 0 h 10"/>
                <a:gd name="T6" fmla="*/ 0 w 6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">
                  <a:moveTo>
                    <a:pt x="0" y="10"/>
                  </a:moveTo>
                  <a:lnTo>
                    <a:pt x="61" y="10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92" name="Rectangle 1419"/>
            <p:cNvSpPr>
              <a:spLocks noChangeArrowheads="1"/>
            </p:cNvSpPr>
            <p:nvPr/>
          </p:nvSpPr>
          <p:spPr bwMode="auto">
            <a:xfrm>
              <a:off x="9196387" y="3717926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93" name="Freeform 1420"/>
            <p:cNvSpPr/>
            <p:nvPr/>
          </p:nvSpPr>
          <p:spPr bwMode="auto">
            <a:xfrm>
              <a:off x="9196387" y="3717926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94" name="Rectangle 1421"/>
            <p:cNvSpPr>
              <a:spLocks noChangeArrowheads="1"/>
            </p:cNvSpPr>
            <p:nvPr/>
          </p:nvSpPr>
          <p:spPr bwMode="auto">
            <a:xfrm>
              <a:off x="9196387" y="36687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95" name="Freeform 1422"/>
            <p:cNvSpPr/>
            <p:nvPr/>
          </p:nvSpPr>
          <p:spPr bwMode="auto">
            <a:xfrm>
              <a:off x="9196387" y="366871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96" name="Rectangle 1423"/>
            <p:cNvSpPr>
              <a:spLocks noChangeArrowheads="1"/>
            </p:cNvSpPr>
            <p:nvPr/>
          </p:nvSpPr>
          <p:spPr bwMode="auto">
            <a:xfrm>
              <a:off x="9196387" y="36814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97" name="Freeform 1424"/>
            <p:cNvSpPr/>
            <p:nvPr/>
          </p:nvSpPr>
          <p:spPr bwMode="auto">
            <a:xfrm>
              <a:off x="9196387" y="3681413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98" name="Rectangle 1425"/>
            <p:cNvSpPr>
              <a:spLocks noChangeArrowheads="1"/>
            </p:cNvSpPr>
            <p:nvPr/>
          </p:nvSpPr>
          <p:spPr bwMode="auto">
            <a:xfrm>
              <a:off x="9196387" y="369411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99" name="Freeform 1426"/>
            <p:cNvSpPr/>
            <p:nvPr/>
          </p:nvSpPr>
          <p:spPr bwMode="auto">
            <a:xfrm>
              <a:off x="9196387" y="369411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00" name="Rectangle 1427"/>
            <p:cNvSpPr>
              <a:spLocks noChangeArrowheads="1"/>
            </p:cNvSpPr>
            <p:nvPr/>
          </p:nvSpPr>
          <p:spPr bwMode="auto">
            <a:xfrm>
              <a:off x="9196387" y="370522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01" name="Freeform 1428"/>
            <p:cNvSpPr/>
            <p:nvPr/>
          </p:nvSpPr>
          <p:spPr bwMode="auto">
            <a:xfrm>
              <a:off x="9196387" y="3705226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02" name="Rectangle 1429"/>
            <p:cNvSpPr>
              <a:spLocks noChangeArrowheads="1"/>
            </p:cNvSpPr>
            <p:nvPr/>
          </p:nvSpPr>
          <p:spPr bwMode="auto">
            <a:xfrm>
              <a:off x="9196387" y="37290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03" name="Freeform 1430"/>
            <p:cNvSpPr/>
            <p:nvPr/>
          </p:nvSpPr>
          <p:spPr bwMode="auto">
            <a:xfrm>
              <a:off x="9196387" y="37290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04" name="Rectangle 1431"/>
            <p:cNvSpPr>
              <a:spLocks noChangeArrowheads="1"/>
            </p:cNvSpPr>
            <p:nvPr/>
          </p:nvSpPr>
          <p:spPr bwMode="auto">
            <a:xfrm>
              <a:off x="9196387" y="374015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05" name="Freeform 1432"/>
            <p:cNvSpPr/>
            <p:nvPr/>
          </p:nvSpPr>
          <p:spPr bwMode="auto">
            <a:xfrm>
              <a:off x="9196387" y="374015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06" name="Rectangle 1433"/>
            <p:cNvSpPr>
              <a:spLocks noChangeArrowheads="1"/>
            </p:cNvSpPr>
            <p:nvPr/>
          </p:nvSpPr>
          <p:spPr bwMode="auto">
            <a:xfrm>
              <a:off x="9196387" y="3752851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07" name="Freeform 1434"/>
            <p:cNvSpPr/>
            <p:nvPr/>
          </p:nvSpPr>
          <p:spPr bwMode="auto">
            <a:xfrm>
              <a:off x="9196387" y="3752851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08" name="Rectangle 1435"/>
            <p:cNvSpPr>
              <a:spLocks noChangeArrowheads="1"/>
            </p:cNvSpPr>
            <p:nvPr/>
          </p:nvSpPr>
          <p:spPr bwMode="auto">
            <a:xfrm>
              <a:off x="9196387" y="3765551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09" name="Freeform 1436"/>
            <p:cNvSpPr/>
            <p:nvPr/>
          </p:nvSpPr>
          <p:spPr bwMode="auto">
            <a:xfrm>
              <a:off x="9196387" y="3765551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10" name="Rectangle 1437"/>
            <p:cNvSpPr>
              <a:spLocks noChangeArrowheads="1"/>
            </p:cNvSpPr>
            <p:nvPr/>
          </p:nvSpPr>
          <p:spPr bwMode="auto">
            <a:xfrm>
              <a:off x="9196387" y="3836988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11" name="Freeform 1438"/>
            <p:cNvSpPr/>
            <p:nvPr/>
          </p:nvSpPr>
          <p:spPr bwMode="auto">
            <a:xfrm>
              <a:off x="9196387" y="3836988"/>
              <a:ext cx="26988" cy="7938"/>
            </a:xfrm>
            <a:custGeom>
              <a:avLst/>
              <a:gdLst>
                <a:gd name="T0" fmla="*/ 0 w 34"/>
                <a:gd name="T1" fmla="*/ 11 h 11"/>
                <a:gd name="T2" fmla="*/ 34 w 34"/>
                <a:gd name="T3" fmla="*/ 11 h 11"/>
                <a:gd name="T4" fmla="*/ 34 w 34"/>
                <a:gd name="T5" fmla="*/ 0 h 11"/>
                <a:gd name="T6" fmla="*/ 0 w 3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1">
                  <a:moveTo>
                    <a:pt x="0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12" name="Rectangle 1439"/>
            <p:cNvSpPr>
              <a:spLocks noChangeArrowheads="1"/>
            </p:cNvSpPr>
            <p:nvPr/>
          </p:nvSpPr>
          <p:spPr bwMode="auto">
            <a:xfrm>
              <a:off x="9196387" y="378936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13" name="Freeform 1440"/>
            <p:cNvSpPr/>
            <p:nvPr/>
          </p:nvSpPr>
          <p:spPr bwMode="auto">
            <a:xfrm>
              <a:off x="9196387" y="378936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14" name="Rectangle 1441"/>
            <p:cNvSpPr>
              <a:spLocks noChangeArrowheads="1"/>
            </p:cNvSpPr>
            <p:nvPr/>
          </p:nvSpPr>
          <p:spPr bwMode="auto">
            <a:xfrm>
              <a:off x="9196387" y="3800476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15" name="Freeform 1442"/>
            <p:cNvSpPr/>
            <p:nvPr/>
          </p:nvSpPr>
          <p:spPr bwMode="auto">
            <a:xfrm>
              <a:off x="9196387" y="3800476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16" name="Rectangle 1443"/>
            <p:cNvSpPr>
              <a:spLocks noChangeArrowheads="1"/>
            </p:cNvSpPr>
            <p:nvPr/>
          </p:nvSpPr>
          <p:spPr bwMode="auto">
            <a:xfrm>
              <a:off x="9196387" y="381317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17" name="Freeform 1444"/>
            <p:cNvSpPr/>
            <p:nvPr/>
          </p:nvSpPr>
          <p:spPr bwMode="auto">
            <a:xfrm>
              <a:off x="9196387" y="3813176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18" name="Rectangle 1445"/>
            <p:cNvSpPr>
              <a:spLocks noChangeArrowheads="1"/>
            </p:cNvSpPr>
            <p:nvPr/>
          </p:nvSpPr>
          <p:spPr bwMode="auto">
            <a:xfrm>
              <a:off x="9196387" y="38242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19" name="Freeform 1446"/>
            <p:cNvSpPr/>
            <p:nvPr/>
          </p:nvSpPr>
          <p:spPr bwMode="auto">
            <a:xfrm>
              <a:off x="9196387" y="38242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20" name="Rectangle 1447"/>
            <p:cNvSpPr>
              <a:spLocks noChangeArrowheads="1"/>
            </p:cNvSpPr>
            <p:nvPr/>
          </p:nvSpPr>
          <p:spPr bwMode="auto">
            <a:xfrm>
              <a:off x="9196387" y="38496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21" name="Freeform 1448"/>
            <p:cNvSpPr/>
            <p:nvPr/>
          </p:nvSpPr>
          <p:spPr bwMode="auto">
            <a:xfrm>
              <a:off x="9196387" y="38496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22" name="Freeform 1449"/>
            <p:cNvSpPr>
              <a:spLocks noEditPoints="1"/>
            </p:cNvSpPr>
            <p:nvPr/>
          </p:nvSpPr>
          <p:spPr bwMode="auto">
            <a:xfrm>
              <a:off x="9259887" y="3414713"/>
              <a:ext cx="26988" cy="17463"/>
            </a:xfrm>
            <a:custGeom>
              <a:avLst/>
              <a:gdLst>
                <a:gd name="T0" fmla="*/ 18 w 34"/>
                <a:gd name="T1" fmla="*/ 21 h 21"/>
                <a:gd name="T2" fmla="*/ 18 w 34"/>
                <a:gd name="T3" fmla="*/ 21 h 21"/>
                <a:gd name="T4" fmla="*/ 11 w 34"/>
                <a:gd name="T5" fmla="*/ 21 h 21"/>
                <a:gd name="T6" fmla="*/ 5 w 34"/>
                <a:gd name="T7" fmla="*/ 20 h 21"/>
                <a:gd name="T8" fmla="*/ 5 w 34"/>
                <a:gd name="T9" fmla="*/ 20 h 21"/>
                <a:gd name="T10" fmla="*/ 2 w 34"/>
                <a:gd name="T11" fmla="*/ 16 h 21"/>
                <a:gd name="T12" fmla="*/ 0 w 34"/>
                <a:gd name="T13" fmla="*/ 11 h 21"/>
                <a:gd name="T14" fmla="*/ 0 w 34"/>
                <a:gd name="T15" fmla="*/ 11 h 21"/>
                <a:gd name="T16" fmla="*/ 2 w 34"/>
                <a:gd name="T17" fmla="*/ 7 h 21"/>
                <a:gd name="T18" fmla="*/ 5 w 34"/>
                <a:gd name="T19" fmla="*/ 3 h 21"/>
                <a:gd name="T20" fmla="*/ 5 w 34"/>
                <a:gd name="T21" fmla="*/ 3 h 21"/>
                <a:gd name="T22" fmla="*/ 9 w 34"/>
                <a:gd name="T23" fmla="*/ 2 h 21"/>
                <a:gd name="T24" fmla="*/ 16 w 34"/>
                <a:gd name="T25" fmla="*/ 0 h 21"/>
                <a:gd name="T26" fmla="*/ 16 w 34"/>
                <a:gd name="T27" fmla="*/ 0 h 21"/>
                <a:gd name="T28" fmla="*/ 23 w 34"/>
                <a:gd name="T29" fmla="*/ 2 h 21"/>
                <a:gd name="T30" fmla="*/ 29 w 34"/>
                <a:gd name="T31" fmla="*/ 3 h 21"/>
                <a:gd name="T32" fmla="*/ 29 w 34"/>
                <a:gd name="T33" fmla="*/ 3 h 21"/>
                <a:gd name="T34" fmla="*/ 32 w 34"/>
                <a:gd name="T35" fmla="*/ 7 h 21"/>
                <a:gd name="T36" fmla="*/ 34 w 34"/>
                <a:gd name="T37" fmla="*/ 12 h 21"/>
                <a:gd name="T38" fmla="*/ 34 w 34"/>
                <a:gd name="T39" fmla="*/ 12 h 21"/>
                <a:gd name="T40" fmla="*/ 32 w 34"/>
                <a:gd name="T41" fmla="*/ 16 h 21"/>
                <a:gd name="T42" fmla="*/ 29 w 34"/>
                <a:gd name="T43" fmla="*/ 20 h 21"/>
                <a:gd name="T44" fmla="*/ 23 w 34"/>
                <a:gd name="T45" fmla="*/ 21 h 21"/>
                <a:gd name="T46" fmla="*/ 18 w 34"/>
                <a:gd name="T47" fmla="*/ 21 h 21"/>
                <a:gd name="T48" fmla="*/ 18 w 34"/>
                <a:gd name="T49" fmla="*/ 21 h 21"/>
                <a:gd name="T50" fmla="*/ 16 w 34"/>
                <a:gd name="T51" fmla="*/ 16 h 21"/>
                <a:gd name="T52" fmla="*/ 16 w 34"/>
                <a:gd name="T53" fmla="*/ 16 h 21"/>
                <a:gd name="T54" fmla="*/ 27 w 34"/>
                <a:gd name="T55" fmla="*/ 16 h 21"/>
                <a:gd name="T56" fmla="*/ 27 w 34"/>
                <a:gd name="T57" fmla="*/ 16 h 21"/>
                <a:gd name="T58" fmla="*/ 29 w 34"/>
                <a:gd name="T59" fmla="*/ 14 h 21"/>
                <a:gd name="T60" fmla="*/ 29 w 34"/>
                <a:gd name="T61" fmla="*/ 11 h 21"/>
                <a:gd name="T62" fmla="*/ 29 w 34"/>
                <a:gd name="T63" fmla="*/ 11 h 21"/>
                <a:gd name="T64" fmla="*/ 29 w 34"/>
                <a:gd name="T65" fmla="*/ 9 h 21"/>
                <a:gd name="T66" fmla="*/ 25 w 34"/>
                <a:gd name="T67" fmla="*/ 7 h 21"/>
                <a:gd name="T68" fmla="*/ 16 w 34"/>
                <a:gd name="T69" fmla="*/ 5 h 21"/>
                <a:gd name="T70" fmla="*/ 16 w 34"/>
                <a:gd name="T71" fmla="*/ 5 h 21"/>
                <a:gd name="T72" fmla="*/ 7 w 34"/>
                <a:gd name="T73" fmla="*/ 7 h 21"/>
                <a:gd name="T74" fmla="*/ 7 w 34"/>
                <a:gd name="T75" fmla="*/ 7 h 21"/>
                <a:gd name="T76" fmla="*/ 5 w 34"/>
                <a:gd name="T77" fmla="*/ 9 h 21"/>
                <a:gd name="T78" fmla="*/ 5 w 34"/>
                <a:gd name="T79" fmla="*/ 11 h 21"/>
                <a:gd name="T80" fmla="*/ 5 w 34"/>
                <a:gd name="T81" fmla="*/ 11 h 21"/>
                <a:gd name="T82" fmla="*/ 5 w 34"/>
                <a:gd name="T83" fmla="*/ 14 h 21"/>
                <a:gd name="T84" fmla="*/ 7 w 34"/>
                <a:gd name="T85" fmla="*/ 16 h 21"/>
                <a:gd name="T86" fmla="*/ 7 w 34"/>
                <a:gd name="T87" fmla="*/ 16 h 21"/>
                <a:gd name="T88" fmla="*/ 16 w 34"/>
                <a:gd name="T89" fmla="*/ 16 h 21"/>
                <a:gd name="T90" fmla="*/ 16 w 34"/>
                <a:gd name="T9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21">
                  <a:moveTo>
                    <a:pt x="18" y="21"/>
                  </a:moveTo>
                  <a:lnTo>
                    <a:pt x="18" y="21"/>
                  </a:lnTo>
                  <a:lnTo>
                    <a:pt x="11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2" y="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2" y="16"/>
                  </a:lnTo>
                  <a:lnTo>
                    <a:pt x="29" y="20"/>
                  </a:lnTo>
                  <a:lnTo>
                    <a:pt x="23" y="21"/>
                  </a:lnTo>
                  <a:lnTo>
                    <a:pt x="18" y="21"/>
                  </a:lnTo>
                  <a:lnTo>
                    <a:pt x="18" y="21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5" y="7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23" name="Freeform 1450"/>
            <p:cNvSpPr/>
            <p:nvPr/>
          </p:nvSpPr>
          <p:spPr bwMode="auto">
            <a:xfrm>
              <a:off x="9261475" y="3535363"/>
              <a:ext cx="25400" cy="9525"/>
            </a:xfrm>
            <a:custGeom>
              <a:avLst/>
              <a:gdLst>
                <a:gd name="T0" fmla="*/ 32 w 32"/>
                <a:gd name="T1" fmla="*/ 12 h 12"/>
                <a:gd name="T2" fmla="*/ 0 w 32"/>
                <a:gd name="T3" fmla="*/ 12 h 12"/>
                <a:gd name="T4" fmla="*/ 0 w 32"/>
                <a:gd name="T5" fmla="*/ 7 h 12"/>
                <a:gd name="T6" fmla="*/ 25 w 32"/>
                <a:gd name="T7" fmla="*/ 7 h 12"/>
                <a:gd name="T8" fmla="*/ 25 w 32"/>
                <a:gd name="T9" fmla="*/ 7 h 12"/>
                <a:gd name="T10" fmla="*/ 23 w 32"/>
                <a:gd name="T11" fmla="*/ 0 h 12"/>
                <a:gd name="T12" fmla="*/ 27 w 32"/>
                <a:gd name="T13" fmla="*/ 0 h 12"/>
                <a:gd name="T14" fmla="*/ 27 w 32"/>
                <a:gd name="T15" fmla="*/ 0 h 12"/>
                <a:gd name="T16" fmla="*/ 29 w 32"/>
                <a:gd name="T17" fmla="*/ 5 h 12"/>
                <a:gd name="T18" fmla="*/ 29 w 32"/>
                <a:gd name="T19" fmla="*/ 5 h 12"/>
                <a:gd name="T20" fmla="*/ 32 w 32"/>
                <a:gd name="T21" fmla="*/ 9 h 12"/>
                <a:gd name="T22" fmla="*/ 32 w 32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2">
                  <a:moveTo>
                    <a:pt x="32" y="12"/>
                  </a:moveTo>
                  <a:lnTo>
                    <a:pt x="0" y="12"/>
                  </a:lnTo>
                  <a:lnTo>
                    <a:pt x="0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9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24" name="Freeform 1451"/>
            <p:cNvSpPr/>
            <p:nvPr/>
          </p:nvSpPr>
          <p:spPr bwMode="auto">
            <a:xfrm>
              <a:off x="9261475" y="3654426"/>
              <a:ext cx="25400" cy="15875"/>
            </a:xfrm>
            <a:custGeom>
              <a:avLst/>
              <a:gdLst>
                <a:gd name="T0" fmla="*/ 0 w 32"/>
                <a:gd name="T1" fmla="*/ 20 h 20"/>
                <a:gd name="T2" fmla="*/ 0 w 32"/>
                <a:gd name="T3" fmla="*/ 0 h 20"/>
                <a:gd name="T4" fmla="*/ 2 w 32"/>
                <a:gd name="T5" fmla="*/ 0 h 20"/>
                <a:gd name="T6" fmla="*/ 2 w 32"/>
                <a:gd name="T7" fmla="*/ 0 h 20"/>
                <a:gd name="T8" fmla="*/ 7 w 32"/>
                <a:gd name="T9" fmla="*/ 2 h 20"/>
                <a:gd name="T10" fmla="*/ 7 w 32"/>
                <a:gd name="T11" fmla="*/ 2 h 20"/>
                <a:gd name="T12" fmla="*/ 12 w 32"/>
                <a:gd name="T13" fmla="*/ 7 h 20"/>
                <a:gd name="T14" fmla="*/ 12 w 32"/>
                <a:gd name="T15" fmla="*/ 7 h 20"/>
                <a:gd name="T16" fmla="*/ 16 w 32"/>
                <a:gd name="T17" fmla="*/ 11 h 20"/>
                <a:gd name="T18" fmla="*/ 16 w 32"/>
                <a:gd name="T19" fmla="*/ 11 h 20"/>
                <a:gd name="T20" fmla="*/ 20 w 32"/>
                <a:gd name="T21" fmla="*/ 14 h 20"/>
                <a:gd name="T22" fmla="*/ 20 w 32"/>
                <a:gd name="T23" fmla="*/ 14 h 20"/>
                <a:gd name="T24" fmla="*/ 21 w 32"/>
                <a:gd name="T25" fmla="*/ 14 h 20"/>
                <a:gd name="T26" fmla="*/ 21 w 32"/>
                <a:gd name="T27" fmla="*/ 14 h 20"/>
                <a:gd name="T28" fmla="*/ 25 w 32"/>
                <a:gd name="T29" fmla="*/ 12 h 20"/>
                <a:gd name="T30" fmla="*/ 25 w 32"/>
                <a:gd name="T31" fmla="*/ 12 h 20"/>
                <a:gd name="T32" fmla="*/ 27 w 32"/>
                <a:gd name="T33" fmla="*/ 9 h 20"/>
                <a:gd name="T34" fmla="*/ 27 w 32"/>
                <a:gd name="T35" fmla="*/ 9 h 20"/>
                <a:gd name="T36" fmla="*/ 27 w 32"/>
                <a:gd name="T37" fmla="*/ 5 h 20"/>
                <a:gd name="T38" fmla="*/ 27 w 32"/>
                <a:gd name="T39" fmla="*/ 5 h 20"/>
                <a:gd name="T40" fmla="*/ 23 w 32"/>
                <a:gd name="T41" fmla="*/ 2 h 20"/>
                <a:gd name="T42" fmla="*/ 29 w 32"/>
                <a:gd name="T43" fmla="*/ 2 h 20"/>
                <a:gd name="T44" fmla="*/ 29 w 32"/>
                <a:gd name="T45" fmla="*/ 2 h 20"/>
                <a:gd name="T46" fmla="*/ 30 w 32"/>
                <a:gd name="T47" fmla="*/ 5 h 20"/>
                <a:gd name="T48" fmla="*/ 30 w 32"/>
                <a:gd name="T49" fmla="*/ 5 h 20"/>
                <a:gd name="T50" fmla="*/ 32 w 32"/>
                <a:gd name="T51" fmla="*/ 11 h 20"/>
                <a:gd name="T52" fmla="*/ 32 w 32"/>
                <a:gd name="T53" fmla="*/ 11 h 20"/>
                <a:gd name="T54" fmla="*/ 30 w 32"/>
                <a:gd name="T55" fmla="*/ 14 h 20"/>
                <a:gd name="T56" fmla="*/ 29 w 32"/>
                <a:gd name="T57" fmla="*/ 16 h 20"/>
                <a:gd name="T58" fmla="*/ 29 w 32"/>
                <a:gd name="T59" fmla="*/ 16 h 20"/>
                <a:gd name="T60" fmla="*/ 27 w 32"/>
                <a:gd name="T61" fmla="*/ 18 h 20"/>
                <a:gd name="T62" fmla="*/ 23 w 32"/>
                <a:gd name="T63" fmla="*/ 20 h 20"/>
                <a:gd name="T64" fmla="*/ 23 w 32"/>
                <a:gd name="T65" fmla="*/ 20 h 20"/>
                <a:gd name="T66" fmla="*/ 18 w 32"/>
                <a:gd name="T67" fmla="*/ 18 h 20"/>
                <a:gd name="T68" fmla="*/ 18 w 32"/>
                <a:gd name="T69" fmla="*/ 18 h 20"/>
                <a:gd name="T70" fmla="*/ 14 w 32"/>
                <a:gd name="T71" fmla="*/ 16 h 20"/>
                <a:gd name="T72" fmla="*/ 14 w 32"/>
                <a:gd name="T73" fmla="*/ 16 h 20"/>
                <a:gd name="T74" fmla="*/ 9 w 32"/>
                <a:gd name="T75" fmla="*/ 11 h 20"/>
                <a:gd name="T76" fmla="*/ 9 w 32"/>
                <a:gd name="T77" fmla="*/ 11 h 20"/>
                <a:gd name="T78" fmla="*/ 7 w 32"/>
                <a:gd name="T79" fmla="*/ 7 h 20"/>
                <a:gd name="T80" fmla="*/ 7 w 32"/>
                <a:gd name="T81" fmla="*/ 7 h 20"/>
                <a:gd name="T82" fmla="*/ 3 w 32"/>
                <a:gd name="T83" fmla="*/ 5 h 20"/>
                <a:gd name="T84" fmla="*/ 3 w 32"/>
                <a:gd name="T85" fmla="*/ 5 h 20"/>
                <a:gd name="T86" fmla="*/ 3 w 32"/>
                <a:gd name="T87" fmla="*/ 20 h 20"/>
                <a:gd name="T88" fmla="*/ 0 w 32"/>
                <a:gd name="T8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20">
                  <a:moveTo>
                    <a:pt x="0" y="2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0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8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25" name="Freeform 1452"/>
            <p:cNvSpPr/>
            <p:nvPr/>
          </p:nvSpPr>
          <p:spPr bwMode="auto">
            <a:xfrm>
              <a:off x="9259887" y="3773488"/>
              <a:ext cx="26988" cy="14288"/>
            </a:xfrm>
            <a:custGeom>
              <a:avLst/>
              <a:gdLst>
                <a:gd name="T0" fmla="*/ 11 w 34"/>
                <a:gd name="T1" fmla="*/ 18 h 18"/>
                <a:gd name="T2" fmla="*/ 11 w 34"/>
                <a:gd name="T3" fmla="*/ 18 h 18"/>
                <a:gd name="T4" fmla="*/ 7 w 34"/>
                <a:gd name="T5" fmla="*/ 18 h 18"/>
                <a:gd name="T6" fmla="*/ 4 w 34"/>
                <a:gd name="T7" fmla="*/ 16 h 18"/>
                <a:gd name="T8" fmla="*/ 4 w 34"/>
                <a:gd name="T9" fmla="*/ 16 h 18"/>
                <a:gd name="T10" fmla="*/ 2 w 34"/>
                <a:gd name="T11" fmla="*/ 13 h 18"/>
                <a:gd name="T12" fmla="*/ 0 w 34"/>
                <a:gd name="T13" fmla="*/ 7 h 18"/>
                <a:gd name="T14" fmla="*/ 0 w 34"/>
                <a:gd name="T15" fmla="*/ 7 h 18"/>
                <a:gd name="T16" fmla="*/ 2 w 34"/>
                <a:gd name="T17" fmla="*/ 2 h 18"/>
                <a:gd name="T18" fmla="*/ 2 w 34"/>
                <a:gd name="T19" fmla="*/ 2 h 18"/>
                <a:gd name="T20" fmla="*/ 2 w 34"/>
                <a:gd name="T21" fmla="*/ 0 h 18"/>
                <a:gd name="T22" fmla="*/ 7 w 34"/>
                <a:gd name="T23" fmla="*/ 0 h 18"/>
                <a:gd name="T24" fmla="*/ 7 w 34"/>
                <a:gd name="T25" fmla="*/ 0 h 18"/>
                <a:gd name="T26" fmla="*/ 5 w 34"/>
                <a:gd name="T27" fmla="*/ 4 h 18"/>
                <a:gd name="T28" fmla="*/ 5 w 34"/>
                <a:gd name="T29" fmla="*/ 4 h 18"/>
                <a:gd name="T30" fmla="*/ 5 w 34"/>
                <a:gd name="T31" fmla="*/ 7 h 18"/>
                <a:gd name="T32" fmla="*/ 5 w 34"/>
                <a:gd name="T33" fmla="*/ 7 h 18"/>
                <a:gd name="T34" fmla="*/ 5 w 34"/>
                <a:gd name="T35" fmla="*/ 11 h 18"/>
                <a:gd name="T36" fmla="*/ 5 w 34"/>
                <a:gd name="T37" fmla="*/ 11 h 18"/>
                <a:gd name="T38" fmla="*/ 11 w 34"/>
                <a:gd name="T39" fmla="*/ 13 h 18"/>
                <a:gd name="T40" fmla="*/ 11 w 34"/>
                <a:gd name="T41" fmla="*/ 13 h 18"/>
                <a:gd name="T42" fmla="*/ 13 w 34"/>
                <a:gd name="T43" fmla="*/ 13 h 18"/>
                <a:gd name="T44" fmla="*/ 14 w 34"/>
                <a:gd name="T45" fmla="*/ 11 h 18"/>
                <a:gd name="T46" fmla="*/ 14 w 34"/>
                <a:gd name="T47" fmla="*/ 11 h 18"/>
                <a:gd name="T48" fmla="*/ 16 w 34"/>
                <a:gd name="T49" fmla="*/ 5 h 18"/>
                <a:gd name="T50" fmla="*/ 16 w 34"/>
                <a:gd name="T51" fmla="*/ 2 h 18"/>
                <a:gd name="T52" fmla="*/ 20 w 34"/>
                <a:gd name="T53" fmla="*/ 2 h 18"/>
                <a:gd name="T54" fmla="*/ 20 w 34"/>
                <a:gd name="T55" fmla="*/ 5 h 18"/>
                <a:gd name="T56" fmla="*/ 20 w 34"/>
                <a:gd name="T57" fmla="*/ 5 h 18"/>
                <a:gd name="T58" fmla="*/ 22 w 34"/>
                <a:gd name="T59" fmla="*/ 11 h 18"/>
                <a:gd name="T60" fmla="*/ 22 w 34"/>
                <a:gd name="T61" fmla="*/ 11 h 18"/>
                <a:gd name="T62" fmla="*/ 22 w 34"/>
                <a:gd name="T63" fmla="*/ 13 h 18"/>
                <a:gd name="T64" fmla="*/ 25 w 34"/>
                <a:gd name="T65" fmla="*/ 13 h 18"/>
                <a:gd name="T66" fmla="*/ 25 w 34"/>
                <a:gd name="T67" fmla="*/ 13 h 18"/>
                <a:gd name="T68" fmla="*/ 29 w 34"/>
                <a:gd name="T69" fmla="*/ 11 h 18"/>
                <a:gd name="T70" fmla="*/ 29 w 34"/>
                <a:gd name="T71" fmla="*/ 11 h 18"/>
                <a:gd name="T72" fmla="*/ 29 w 34"/>
                <a:gd name="T73" fmla="*/ 7 h 18"/>
                <a:gd name="T74" fmla="*/ 29 w 34"/>
                <a:gd name="T75" fmla="*/ 7 h 18"/>
                <a:gd name="T76" fmla="*/ 29 w 34"/>
                <a:gd name="T77" fmla="*/ 4 h 18"/>
                <a:gd name="T78" fmla="*/ 27 w 34"/>
                <a:gd name="T79" fmla="*/ 0 h 18"/>
                <a:gd name="T80" fmla="*/ 32 w 34"/>
                <a:gd name="T81" fmla="*/ 0 h 18"/>
                <a:gd name="T82" fmla="*/ 32 w 34"/>
                <a:gd name="T83" fmla="*/ 0 h 18"/>
                <a:gd name="T84" fmla="*/ 32 w 34"/>
                <a:gd name="T85" fmla="*/ 4 h 18"/>
                <a:gd name="T86" fmla="*/ 32 w 34"/>
                <a:gd name="T87" fmla="*/ 4 h 18"/>
                <a:gd name="T88" fmla="*/ 34 w 34"/>
                <a:gd name="T89" fmla="*/ 9 h 18"/>
                <a:gd name="T90" fmla="*/ 34 w 34"/>
                <a:gd name="T91" fmla="*/ 9 h 18"/>
                <a:gd name="T92" fmla="*/ 32 w 34"/>
                <a:gd name="T93" fmla="*/ 13 h 18"/>
                <a:gd name="T94" fmla="*/ 32 w 34"/>
                <a:gd name="T95" fmla="*/ 13 h 18"/>
                <a:gd name="T96" fmla="*/ 29 w 34"/>
                <a:gd name="T97" fmla="*/ 16 h 18"/>
                <a:gd name="T98" fmla="*/ 29 w 34"/>
                <a:gd name="T99" fmla="*/ 16 h 18"/>
                <a:gd name="T100" fmla="*/ 25 w 34"/>
                <a:gd name="T101" fmla="*/ 18 h 18"/>
                <a:gd name="T102" fmla="*/ 25 w 34"/>
                <a:gd name="T103" fmla="*/ 18 h 18"/>
                <a:gd name="T104" fmla="*/ 20 w 34"/>
                <a:gd name="T105" fmla="*/ 16 h 18"/>
                <a:gd name="T106" fmla="*/ 20 w 34"/>
                <a:gd name="T107" fmla="*/ 16 h 18"/>
                <a:gd name="T108" fmla="*/ 18 w 34"/>
                <a:gd name="T109" fmla="*/ 11 h 18"/>
                <a:gd name="T110" fmla="*/ 18 w 34"/>
                <a:gd name="T111" fmla="*/ 11 h 18"/>
                <a:gd name="T112" fmla="*/ 18 w 34"/>
                <a:gd name="T113" fmla="*/ 11 h 18"/>
                <a:gd name="T114" fmla="*/ 14 w 34"/>
                <a:gd name="T115" fmla="*/ 16 h 18"/>
                <a:gd name="T116" fmla="*/ 14 w 34"/>
                <a:gd name="T117" fmla="*/ 16 h 18"/>
                <a:gd name="T118" fmla="*/ 13 w 34"/>
                <a:gd name="T119" fmla="*/ 18 h 18"/>
                <a:gd name="T120" fmla="*/ 11 w 34"/>
                <a:gd name="T121" fmla="*/ 18 h 18"/>
                <a:gd name="T122" fmla="*/ 11 w 34"/>
                <a:gd name="T1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" h="18">
                  <a:moveTo>
                    <a:pt x="11" y="18"/>
                  </a:moveTo>
                  <a:lnTo>
                    <a:pt x="11" y="18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20" y="2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26" name="Rectangle 1453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27" name="Rectangle 1454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28" name="Freeform 1455"/>
            <p:cNvSpPr/>
            <p:nvPr/>
          </p:nvSpPr>
          <p:spPr bwMode="auto">
            <a:xfrm>
              <a:off x="9450387" y="3319463"/>
              <a:ext cx="71438" cy="66675"/>
            </a:xfrm>
            <a:custGeom>
              <a:avLst/>
              <a:gdLst>
                <a:gd name="T0" fmla="*/ 45 w 90"/>
                <a:gd name="T1" fmla="*/ 0 h 85"/>
                <a:gd name="T2" fmla="*/ 30 w 90"/>
                <a:gd name="T3" fmla="*/ 11 h 85"/>
                <a:gd name="T4" fmla="*/ 0 w 90"/>
                <a:gd name="T5" fmla="*/ 85 h 85"/>
                <a:gd name="T6" fmla="*/ 90 w 90"/>
                <a:gd name="T7" fmla="*/ 85 h 85"/>
                <a:gd name="T8" fmla="*/ 59 w 90"/>
                <a:gd name="T9" fmla="*/ 11 h 85"/>
                <a:gd name="T10" fmla="*/ 45 w 90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5">
                  <a:moveTo>
                    <a:pt x="45" y="0"/>
                  </a:moveTo>
                  <a:lnTo>
                    <a:pt x="30" y="11"/>
                  </a:lnTo>
                  <a:lnTo>
                    <a:pt x="0" y="85"/>
                  </a:lnTo>
                  <a:lnTo>
                    <a:pt x="90" y="85"/>
                  </a:lnTo>
                  <a:lnTo>
                    <a:pt x="59" y="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29" name="Freeform 1456"/>
            <p:cNvSpPr/>
            <p:nvPr/>
          </p:nvSpPr>
          <p:spPr bwMode="auto">
            <a:xfrm>
              <a:off x="9475787" y="3300413"/>
              <a:ext cx="22225" cy="28575"/>
            </a:xfrm>
            <a:custGeom>
              <a:avLst/>
              <a:gdLst>
                <a:gd name="T0" fmla="*/ 15 w 29"/>
                <a:gd name="T1" fmla="*/ 0 h 36"/>
                <a:gd name="T2" fmla="*/ 0 w 29"/>
                <a:gd name="T3" fmla="*/ 36 h 36"/>
                <a:gd name="T4" fmla="*/ 29 w 29"/>
                <a:gd name="T5" fmla="*/ 36 h 36"/>
                <a:gd name="T6" fmla="*/ 15 w 2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6">
                  <a:moveTo>
                    <a:pt x="15" y="0"/>
                  </a:moveTo>
                  <a:lnTo>
                    <a:pt x="0" y="36"/>
                  </a:lnTo>
                  <a:lnTo>
                    <a:pt x="29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30" name="Rectangle 1457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31" name="Rectangle 1458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32" name="Rectangle 1459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33" name="Rectangle 1460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34" name="Rectangle 1461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35" name="Rectangle 1462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36" name="Rectangle 1463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37" name="Rectangle 1464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38" name="Rectangle 1465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39" name="Rectangle 1466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40" name="Rectangle 1467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41" name="Rectangle 1468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42" name="Rectangle 1469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43" name="Rectangle 1470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44" name="Rectangle 1471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45" name="Rectangle 1472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46" name="Rectangle 1473"/>
            <p:cNvSpPr>
              <a:spLocks noChangeArrowheads="1"/>
            </p:cNvSpPr>
            <p:nvPr/>
          </p:nvSpPr>
          <p:spPr bwMode="auto">
            <a:xfrm>
              <a:off x="9461500" y="3702051"/>
              <a:ext cx="85725" cy="7937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47" name="Freeform 1474"/>
            <p:cNvSpPr/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C84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48" name="Freeform 1475"/>
            <p:cNvSpPr/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49" name="Freeform 1476"/>
            <p:cNvSpPr/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3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50" name="Freeform 1477"/>
            <p:cNvSpPr/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51" name="Freeform 1478"/>
            <p:cNvSpPr/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52" name="Freeform 1479"/>
            <p:cNvSpPr/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53" name="Freeform 1480"/>
            <p:cNvSpPr/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A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54" name="Freeform 1481"/>
            <p:cNvSpPr/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55" name="Freeform 1482"/>
            <p:cNvSpPr/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03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56" name="Freeform 1483"/>
            <p:cNvSpPr/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57" name="Freeform 1484"/>
            <p:cNvSpPr/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58" name="Freeform 1485"/>
            <p:cNvSpPr/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59" name="Rectangle 1486"/>
            <p:cNvSpPr>
              <a:spLocks noChangeArrowheads="1"/>
            </p:cNvSpPr>
            <p:nvPr/>
          </p:nvSpPr>
          <p:spPr bwMode="auto">
            <a:xfrm>
              <a:off x="9605962" y="3494088"/>
              <a:ext cx="23813" cy="85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60" name="Rectangle 1487"/>
            <p:cNvSpPr>
              <a:spLocks noChangeArrowheads="1"/>
            </p:cNvSpPr>
            <p:nvPr/>
          </p:nvSpPr>
          <p:spPr bwMode="auto">
            <a:xfrm>
              <a:off x="9605962" y="3587751"/>
              <a:ext cx="23813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61" name="Rectangle 1488"/>
            <p:cNvSpPr>
              <a:spLocks noChangeArrowheads="1"/>
            </p:cNvSpPr>
            <p:nvPr/>
          </p:nvSpPr>
          <p:spPr bwMode="auto">
            <a:xfrm>
              <a:off x="9110662" y="3495676"/>
              <a:ext cx="71438" cy="1079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62" name="Rectangle 1489"/>
            <p:cNvSpPr>
              <a:spLocks noChangeArrowheads="1"/>
            </p:cNvSpPr>
            <p:nvPr/>
          </p:nvSpPr>
          <p:spPr bwMode="auto">
            <a:xfrm>
              <a:off x="9110662" y="3495676"/>
              <a:ext cx="7938" cy="107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63" name="Rectangle 1490"/>
            <p:cNvSpPr>
              <a:spLocks noChangeArrowheads="1"/>
            </p:cNvSpPr>
            <p:nvPr/>
          </p:nvSpPr>
          <p:spPr bwMode="auto">
            <a:xfrm>
              <a:off x="9091612" y="3571876"/>
              <a:ext cx="104775" cy="290513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64" name="Rectangle 1491"/>
            <p:cNvSpPr>
              <a:spLocks noChangeArrowheads="1"/>
            </p:cNvSpPr>
            <p:nvPr/>
          </p:nvSpPr>
          <p:spPr bwMode="auto">
            <a:xfrm>
              <a:off x="9128125" y="3571876"/>
              <a:ext cx="68263" cy="2905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65" name="Rectangle 1492"/>
            <p:cNvSpPr>
              <a:spLocks noChangeArrowheads="1"/>
            </p:cNvSpPr>
            <p:nvPr/>
          </p:nvSpPr>
          <p:spPr bwMode="auto">
            <a:xfrm>
              <a:off x="9128125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  <p:sp>
          <p:nvSpPr>
            <p:cNvPr id="166" name="Rectangle 1493"/>
            <p:cNvSpPr>
              <a:spLocks noChangeArrowheads="1"/>
            </p:cNvSpPr>
            <p:nvPr/>
          </p:nvSpPr>
          <p:spPr bwMode="auto">
            <a:xfrm>
              <a:off x="9156700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1" tIns="33615" rIns="67231" bIns="33615" numCol="1" anchor="t" anchorCtr="0" compatLnSpc="1"/>
            <a:lstStyle/>
            <a:p>
              <a:endParaRPr lang="en-US" sz="1325"/>
            </a:p>
          </p:txBody>
        </p:sp>
      </p:grpSp>
      <p:sp>
        <p:nvSpPr>
          <p:cNvPr id="167" name="Title 1"/>
          <p:cNvSpPr txBox="1"/>
          <p:nvPr/>
        </p:nvSpPr>
        <p:spPr>
          <a:xfrm>
            <a:off x="347590" y="1349037"/>
            <a:ext cx="8584241" cy="868972"/>
          </a:xfrm>
          <a:prstGeom prst="rect">
            <a:avLst/>
          </a:prstGeom>
        </p:spPr>
        <p:txBody>
          <a:bodyPr/>
          <a:lstStyle>
            <a:lvl1pPr algn="l" defTabSz="9328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  <a:buSzPct val="90000"/>
            </a:pPr>
            <a:r>
              <a:rPr lang="en-US" sz="45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Redux</a:t>
            </a:r>
            <a:endParaRPr lang="en-US" sz="45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Why Redux?</a:t>
            </a:r>
            <a:endParaRPr lang="en-US" dirty="0"/>
          </a:p>
          <a:p>
            <a:r>
              <a:rPr lang="en-US" dirty="0">
                <a:sym typeface="+mn-ea"/>
              </a:rPr>
              <a:t>Three Principles of Redux</a:t>
            </a:r>
            <a:endParaRPr lang="en-US" dirty="0"/>
          </a:p>
          <a:p>
            <a:r>
              <a:rPr lang="en-US" dirty="0">
                <a:sym typeface="+mn-ea"/>
              </a:rPr>
              <a:t>Essential JavaScript Concepts</a:t>
            </a:r>
            <a:endParaRPr lang="en-US" dirty="0"/>
          </a:p>
          <a:p>
            <a:r>
              <a:rPr lang="en-US" dirty="0">
                <a:sym typeface="+mn-ea"/>
              </a:rPr>
              <a:t>Reducer Functions</a:t>
            </a:r>
            <a:endParaRPr lang="en-US" dirty="0"/>
          </a:p>
          <a:p>
            <a:r>
              <a:rPr lang="en-US" dirty="0">
                <a:sym typeface="+mn-ea"/>
              </a:rPr>
              <a:t>Working with Stores</a:t>
            </a:r>
            <a:endParaRPr lang="en-US" dirty="0"/>
          </a:p>
          <a:p>
            <a:r>
              <a:rPr lang="en-US" dirty="0">
                <a:sym typeface="+mn-ea"/>
              </a:rPr>
              <a:t>Combining Reducers</a:t>
            </a:r>
            <a:endParaRPr lang="en-US" dirty="0"/>
          </a:p>
          <a:p>
            <a:r>
              <a:rPr lang="en-US" dirty="0">
                <a:sym typeface="+mn-ea"/>
              </a:rPr>
              <a:t>Integration with React and Asynchronous Operations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why redux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Managing state in JavaScript applications is very challenging</a:t>
            </a:r>
            <a:endParaRPr lang="en-US" dirty="0"/>
          </a:p>
          <a:p>
            <a:r>
              <a:rPr lang="en-US" dirty="0">
                <a:sym typeface="+mn-ea"/>
              </a:rPr>
              <a:t>Redux employs a predictable state container to simplify state management</a:t>
            </a:r>
            <a:endParaRPr lang="en-US" dirty="0"/>
          </a:p>
          <a:p>
            <a:r>
              <a:rPr lang="en-US" dirty="0">
                <a:sym typeface="+mn-ea"/>
              </a:rPr>
              <a:t>Execution of an application is an initial state followed by a series of actions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Each action reduces the state to a new predictable state, to which the application user interface transitions</a:t>
            </a:r>
            <a:endParaRPr lang="en-US" dirty="0"/>
          </a:p>
          <a:p>
            <a:r>
              <a:rPr lang="en-US" dirty="0">
                <a:sym typeface="+mn-ea"/>
              </a:rPr>
              <a:t>A state container, known as store, contains the reduction logic implemented as pure functions as well as the last reduced (current) state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three principles of redux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500" dirty="0">
                <a:sym typeface="+mn-ea"/>
              </a:rPr>
              <a:t>To enable state changes to be predictable, the following constraints applied to state changes</a:t>
            </a:r>
            <a:endParaRPr lang="en-US" sz="1500" dirty="0"/>
          </a:p>
          <a:p>
            <a:pPr lvl="1"/>
            <a:r>
              <a:rPr lang="en-US" sz="1500" dirty="0">
                <a:sym typeface="+mn-ea"/>
              </a:rPr>
              <a:t>Single Source of Truth</a:t>
            </a:r>
            <a:endParaRPr lang="en-US" sz="1500" dirty="0"/>
          </a:p>
          <a:p>
            <a:pPr lvl="1"/>
            <a:r>
              <a:rPr lang="en-US" sz="1500" dirty="0">
                <a:sym typeface="+mn-ea"/>
              </a:rPr>
              <a:t>State is Read-Only</a:t>
            </a:r>
            <a:endParaRPr lang="en-US" sz="1500" dirty="0"/>
          </a:p>
          <a:p>
            <a:pPr lvl="1"/>
            <a:r>
              <a:rPr lang="en-US" sz="1500" dirty="0">
                <a:sym typeface="+mn-ea"/>
              </a:rPr>
              <a:t>Changes are made with Pure Functions</a:t>
            </a:r>
            <a:endParaRPr lang="en-US" sz="1500" dirty="0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single source of truth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Following the pattern of Flux, all data flows through a Redux system in a unidirectional matter</a:t>
            </a:r>
            <a:endParaRPr lang="en-US" dirty="0"/>
          </a:p>
          <a:p>
            <a:r>
              <a:rPr lang="en-US" dirty="0">
                <a:sym typeface="+mn-ea"/>
              </a:rPr>
              <a:t>All changes to the state comes from actions applied to the state, and all actions are funneled into Redux</a:t>
            </a:r>
            <a:endParaRPr lang="en-US" dirty="0"/>
          </a:p>
          <a:p>
            <a:r>
              <a:rPr lang="en-US" dirty="0">
                <a:sym typeface="+mn-ea"/>
              </a:rPr>
              <a:t>No part of the system can ever receive data from two sources</a:t>
            </a:r>
            <a:endParaRPr lang="en-US" dirty="0"/>
          </a:p>
          <a:p>
            <a:r>
              <a:rPr lang="en-US" dirty="0">
                <a:sym typeface="+mn-ea"/>
              </a:rPr>
              <a:t>Additionally, the state managed by Redux is the state of the whole application (with minor exceptions, such as form control entry)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930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</a:t>
            </a:r>
            <a:r>
              <a:rPr spc="-20" dirty="0"/>
              <a:t>Web </a:t>
            </a:r>
            <a:r>
              <a:rPr spc="-10" dirty="0"/>
              <a:t>Application</a:t>
            </a:r>
            <a:r>
              <a:rPr spc="-229" dirty="0"/>
              <a:t> </a:t>
            </a:r>
            <a:r>
              <a:rPr spc="-5" dirty="0"/>
              <a:t>Page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162309"/>
            <a:ext cx="6375400" cy="262956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800" spc="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1400" spc="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!doctype</a:t>
            </a:r>
            <a:r>
              <a:rPr sz="1400" spc="3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html&gt;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spc="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&lt;html&gt;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305435">
              <a:lnSpc>
                <a:spcPct val="100000"/>
              </a:lnSpc>
              <a:spcBef>
                <a:spcPts val="270"/>
              </a:spcBef>
            </a:pPr>
            <a:r>
              <a:rPr sz="1400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&lt;head&gt;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598170">
              <a:lnSpc>
                <a:spcPct val="100000"/>
              </a:lnSpc>
              <a:spcBef>
                <a:spcPts val="270"/>
              </a:spcBef>
            </a:pPr>
            <a:r>
              <a:rPr sz="1400" spc="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&lt;title&gt;</a:t>
            </a:r>
            <a:r>
              <a:rPr sz="1400" spc="370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20" dirty="0">
                <a:solidFill>
                  <a:srgbClr val="424242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1400" spc="1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&lt;/title&gt;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305435">
              <a:lnSpc>
                <a:spcPct val="100000"/>
              </a:lnSpc>
              <a:spcBef>
                <a:spcPts val="270"/>
              </a:spcBef>
            </a:pPr>
            <a:r>
              <a:rPr sz="1400" spc="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&lt;/head&gt;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305435">
              <a:lnSpc>
                <a:spcPct val="100000"/>
              </a:lnSpc>
              <a:spcBef>
                <a:spcPts val="270"/>
              </a:spcBef>
            </a:pPr>
            <a:r>
              <a:rPr sz="1400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&lt;body&gt;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695960">
              <a:lnSpc>
                <a:spcPct val="100000"/>
              </a:lnSpc>
              <a:spcBef>
                <a:spcPts val="270"/>
              </a:spcBef>
            </a:pPr>
            <a:r>
              <a:rPr sz="1400" spc="1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&lt;div</a:t>
            </a:r>
            <a:r>
              <a:rPr sz="1400" spc="3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id=</a:t>
            </a:r>
            <a:r>
              <a:rPr sz="1400" spc="114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"reactapp"</a:t>
            </a:r>
            <a:r>
              <a:rPr sz="1400" spc="1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&gt;&lt;/div&gt;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695960">
              <a:lnSpc>
                <a:spcPct val="100000"/>
              </a:lnSpc>
              <a:spcBef>
                <a:spcPts val="270"/>
              </a:spcBef>
            </a:pPr>
            <a:r>
              <a:rPr sz="1400" spc="1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&lt;script</a:t>
            </a:r>
            <a:r>
              <a:rPr sz="1400" spc="43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src="</a:t>
            </a:r>
            <a:r>
              <a:rPr sz="1400" spc="114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./webpackOutput/reactApp.bundle.js"</a:t>
            </a:r>
            <a:r>
              <a:rPr sz="1400" spc="1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&gt;&lt;/script&gt;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305435">
              <a:lnSpc>
                <a:spcPct val="100000"/>
              </a:lnSpc>
              <a:spcBef>
                <a:spcPts val="270"/>
              </a:spcBef>
            </a:pPr>
            <a:r>
              <a:rPr sz="1400" spc="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&lt;/body&gt;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9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&lt;/html&gt;</a:t>
            </a:r>
            <a:endParaRPr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0667" y="3757717"/>
            <a:ext cx="3613785" cy="892175"/>
          </a:xfrm>
          <a:custGeom>
            <a:avLst/>
            <a:gdLst/>
            <a:ahLst/>
            <a:cxnLst/>
            <a:rect l="l" t="t" r="r" b="b"/>
            <a:pathLst>
              <a:path w="3613784" h="892175">
                <a:moveTo>
                  <a:pt x="3613492" y="0"/>
                </a:moveTo>
                <a:lnTo>
                  <a:pt x="0" y="0"/>
                </a:lnTo>
                <a:lnTo>
                  <a:pt x="0" y="891898"/>
                </a:lnTo>
                <a:lnTo>
                  <a:pt x="3613492" y="891898"/>
                </a:lnTo>
                <a:lnTo>
                  <a:pt x="3613492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80667" y="3757717"/>
            <a:ext cx="3613785" cy="89217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85725" marR="461010">
              <a:lnSpc>
                <a:spcPts val="1650"/>
              </a:lnSpc>
              <a:spcBef>
                <a:spcPts val="106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ReactJS applications </a:t>
            </a:r>
            <a:r>
              <a:rPr sz="1400" dirty="0">
                <a:latin typeface="Arial" panose="020B0604020202020204"/>
                <a:cs typeface="Arial" panose="020B0604020202020204"/>
              </a:rPr>
              <a:t>come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as </a:t>
            </a:r>
            <a:r>
              <a:rPr sz="1400" dirty="0">
                <a:latin typeface="Arial" panose="020B0604020202020204"/>
                <a:cs typeface="Arial" panose="020B0604020202020204"/>
              </a:rPr>
              <a:t>a 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JavaScript blob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that will use the DOM  interface to write the </a:t>
            </a:r>
            <a:r>
              <a:rPr sz="1400" dirty="0">
                <a:latin typeface="Arial" panose="020B0604020202020204"/>
                <a:cs typeface="Arial" panose="020B0604020202020204"/>
              </a:rPr>
              <a:t>view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into the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div.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56526" y="3282205"/>
            <a:ext cx="122949" cy="1590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3824267" y="2891719"/>
            <a:ext cx="4423410" cy="1612900"/>
            <a:chOff x="3824267" y="2891719"/>
            <a:chExt cx="4423410" cy="1612900"/>
          </a:xfrm>
        </p:grpSpPr>
        <p:sp>
          <p:nvSpPr>
            <p:cNvPr id="8" name="object 8"/>
            <p:cNvSpPr/>
            <p:nvPr/>
          </p:nvSpPr>
          <p:spPr>
            <a:xfrm>
              <a:off x="5417989" y="3426143"/>
              <a:ext cx="6985" cy="342265"/>
            </a:xfrm>
            <a:custGeom>
              <a:avLst/>
              <a:gdLst/>
              <a:ahLst/>
              <a:cxnLst/>
              <a:rect l="l" t="t" r="r" b="b"/>
              <a:pathLst>
                <a:path w="6985" h="342264">
                  <a:moveTo>
                    <a:pt x="6399" y="34187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33792" y="2901244"/>
              <a:ext cx="4404360" cy="1593850"/>
            </a:xfrm>
            <a:custGeom>
              <a:avLst/>
              <a:gdLst/>
              <a:ahLst/>
              <a:cxnLst/>
              <a:rect l="l" t="t" r="r" b="b"/>
              <a:pathLst>
                <a:path w="4404359" h="1593850">
                  <a:moveTo>
                    <a:pt x="3770042" y="1593246"/>
                  </a:moveTo>
                  <a:lnTo>
                    <a:pt x="3796330" y="1538512"/>
                  </a:lnTo>
                  <a:lnTo>
                    <a:pt x="3825779" y="1493301"/>
                  </a:lnTo>
                  <a:lnTo>
                    <a:pt x="3863079" y="1441925"/>
                  </a:lnTo>
                  <a:lnTo>
                    <a:pt x="3906785" y="1385080"/>
                  </a:lnTo>
                  <a:lnTo>
                    <a:pt x="3930588" y="1354824"/>
                  </a:lnTo>
                  <a:lnTo>
                    <a:pt x="3955449" y="1323461"/>
                  </a:lnTo>
                  <a:lnTo>
                    <a:pt x="3981189" y="1291079"/>
                  </a:lnTo>
                  <a:lnTo>
                    <a:pt x="4007626" y="1257764"/>
                  </a:lnTo>
                  <a:lnTo>
                    <a:pt x="4034579" y="1223604"/>
                  </a:lnTo>
                  <a:lnTo>
                    <a:pt x="4061868" y="1188686"/>
                  </a:lnTo>
                  <a:lnTo>
                    <a:pt x="4089312" y="1153096"/>
                  </a:lnTo>
                  <a:lnTo>
                    <a:pt x="4116730" y="1116922"/>
                  </a:lnTo>
                  <a:lnTo>
                    <a:pt x="4143942" y="1080250"/>
                  </a:lnTo>
                  <a:lnTo>
                    <a:pt x="4170765" y="1043168"/>
                  </a:lnTo>
                  <a:lnTo>
                    <a:pt x="4197021" y="1005763"/>
                  </a:lnTo>
                  <a:lnTo>
                    <a:pt x="4222527" y="968121"/>
                  </a:lnTo>
                  <a:lnTo>
                    <a:pt x="4247103" y="930329"/>
                  </a:lnTo>
                  <a:lnTo>
                    <a:pt x="4270569" y="892475"/>
                  </a:lnTo>
                  <a:lnTo>
                    <a:pt x="4292743" y="854645"/>
                  </a:lnTo>
                  <a:lnTo>
                    <a:pt x="4313445" y="816927"/>
                  </a:lnTo>
                  <a:lnTo>
                    <a:pt x="4332493" y="779407"/>
                  </a:lnTo>
                  <a:lnTo>
                    <a:pt x="4349708" y="742172"/>
                  </a:lnTo>
                  <a:lnTo>
                    <a:pt x="4364908" y="705310"/>
                  </a:lnTo>
                  <a:lnTo>
                    <a:pt x="4377912" y="668908"/>
                  </a:lnTo>
                  <a:lnTo>
                    <a:pt x="4396611" y="597829"/>
                  </a:lnTo>
                  <a:lnTo>
                    <a:pt x="4404358" y="529631"/>
                  </a:lnTo>
                  <a:lnTo>
                    <a:pt x="4403672" y="496830"/>
                  </a:lnTo>
                  <a:lnTo>
                    <a:pt x="4392280" y="434260"/>
                  </a:lnTo>
                  <a:lnTo>
                    <a:pt x="4366319" y="376311"/>
                  </a:lnTo>
                  <a:lnTo>
                    <a:pt x="4324344" y="323678"/>
                  </a:lnTo>
                  <a:lnTo>
                    <a:pt x="4264909" y="277059"/>
                  </a:lnTo>
                  <a:lnTo>
                    <a:pt x="4228191" y="256222"/>
                  </a:lnTo>
                  <a:lnTo>
                    <a:pt x="4186566" y="237149"/>
                  </a:lnTo>
                  <a:lnTo>
                    <a:pt x="4136491" y="218681"/>
                  </a:lnTo>
                  <a:lnTo>
                    <a:pt x="4078995" y="201303"/>
                  </a:lnTo>
                  <a:lnTo>
                    <a:pt x="4014444" y="184980"/>
                  </a:lnTo>
                  <a:lnTo>
                    <a:pt x="3943201" y="169677"/>
                  </a:lnTo>
                  <a:lnTo>
                    <a:pt x="3905185" y="162396"/>
                  </a:lnTo>
                  <a:lnTo>
                    <a:pt x="3865634" y="155358"/>
                  </a:lnTo>
                  <a:lnTo>
                    <a:pt x="3824592" y="148556"/>
                  </a:lnTo>
                  <a:lnTo>
                    <a:pt x="3782105" y="141988"/>
                  </a:lnTo>
                  <a:lnTo>
                    <a:pt x="3738220" y="135648"/>
                  </a:lnTo>
                  <a:lnTo>
                    <a:pt x="3692982" y="129532"/>
                  </a:lnTo>
                  <a:lnTo>
                    <a:pt x="3646436" y="123635"/>
                  </a:lnTo>
                  <a:lnTo>
                    <a:pt x="3598628" y="117954"/>
                  </a:lnTo>
                  <a:lnTo>
                    <a:pt x="3549604" y="112483"/>
                  </a:lnTo>
                  <a:lnTo>
                    <a:pt x="3499410" y="107219"/>
                  </a:lnTo>
                  <a:lnTo>
                    <a:pt x="3448090" y="102157"/>
                  </a:lnTo>
                  <a:lnTo>
                    <a:pt x="3395691" y="97293"/>
                  </a:lnTo>
                  <a:lnTo>
                    <a:pt x="3342258" y="92621"/>
                  </a:lnTo>
                  <a:lnTo>
                    <a:pt x="3287838" y="88138"/>
                  </a:lnTo>
                  <a:lnTo>
                    <a:pt x="3232475" y="83840"/>
                  </a:lnTo>
                  <a:lnTo>
                    <a:pt x="3176215" y="79722"/>
                  </a:lnTo>
                  <a:lnTo>
                    <a:pt x="3119104" y="75779"/>
                  </a:lnTo>
                  <a:lnTo>
                    <a:pt x="3061187" y="72007"/>
                  </a:lnTo>
                  <a:lnTo>
                    <a:pt x="3002511" y="68402"/>
                  </a:lnTo>
                  <a:lnTo>
                    <a:pt x="2943120" y="64959"/>
                  </a:lnTo>
                  <a:lnTo>
                    <a:pt x="2883061" y="61674"/>
                  </a:lnTo>
                  <a:lnTo>
                    <a:pt x="2822379" y="58542"/>
                  </a:lnTo>
                  <a:lnTo>
                    <a:pt x="2761120" y="55559"/>
                  </a:lnTo>
                  <a:lnTo>
                    <a:pt x="2699329" y="52721"/>
                  </a:lnTo>
                  <a:lnTo>
                    <a:pt x="2637052" y="50023"/>
                  </a:lnTo>
                  <a:lnTo>
                    <a:pt x="2574335" y="47461"/>
                  </a:lnTo>
                  <a:lnTo>
                    <a:pt x="2511223" y="45031"/>
                  </a:lnTo>
                  <a:lnTo>
                    <a:pt x="2447762" y="42727"/>
                  </a:lnTo>
                  <a:lnTo>
                    <a:pt x="2383997" y="40546"/>
                  </a:lnTo>
                  <a:lnTo>
                    <a:pt x="2319975" y="38483"/>
                  </a:lnTo>
                  <a:lnTo>
                    <a:pt x="2255740" y="36534"/>
                  </a:lnTo>
                  <a:lnTo>
                    <a:pt x="2191339" y="34694"/>
                  </a:lnTo>
                  <a:lnTo>
                    <a:pt x="2126817" y="32959"/>
                  </a:lnTo>
                  <a:lnTo>
                    <a:pt x="2062220" y="31324"/>
                  </a:lnTo>
                  <a:lnTo>
                    <a:pt x="2007933" y="30026"/>
                  </a:lnTo>
                  <a:lnTo>
                    <a:pt x="1953651" y="28792"/>
                  </a:lnTo>
                  <a:lnTo>
                    <a:pt x="1899403" y="27621"/>
                  </a:lnTo>
                  <a:lnTo>
                    <a:pt x="1845216" y="26510"/>
                  </a:lnTo>
                  <a:lnTo>
                    <a:pt x="1791116" y="25456"/>
                  </a:lnTo>
                  <a:lnTo>
                    <a:pt x="1737131" y="24457"/>
                  </a:lnTo>
                  <a:lnTo>
                    <a:pt x="1683287" y="23510"/>
                  </a:lnTo>
                  <a:lnTo>
                    <a:pt x="1629612" y="22612"/>
                  </a:lnTo>
                  <a:lnTo>
                    <a:pt x="1576133" y="21761"/>
                  </a:lnTo>
                  <a:lnTo>
                    <a:pt x="1522877" y="20955"/>
                  </a:lnTo>
                  <a:lnTo>
                    <a:pt x="1469870" y="20190"/>
                  </a:lnTo>
                  <a:lnTo>
                    <a:pt x="1417140" y="19464"/>
                  </a:lnTo>
                  <a:lnTo>
                    <a:pt x="1364714" y="18775"/>
                  </a:lnTo>
                  <a:lnTo>
                    <a:pt x="1312619" y="18119"/>
                  </a:lnTo>
                  <a:lnTo>
                    <a:pt x="1260882" y="17495"/>
                  </a:lnTo>
                  <a:lnTo>
                    <a:pt x="1209530" y="16899"/>
                  </a:lnTo>
                  <a:lnTo>
                    <a:pt x="1158590" y="16330"/>
                  </a:lnTo>
                  <a:lnTo>
                    <a:pt x="1108089" y="15784"/>
                  </a:lnTo>
                  <a:lnTo>
                    <a:pt x="1058054" y="15259"/>
                  </a:lnTo>
                  <a:lnTo>
                    <a:pt x="1008512" y="14752"/>
                  </a:lnTo>
                  <a:lnTo>
                    <a:pt x="959491" y="14260"/>
                  </a:lnTo>
                  <a:lnTo>
                    <a:pt x="911016" y="13782"/>
                  </a:lnTo>
                  <a:lnTo>
                    <a:pt x="863117" y="13314"/>
                  </a:lnTo>
                  <a:lnTo>
                    <a:pt x="815818" y="12854"/>
                  </a:lnTo>
                  <a:lnTo>
                    <a:pt x="769148" y="12399"/>
                  </a:lnTo>
                  <a:lnTo>
                    <a:pt x="711738" y="11831"/>
                  </a:lnTo>
                  <a:lnTo>
                    <a:pt x="655405" y="11262"/>
                  </a:lnTo>
                  <a:lnTo>
                    <a:pt x="600201" y="10687"/>
                  </a:lnTo>
                  <a:lnTo>
                    <a:pt x="546179" y="10101"/>
                  </a:lnTo>
                  <a:lnTo>
                    <a:pt x="493392" y="9499"/>
                  </a:lnTo>
                  <a:lnTo>
                    <a:pt x="441894" y="8877"/>
                  </a:lnTo>
                  <a:lnTo>
                    <a:pt x="391738" y="8228"/>
                  </a:lnTo>
                  <a:lnTo>
                    <a:pt x="342976" y="7548"/>
                  </a:lnTo>
                  <a:lnTo>
                    <a:pt x="295662" y="6832"/>
                  </a:lnTo>
                  <a:lnTo>
                    <a:pt x="249849" y="6074"/>
                  </a:lnTo>
                  <a:lnTo>
                    <a:pt x="194770" y="5046"/>
                  </a:lnTo>
                  <a:lnTo>
                    <a:pt x="142215" y="3940"/>
                  </a:lnTo>
                  <a:lnTo>
                    <a:pt x="92290" y="2745"/>
                  </a:lnTo>
                  <a:lnTo>
                    <a:pt x="45099" y="1449"/>
                  </a:lnTo>
                  <a:lnTo>
                    <a:pt x="774" y="24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737892" y="2860294"/>
            <a:ext cx="106799" cy="81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state is read only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ym typeface="+mn-ea"/>
              </a:rPr>
              <a:t>State can never be mutated</a:t>
            </a:r>
            <a:endParaRPr lang="en-US" dirty="0"/>
          </a:p>
          <a:p>
            <a:r>
              <a:rPr lang="en-US" dirty="0">
                <a:sym typeface="+mn-ea"/>
              </a:rPr>
              <a:t>New states are produced by applying an action to the current state (known as reduction) from which a new state object is produced</a:t>
            </a:r>
            <a:endParaRPr lang="en-US" dirty="0"/>
          </a:p>
          <a:p>
            <a:r>
              <a:rPr lang="en-US" dirty="0">
                <a:sym typeface="+mn-ea"/>
              </a:rPr>
              <a:t>Immutable programming techniques need to be utilized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changeds are made with pure functions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ym typeface="+mn-ea"/>
              </a:rPr>
              <a:t>Pure functions accept inputs, and using only those inputs produce a single output</a:t>
            </a:r>
            <a:endParaRPr lang="en-US" dirty="0"/>
          </a:p>
          <a:p>
            <a:r>
              <a:rPr lang="en-US" dirty="0">
                <a:sym typeface="+mn-ea"/>
              </a:rPr>
              <a:t>The function produces no side effects</a:t>
            </a:r>
            <a:endParaRPr lang="en-US" dirty="0"/>
          </a:p>
          <a:p>
            <a:r>
              <a:rPr lang="en-US" dirty="0">
                <a:sym typeface="+mn-ea"/>
              </a:rPr>
              <a:t>Many pure functions can be composed together to process different parts of the state tree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different from flux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While Redux and Flux share similar concepts and principles, there are some differences</a:t>
            </a:r>
            <a:endParaRPr lang="en-US" dirty="0"/>
          </a:p>
          <a:p>
            <a:r>
              <a:rPr lang="en-US" dirty="0">
                <a:sym typeface="+mn-ea"/>
              </a:rPr>
              <a:t>Flux differentiates between the dispatcher and store, this is because Flux supports multiple stores</a:t>
            </a:r>
            <a:endParaRPr lang="en-US" dirty="0"/>
          </a:p>
          <a:p>
            <a:r>
              <a:rPr lang="en-US" dirty="0">
                <a:sym typeface="+mn-ea"/>
              </a:rPr>
              <a:t>Redux limits the application to one store which means the store and dispatcher can be combined into one dispatcher-store</a:t>
            </a:r>
            <a:endParaRPr lang="en-US" dirty="0"/>
          </a:p>
          <a:p>
            <a:r>
              <a:rPr lang="en-US" dirty="0">
                <a:sym typeface="+mn-ea"/>
              </a:rPr>
              <a:t>This dispatcher-store is created by </a:t>
            </a:r>
            <a:r>
              <a:rPr lang="en-US" dirty="0" err="1">
                <a:sym typeface="+mn-ea"/>
              </a:rPr>
              <a:t>Redux's</a:t>
            </a:r>
            <a:r>
              <a:rPr lang="en-US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createStore</a:t>
            </a:r>
            <a:r>
              <a:rPr lang="en-US" dirty="0">
                <a:sym typeface="+mn-ea"/>
              </a:rPr>
              <a:t> function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definition of redux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From the Redux website, "Redux is a predictable state container for JavaScript apps."</a:t>
            </a:r>
            <a:endParaRPr lang="en-US" dirty="0"/>
          </a:p>
          <a:p>
            <a:r>
              <a:rPr lang="en-US" dirty="0">
                <a:sym typeface="+mn-ea"/>
              </a:rPr>
              <a:t>Predictable – state changes follow the three principles</a:t>
            </a:r>
            <a:endParaRPr lang="en-US" dirty="0"/>
          </a:p>
          <a:p>
            <a:r>
              <a:rPr lang="en-US" dirty="0">
                <a:sym typeface="+mn-ea"/>
              </a:rPr>
              <a:t>State – the application's data, including data related to the UI itself</a:t>
            </a:r>
            <a:endParaRPr lang="en-US" dirty="0"/>
          </a:p>
          <a:p>
            <a:r>
              <a:rPr lang="en-US" dirty="0">
                <a:sym typeface="+mn-ea"/>
              </a:rPr>
              <a:t>Container – Redux is the container which applies actions to the pure reducer functions to return a new state</a:t>
            </a:r>
            <a:endParaRPr lang="en-US" dirty="0"/>
          </a:p>
          <a:p>
            <a:r>
              <a:rPr lang="en-US" dirty="0">
                <a:sym typeface="+mn-ea"/>
              </a:rPr>
              <a:t>Redux has been designed for JavaScript applications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development env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Visual Studio Code + Google Chrome – using the Chrome extension for Visual Studio Code, in editor debugging of TypeScript code will be available</a:t>
            </a:r>
            <a:endParaRPr lang="en-US" dirty="0"/>
          </a:p>
          <a:p>
            <a:r>
              <a:rPr lang="en-US" dirty="0">
                <a:sym typeface="+mn-ea"/>
              </a:rPr>
              <a:t>REST Server provided by </a:t>
            </a:r>
            <a:r>
              <a:rPr lang="en-US" dirty="0" err="1">
                <a:sym typeface="+mn-ea"/>
              </a:rPr>
              <a:t>json</a:t>
            </a:r>
            <a:r>
              <a:rPr lang="en-US" dirty="0">
                <a:sym typeface="+mn-ea"/>
              </a:rPr>
              <a:t>-server, Web Server provided by browser-sync</a:t>
            </a:r>
            <a:endParaRPr lang="en-US" dirty="0"/>
          </a:p>
          <a:p>
            <a:r>
              <a:rPr lang="en-US" dirty="0">
                <a:sym typeface="+mn-ea"/>
              </a:rPr>
              <a:t>TypeScript is used for module support and strong-typing</a:t>
            </a:r>
            <a:endParaRPr lang="en-US" dirty="0"/>
          </a:p>
          <a:p>
            <a:r>
              <a:rPr lang="en-US" dirty="0">
                <a:sym typeface="+mn-ea"/>
              </a:rPr>
              <a:t>Dynamic Module Loading with </a:t>
            </a:r>
            <a:r>
              <a:rPr lang="en-US" dirty="0" err="1">
                <a:sym typeface="+mn-ea"/>
              </a:rPr>
              <a:t>SystemJS</a:t>
            </a:r>
            <a:endParaRPr lang="en-US" dirty="0"/>
          </a:p>
          <a:p>
            <a:r>
              <a:rPr lang="en-US" dirty="0">
                <a:sym typeface="+mn-ea"/>
              </a:rPr>
              <a:t>ES2015 code is not transpiled to ES5.1, it will run as ES2015 natively</a:t>
            </a:r>
            <a:endParaRPr lang="en-US" dirty="0"/>
          </a:p>
          <a:p>
            <a:r>
              <a:rPr lang="en-US" dirty="0">
                <a:sym typeface="+mn-ea"/>
              </a:rPr>
              <a:t>Node.js powers the development tooling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essentials js and web browser api concepts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 err="1">
                <a:sym typeface="+mn-ea"/>
              </a:rPr>
              <a:t>Object.assign</a:t>
            </a:r>
            <a:endParaRPr lang="en-US" dirty="0"/>
          </a:p>
          <a:p>
            <a:r>
              <a:rPr lang="en-US" dirty="0">
                <a:sym typeface="+mn-ea"/>
              </a:rPr>
              <a:t>Immutable Array Functions</a:t>
            </a:r>
            <a:endParaRPr lang="en-US" dirty="0"/>
          </a:p>
          <a:p>
            <a:r>
              <a:rPr lang="en-US" dirty="0">
                <a:sym typeface="+mn-ea"/>
              </a:rPr>
              <a:t>Function Parameter Default Values</a:t>
            </a:r>
            <a:endParaRPr lang="en-US" dirty="0"/>
          </a:p>
          <a:p>
            <a:r>
              <a:rPr lang="en-US" dirty="0">
                <a:sym typeface="+mn-ea"/>
              </a:rPr>
              <a:t>Arrow Functions</a:t>
            </a:r>
            <a:endParaRPr lang="en-US" dirty="0"/>
          </a:p>
          <a:p>
            <a:r>
              <a:rPr lang="en-US" dirty="0">
                <a:sym typeface="+mn-ea"/>
              </a:rPr>
              <a:t>Destructuring, Spread Operator, and Rest Operator</a:t>
            </a:r>
            <a:endParaRPr lang="en-US" dirty="0"/>
          </a:p>
          <a:p>
            <a:r>
              <a:rPr lang="en-US" dirty="0">
                <a:sym typeface="+mn-ea"/>
              </a:rPr>
              <a:t>Fetch &amp; Promises</a:t>
            </a:r>
            <a:endParaRPr lang="en-US" dirty="0"/>
          </a:p>
          <a:p>
            <a:r>
              <a:rPr lang="en-US" dirty="0">
                <a:sym typeface="+mn-ea"/>
              </a:rPr>
              <a:t>ES2015 Modules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essential js concepts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 err="1">
                <a:sym typeface="+mn-ea"/>
              </a:rPr>
              <a:t>Object.assign</a:t>
            </a:r>
            <a:r>
              <a:rPr lang="en-US" dirty="0">
                <a:sym typeface="+mn-ea"/>
              </a:rPr>
              <a:t> – used to copy properties from one object to another</a:t>
            </a:r>
            <a:endParaRPr lang="en-US" dirty="0"/>
          </a:p>
          <a:p>
            <a:r>
              <a:rPr lang="en-US" dirty="0">
                <a:sym typeface="+mn-ea"/>
              </a:rPr>
              <a:t>Immutable Array Functions – produce a new array instead of mutating an existing array</a:t>
            </a:r>
            <a:endParaRPr lang="en-US" dirty="0"/>
          </a:p>
          <a:p>
            <a:r>
              <a:rPr lang="en-US" dirty="0">
                <a:sym typeface="+mn-ea"/>
              </a:rPr>
              <a:t>Function Parameter Default Values – used to initialize state when the application loads</a:t>
            </a:r>
            <a:endParaRPr lang="en-US" dirty="0"/>
          </a:p>
          <a:p>
            <a:r>
              <a:rPr lang="en-US" dirty="0">
                <a:sym typeface="+mn-ea"/>
              </a:rPr>
              <a:t>Arrow Functions – commonly used when lexical this or a simpler syntax is desired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essential js concepts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sz="1500" dirty="0">
                <a:sym typeface="+mn-ea"/>
              </a:rPr>
              <a:t>Destructuring, Spreads, and Rest – makes working with properties easier</a:t>
            </a:r>
            <a:endParaRPr lang="en-US" sz="1500" dirty="0"/>
          </a:p>
          <a:p>
            <a:r>
              <a:rPr lang="en-US" sz="1500" dirty="0">
                <a:sym typeface="+mn-ea"/>
              </a:rPr>
              <a:t>Fetch &amp; Promises – Fetch is the new API for making REST service calls instead of libraries such as jQuery or using the XHR object directly</a:t>
            </a:r>
            <a:endParaRPr lang="en-US" sz="1500" dirty="0"/>
          </a:p>
          <a:p>
            <a:pPr lvl="1"/>
            <a:r>
              <a:rPr lang="en-US" sz="1500" dirty="0">
                <a:sym typeface="+mn-ea"/>
              </a:rPr>
              <a:t>Fetch is not a standard, but hopefully will be soon</a:t>
            </a:r>
            <a:endParaRPr lang="en-US" sz="1500" dirty="0"/>
          </a:p>
          <a:p>
            <a:pPr lvl="1"/>
            <a:r>
              <a:rPr lang="en-US" sz="1500" dirty="0">
                <a:sym typeface="+mn-ea"/>
              </a:rPr>
              <a:t>Promises are an ES2015 standard with wide support</a:t>
            </a:r>
            <a:endParaRPr lang="en-US" sz="1500" dirty="0">
              <a:sym typeface="+mn-ea"/>
            </a:endParaRPr>
          </a:p>
          <a:p>
            <a:pPr lvl="0"/>
            <a:r>
              <a:rPr lang="en-US" sz="1660" dirty="0">
                <a:sym typeface="+mn-ea"/>
              </a:rPr>
              <a:t>ES2015 Modules – Not supported natively, but TypeScript will transpile to UMD modules to be loaded by </a:t>
            </a:r>
            <a:r>
              <a:rPr lang="en-US" sz="1660" dirty="0" err="1">
                <a:sym typeface="+mn-ea"/>
              </a:rPr>
              <a:t>SystemJS</a:t>
            </a:r>
            <a:endParaRPr lang="en-US" sz="1660" dirty="0"/>
          </a:p>
          <a:p>
            <a:pPr lvl="1"/>
            <a:r>
              <a:rPr lang="en-US" sz="1660" dirty="0">
                <a:sym typeface="+mn-ea"/>
              </a:rPr>
              <a:t>Eventually, ES2015 modules (static and dynamic – through </a:t>
            </a:r>
            <a:r>
              <a:rPr lang="en-US" sz="1660" dirty="0" err="1">
                <a:sym typeface="+mn-ea"/>
              </a:rPr>
              <a:t>SystemJS</a:t>
            </a:r>
            <a:r>
              <a:rPr lang="en-US" sz="1660" dirty="0">
                <a:sym typeface="+mn-ea"/>
              </a:rPr>
              <a:t>) should be available natively</a:t>
            </a:r>
            <a:endParaRPr lang="en-US" sz="1660" dirty="0"/>
          </a:p>
          <a:p>
            <a:pPr lvl="0"/>
            <a:endParaRPr lang="en-US" sz="1660" dirty="0"/>
          </a:p>
          <a:p>
            <a:pPr lvl="0"/>
            <a:endParaRPr lang="en-US" sz="1665" dirty="0"/>
          </a:p>
          <a:p>
            <a:endParaRPr lang="en-US" sz="1500" dirty="0"/>
          </a:p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reducer fns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Follows the pattern of the </a:t>
            </a:r>
            <a:r>
              <a:rPr lang="en-US" b="1" dirty="0">
                <a:sym typeface="+mn-ea"/>
              </a:rPr>
              <a:t>reduce</a:t>
            </a:r>
            <a:r>
              <a:rPr lang="en-US" dirty="0">
                <a:sym typeface="+mn-ea"/>
              </a:rPr>
              <a:t> function available on the </a:t>
            </a:r>
            <a:r>
              <a:rPr lang="en-US" b="1" dirty="0">
                <a:sym typeface="+mn-ea"/>
              </a:rPr>
              <a:t>Array</a:t>
            </a:r>
            <a:r>
              <a:rPr lang="en-US" dirty="0">
                <a:sym typeface="+mn-ea"/>
              </a:rPr>
              <a:t> prototype in JavaScript</a:t>
            </a:r>
            <a:endParaRPr lang="en-US" dirty="0"/>
          </a:p>
          <a:p>
            <a:r>
              <a:rPr lang="en-US" dirty="0">
                <a:sym typeface="+mn-ea"/>
              </a:rPr>
              <a:t>Receives the current state and an action, the function produces a new state based upon the type of action, and its associated data</a:t>
            </a:r>
            <a:endParaRPr lang="en-US" dirty="0"/>
          </a:p>
          <a:p>
            <a:r>
              <a:rPr lang="en-US" dirty="0">
                <a:sym typeface="+mn-ea"/>
              </a:rPr>
              <a:t>Pure function – output results from inputs only, no side-effects</a:t>
            </a:r>
            <a:endParaRPr lang="en-US" dirty="0"/>
          </a:p>
          <a:p>
            <a:r>
              <a:rPr lang="en-US" dirty="0">
                <a:sym typeface="+mn-ea"/>
              </a:rPr>
              <a:t>Should be configured to create an initial state during the first run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working with stores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Stores are the container for applying the action to the state using the reducer function, and they contain the current state</a:t>
            </a:r>
            <a:endParaRPr lang="en-US" dirty="0"/>
          </a:p>
          <a:p>
            <a:r>
              <a:rPr lang="en-US" dirty="0">
                <a:sym typeface="+mn-ea"/>
              </a:rPr>
              <a:t>Created with the </a:t>
            </a:r>
            <a:r>
              <a:rPr lang="en-US" b="1" dirty="0" err="1">
                <a:sym typeface="+mn-ea"/>
              </a:rPr>
              <a:t>createStore</a:t>
            </a:r>
            <a:r>
              <a:rPr lang="en-US" dirty="0">
                <a:sym typeface="+mn-ea"/>
              </a:rPr>
              <a:t> function</a:t>
            </a:r>
            <a:endParaRPr lang="en-US" dirty="0"/>
          </a:p>
          <a:p>
            <a:r>
              <a:rPr lang="en-US" dirty="0">
                <a:sym typeface="+mn-ea"/>
              </a:rPr>
              <a:t>The first parameter is the reducer function</a:t>
            </a:r>
            <a:endParaRPr lang="en-US" dirty="0"/>
          </a:p>
          <a:p>
            <a:r>
              <a:rPr lang="en-US" dirty="0">
                <a:sym typeface="+mn-ea"/>
              </a:rPr>
              <a:t>The second parameter is an optional initial state, if this is not provided the default state initialized by the reducer function will be used on the first run-through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987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ReactJS tool</a:t>
            </a:r>
            <a:r>
              <a:rPr spc="-95" dirty="0"/>
              <a:t> </a:t>
            </a:r>
            <a:r>
              <a:rPr dirty="0"/>
              <a:t>chain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3338245"/>
            <a:ext cx="8094345" cy="12541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Babel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1800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Transpile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language features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(e.g.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ECMAScript,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JSX)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to basic</a:t>
            </a:r>
            <a:r>
              <a:rPr sz="1800" spc="-1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2174875">
              <a:lnSpc>
                <a:spcPct val="149000"/>
              </a:lnSpc>
            </a:pPr>
            <a:r>
              <a:rPr sz="1800" b="1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Webpack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Bundle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modules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resources (CSS,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images)  Output loadable with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single </a:t>
            </a:r>
            <a:r>
              <a:rPr sz="1800" spc="2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script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tag in any</a:t>
            </a:r>
            <a:r>
              <a:rPr sz="1800" spc="-2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browser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3272" y="1394822"/>
            <a:ext cx="1424305" cy="40703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#1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3272" y="1934671"/>
            <a:ext cx="1424305" cy="40703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#2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3272" y="2668294"/>
            <a:ext cx="1424305" cy="40703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Component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#N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247" y="2229499"/>
            <a:ext cx="278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...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5619" y="1394822"/>
            <a:ext cx="930275" cy="465455"/>
          </a:xfrm>
          <a:custGeom>
            <a:avLst/>
            <a:gdLst/>
            <a:ahLst/>
            <a:cxnLst/>
            <a:rect l="l" t="t" r="r" b="b"/>
            <a:pathLst>
              <a:path w="930275" h="465455">
                <a:moveTo>
                  <a:pt x="0" y="116249"/>
                </a:moveTo>
                <a:lnTo>
                  <a:pt x="697498" y="116249"/>
                </a:lnTo>
                <a:lnTo>
                  <a:pt x="697498" y="0"/>
                </a:lnTo>
                <a:lnTo>
                  <a:pt x="929998" y="232499"/>
                </a:lnTo>
                <a:lnTo>
                  <a:pt x="697498" y="464999"/>
                </a:lnTo>
                <a:lnTo>
                  <a:pt x="697498" y="348749"/>
                </a:lnTo>
                <a:lnTo>
                  <a:pt x="0" y="348749"/>
                </a:lnTo>
                <a:lnTo>
                  <a:pt x="0" y="116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88640" y="1502733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Babel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15619" y="2639194"/>
            <a:ext cx="930275" cy="465455"/>
          </a:xfrm>
          <a:custGeom>
            <a:avLst/>
            <a:gdLst/>
            <a:ahLst/>
            <a:cxnLst/>
            <a:rect l="l" t="t" r="r" b="b"/>
            <a:pathLst>
              <a:path w="930275" h="465455">
                <a:moveTo>
                  <a:pt x="0" y="116249"/>
                </a:moveTo>
                <a:lnTo>
                  <a:pt x="697498" y="116249"/>
                </a:lnTo>
                <a:lnTo>
                  <a:pt x="697498" y="0"/>
                </a:lnTo>
                <a:lnTo>
                  <a:pt x="929998" y="232499"/>
                </a:lnTo>
                <a:lnTo>
                  <a:pt x="697498" y="464999"/>
                </a:lnTo>
                <a:lnTo>
                  <a:pt x="697498" y="348749"/>
                </a:lnTo>
                <a:lnTo>
                  <a:pt x="0" y="348749"/>
                </a:lnTo>
                <a:lnTo>
                  <a:pt x="0" y="116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88640" y="2747105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Babel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15619" y="1934671"/>
            <a:ext cx="930275" cy="465455"/>
          </a:xfrm>
          <a:custGeom>
            <a:avLst/>
            <a:gdLst/>
            <a:ahLst/>
            <a:cxnLst/>
            <a:rect l="l" t="t" r="r" b="b"/>
            <a:pathLst>
              <a:path w="930275" h="465455">
                <a:moveTo>
                  <a:pt x="0" y="116249"/>
                </a:moveTo>
                <a:lnTo>
                  <a:pt x="697498" y="116249"/>
                </a:lnTo>
                <a:lnTo>
                  <a:pt x="697498" y="0"/>
                </a:lnTo>
                <a:lnTo>
                  <a:pt x="929998" y="232499"/>
                </a:lnTo>
                <a:lnTo>
                  <a:pt x="697498" y="464999"/>
                </a:lnTo>
                <a:lnTo>
                  <a:pt x="697498" y="348749"/>
                </a:lnTo>
                <a:lnTo>
                  <a:pt x="0" y="348749"/>
                </a:lnTo>
                <a:lnTo>
                  <a:pt x="0" y="116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88640" y="2042581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Babel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4167" y="1426172"/>
            <a:ext cx="1666239" cy="169291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vert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213360">
              <a:lnSpc>
                <a:spcPct val="100000"/>
              </a:lnSpc>
              <a:spcBef>
                <a:spcPts val="1935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Webpack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60363" y="1859821"/>
            <a:ext cx="1249680" cy="882015"/>
          </a:xfrm>
          <a:custGeom>
            <a:avLst/>
            <a:gdLst/>
            <a:ahLst/>
            <a:cxnLst/>
            <a:rect l="l" t="t" r="r" b="b"/>
            <a:pathLst>
              <a:path w="1249679" h="882014">
                <a:moveTo>
                  <a:pt x="0" y="220349"/>
                </a:moveTo>
                <a:lnTo>
                  <a:pt x="808498" y="220349"/>
                </a:lnTo>
                <a:lnTo>
                  <a:pt x="808498" y="0"/>
                </a:lnTo>
                <a:lnTo>
                  <a:pt x="1249197" y="440699"/>
                </a:lnTo>
                <a:lnTo>
                  <a:pt x="808498" y="881398"/>
                </a:lnTo>
                <a:lnTo>
                  <a:pt x="808498" y="661048"/>
                </a:lnTo>
                <a:lnTo>
                  <a:pt x="0" y="661048"/>
                </a:lnTo>
                <a:lnTo>
                  <a:pt x="0" y="2203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867661" y="1975021"/>
            <a:ext cx="1249680" cy="65151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85725" marR="425450">
              <a:lnSpc>
                <a:spcPts val="1650"/>
              </a:lnSpc>
              <a:spcBef>
                <a:spcPts val="70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Output  Bundle.js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39516" y="697423"/>
            <a:ext cx="930275" cy="697865"/>
          </a:xfrm>
          <a:custGeom>
            <a:avLst/>
            <a:gdLst/>
            <a:ahLst/>
            <a:cxnLst/>
            <a:rect l="l" t="t" r="r" b="b"/>
            <a:pathLst>
              <a:path w="930275" h="697865">
                <a:moveTo>
                  <a:pt x="0" y="0"/>
                </a:moveTo>
                <a:lnTo>
                  <a:pt x="929998" y="0"/>
                </a:lnTo>
                <a:lnTo>
                  <a:pt x="929998" y="453214"/>
                </a:lnTo>
                <a:lnTo>
                  <a:pt x="552198" y="453214"/>
                </a:lnTo>
                <a:lnTo>
                  <a:pt x="552198" y="523123"/>
                </a:lnTo>
                <a:lnTo>
                  <a:pt x="639373" y="523123"/>
                </a:lnTo>
                <a:lnTo>
                  <a:pt x="464999" y="697498"/>
                </a:lnTo>
                <a:lnTo>
                  <a:pt x="290624" y="523123"/>
                </a:lnTo>
                <a:lnTo>
                  <a:pt x="377824" y="523123"/>
                </a:lnTo>
                <a:lnTo>
                  <a:pt x="377824" y="453214"/>
                </a:lnTo>
                <a:lnTo>
                  <a:pt x="0" y="45321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412539" y="799443"/>
            <a:ext cx="668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React.js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1297" y="1083637"/>
            <a:ext cx="1546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React</a:t>
            </a:r>
            <a:r>
              <a:rPr sz="1400" u="heavy" spc="-7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Components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store initialisation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ym typeface="+mn-ea"/>
              </a:rPr>
              <a:t>When a store is created, the reducer function is executed with no action allowing the default parameter value and the reducer functions to initialize the application state</a:t>
            </a:r>
            <a:endParaRPr lang="en-US" dirty="0"/>
          </a:p>
          <a:p>
            <a:r>
              <a:rPr lang="en-US" dirty="0">
                <a:sym typeface="+mn-ea"/>
              </a:rPr>
              <a:t>If an initial state is passed into the </a:t>
            </a:r>
            <a:r>
              <a:rPr lang="en-US" b="1" dirty="0" err="1">
                <a:sym typeface="+mn-ea"/>
              </a:rPr>
              <a:t>createStore</a:t>
            </a:r>
            <a:r>
              <a:rPr lang="en-US" dirty="0">
                <a:sym typeface="+mn-ea"/>
              </a:rPr>
              <a:t> function, the initial state is passed in when the store is created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handling actions with store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ym typeface="+mn-ea"/>
              </a:rPr>
              <a:t>Actions are sent to the store using the </a:t>
            </a:r>
            <a:r>
              <a:rPr lang="en-US" b="1" dirty="0">
                <a:sym typeface="+mn-ea"/>
              </a:rPr>
              <a:t>dispatch</a:t>
            </a:r>
            <a:r>
              <a:rPr lang="en-US" dirty="0">
                <a:sym typeface="+mn-ea"/>
              </a:rPr>
              <a:t> function</a:t>
            </a:r>
            <a:endParaRPr lang="en-US" dirty="0"/>
          </a:p>
          <a:p>
            <a:r>
              <a:rPr lang="en-US" dirty="0">
                <a:sym typeface="+mn-ea"/>
              </a:rPr>
              <a:t>The </a:t>
            </a:r>
            <a:r>
              <a:rPr lang="en-US" b="1" dirty="0">
                <a:sym typeface="+mn-ea"/>
              </a:rPr>
              <a:t>dispatch</a:t>
            </a:r>
            <a:r>
              <a:rPr lang="en-US" dirty="0">
                <a:sym typeface="+mn-ea"/>
              </a:rPr>
              <a:t> function accepts the action object as an argument</a:t>
            </a:r>
            <a:endParaRPr lang="en-US" dirty="0"/>
          </a:p>
          <a:p>
            <a:r>
              <a:rPr lang="en-US" dirty="0">
                <a:sym typeface="+mn-ea"/>
              </a:rPr>
              <a:t>The action object must have a </a:t>
            </a:r>
            <a:r>
              <a:rPr lang="en-US" b="1" dirty="0">
                <a:sym typeface="+mn-ea"/>
              </a:rPr>
              <a:t>type</a:t>
            </a:r>
            <a:r>
              <a:rPr lang="en-US" dirty="0">
                <a:sym typeface="+mn-ea"/>
              </a:rPr>
              <a:t> property to identify what the action is, additional properties with other relevant data may be specified as well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distributing the new state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To distribute the new state produced from a dispatched action, a publisher/subscriber model is used through a </a:t>
            </a:r>
            <a:r>
              <a:rPr lang="en-US" b="1" dirty="0">
                <a:sym typeface="+mn-ea"/>
              </a:rPr>
              <a:t>subscribe</a:t>
            </a:r>
            <a:r>
              <a:rPr lang="en-US" dirty="0">
                <a:sym typeface="+mn-ea"/>
              </a:rPr>
              <a:t> function available on the store</a:t>
            </a:r>
            <a:endParaRPr lang="en-US" dirty="0"/>
          </a:p>
          <a:p>
            <a:r>
              <a:rPr lang="en-US" dirty="0">
                <a:sym typeface="+mn-ea"/>
              </a:rPr>
              <a:t>When actions are dispatched, they are processed by the reducer producing a new state, then all of the subscriber functions are invoked so they can process the new state</a:t>
            </a:r>
            <a:endParaRPr lang="en-US" dirty="0"/>
          </a:p>
          <a:p>
            <a:r>
              <a:rPr lang="en-US" dirty="0">
                <a:sym typeface="+mn-ea"/>
              </a:rPr>
              <a:t>The new state is retrieved in the subscriber function through the </a:t>
            </a:r>
            <a:r>
              <a:rPr lang="en-US" b="1" dirty="0" err="1">
                <a:sym typeface="+mn-ea"/>
              </a:rPr>
              <a:t>getState</a:t>
            </a:r>
            <a:r>
              <a:rPr lang="en-US" dirty="0">
                <a:sym typeface="+mn-ea"/>
              </a:rPr>
              <a:t> function on the store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combining reducers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The state tree for an application can grow quickly especially when considering the first principle of Redux which is the entire state of the application is stored in one object</a:t>
            </a:r>
            <a:endParaRPr lang="en-US" dirty="0"/>
          </a:p>
          <a:p>
            <a:r>
              <a:rPr lang="en-US" dirty="0">
                <a:sym typeface="+mn-ea"/>
              </a:rPr>
              <a:t>Writing a single reducer function for the whole state tree results in a long, bloated and difficult to maintain function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Commonly, reducer functions will be divided into multiple reducer functions with each function being responsible for one branch of the state tree</a:t>
            </a:r>
            <a:endParaRPr lang="en-US" dirty="0"/>
          </a:p>
          <a:p>
            <a:r>
              <a:rPr lang="en-US" dirty="0">
                <a:sym typeface="+mn-ea"/>
              </a:rPr>
              <a:t>Redux provides a </a:t>
            </a:r>
            <a:r>
              <a:rPr lang="en-US" b="1" dirty="0" err="1">
                <a:sym typeface="+mn-ea"/>
              </a:rPr>
              <a:t>combineReducers</a:t>
            </a:r>
            <a:r>
              <a:rPr lang="en-US" dirty="0">
                <a:sym typeface="+mn-ea"/>
              </a:rPr>
              <a:t> function to combine these multiple reducer functions into a single function for the store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integrate react with async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1500" dirty="0">
                <a:sym typeface="+mn-ea"/>
              </a:rPr>
              <a:t>Redux works great with React, but Redux is not limited to only working React</a:t>
            </a:r>
            <a:endParaRPr lang="en-US" sz="1500" dirty="0"/>
          </a:p>
          <a:p>
            <a:pPr lvl="1"/>
            <a:r>
              <a:rPr lang="en-US" sz="1500" dirty="0">
                <a:sym typeface="+mn-ea"/>
              </a:rPr>
              <a:t>Nevertheless, the React/Redux combination is so popular there are special libraries for tying the two together and there are lots of resources online which explore this common combination of libraries</a:t>
            </a:r>
            <a:endParaRPr lang="en-US" sz="1500" dirty="0"/>
          </a:p>
          <a:p>
            <a:r>
              <a:rPr lang="en-US" sz="1500" dirty="0">
                <a:sym typeface="+mn-ea"/>
              </a:rPr>
              <a:t>Asynchronous programming introduces additional complexities to managing state</a:t>
            </a:r>
            <a:endParaRPr lang="en-US" sz="1500" dirty="0"/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async programming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1500" dirty="0">
                <a:sym typeface="+mn-ea"/>
              </a:rPr>
              <a:t>Asynchronous Redux programming appears difficult at first, but really its quite easy</a:t>
            </a:r>
            <a:endParaRPr lang="en-US" sz="1500" dirty="0"/>
          </a:p>
          <a:p>
            <a:r>
              <a:rPr lang="en-US" sz="1500" dirty="0">
                <a:sym typeface="+mn-ea"/>
              </a:rPr>
              <a:t>The key is to understand how state and asynchronous operations work together</a:t>
            </a:r>
            <a:endParaRPr lang="en-US" sz="1500" dirty="0"/>
          </a:p>
          <a:p>
            <a:r>
              <a:rPr lang="en-US" sz="1500" dirty="0">
                <a:sym typeface="+mn-ea"/>
              </a:rPr>
              <a:t>Asynchronous operations have two states:</a:t>
            </a:r>
            <a:endParaRPr lang="en-US" sz="1500" dirty="0"/>
          </a:p>
          <a:p>
            <a:pPr lvl="1"/>
            <a:r>
              <a:rPr lang="en-US" sz="1500" dirty="0">
                <a:sym typeface="+mn-ea"/>
              </a:rPr>
              <a:t>Pending Request State</a:t>
            </a:r>
            <a:endParaRPr lang="en-US" sz="1500" dirty="0"/>
          </a:p>
          <a:p>
            <a:pPr lvl="1"/>
            <a:r>
              <a:rPr lang="en-US" sz="1500" dirty="0">
                <a:sym typeface="+mn-ea"/>
              </a:rPr>
              <a:t>Fulfilled Request State</a:t>
            </a:r>
            <a:endParaRPr lang="en-US" sz="1500" dirty="0"/>
          </a:p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 - redux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Redux, inspired by Flux, improves the management of state in JavaScript applications</a:t>
            </a:r>
            <a:endParaRPr lang="en-US" dirty="0"/>
          </a:p>
          <a:p>
            <a:r>
              <a:rPr lang="en-US" dirty="0">
                <a:sym typeface="+mn-ea"/>
              </a:rPr>
              <a:t>Its built on three principles: single source of truth, immutable state, and pure reducer functions</a:t>
            </a:r>
            <a:endParaRPr lang="en-US" dirty="0"/>
          </a:p>
          <a:p>
            <a:r>
              <a:rPr lang="en-US" dirty="0">
                <a:sym typeface="+mn-ea"/>
              </a:rPr>
              <a:t>Redux provides the container for applying the actions to produce new states based upon the logic of the reducer functions</a:t>
            </a:r>
            <a:endParaRPr lang="en-US" dirty="0"/>
          </a:p>
          <a:p>
            <a:r>
              <a:rPr lang="en-US" dirty="0">
                <a:sym typeface="+mn-ea"/>
              </a:rPr>
              <a:t>Reducer functions can work on different parts of the state tree and be combined together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7609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reactApp.js - </a:t>
            </a:r>
            <a:r>
              <a:rPr spc="-5" dirty="0"/>
              <a:t>Render element into browser</a:t>
            </a:r>
            <a:r>
              <a:rPr spc="-95" dirty="0"/>
              <a:t> </a:t>
            </a:r>
            <a:r>
              <a:rPr spc="-5" dirty="0"/>
              <a:t>DOM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329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5920" algn="l"/>
              </a:tabLst>
            </a:pPr>
            <a:r>
              <a:rPr sz="1800" spc="1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1800" spc="5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	</a:t>
            </a:r>
            <a:r>
              <a:rPr sz="1800" spc="8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4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35" dirty="0">
                <a:solidFill>
                  <a:srgbClr val="38751C"/>
                </a:solidFill>
                <a:latin typeface="Arial" panose="020B0604020202020204"/>
                <a:cs typeface="Arial" panose="020B0604020202020204"/>
              </a:rPr>
              <a:t>'react'</a:t>
            </a:r>
            <a:r>
              <a:rPr sz="1800" spc="3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0680"/>
            <a:ext cx="417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3110" algn="l"/>
              </a:tabLst>
            </a:pPr>
            <a:r>
              <a:rPr sz="1800" spc="1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1800" spc="509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ReactDOM	</a:t>
            </a:r>
            <a:r>
              <a:rPr sz="1800" spc="8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43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1800" spc="210" dirty="0">
                <a:solidFill>
                  <a:srgbClr val="38751C"/>
                </a:solidFill>
                <a:latin typeface="Arial" panose="020B0604020202020204"/>
                <a:cs typeface="Arial" panose="020B0604020202020204"/>
              </a:rPr>
              <a:t>react-dom'</a:t>
            </a:r>
            <a:r>
              <a:rPr sz="1800" spc="2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1804999"/>
            <a:ext cx="6931659" cy="15684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2526030" algn="l"/>
              </a:tabLst>
            </a:pPr>
            <a:r>
              <a:rPr sz="1800" spc="1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1800" spc="50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ReactAppView	</a:t>
            </a:r>
            <a:r>
              <a:rPr sz="1800" spc="8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49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14" dirty="0">
                <a:solidFill>
                  <a:srgbClr val="38751C"/>
                </a:solidFill>
                <a:latin typeface="Arial" panose="020B0604020202020204"/>
                <a:cs typeface="Arial" panose="020B0604020202020204"/>
              </a:rPr>
              <a:t>'./components/ReactAppView'</a:t>
            </a:r>
            <a:r>
              <a:rPr sz="1800" spc="11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  <a:spcBef>
                <a:spcPts val="750"/>
              </a:spcBef>
              <a:tabLst>
                <a:tab pos="1520825" algn="l"/>
                <a:tab pos="1897380" algn="l"/>
              </a:tabLst>
            </a:pPr>
            <a:r>
              <a:rPr sz="1800" spc="3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let</a:t>
            </a:r>
            <a:r>
              <a:rPr sz="1800" spc="5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viewTree</a:t>
            </a:r>
            <a:r>
              <a:rPr sz="1800" spc="5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	</a:t>
            </a:r>
            <a:r>
              <a:rPr sz="1800" spc="85" dirty="0">
                <a:latin typeface="Arial" panose="020B0604020202020204"/>
                <a:cs typeface="Arial" panose="020B0604020202020204"/>
              </a:rPr>
              <a:t>React</a:t>
            </a:r>
            <a:r>
              <a:rPr sz="1800" spc="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800" spc="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createElement</a:t>
            </a:r>
            <a:r>
              <a:rPr sz="1800" spc="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(ReactAppView, </a:t>
            </a:r>
            <a:r>
              <a:rPr sz="1800" spc="3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null);  </a:t>
            </a:r>
            <a:r>
              <a:rPr sz="1800" spc="3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let</a:t>
            </a:r>
            <a:r>
              <a:rPr sz="1800" spc="49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800" spc="4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	</a:t>
            </a:r>
            <a:r>
              <a:rPr sz="1800" spc="135" dirty="0">
                <a:latin typeface="Arial" panose="020B0604020202020204"/>
                <a:cs typeface="Arial" panose="020B0604020202020204"/>
              </a:rPr>
              <a:t>document</a:t>
            </a:r>
            <a:r>
              <a:rPr sz="1800" spc="1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800" spc="1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getElementById</a:t>
            </a:r>
            <a:r>
              <a:rPr sz="1800" spc="1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35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'reactapp'</a:t>
            </a:r>
            <a:r>
              <a:rPr sz="1800" spc="1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65" dirty="0">
                <a:latin typeface="Arial" panose="020B0604020202020204"/>
                <a:cs typeface="Arial" panose="020B0604020202020204"/>
              </a:rPr>
              <a:t>ReactDOM</a:t>
            </a:r>
            <a:r>
              <a:rPr sz="1800" spc="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800" spc="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render</a:t>
            </a:r>
            <a:r>
              <a:rPr sz="1800" spc="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(viewTree,</a:t>
            </a: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where);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1194" y="3628542"/>
            <a:ext cx="4606290" cy="89217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85090" marR="207645">
              <a:lnSpc>
                <a:spcPct val="116000"/>
              </a:lnSpc>
              <a:spcBef>
                <a:spcPts val="26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Renders the tree of React elements </a:t>
            </a:r>
            <a:r>
              <a:rPr sz="1400" dirty="0">
                <a:latin typeface="Arial" panose="020B0604020202020204"/>
                <a:cs typeface="Arial" panose="020B0604020202020204"/>
              </a:rPr>
              <a:t>(single component 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named </a:t>
            </a:r>
            <a:r>
              <a:rPr sz="1400" b="1" spc="-45" dirty="0">
                <a:latin typeface="Arial" panose="020B0604020202020204"/>
                <a:cs typeface="Arial" panose="020B0604020202020204"/>
              </a:rPr>
              <a:t>ReactAppView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)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into the browser's DOM at the  div with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id=reactapp.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87440" y="3393368"/>
            <a:ext cx="466725" cy="245110"/>
            <a:chOff x="4587440" y="3393368"/>
            <a:chExt cx="466725" cy="245110"/>
          </a:xfrm>
        </p:grpSpPr>
        <p:sp>
          <p:nvSpPr>
            <p:cNvPr id="8" name="object 8"/>
            <p:cNvSpPr/>
            <p:nvPr/>
          </p:nvSpPr>
          <p:spPr>
            <a:xfrm>
              <a:off x="4674140" y="3441817"/>
              <a:ext cx="370205" cy="187325"/>
            </a:xfrm>
            <a:custGeom>
              <a:avLst/>
              <a:gdLst/>
              <a:ahLst/>
              <a:cxnLst/>
              <a:rect l="l" t="t" r="r" b="b"/>
              <a:pathLst>
                <a:path w="370204" h="187325">
                  <a:moveTo>
                    <a:pt x="370149" y="18672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87440" y="3393368"/>
              <a:ext cx="110399" cy="8607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937787" y="1048547"/>
            <a:ext cx="2324735" cy="7461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85090" marR="186690">
              <a:lnSpc>
                <a:spcPts val="1650"/>
              </a:lnSpc>
              <a:spcBef>
                <a:spcPts val="6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ES6 </a:t>
            </a:r>
            <a:r>
              <a:rPr sz="1400" dirty="0">
                <a:latin typeface="Arial" panose="020B0604020202020204"/>
                <a:cs typeface="Arial" panose="020B0604020202020204"/>
              </a:rPr>
              <a:t>Modules -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Bring in  React and web app React  </a:t>
            </a:r>
            <a:r>
              <a:rPr sz="1400" dirty="0">
                <a:latin typeface="Arial" panose="020B0604020202020204"/>
                <a:cs typeface="Arial" panose="020B0604020202020204"/>
              </a:rPr>
              <a:t>components.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00566" y="1386702"/>
            <a:ext cx="1746885" cy="605155"/>
            <a:chOff x="4200566" y="1386702"/>
            <a:chExt cx="1746885" cy="605155"/>
          </a:xfrm>
        </p:grpSpPr>
        <p:sp>
          <p:nvSpPr>
            <p:cNvPr id="12" name="object 12"/>
            <p:cNvSpPr/>
            <p:nvPr/>
          </p:nvSpPr>
          <p:spPr>
            <a:xfrm>
              <a:off x="4296541" y="1414247"/>
              <a:ext cx="1610360" cy="13970"/>
            </a:xfrm>
            <a:custGeom>
              <a:avLst/>
              <a:gdLst/>
              <a:ahLst/>
              <a:cxnLst/>
              <a:rect l="l" t="t" r="r" b="b"/>
              <a:pathLst>
                <a:path w="1610360" h="13969">
                  <a:moveTo>
                    <a:pt x="1609796" y="0"/>
                  </a:moveTo>
                  <a:lnTo>
                    <a:pt x="0" y="1344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00566" y="1386702"/>
              <a:ext cx="105749" cy="819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2565" y="1414247"/>
              <a:ext cx="1168400" cy="305435"/>
            </a:xfrm>
            <a:custGeom>
              <a:avLst/>
              <a:gdLst/>
              <a:ahLst/>
              <a:cxnLst/>
              <a:rect l="l" t="t" r="r" b="b"/>
              <a:pathLst>
                <a:path w="1168400" h="305435">
                  <a:moveTo>
                    <a:pt x="1168022" y="0"/>
                  </a:moveTo>
                  <a:lnTo>
                    <a:pt x="0" y="30529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89415" y="1679574"/>
              <a:ext cx="110649" cy="79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05463" y="1428647"/>
              <a:ext cx="332740" cy="482600"/>
            </a:xfrm>
            <a:custGeom>
              <a:avLst/>
              <a:gdLst/>
              <a:ahLst/>
              <a:cxnLst/>
              <a:rect l="l" t="t" r="r" b="b"/>
              <a:pathLst>
                <a:path w="332739" h="482600">
                  <a:moveTo>
                    <a:pt x="332324" y="0"/>
                  </a:moveTo>
                  <a:lnTo>
                    <a:pt x="0" y="48218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46863" y="1883453"/>
              <a:ext cx="94024" cy="108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136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components/ReactAppView.js </a:t>
            </a:r>
            <a:r>
              <a:rPr dirty="0"/>
              <a:t>- </a:t>
            </a:r>
            <a:r>
              <a:rPr spc="-10" dirty="0"/>
              <a:t>ES6 </a:t>
            </a:r>
            <a:r>
              <a:rPr dirty="0"/>
              <a:t>class</a:t>
            </a:r>
            <a:r>
              <a:rPr spc="-70" dirty="0"/>
              <a:t> </a:t>
            </a:r>
            <a:r>
              <a:rPr spc="-5" dirty="0"/>
              <a:t>definition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081101"/>
            <a:ext cx="5549900" cy="8445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1645920" algn="l"/>
              </a:tabLst>
            </a:pPr>
            <a:r>
              <a:rPr sz="1800" spc="1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1800" spc="5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	</a:t>
            </a:r>
            <a:r>
              <a:rPr sz="1800" spc="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48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35" dirty="0">
                <a:solidFill>
                  <a:srgbClr val="38751C"/>
                </a:solidFill>
                <a:latin typeface="Arial" panose="020B0604020202020204"/>
                <a:cs typeface="Arial" panose="020B0604020202020204"/>
              </a:rPr>
              <a:t>'react'</a:t>
            </a:r>
            <a:r>
              <a:rPr sz="1800" spc="3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2400300" algn="l"/>
              </a:tabLst>
            </a:pPr>
            <a:r>
              <a:rPr sz="1800" spc="1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1800" spc="509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ReactAppView	</a:t>
            </a:r>
            <a:r>
              <a:rPr sz="1800" spc="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extends </a:t>
            </a:r>
            <a:r>
              <a:rPr sz="1800" spc="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React.Component</a:t>
            </a:r>
            <a:r>
              <a:rPr sz="1800" spc="3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900249"/>
            <a:ext cx="3545204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 marR="761365" indent="-250825">
              <a:lnSpc>
                <a:spcPct val="115000"/>
              </a:lnSpc>
              <a:spcBef>
                <a:spcPts val="100"/>
              </a:spcBef>
            </a:pPr>
            <a:r>
              <a:rPr sz="1800" spc="17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constructor</a:t>
            </a:r>
            <a:r>
              <a:rPr sz="1800" spc="1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(props)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  </a:t>
            </a: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super(props);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4350">
              <a:lnSpc>
                <a:spcPct val="100000"/>
              </a:lnSpc>
              <a:spcBef>
                <a:spcPts val="315"/>
              </a:spcBef>
            </a:pP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...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315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290"/>
              </a:spcBef>
            </a:pPr>
            <a:r>
              <a:rPr sz="2400" spc="24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render</a:t>
            </a:r>
            <a:r>
              <a:rPr sz="2400" spc="2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()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1800" spc="5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...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4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1897380" algn="l"/>
              </a:tabLst>
            </a:pPr>
            <a:r>
              <a:rPr sz="1800" spc="1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1800" spc="5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default	</a:t>
            </a:r>
            <a:r>
              <a:rPr sz="1800" b="1" spc="-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ReactAppView</a:t>
            </a:r>
            <a:r>
              <a:rPr sz="1800" spc="-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9016" y="2973119"/>
            <a:ext cx="3507104" cy="62103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85725" marR="242570">
              <a:lnSpc>
                <a:spcPts val="1650"/>
              </a:lnSpc>
              <a:spcBef>
                <a:spcPts val="81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Require </a:t>
            </a:r>
            <a:r>
              <a:rPr sz="1400" dirty="0">
                <a:latin typeface="Arial" panose="020B0604020202020204"/>
                <a:cs typeface="Arial" panose="020B0604020202020204"/>
              </a:rPr>
              <a:t>method render() - returns</a:t>
            </a:r>
            <a:r>
              <a:rPr sz="1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React  element tree of the Component's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view.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72718" y="3273943"/>
            <a:ext cx="1076325" cy="146050"/>
            <a:chOff x="3272718" y="3273943"/>
            <a:chExt cx="1076325" cy="146050"/>
          </a:xfrm>
        </p:grpSpPr>
        <p:sp>
          <p:nvSpPr>
            <p:cNvPr id="7" name="object 7"/>
            <p:cNvSpPr/>
            <p:nvPr/>
          </p:nvSpPr>
          <p:spPr>
            <a:xfrm>
              <a:off x="3368268" y="3283468"/>
              <a:ext cx="970915" cy="95885"/>
            </a:xfrm>
            <a:custGeom>
              <a:avLst/>
              <a:gdLst/>
              <a:ahLst/>
              <a:cxnLst/>
              <a:rect l="l" t="t" r="r" b="b"/>
              <a:pathLst>
                <a:path w="970914" h="95885">
                  <a:moveTo>
                    <a:pt x="970748" y="0"/>
                  </a:moveTo>
                  <a:lnTo>
                    <a:pt x="0" y="955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2718" y="3338218"/>
              <a:ext cx="108149" cy="8167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49241" y="2030945"/>
            <a:ext cx="3507104" cy="62103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580"/>
              </a:lnSpc>
            </a:pPr>
            <a:r>
              <a:rPr sz="1400" spc="-5" dirty="0">
                <a:latin typeface="Arial" panose="020B0604020202020204"/>
                <a:cs typeface="Arial" panose="020B0604020202020204"/>
              </a:rPr>
              <a:t>Inherits from React.Component. </a:t>
            </a:r>
            <a:r>
              <a:rPr sz="1400" spc="65" dirty="0">
                <a:latin typeface="Arial" panose="020B0604020202020204"/>
                <a:cs typeface="Arial" panose="020B0604020202020204"/>
              </a:rPr>
              <a:t>props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is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85090" marR="78867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set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to the attributes passed to the  </a:t>
            </a:r>
            <a:r>
              <a:rPr sz="1400" dirty="0">
                <a:latin typeface="Arial" panose="020B0604020202020204"/>
                <a:cs typeface="Arial" panose="020B0604020202020204"/>
              </a:rPr>
              <a:t>component.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82943" y="2234895"/>
            <a:ext cx="1076325" cy="146050"/>
            <a:chOff x="3182943" y="2234895"/>
            <a:chExt cx="1076325" cy="146050"/>
          </a:xfrm>
        </p:grpSpPr>
        <p:sp>
          <p:nvSpPr>
            <p:cNvPr id="11" name="object 11"/>
            <p:cNvSpPr/>
            <p:nvPr/>
          </p:nvSpPr>
          <p:spPr>
            <a:xfrm>
              <a:off x="3278493" y="2244420"/>
              <a:ext cx="970915" cy="95885"/>
            </a:xfrm>
            <a:custGeom>
              <a:avLst/>
              <a:gdLst/>
              <a:ahLst/>
              <a:cxnLst/>
              <a:rect l="l" t="t" r="r" b="b"/>
              <a:pathLst>
                <a:path w="970914" h="95885">
                  <a:moveTo>
                    <a:pt x="970748" y="0"/>
                  </a:moveTo>
                  <a:lnTo>
                    <a:pt x="0" y="9559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182943" y="2299180"/>
              <a:ext cx="108149" cy="81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998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ReactAppView </a:t>
            </a:r>
            <a:r>
              <a:rPr dirty="0"/>
              <a:t>render()</a:t>
            </a:r>
            <a:r>
              <a:rPr spc="-80" dirty="0"/>
              <a:t> </a:t>
            </a:r>
            <a:r>
              <a:rPr dirty="0"/>
              <a:t>method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012430" cy="32924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18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render</a:t>
            </a:r>
            <a:r>
              <a:rPr sz="1800" spc="1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4985" marR="450850">
              <a:lnSpc>
                <a:spcPct val="115000"/>
              </a:lnSpc>
              <a:tabLst>
                <a:tab pos="2146300" algn="l"/>
              </a:tabLst>
            </a:pPr>
            <a:r>
              <a:rPr sz="1800" spc="35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let </a:t>
            </a:r>
            <a:r>
              <a:rPr sz="1800" spc="2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label 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1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</a:t>
            </a:r>
            <a:r>
              <a:rPr sz="1800" spc="1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createElement</a:t>
            </a:r>
            <a:r>
              <a:rPr sz="1800" spc="1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85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'label'</a:t>
            </a:r>
            <a:r>
              <a:rPr sz="1800" spc="1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spc="1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null,</a:t>
            </a:r>
            <a:r>
              <a:rPr sz="1800" spc="17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'Name: </a:t>
            </a:r>
            <a:r>
              <a:rPr sz="1800" spc="509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1800" spc="509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);  </a:t>
            </a:r>
            <a:r>
              <a:rPr sz="1800" spc="35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let</a:t>
            </a:r>
            <a:r>
              <a:rPr sz="1800" spc="49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0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1800" spc="4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	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</a:t>
            </a:r>
            <a:r>
              <a:rPr sz="1800" spc="1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createElement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8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'input'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40865" marR="5080" indent="-448310">
              <a:lnSpc>
                <a:spcPct val="115000"/>
              </a:lnSpc>
              <a:tabLst>
                <a:tab pos="3098165" algn="l"/>
                <a:tab pos="4285615" algn="l"/>
                <a:tab pos="7622540" algn="l"/>
              </a:tabLst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1800" spc="20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type:</a:t>
            </a:r>
            <a:r>
              <a:rPr sz="1800" spc="6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'text',</a:t>
            </a:r>
            <a:r>
              <a:rPr sz="1800" spc="49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value:	</a:t>
            </a:r>
            <a:r>
              <a:rPr sz="1800" spc="155" dirty="0">
                <a:latin typeface="Arial" panose="020B0604020202020204"/>
                <a:cs typeface="Arial" panose="020B0604020202020204"/>
              </a:rPr>
              <a:t>this.state.yourName,  </a:t>
            </a:r>
            <a:r>
              <a:rPr sz="1800" spc="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onChange: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spc="190" dirty="0">
                <a:latin typeface="Arial" panose="020B0604020202020204"/>
                <a:cs typeface="Arial" panose="020B0604020202020204"/>
              </a:rPr>
              <a:t>(event</a:t>
            </a:r>
            <a:r>
              <a:rPr sz="1800" spc="140" dirty="0">
                <a:latin typeface="Arial" panose="020B0604020202020204"/>
                <a:cs typeface="Arial" panose="020B0604020202020204"/>
              </a:rPr>
              <a:t>)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=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&gt;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25" dirty="0">
                <a:latin typeface="Arial" panose="020B0604020202020204"/>
                <a:cs typeface="Arial" panose="020B0604020202020204"/>
              </a:rPr>
              <a:t>this.handleChange(event</a:t>
            </a:r>
            <a:r>
              <a:rPr sz="1800" spc="90" dirty="0">
                <a:latin typeface="Arial" panose="020B0604020202020204"/>
                <a:cs typeface="Arial" panose="020B0604020202020204"/>
              </a:rPr>
              <a:t>)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spc="4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  <a:tabLst>
                <a:tab pos="4993640" algn="l"/>
              </a:tabLst>
            </a:pPr>
            <a:r>
              <a:rPr sz="1800" spc="35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let </a:t>
            </a:r>
            <a:r>
              <a:rPr sz="1800" spc="-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h1 </a:t>
            </a:r>
            <a:r>
              <a:rPr sz="1800" spc="1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spc="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</a:t>
            </a:r>
            <a:r>
              <a:rPr sz="1800" spc="1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createElement</a:t>
            </a: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6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'h1'</a:t>
            </a: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1800" spc="3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null,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12465">
              <a:lnSpc>
                <a:spcPct val="100000"/>
              </a:lnSpc>
              <a:spcBef>
                <a:spcPts val="315"/>
              </a:spcBef>
            </a:pPr>
            <a:r>
              <a:rPr sz="1800" spc="24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'Hello </a:t>
            </a:r>
            <a:r>
              <a:rPr sz="1800" spc="575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1800" spc="5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spc="160" dirty="0">
                <a:latin typeface="Arial" panose="020B0604020202020204"/>
                <a:cs typeface="Arial" panose="020B0604020202020204"/>
              </a:rPr>
              <a:t>this.state.yourName</a:t>
            </a: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spc="6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25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'!'</a:t>
            </a:r>
            <a:r>
              <a:rPr sz="1800" spc="5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4985">
              <a:lnSpc>
                <a:spcPct val="100000"/>
              </a:lnSpc>
              <a:spcBef>
                <a:spcPts val="1315"/>
              </a:spcBef>
            </a:pPr>
            <a:r>
              <a:rPr sz="1800" spc="20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return 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</a:t>
            </a:r>
            <a:r>
              <a:rPr sz="1800" spc="1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createElement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8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'div'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spc="3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null, </a:t>
            </a:r>
            <a:r>
              <a:rPr sz="1800" spc="26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label, </a:t>
            </a:r>
            <a:r>
              <a:rPr sz="1800" spc="2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input,</a:t>
            </a:r>
            <a:r>
              <a:rPr sz="1800" spc="10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20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h1);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Returns element tree with </a:t>
            </a:r>
            <a:r>
              <a:rPr sz="1800" spc="215" dirty="0">
                <a:latin typeface="Arial" panose="020B0604020202020204"/>
                <a:cs typeface="Arial" panose="020B0604020202020204"/>
              </a:rPr>
              <a:t>div </a:t>
            </a:r>
            <a:r>
              <a:rPr sz="1800" spc="229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229" dirty="0">
                <a:latin typeface="Arial" panose="020B0604020202020204"/>
                <a:cs typeface="Arial" panose="020B0604020202020204"/>
              </a:rPr>
              <a:t>label</a:t>
            </a:r>
            <a:r>
              <a:rPr sz="1800" spc="229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spc="250" dirty="0">
                <a:latin typeface="Arial" panose="020B0604020202020204"/>
                <a:cs typeface="Arial" panose="020B0604020202020204"/>
              </a:rPr>
              <a:t>input</a:t>
            </a:r>
            <a:r>
              <a:rPr sz="1800" spc="2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800" spc="114" dirty="0">
                <a:latin typeface="Arial" panose="020B0604020202020204"/>
                <a:cs typeface="Arial" panose="020B0604020202020204"/>
              </a:rPr>
              <a:t>h1)</a:t>
            </a:r>
            <a:r>
              <a:rPr sz="18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elements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34197" y="4191654"/>
            <a:ext cx="2014855" cy="914400"/>
            <a:chOff x="7134197" y="4191654"/>
            <a:chExt cx="2014855" cy="914400"/>
          </a:xfrm>
        </p:grpSpPr>
        <p:sp>
          <p:nvSpPr>
            <p:cNvPr id="5" name="object 5"/>
            <p:cNvSpPr/>
            <p:nvPr/>
          </p:nvSpPr>
          <p:spPr>
            <a:xfrm>
              <a:off x="7143735" y="4201166"/>
              <a:ext cx="2000245" cy="77152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38960" y="4196416"/>
              <a:ext cx="2005330" cy="904875"/>
            </a:xfrm>
            <a:custGeom>
              <a:avLst/>
              <a:gdLst/>
              <a:ahLst/>
              <a:cxnLst/>
              <a:rect l="l" t="t" r="r" b="b"/>
              <a:pathLst>
                <a:path w="2005329" h="904875">
                  <a:moveTo>
                    <a:pt x="0" y="0"/>
                  </a:moveTo>
                  <a:lnTo>
                    <a:pt x="2005020" y="0"/>
                  </a:lnTo>
                </a:path>
                <a:path w="2005329" h="904875">
                  <a:moveTo>
                    <a:pt x="2005020" y="904848"/>
                  </a:moveTo>
                  <a:lnTo>
                    <a:pt x="0" y="904848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527138" y="134974"/>
            <a:ext cx="3549015" cy="119316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5"/>
              </a:spcBef>
            </a:pPr>
            <a:r>
              <a:rPr sz="1200" spc="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&lt;div&gt;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6550">
              <a:lnSpc>
                <a:spcPct val="100000"/>
              </a:lnSpc>
              <a:spcBef>
                <a:spcPts val="210"/>
              </a:spcBef>
            </a:pPr>
            <a:r>
              <a:rPr sz="1200" spc="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&lt;label&gt;</a:t>
            </a:r>
            <a:r>
              <a:rPr sz="1200" spc="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Name:</a:t>
            </a:r>
            <a:r>
              <a:rPr sz="1200" spc="3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&lt;/label&gt;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6550">
              <a:lnSpc>
                <a:spcPct val="100000"/>
              </a:lnSpc>
              <a:spcBef>
                <a:spcPts val="210"/>
              </a:spcBef>
            </a:pPr>
            <a:r>
              <a:rPr sz="1200" spc="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&lt;input </a:t>
            </a:r>
            <a:r>
              <a:rPr sz="1200" spc="1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type="</a:t>
            </a:r>
            <a:r>
              <a:rPr sz="1200" spc="13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text" </a:t>
            </a:r>
            <a:r>
              <a:rPr sz="1200" dirty="0">
                <a:latin typeface="Arial" panose="020B0604020202020204"/>
                <a:cs typeface="Arial" panose="020B0604020202020204"/>
              </a:rPr>
              <a:t>…</a:t>
            </a:r>
            <a:r>
              <a:rPr sz="1200" spc="30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1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/&gt;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336550">
              <a:lnSpc>
                <a:spcPct val="100000"/>
              </a:lnSpc>
              <a:spcBef>
                <a:spcPts val="210"/>
              </a:spcBef>
            </a:pPr>
            <a:r>
              <a:rPr sz="1200" spc="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1200" spc="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h1&gt;</a:t>
            </a:r>
            <a:r>
              <a:rPr sz="1200" spc="4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Hello</a:t>
            </a:r>
            <a:r>
              <a:rPr sz="1200" spc="3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0" dirty="0">
                <a:latin typeface="Arial" panose="020B0604020202020204"/>
                <a:cs typeface="Arial" panose="020B0604020202020204"/>
              </a:rPr>
              <a:t>{this.state.yourName}</a:t>
            </a:r>
            <a:r>
              <a:rPr sz="1200" spc="1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!</a:t>
            </a:r>
            <a:r>
              <a:rPr sz="1200" spc="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&lt;/h1&gt;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200" spc="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&lt;/div&gt;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7171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ReactAppView </a:t>
            </a:r>
            <a:r>
              <a:rPr dirty="0"/>
              <a:t>render() method </a:t>
            </a:r>
            <a:r>
              <a:rPr spc="-5" dirty="0"/>
              <a:t>w/o</a:t>
            </a:r>
            <a:r>
              <a:rPr spc="-90" dirty="0"/>
              <a:t> </a:t>
            </a:r>
            <a:r>
              <a:rPr dirty="0"/>
              <a:t>variables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7817484" cy="31686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18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render</a:t>
            </a:r>
            <a:r>
              <a:rPr sz="1800" spc="1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1800" spc="4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16635" marR="1261110" indent="-501650">
              <a:lnSpc>
                <a:spcPct val="115000"/>
              </a:lnSpc>
            </a:pPr>
            <a:r>
              <a:rPr sz="1800" spc="20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return 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</a:t>
            </a:r>
            <a:r>
              <a:rPr sz="1800" spc="1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createElement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8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'div'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spc="3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null,  </a:t>
            </a:r>
            <a:r>
              <a:rPr sz="1800" spc="1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</a:t>
            </a:r>
            <a:r>
              <a:rPr sz="1800" spc="1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createElement</a:t>
            </a:r>
            <a:r>
              <a:rPr sz="1800" spc="1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85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'label'</a:t>
            </a:r>
            <a:r>
              <a:rPr sz="1800" spc="1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spc="1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null,</a:t>
            </a:r>
            <a:r>
              <a:rPr sz="1800" spc="17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'Name: </a:t>
            </a:r>
            <a:r>
              <a:rPr sz="1800" spc="509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1800" spc="509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),  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</a:t>
            </a:r>
            <a:r>
              <a:rPr sz="1800" spc="1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createElement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8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'input'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644015" marR="5080" indent="-251460">
              <a:lnSpc>
                <a:spcPct val="115000"/>
              </a:lnSpc>
              <a:tabLst>
                <a:tab pos="2903220" algn="l"/>
                <a:tab pos="4285615" algn="l"/>
                <a:tab pos="7427595" algn="l"/>
              </a:tabLst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1800" spc="204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type:</a:t>
            </a:r>
            <a:r>
              <a:rPr sz="1800" spc="6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'text',</a:t>
            </a:r>
            <a:r>
              <a:rPr sz="1800" spc="49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value:	</a:t>
            </a:r>
            <a:r>
              <a:rPr sz="1800" spc="155" dirty="0">
                <a:latin typeface="Arial" panose="020B0604020202020204"/>
                <a:cs typeface="Arial" panose="020B0604020202020204"/>
              </a:rPr>
              <a:t>this.state.yourName,  </a:t>
            </a:r>
            <a:r>
              <a:rPr sz="1800" spc="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onChange: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spc="190" dirty="0">
                <a:latin typeface="Arial" panose="020B0604020202020204"/>
                <a:cs typeface="Arial" panose="020B0604020202020204"/>
              </a:rPr>
              <a:t>(event</a:t>
            </a:r>
            <a:r>
              <a:rPr sz="1800" spc="140" dirty="0">
                <a:latin typeface="Arial" panose="020B0604020202020204"/>
                <a:cs typeface="Arial" panose="020B0604020202020204"/>
              </a:rPr>
              <a:t>)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=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&gt;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25" dirty="0">
                <a:latin typeface="Arial" panose="020B0604020202020204"/>
                <a:cs typeface="Arial" panose="020B0604020202020204"/>
              </a:rPr>
              <a:t>this.handleChange(event</a:t>
            </a:r>
            <a:r>
              <a:rPr sz="1800" spc="90" dirty="0">
                <a:latin typeface="Arial" panose="020B0604020202020204"/>
                <a:cs typeface="Arial" panose="020B0604020202020204"/>
              </a:rPr>
              <a:t>)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spc="41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}),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16635">
              <a:lnSpc>
                <a:spcPct val="100000"/>
              </a:lnSpc>
              <a:spcBef>
                <a:spcPts val="315"/>
              </a:spcBef>
              <a:tabLst>
                <a:tab pos="4410710" algn="l"/>
              </a:tabLst>
            </a:pP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React.</a:t>
            </a:r>
            <a:r>
              <a:rPr sz="1800" spc="1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createElement</a:t>
            </a: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6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'h1'</a:t>
            </a: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1800" spc="3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null,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023110">
              <a:lnSpc>
                <a:spcPct val="100000"/>
              </a:lnSpc>
              <a:spcBef>
                <a:spcPts val="315"/>
              </a:spcBef>
            </a:pPr>
            <a:r>
              <a:rPr sz="1800" spc="24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'Hello </a:t>
            </a:r>
            <a:r>
              <a:rPr sz="1800" spc="575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1800" spc="57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spc="160" dirty="0">
                <a:latin typeface="Arial" panose="020B0604020202020204"/>
                <a:cs typeface="Arial" panose="020B0604020202020204"/>
              </a:rPr>
              <a:t>this.state.yourName</a:t>
            </a:r>
            <a:r>
              <a:rPr sz="1800" spc="16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spc="6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4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'!'</a:t>
            </a:r>
            <a:r>
              <a:rPr sz="1800" spc="5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65175">
              <a:lnSpc>
                <a:spcPct val="100000"/>
              </a:lnSpc>
              <a:spcBef>
                <a:spcPts val="315"/>
              </a:spcBef>
            </a:pPr>
            <a:r>
              <a:rPr sz="1800" spc="43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3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898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dirty="0"/>
              <a:t>JSX </a:t>
            </a:r>
            <a:r>
              <a:rPr spc="-5" dirty="0"/>
              <a:t>to generate </a:t>
            </a:r>
            <a:r>
              <a:rPr dirty="0"/>
              <a:t>calls </a:t>
            </a:r>
            <a:r>
              <a:rPr spc="-5" dirty="0"/>
              <a:t>to</a:t>
            </a:r>
            <a:r>
              <a:rPr spc="-105" dirty="0"/>
              <a:t> </a:t>
            </a:r>
            <a:r>
              <a:rPr dirty="0"/>
              <a:t>createElement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184098"/>
            <a:ext cx="8152765" cy="355155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14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render</a:t>
            </a:r>
            <a:r>
              <a:rPr sz="1400" spc="1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1400" spc="3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R="7058660" algn="r">
              <a:lnSpc>
                <a:spcPct val="100000"/>
              </a:lnSpc>
              <a:spcBef>
                <a:spcPts val="270"/>
              </a:spcBef>
            </a:pPr>
            <a:r>
              <a:rPr sz="1400" spc="15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1400" spc="28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0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(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R="7057390" algn="r">
              <a:lnSpc>
                <a:spcPct val="100000"/>
              </a:lnSpc>
              <a:spcBef>
                <a:spcPts val="270"/>
              </a:spcBef>
            </a:pPr>
            <a:r>
              <a:rPr sz="1400" spc="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&lt;div&gt;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793750">
              <a:lnSpc>
                <a:spcPct val="100000"/>
              </a:lnSpc>
              <a:spcBef>
                <a:spcPts val="270"/>
              </a:spcBef>
            </a:pPr>
            <a:r>
              <a:rPr sz="1400" spc="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&lt;label&gt;</a:t>
            </a:r>
            <a:r>
              <a:rPr sz="1400" spc="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Name:</a:t>
            </a:r>
            <a:r>
              <a:rPr sz="1400" spc="38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&lt;/label&gt;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793750">
              <a:lnSpc>
                <a:spcPct val="100000"/>
              </a:lnSpc>
              <a:spcBef>
                <a:spcPts val="270"/>
              </a:spcBef>
            </a:pPr>
            <a:r>
              <a:rPr sz="1400" spc="1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&lt;input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383665" marR="4124325">
              <a:lnSpc>
                <a:spcPct val="116000"/>
              </a:lnSpc>
            </a:pPr>
            <a:r>
              <a:rPr sz="1400" spc="1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type="</a:t>
            </a:r>
            <a:r>
              <a:rPr sz="1400" spc="150" dirty="0">
                <a:solidFill>
                  <a:srgbClr val="69A84F"/>
                </a:solidFill>
                <a:latin typeface="Arial" panose="020B0604020202020204"/>
                <a:cs typeface="Arial" panose="020B0604020202020204"/>
              </a:rPr>
              <a:t>text"  </a:t>
            </a:r>
            <a:r>
              <a:rPr sz="1400" spc="1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value=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{this.state.yourName}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383665">
              <a:lnSpc>
                <a:spcPct val="100000"/>
              </a:lnSpc>
              <a:spcBef>
                <a:spcPts val="270"/>
              </a:spcBef>
            </a:pPr>
            <a:r>
              <a:rPr sz="1400" spc="5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onChange=</a:t>
            </a:r>
            <a:r>
              <a:rPr sz="1400" spc="50" dirty="0">
                <a:latin typeface="Arial" panose="020B0604020202020204"/>
                <a:cs typeface="Arial" panose="020B0604020202020204"/>
              </a:rPr>
              <a:t>{(event) 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=&gt;</a:t>
            </a:r>
            <a:r>
              <a:rPr sz="1400" spc="2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0" dirty="0">
                <a:latin typeface="Arial" panose="020B0604020202020204"/>
                <a:cs typeface="Arial" panose="020B0604020202020204"/>
              </a:rPr>
              <a:t>this.handleChange(event)}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024255">
              <a:lnSpc>
                <a:spcPct val="100000"/>
              </a:lnSpc>
              <a:spcBef>
                <a:spcPts val="270"/>
              </a:spcBef>
            </a:pPr>
            <a:r>
              <a:rPr sz="1400" spc="1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/&gt;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793115">
              <a:lnSpc>
                <a:spcPct val="100000"/>
              </a:lnSpc>
              <a:spcBef>
                <a:spcPts val="270"/>
              </a:spcBef>
            </a:pPr>
            <a:r>
              <a:rPr sz="1400" spc="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1400" spc="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h1&gt;</a:t>
            </a:r>
            <a:r>
              <a:rPr sz="1400" spc="5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Hello</a:t>
            </a:r>
            <a:r>
              <a:rPr sz="1400" spc="37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1400" spc="120" dirty="0">
                <a:latin typeface="Arial" panose="020B0604020202020204"/>
                <a:cs typeface="Arial" panose="020B0604020202020204"/>
              </a:rPr>
              <a:t>this.state.yourName}</a:t>
            </a:r>
            <a:r>
              <a:rPr sz="1400" spc="1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!</a:t>
            </a:r>
            <a:r>
              <a:rPr sz="1400" spc="1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&lt;/h1&gt;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501015">
              <a:lnSpc>
                <a:spcPct val="100000"/>
              </a:lnSpc>
              <a:spcBef>
                <a:spcPts val="270"/>
              </a:spcBef>
            </a:pPr>
            <a:r>
              <a:rPr sz="1400" spc="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&lt;/div&gt;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03225">
              <a:lnSpc>
                <a:spcPct val="100000"/>
              </a:lnSpc>
              <a:spcBef>
                <a:spcPts val="270"/>
              </a:spcBef>
            </a:pPr>
            <a:r>
              <a:rPr sz="1400" spc="335" dirty="0">
                <a:solidFill>
                  <a:srgbClr val="9900FF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3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69900" indent="-36703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JSX makes </a:t>
            </a:r>
            <a:r>
              <a:rPr sz="1800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building tree look like templated HTML embedded in</a:t>
            </a:r>
            <a:r>
              <a:rPr sz="1800" spc="-1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JavaScript.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16020</Words>
  <Application>WPS Presentation</Application>
  <PresentationFormat>On-screen Show (16:9)</PresentationFormat>
  <Paragraphs>547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Arial</vt:lpstr>
      <vt:lpstr>SimSun</vt:lpstr>
      <vt:lpstr>Wingdings</vt:lpstr>
      <vt:lpstr>Arial</vt:lpstr>
      <vt:lpstr>Times New Roman</vt:lpstr>
      <vt:lpstr>Gill Sans MT</vt:lpstr>
      <vt:lpstr>Microsoft YaHei</vt:lpstr>
      <vt:lpstr>Arial Unicode MS</vt:lpstr>
      <vt:lpstr>Calibri</vt:lpstr>
      <vt:lpstr>Courier New</vt:lpstr>
      <vt:lpstr>Segoe UI</vt:lpstr>
      <vt:lpstr>Segoe UI Light</vt:lpstr>
      <vt:lpstr>Gallery</vt:lpstr>
      <vt:lpstr>PowerPoint 演示文稿</vt:lpstr>
      <vt:lpstr>ReactJS</vt:lpstr>
      <vt:lpstr>ReactJS Web Application Page</vt:lpstr>
      <vt:lpstr>ReactJS tool chain</vt:lpstr>
      <vt:lpstr>reactApp.js - Render element into browser DOM</vt:lpstr>
      <vt:lpstr>components/ReactAppView.js - ES6 class definition</vt:lpstr>
      <vt:lpstr>ReactAppView render() method</vt:lpstr>
      <vt:lpstr>ReactAppView render() method w/o variables</vt:lpstr>
      <vt:lpstr>Use JSX to generate calls to createElement</vt:lpstr>
      <vt:lpstr>Component state and input handling</vt:lpstr>
      <vt:lpstr>One way binding:	Type 'D' Character in input box</vt:lpstr>
      <vt:lpstr>Calling React Components from events: A problem</vt:lpstr>
      <vt:lpstr>Calling React Components from events workaround</vt:lpstr>
      <vt:lpstr>Calling React Components from events workaround</vt:lpstr>
      <vt:lpstr>Calling React Components from events workaround</vt:lpstr>
      <vt:lpstr>A digression:	camelCase vs dash-case</vt:lpstr>
      <vt:lpstr>Programming with JSX</vt:lpstr>
      <vt:lpstr>JSX templates must return a valid children param</vt:lpstr>
      <vt:lpstr>Conditional render in JSX</vt:lpstr>
      <vt:lpstr>Iteration in JSX</vt:lpstr>
      <vt:lpstr>Example of lifecycle methods - update UI every 2s</vt:lpstr>
      <vt:lpstr>Stateless Components</vt:lpstr>
      <vt:lpstr>Example React Hooks</vt:lpstr>
      <vt:lpstr>Communicating between React components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Pragati Natarajan</dc:creator>
  <cp:lastModifiedBy>praga</cp:lastModifiedBy>
  <cp:revision>29</cp:revision>
  <dcterms:created xsi:type="dcterms:W3CDTF">2022-11-09T06:05:00Z</dcterms:created>
  <dcterms:modified xsi:type="dcterms:W3CDTF">2023-06-25T18:23:12Z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2022-11-09T11:00:00Z</vt:filetime>
  </property>
  <property fmtid="{D5CDD505-2E9C-101B-9397-08002B2CF9AE}" pid="4" name="ICV">
    <vt:lpwstr>F6C7226010BD4F8A979BFD0CFD64937A</vt:lpwstr>
  </property>
  <property fmtid="{D5CDD505-2E9C-101B-9397-08002B2CF9AE}" pid="5" name="KSOProductBuildVer">
    <vt:lpwstr>1033-11.2.0.11537</vt:lpwstr>
  </property>
</Properties>
</file>