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4"/>
  </p:notesMasterIdLst>
  <p:sldIdLst>
    <p:sldId id="261" r:id="rId2"/>
    <p:sldId id="268" r:id="rId3"/>
    <p:sldId id="262" r:id="rId4"/>
    <p:sldId id="265" r:id="rId5"/>
    <p:sldId id="278" r:id="rId6"/>
    <p:sldId id="266" r:id="rId7"/>
    <p:sldId id="267" r:id="rId8"/>
    <p:sldId id="269" r:id="rId9"/>
    <p:sldId id="270" r:id="rId10"/>
    <p:sldId id="273" r:id="rId11"/>
    <p:sldId id="271" r:id="rId12"/>
    <p:sldId id="264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98D4"/>
    <a:srgbClr val="F8AF39"/>
    <a:srgbClr val="B1ED67"/>
    <a:srgbClr val="73973E"/>
    <a:srgbClr val="BDFC6E"/>
    <a:srgbClr val="013B74"/>
    <a:srgbClr val="1E98C9"/>
    <a:srgbClr val="4EB7C5"/>
    <a:srgbClr val="1E988A"/>
    <a:srgbClr val="B0E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0" autoAdjust="0"/>
    <p:restoredTop sz="94474"/>
  </p:normalViewPr>
  <p:slideViewPr>
    <p:cSldViewPr snapToGrid="0" snapToObjects="1">
      <p:cViewPr varScale="1">
        <p:scale>
          <a:sx n="103" d="100"/>
          <a:sy n="103" d="100"/>
        </p:scale>
        <p:origin x="926" y="9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77CBD-DE6A-43D6-9407-D1D327A3E75B}" type="datetimeFigureOut">
              <a:rPr lang="en-IE" smtClean="0"/>
              <a:t>03/07/2023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DFD2D-C8C5-49DF-9C05-77B446CC860A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DFD2D-C8C5-49DF-9C05-77B446CC860A}" type="slidenum">
              <a:rPr lang="en-IE" smtClean="0"/>
              <a:t>10</a:t>
            </a:fld>
            <a:endParaRPr lang="en-I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E5624D-E8C3-4C1C-A49E-8F28E7FA3CD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694576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6926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36836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70858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28773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07019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763787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700602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18344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96581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868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11977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1934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5478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184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7946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08767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44098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402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886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32560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6615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05512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962368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41011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57305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0192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746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  <p:sldLayoutId id="2147483696" r:id="rId25"/>
    <p:sldLayoutId id="2147483697" r:id="rId26"/>
    <p:sldLayoutId id="2147483698" r:id="rId2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irslett/frontend-maven-plug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estjs.io/docs/en/expect" TargetMode="External"/><Relationship Id="rId2" Type="http://schemas.openxmlformats.org/officeDocument/2006/relationships/hyperlink" Target="https://jestjs.io/docs/en/using-matchers" TargetMode="Externa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1941513"/>
            <a:ext cx="5792788" cy="1358900"/>
          </a:xfrm>
          <a:solidFill>
            <a:schemeClr val="bg1"/>
          </a:solidFill>
        </p:spPr>
        <p:txBody>
          <a:bodyPr lIns="360000" anchor="ctr">
            <a:noAutofit/>
          </a:bodyPr>
          <a:lstStyle>
            <a:lvl1pPr marL="0" indent="0" algn="l">
              <a:buNone/>
              <a:defRPr sz="4800" b="1" baseline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  <a:lvl2pPr marL="4572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2pPr>
            <a:lvl3pPr marL="9144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3pPr>
            <a:lvl4pPr marL="13716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4pPr>
            <a:lvl5pPr marL="18288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CA" sz="4400" dirty="0"/>
              <a:t>JavaScript Unit Testing</a:t>
            </a:r>
            <a:endParaRPr lang="en-US" sz="4400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3360738"/>
            <a:ext cx="3386138" cy="403225"/>
          </a:xfrm>
          <a:solidFill>
            <a:schemeClr val="tx1"/>
          </a:solidFill>
          <a:ln>
            <a:noFill/>
          </a:ln>
        </p:spPr>
        <p:txBody>
          <a:bodyPr lIns="360000">
            <a:noAutofit/>
          </a:bodyPr>
          <a:lstStyle>
            <a:lvl1pPr marL="0" indent="0" algn="l">
              <a:buNone/>
              <a:defRPr sz="18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  <a:lvl2pPr marL="4572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2pPr>
            <a:lvl3pPr marL="9144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3pPr>
            <a:lvl4pPr marL="13716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4pPr>
            <a:lvl5pPr marL="18288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CA" sz="1400" dirty="0"/>
              <a:t>Using the Jest testing framework</a:t>
            </a:r>
            <a:endParaRPr lang="en-US" sz="1400" dirty="0"/>
          </a:p>
        </p:txBody>
      </p:sp>
      <p:sp>
        <p:nvSpPr>
          <p:cNvPr id="5" name="Title 1"/>
          <p:cNvSpPr txBox="1"/>
          <p:nvPr/>
        </p:nvSpPr>
        <p:spPr>
          <a:xfrm>
            <a:off x="1290405" y="6477936"/>
            <a:ext cx="1594309" cy="286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bg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algn="l"/>
            <a:r>
              <a:rPr lang="en-US" sz="1200" b="1" i="0" kern="120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/>
                <a:ea typeface="+mj-ea"/>
                <a:cs typeface="Arial" panose="020B0604020202020204"/>
              </a:rPr>
              <a:t>@twitter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58" y="31519"/>
            <a:ext cx="8389903" cy="800739"/>
          </a:xfrm>
        </p:spPr>
        <p:txBody>
          <a:bodyPr>
            <a:normAutofit fontScale="90000"/>
          </a:bodyPr>
          <a:lstStyle/>
          <a:p>
            <a:r>
              <a:rPr lang="en-IE" sz="5400" dirty="0"/>
              <a:t>Other Tools	</a:t>
            </a:r>
            <a:endParaRPr lang="en-US" sz="3600" dirty="0"/>
          </a:p>
        </p:txBody>
      </p:sp>
      <p:sp>
        <p:nvSpPr>
          <p:cNvPr id="9" name="Content Placeholder 8"/>
          <p:cNvSpPr>
            <a:spLocks noGrp="1"/>
          </p:cNvSpPr>
          <p:nvPr>
            <p:ph idx="4294967295"/>
          </p:nvPr>
        </p:nvSpPr>
        <p:spPr>
          <a:xfrm>
            <a:off x="687388" y="1200150"/>
            <a:ext cx="8456612" cy="3241675"/>
          </a:xfrm>
        </p:spPr>
        <p:txBody>
          <a:bodyPr>
            <a:normAutofit lnSpcReduction="10000"/>
          </a:bodyPr>
          <a:lstStyle/>
          <a:p>
            <a:r>
              <a:rPr lang="en-IE" dirty="0"/>
              <a:t>Maven </a:t>
            </a:r>
          </a:p>
          <a:p>
            <a:pPr lvl="1"/>
            <a:r>
              <a:rPr lang="en-IE" dirty="0"/>
              <a:t>Requires a frontend-maven-plugin to install Node and </a:t>
            </a:r>
            <a:r>
              <a:rPr lang="en-IE" dirty="0" err="1"/>
              <a:t>Npm</a:t>
            </a:r>
            <a:endParaRPr lang="en-IE" dirty="0"/>
          </a:p>
          <a:p>
            <a:pPr lvl="1"/>
            <a:r>
              <a:rPr lang="en-IE" dirty="0"/>
              <a:t>Run the test script</a:t>
            </a:r>
          </a:p>
          <a:p>
            <a:pPr lvl="1"/>
            <a:r>
              <a:rPr lang="en-IE" dirty="0">
                <a:hlinkClick r:id="rId3"/>
              </a:rPr>
              <a:t>https://github.com/eirslett/frontend-maven-plugin</a:t>
            </a:r>
            <a:endParaRPr lang="en-IE" dirty="0"/>
          </a:p>
          <a:p>
            <a:r>
              <a:rPr lang="en-IE" dirty="0"/>
              <a:t>Babel</a:t>
            </a:r>
          </a:p>
          <a:p>
            <a:pPr lvl="1"/>
            <a:r>
              <a:rPr lang="en-IE" dirty="0"/>
              <a:t>A JavaScript compiler which will convert code to a backwards compatible version of JavaScript</a:t>
            </a:r>
          </a:p>
          <a:p>
            <a:r>
              <a:rPr lang="en-IE" dirty="0"/>
              <a:t>Webpack</a:t>
            </a:r>
          </a:p>
          <a:p>
            <a:pPr lvl="1"/>
            <a:r>
              <a:rPr lang="en-IE" dirty="0"/>
              <a:t>Manages resources, styles and compilation</a:t>
            </a:r>
          </a:p>
          <a:p>
            <a:pPr lvl="1"/>
            <a:r>
              <a:rPr lang="en-IE" dirty="0"/>
              <a:t>“Bundles” our code into a single JS file</a:t>
            </a:r>
          </a:p>
          <a:p>
            <a:pPr lvl="1"/>
            <a:r>
              <a:rPr lang="en-US" i="1" dirty="0"/>
              <a:t>When webpack processes your application, it internally builds a dependency graph which maps every module your project needs and generates one or more bundles.</a:t>
            </a:r>
          </a:p>
          <a:p>
            <a:pPr lvl="1"/>
            <a:r>
              <a:rPr lang="en-IE" dirty="0"/>
              <a:t>Helps to make our testing environment and front-end work together</a:t>
            </a:r>
          </a:p>
          <a:p>
            <a:pPr lvl="1"/>
            <a:endParaRPr lang="en-IE" dirty="0"/>
          </a:p>
          <a:p>
            <a:pPr marL="0" indent="0">
              <a:buNone/>
            </a:pPr>
            <a:endParaRPr lang="en-IE" sz="5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58" y="31519"/>
            <a:ext cx="8389903" cy="800739"/>
          </a:xfrm>
        </p:spPr>
        <p:txBody>
          <a:bodyPr>
            <a:normAutofit fontScale="90000"/>
          </a:bodyPr>
          <a:lstStyle/>
          <a:p>
            <a:r>
              <a:rPr lang="en-IE" sz="5400" dirty="0" err="1"/>
              <a:t>SonarCloud</a:t>
            </a:r>
            <a:endParaRPr lang="en-US" sz="3600" dirty="0"/>
          </a:p>
        </p:txBody>
      </p:sp>
      <p:sp>
        <p:nvSpPr>
          <p:cNvPr id="9" name="Content Placeholder 8"/>
          <p:cNvSpPr>
            <a:spLocks noGrp="1"/>
          </p:cNvSpPr>
          <p:nvPr>
            <p:ph idx="4294967295"/>
          </p:nvPr>
        </p:nvSpPr>
        <p:spPr>
          <a:xfrm>
            <a:off x="687388" y="1200150"/>
            <a:ext cx="8456612" cy="3241675"/>
          </a:xfrm>
        </p:spPr>
        <p:txBody>
          <a:bodyPr>
            <a:normAutofit fontScale="92500" lnSpcReduction="20000"/>
          </a:bodyPr>
          <a:lstStyle/>
          <a:p>
            <a:r>
              <a:rPr lang="en-IE" dirty="0"/>
              <a:t>Adding coverage to </a:t>
            </a:r>
            <a:r>
              <a:rPr lang="en-IE" dirty="0" err="1"/>
              <a:t>SonarCloud</a:t>
            </a:r>
            <a:endParaRPr lang="en-IE" dirty="0"/>
          </a:p>
          <a:p>
            <a:endParaRPr lang="en-IE" dirty="0"/>
          </a:p>
          <a:p>
            <a:pPr lvl="1"/>
            <a:r>
              <a:rPr lang="en-IE" dirty="0"/>
              <a:t>Run jest with “—coverage” argument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This will generate a lcov.info file that Sonar will read</a:t>
            </a:r>
          </a:p>
          <a:p>
            <a:pPr lvl="1"/>
            <a:endParaRPr lang="en-IE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lvl="1"/>
            <a:r>
              <a:rPr lang="en-IE" dirty="0">
                <a:solidFill>
                  <a:schemeClr val="tx1"/>
                </a:solidFill>
                <a:cs typeface="Courier New" panose="02070309020205020404" pitchFamily="49" charset="0"/>
              </a:rPr>
              <a:t>Make Sonar aware of where the coverage report is located</a:t>
            </a:r>
          </a:p>
          <a:p>
            <a:pPr lvl="2"/>
            <a:r>
              <a:rPr lang="en-I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E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sonar.javascript.lcov.reportPaths</a:t>
            </a:r>
            <a:r>
              <a:rPr lang="en-I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IE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project.basedir</a:t>
            </a:r>
            <a:r>
              <a:rPr lang="en-IE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}/target/code-coverage/</a:t>
            </a:r>
            <a:r>
              <a:rPr lang="en-I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lcov.info</a:t>
            </a:r>
            <a:r>
              <a:rPr lang="en-I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IE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sonar.javascript.lcov.reportPaths</a:t>
            </a:r>
            <a:r>
              <a:rPr lang="en-I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IE" dirty="0"/>
          </a:p>
          <a:p>
            <a:pPr lvl="1"/>
            <a:endParaRPr lang="en-IE" dirty="0"/>
          </a:p>
          <a:p>
            <a:pPr lvl="1"/>
            <a:r>
              <a:rPr lang="en-IE" dirty="0"/>
              <a:t>Make Sonar aware of where the Node executable is located</a:t>
            </a:r>
          </a:p>
          <a:p>
            <a:pPr lvl="2"/>
            <a:r>
              <a:rPr lang="en-I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E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sonar.nodejs.executable</a:t>
            </a:r>
            <a:r>
              <a:rPr lang="en-I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project.basedir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}/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/main/resources/webapp/node/</a:t>
            </a:r>
            <a:r>
              <a:rPr lang="en-I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I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IE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sonar.nodejs.executable</a:t>
            </a:r>
            <a:r>
              <a:rPr lang="en-I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IE" dirty="0">
                <a:solidFill>
                  <a:schemeClr val="tx1"/>
                </a:solidFill>
                <a:cs typeface="Courier New" panose="02070309020205020404" pitchFamily="49" charset="0"/>
              </a:rPr>
              <a:t>Include JS files. Exclude any test folders, jQuery, resources (</a:t>
            </a:r>
            <a:r>
              <a:rPr lang="en-IE" dirty="0" err="1">
                <a:solidFill>
                  <a:schemeClr val="tx1"/>
                </a:solidFill>
                <a:cs typeface="Courier New" panose="02070309020205020404" pitchFamily="49" charset="0"/>
              </a:rPr>
              <a:t>css</a:t>
            </a:r>
            <a:r>
              <a:rPr lang="en-IE" dirty="0">
                <a:solidFill>
                  <a:schemeClr val="tx1"/>
                </a:solidFill>
                <a:cs typeface="Courier New" panose="02070309020205020404" pitchFamily="49" charset="0"/>
              </a:rPr>
              <a:t>, images etc.).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58" y="31519"/>
            <a:ext cx="8389903" cy="800739"/>
          </a:xfrm>
        </p:spPr>
        <p:txBody>
          <a:bodyPr>
            <a:normAutofit/>
          </a:bodyPr>
          <a:lstStyle/>
          <a:p>
            <a:r>
              <a:rPr lang="en-US" sz="3600" b="1" dirty="0"/>
              <a:t>Jest </a:t>
            </a:r>
            <a:r>
              <a:rPr lang="en-US" sz="3600" dirty="0"/>
              <a:t>– JavaScript Testing Framewor</a:t>
            </a:r>
            <a:r>
              <a:rPr lang="en-IN" altLang="en-US" sz="3600" dirty="0"/>
              <a:t>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“</a:t>
            </a:r>
            <a:r>
              <a:rPr lang="en-US" b="1" i="0" dirty="0">
                <a:solidFill>
                  <a:schemeClr val="accent1"/>
                </a:solidFill>
                <a:effectLst/>
                <a:latin typeface="Arial Nova Cond" panose="020B0506020202020204" pitchFamily="34" charset="0"/>
              </a:rPr>
              <a:t>Jest is a delightful JavaScript Testing Framework with a focus on simplicity.</a:t>
            </a:r>
            <a:r>
              <a:rPr lang="en-US" b="0" i="0" dirty="0">
                <a:effectLst/>
              </a:rPr>
              <a:t>”</a:t>
            </a:r>
          </a:p>
          <a:p>
            <a:pPr marL="0" indent="0">
              <a:buNone/>
            </a:pPr>
            <a:endParaRPr lang="en-IE" dirty="0"/>
          </a:p>
          <a:p>
            <a:pPr lvl="1"/>
            <a:r>
              <a:rPr lang="en-US" sz="2000" i="1" dirty="0"/>
              <a:t>It allows you to write tests with an approachable, familiar and feature-rich API that gives you results quickly.</a:t>
            </a:r>
          </a:p>
          <a:p>
            <a:pPr lvl="1"/>
            <a:endParaRPr lang="en-US" sz="20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1"/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Jest is well-documented and requires little configuration</a:t>
            </a:r>
          </a:p>
          <a:p>
            <a:pPr lvl="1"/>
            <a:endParaRPr lang="en-IE" sz="2000" dirty="0"/>
          </a:p>
          <a:p>
            <a:pPr lvl="1"/>
            <a:r>
              <a:rPr lang="en-IE" sz="2000" dirty="0"/>
              <a:t>It works with projects that use: Babel*, TypeScript, Node*, React, Angular, Vue etc. </a:t>
            </a:r>
          </a:p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58" y="31519"/>
            <a:ext cx="8389903" cy="800739"/>
          </a:xfrm>
        </p:spPr>
        <p:txBody>
          <a:bodyPr>
            <a:normAutofit/>
          </a:bodyPr>
          <a:lstStyle/>
          <a:p>
            <a:r>
              <a:rPr lang="en-US" sz="4400" dirty="0"/>
              <a:t>How does Jest work?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lvl="1"/>
            <a:r>
              <a:rPr lang="en-US" sz="2600" dirty="0"/>
              <a:t>Looks for files with a “</a:t>
            </a:r>
            <a:r>
              <a:rPr lang="en-US" sz="2600" b="1" dirty="0"/>
              <a:t>.test.</a:t>
            </a:r>
            <a:r>
              <a:rPr lang="en-US" sz="2600" dirty="0"/>
              <a:t>js” extension (</a:t>
            </a:r>
            <a:r>
              <a:rPr lang="en-US" sz="2600" b="1" dirty="0"/>
              <a:t>.spec </a:t>
            </a:r>
            <a:r>
              <a:rPr lang="en-US" sz="2600" dirty="0"/>
              <a:t>can also be used)</a:t>
            </a:r>
          </a:p>
          <a:p>
            <a:endParaRPr lang="en-US" sz="2800" dirty="0"/>
          </a:p>
          <a:p>
            <a:pPr lvl="1"/>
            <a:r>
              <a:rPr lang="en-US" sz="2600" dirty="0"/>
              <a:t>Looks to </a:t>
            </a:r>
            <a:r>
              <a:rPr lang="en-US" sz="2600" b="1" dirty="0" err="1"/>
              <a:t>package.json</a:t>
            </a:r>
            <a:r>
              <a:rPr lang="en-US" sz="2600" b="1" dirty="0"/>
              <a:t> </a:t>
            </a:r>
            <a:r>
              <a:rPr lang="en-US" sz="2600" dirty="0"/>
              <a:t>for jest configuration. (Or, alternatively, a separate jest config file)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58" y="31519"/>
            <a:ext cx="8389903" cy="800739"/>
          </a:xfrm>
        </p:spPr>
        <p:txBody>
          <a:bodyPr>
            <a:normAutofit/>
          </a:bodyPr>
          <a:lstStyle/>
          <a:p>
            <a:r>
              <a:rPr lang="en-IE" sz="4400" dirty="0"/>
              <a:t>Setup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30300"/>
            <a:ext cx="6351588" cy="3394075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IE" sz="2400" dirty="0"/>
              <a:t>Open a terminal</a:t>
            </a:r>
          </a:p>
          <a:p>
            <a:pPr lvl="1"/>
            <a:r>
              <a:rPr lang="en-IE" sz="2400" dirty="0"/>
              <a:t>Cd to web application directory</a:t>
            </a:r>
          </a:p>
          <a:p>
            <a:pPr lvl="1"/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I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–y</a:t>
            </a:r>
          </a:p>
          <a:p>
            <a:pPr lvl="2"/>
            <a:r>
              <a:rPr lang="en-IE" sz="1800" b="1" dirty="0"/>
              <a:t>Creates a </a:t>
            </a:r>
            <a:r>
              <a:rPr lang="en-IE" sz="1800" b="1" dirty="0" err="1"/>
              <a:t>package.json</a:t>
            </a:r>
            <a:r>
              <a:rPr lang="en-IE" sz="1800" b="1" dirty="0"/>
              <a:t> file</a:t>
            </a:r>
          </a:p>
          <a:p>
            <a:pPr lvl="2"/>
            <a:r>
              <a:rPr lang="en-IE" sz="1800" b="1" dirty="0"/>
              <a:t>Edit this to run jest when the test script is ran</a:t>
            </a:r>
          </a:p>
          <a:p>
            <a:pPr marL="384175" lvl="2" indent="0">
              <a:buNone/>
            </a:pPr>
            <a:endParaRPr lang="en-IE" sz="2400" dirty="0"/>
          </a:p>
          <a:p>
            <a:pPr lvl="1"/>
            <a:r>
              <a:rPr lang="en-I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–D jest</a:t>
            </a:r>
          </a:p>
          <a:p>
            <a:pPr lvl="2"/>
            <a:r>
              <a:rPr lang="en-IE" sz="1800" b="1" dirty="0"/>
              <a:t>Installs jest as a development dependency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907" y="1490848"/>
            <a:ext cx="3190395" cy="27763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47700" y="1668145"/>
            <a:ext cx="697357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/>
              <a:t>describe() – It is a suite of Test scripts that gives an outer description for the test suite</a:t>
            </a:r>
          </a:p>
          <a:p>
            <a:r>
              <a:rPr lang="en-US" sz="2000"/>
              <a:t>test() – It is the smallest unit test case that is written to be executed. String in quotes represents the test name</a:t>
            </a:r>
          </a:p>
          <a:p>
            <a:r>
              <a:rPr lang="en-US" sz="2000"/>
              <a:t>expect() – It is an assertion. Every test() statement has an expect() function which takes a value and expects a return in true form.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58" y="31519"/>
            <a:ext cx="8389903" cy="800739"/>
          </a:xfrm>
        </p:spPr>
        <p:txBody>
          <a:bodyPr>
            <a:normAutofit/>
          </a:bodyPr>
          <a:lstStyle/>
          <a:p>
            <a:r>
              <a:rPr lang="en-US" sz="4400" dirty="0"/>
              <a:t>Jest – Writing a test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/>
              <a:t>Structure of a Jest test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‘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the description of the 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//This is your test method body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**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some logic**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expect(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someMatcher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i="1" dirty="0">
                <a:hlinkClick r:id="rId2"/>
              </a:rPr>
              <a:t>https://jestjs.io/docs/en/using-matchers</a:t>
            </a:r>
            <a:endParaRPr lang="en-US" i="1" dirty="0"/>
          </a:p>
          <a:p>
            <a:r>
              <a:rPr lang="en-US" i="1" dirty="0">
                <a:hlinkClick r:id="rId3"/>
              </a:rPr>
              <a:t>https://jestjs.io/docs/en/expect</a:t>
            </a:r>
            <a:endParaRPr lang="en-US" i="1" dirty="0"/>
          </a:p>
          <a:p>
            <a:endParaRPr lang="en-IE" dirty="0"/>
          </a:p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58" y="31519"/>
            <a:ext cx="8389903" cy="800739"/>
          </a:xfrm>
        </p:spPr>
        <p:txBody>
          <a:bodyPr>
            <a:normAutofit/>
          </a:bodyPr>
          <a:lstStyle/>
          <a:p>
            <a:r>
              <a:rPr lang="en-IE" sz="4400" dirty="0"/>
              <a:t>Test 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sz="28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2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that 1 + 2 = 3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  <a:r>
              <a:rPr lang="en-US" sz="2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=&gt;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8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//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expect(</a:t>
            </a:r>
            <a:r>
              <a:rPr lang="en-US" sz="2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IE" sz="2400" dirty="0"/>
              <a:t>                    </a:t>
            </a:r>
            <a:r>
              <a:rPr lang="en-IE" sz="2400" dirty="0">
                <a:solidFill>
                  <a:srgbClr val="00B0F0"/>
                </a:solidFill>
              </a:rPr>
              <a:t> </a:t>
            </a:r>
            <a:r>
              <a:rPr lang="en-IE" sz="2400" b="1" dirty="0">
                <a:solidFill>
                  <a:srgbClr val="00B0F0"/>
                </a:solidFill>
              </a:rPr>
              <a:t> assertion         actual      matcher  expected</a:t>
            </a:r>
          </a:p>
          <a:p>
            <a:pPr marL="0" indent="0">
              <a:buNone/>
            </a:pPr>
            <a:endParaRPr lang="en-IE" sz="2400" dirty="0"/>
          </a:p>
          <a:p>
            <a:pPr marL="0" lv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172138" y="3748690"/>
            <a:ext cx="462455" cy="437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3400097" y="3748689"/>
            <a:ext cx="462455" cy="437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4668345" y="3758249"/>
            <a:ext cx="462455" cy="437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582739" y="3682124"/>
            <a:ext cx="462455" cy="437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58" y="31519"/>
            <a:ext cx="8389903" cy="800739"/>
          </a:xfrm>
        </p:spPr>
        <p:txBody>
          <a:bodyPr>
            <a:normAutofit fontScale="90000"/>
          </a:bodyPr>
          <a:lstStyle/>
          <a:p>
            <a:r>
              <a:rPr lang="en-IE" sz="5400" dirty="0"/>
              <a:t>JavaScript file to test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00150"/>
            <a:ext cx="3744913" cy="3394075"/>
          </a:xfrm>
        </p:spPr>
        <p:txBody>
          <a:bodyPr>
            <a:normAutofit/>
          </a:bodyPr>
          <a:lstStyle/>
          <a:p>
            <a:r>
              <a:rPr lang="en-IE" dirty="0"/>
              <a:t>Filename: functions.js</a:t>
            </a:r>
          </a:p>
          <a:p>
            <a:pPr lvl="1"/>
            <a:r>
              <a:rPr lang="en-IE" dirty="0"/>
              <a:t>Contains a number of functions in which we can test.</a:t>
            </a:r>
          </a:p>
          <a:p>
            <a:pPr lvl="1"/>
            <a:r>
              <a:rPr lang="en-IE" dirty="0"/>
              <a:t>This will cover testing:</a:t>
            </a:r>
          </a:p>
          <a:p>
            <a:pPr lvl="2"/>
            <a:r>
              <a:rPr lang="en-IE" dirty="0"/>
              <a:t>Values (</a:t>
            </a:r>
            <a:r>
              <a:rPr lang="en-IE" dirty="0" err="1"/>
              <a:t>toBe</a:t>
            </a:r>
            <a:r>
              <a:rPr lang="en-IE" dirty="0"/>
              <a:t>)</a:t>
            </a:r>
          </a:p>
          <a:p>
            <a:pPr lvl="2"/>
            <a:r>
              <a:rPr lang="en-IE" dirty="0"/>
              <a:t>“</a:t>
            </a:r>
            <a:r>
              <a:rPr lang="en-IE" dirty="0" err="1"/>
              <a:t>Falsy</a:t>
            </a:r>
            <a:r>
              <a:rPr lang="en-IE" dirty="0"/>
              <a:t>” values (0, undefined, null)</a:t>
            </a:r>
          </a:p>
          <a:p>
            <a:pPr lvl="2"/>
            <a:r>
              <a:rPr lang="en-IE" dirty="0"/>
              <a:t>Objects (</a:t>
            </a:r>
            <a:r>
              <a:rPr lang="en-IE" dirty="0" err="1"/>
              <a:t>toEqual</a:t>
            </a:r>
            <a:r>
              <a:rPr lang="en-IE" dirty="0"/>
              <a:t>)</a:t>
            </a:r>
          </a:p>
          <a:p>
            <a:pPr lvl="2"/>
            <a:r>
              <a:rPr lang="en-IE" dirty="0"/>
              <a:t>Arrays</a:t>
            </a:r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898" y="1200151"/>
            <a:ext cx="4860594" cy="33596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58" y="31519"/>
            <a:ext cx="8389903" cy="800739"/>
          </a:xfrm>
        </p:spPr>
        <p:txBody>
          <a:bodyPr>
            <a:normAutofit/>
          </a:bodyPr>
          <a:lstStyle/>
          <a:p>
            <a:r>
              <a:rPr lang="en-IE" sz="4400" dirty="0"/>
              <a:t>Test example</a:t>
            </a:r>
            <a:endParaRPr lang="en-US" sz="3600" dirty="0"/>
          </a:p>
        </p:txBody>
      </p:sp>
      <p:sp>
        <p:nvSpPr>
          <p:cNvPr id="9" name="Content Placeholder 8"/>
          <p:cNvSpPr>
            <a:spLocks noGrp="1"/>
          </p:cNvSpPr>
          <p:nvPr>
            <p:ph idx="4294967295"/>
          </p:nvPr>
        </p:nvSpPr>
        <p:spPr>
          <a:xfrm>
            <a:off x="687388" y="1200150"/>
            <a:ext cx="8456612" cy="3241675"/>
          </a:xfrm>
        </p:spPr>
        <p:txBody>
          <a:bodyPr>
            <a:normAutofit/>
          </a:bodyPr>
          <a:lstStyle/>
          <a:p>
            <a:pPr algn="ctr"/>
            <a:endParaRPr lang="en-IE" sz="5400" b="1" dirty="0"/>
          </a:p>
          <a:p>
            <a:pPr marL="0" indent="0" algn="ctr">
              <a:buNone/>
            </a:pPr>
            <a:r>
              <a:rPr lang="en-IE" sz="5400" b="1" dirty="0"/>
              <a:t>Testing functions.js</a:t>
            </a:r>
          </a:p>
          <a:p>
            <a:pPr marL="0" indent="0">
              <a:buNone/>
            </a:pPr>
            <a:endParaRPr lang="en-IE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626</Words>
  <Application>Microsoft Office PowerPoint</Application>
  <PresentationFormat>On-screen Show (16:9)</PresentationFormat>
  <Paragraphs>87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Arial Nova Cond</vt:lpstr>
      <vt:lpstr>Calibri</vt:lpstr>
      <vt:lpstr>Courier New</vt:lpstr>
      <vt:lpstr>Trebuchet MS</vt:lpstr>
      <vt:lpstr>Wingdings 3</vt:lpstr>
      <vt:lpstr>Facet</vt:lpstr>
      <vt:lpstr>PowerPoint Presentation</vt:lpstr>
      <vt:lpstr>Jest – JavaScript Testing Framework</vt:lpstr>
      <vt:lpstr>How does Jest work?</vt:lpstr>
      <vt:lpstr>Setup</vt:lpstr>
      <vt:lpstr>PowerPoint Presentation</vt:lpstr>
      <vt:lpstr>Jest – Writing a test</vt:lpstr>
      <vt:lpstr>Test example</vt:lpstr>
      <vt:lpstr>JavaScript file to test</vt:lpstr>
      <vt:lpstr>Test example</vt:lpstr>
      <vt:lpstr>Other Tools </vt:lpstr>
      <vt:lpstr>SonarCloud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Cohen</dc:creator>
  <cp:lastModifiedBy>Pragati Natarajan</cp:lastModifiedBy>
  <cp:revision>55</cp:revision>
  <dcterms:created xsi:type="dcterms:W3CDTF">2015-04-06T18:30:00Z</dcterms:created>
  <dcterms:modified xsi:type="dcterms:W3CDTF">2023-07-03T02:10:04Z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8994D131301B40FBB09E56152ACFFC77</vt:lpwstr>
  </property>
  <property fmtid="{D5CDD505-2E9C-101B-9397-08002B2CF9AE}" pid="3" name="KSOProductBuildVer">
    <vt:lpwstr>1033-11.2.0.11440</vt:lpwstr>
  </property>
</Properties>
</file>