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8"/>
  </p:notesMasterIdLst>
  <p:sldIdLst>
    <p:sldId id="256" r:id="rId2"/>
    <p:sldId id="257" r:id="rId3"/>
    <p:sldId id="258" r:id="rId4"/>
    <p:sldId id="259" r:id="rId5"/>
    <p:sldId id="260" r:id="rId6"/>
    <p:sldId id="261" r:id="rId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AE5BBF8B-EB92-43C1-88E3-6C3F0042633E}">
  <a:tblStyle styleId="{AE5BBF8B-EB92-43C1-88E3-6C3F0042633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2" d="100"/>
          <a:sy n="102" d="100"/>
        </p:scale>
        <p:origin x="-456" y="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67707922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49b1f21fec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149b1f21fec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149b1f21fec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149b1f21fec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49b1f21fec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49b1f21fec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49b1f21fec_0_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49b1f21fe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49b1f21fe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49b1f21fe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12779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Clr>
                <a:srgbClr val="00754B"/>
              </a:buClr>
              <a:buSzPts val="5200"/>
              <a:buNone/>
              <a:defRPr sz="5200" b="1">
                <a:solidFill>
                  <a:srgbClr val="00754B"/>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3675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
        <p:nvSpPr>
          <p:cNvPr id="13" name="Google Shape;13;p2"/>
          <p:cNvSpPr/>
          <p:nvPr/>
        </p:nvSpPr>
        <p:spPr>
          <a:xfrm>
            <a:off x="-75" y="4172200"/>
            <a:ext cx="9144000" cy="971400"/>
          </a:xfrm>
          <a:prstGeom prst="rect">
            <a:avLst/>
          </a:prstGeom>
          <a:solidFill>
            <a:srgbClr val="00754B"/>
          </a:solidFill>
          <a:ln w="9525" cap="flat" cmpd="sng">
            <a:solidFill>
              <a:srgbClr val="00754B"/>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Google Shape;14;p2"/>
          <p:cNvPicPr preferRelativeResize="0"/>
          <p:nvPr/>
        </p:nvPicPr>
        <p:blipFill>
          <a:blip r:embed="rId2">
            <a:alphaModFix/>
          </a:blip>
          <a:stretch>
            <a:fillRect/>
          </a:stretch>
        </p:blipFill>
        <p:spPr>
          <a:xfrm>
            <a:off x="7402675" y="4338418"/>
            <a:ext cx="1618475" cy="6607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8" name="Google Shape;48;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21" name="Google Shape;21;p4"/>
          <p:cNvPicPr preferRelativeResize="0"/>
          <p:nvPr/>
        </p:nvPicPr>
        <p:blipFill>
          <a:blip r:embed="rId2">
            <a:alphaModFix/>
          </a:blip>
          <a:stretch>
            <a:fillRect/>
          </a:stretch>
        </p:blipFill>
        <p:spPr>
          <a:xfrm>
            <a:off x="8543075" y="4838625"/>
            <a:ext cx="501600" cy="20302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4" name="Google Shape;24;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6" name="Google Shape;26;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2" name="Google Shape;32;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0" name="Google Shape;4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F1F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rgbClr val="00754B"/>
              </a:buClr>
              <a:buSzPts val="2800"/>
              <a:buFont typeface="Georgia"/>
              <a:buNone/>
              <a:defRPr sz="2800" b="1">
                <a:solidFill>
                  <a:srgbClr val="00754B"/>
                </a:solidFill>
                <a:latin typeface="Georgia"/>
                <a:ea typeface="Georgia"/>
                <a:cs typeface="Georgia"/>
                <a:sym typeface="Georgia"/>
              </a:defRPr>
            </a:lvl1pPr>
            <a:lvl2pPr lvl="1">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2pPr>
            <a:lvl3pPr lvl="2">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3pPr>
            <a:lvl4pPr lvl="3">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4pPr>
            <a:lvl5pPr lvl="4">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5pPr>
            <a:lvl6pPr lvl="5">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6pPr>
            <a:lvl7pPr lvl="6">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7pPr>
            <a:lvl8pPr lvl="7">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8pPr>
            <a:lvl9pPr lvl="8">
              <a:spcBef>
                <a:spcPts val="0"/>
              </a:spcBef>
              <a:spcAft>
                <a:spcPts val="0"/>
              </a:spcAft>
              <a:buClr>
                <a:schemeClr val="dk1"/>
              </a:buClr>
              <a:buSzPts val="2800"/>
              <a:buFont typeface="Georgia"/>
              <a:buNone/>
              <a:defRPr sz="2800">
                <a:solidFill>
                  <a:schemeClr val="dk1"/>
                </a:solidFill>
                <a:latin typeface="Georgia"/>
                <a:ea typeface="Georgia"/>
                <a:cs typeface="Georgia"/>
                <a:sym typeface="Georgi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1"/>
              </a:buClr>
              <a:buSzPts val="1800"/>
              <a:buFont typeface="Georgia"/>
              <a:buChar char="●"/>
              <a:defRPr sz="1800">
                <a:solidFill>
                  <a:schemeClr val="dk1"/>
                </a:solidFill>
                <a:latin typeface="Georgia"/>
                <a:ea typeface="Georgia"/>
                <a:cs typeface="Georgia"/>
                <a:sym typeface="Georgia"/>
              </a:defRPr>
            </a:lvl1pPr>
            <a:lvl2pPr marL="914400" lvl="1"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2pPr>
            <a:lvl3pPr marL="1371600" lvl="2"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3pPr>
            <a:lvl4pPr marL="1828800" lvl="3"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4pPr>
            <a:lvl5pPr marL="2286000" lvl="4"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5pPr>
            <a:lvl6pPr marL="2743200" lvl="5"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6pPr>
            <a:lvl7pPr marL="3200400" lvl="6"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7pPr>
            <a:lvl8pPr marL="3657600" lvl="7"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8pPr>
            <a:lvl9pPr marL="4114800" lvl="8" indent="-317500">
              <a:lnSpc>
                <a:spcPct val="115000"/>
              </a:lnSpc>
              <a:spcBef>
                <a:spcPts val="0"/>
              </a:spcBef>
              <a:spcAft>
                <a:spcPts val="0"/>
              </a:spcAft>
              <a:buClr>
                <a:schemeClr val="dk1"/>
              </a:buClr>
              <a:buSzPts val="1400"/>
              <a:buFont typeface="Georgia"/>
              <a:buChar char="■"/>
              <a:defRPr>
                <a:solidFill>
                  <a:schemeClr val="dk1"/>
                </a:solidFill>
                <a:latin typeface="Georgia"/>
                <a:ea typeface="Georgia"/>
                <a:cs typeface="Georgia"/>
                <a:sym typeface="Georgi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87900" y="2140100"/>
            <a:ext cx="6034200" cy="20526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SzPts val="990"/>
              <a:buNone/>
            </a:pPr>
            <a:r>
              <a:rPr lang="en-GB" sz="5680">
                <a:solidFill>
                  <a:srgbClr val="1A7A56"/>
                </a:solidFill>
                <a:latin typeface="Times New Roman"/>
                <a:ea typeface="Times New Roman"/>
                <a:cs typeface="Times New Roman"/>
                <a:sym typeface="Times New Roman"/>
              </a:rPr>
              <a:t>Paradigm-busting workbook</a:t>
            </a:r>
            <a:endParaRPr sz="5680">
              <a:solidFill>
                <a:srgbClr val="1A7A56"/>
              </a:solidFill>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It is up to us to interpret the “facts”</a:t>
            </a:r>
            <a:endParaRPr/>
          </a:p>
          <a:p>
            <a:pPr marL="0" lvl="0" indent="0" algn="l" rtl="0">
              <a:spcBef>
                <a:spcPts val="0"/>
              </a:spcBef>
              <a:spcAft>
                <a:spcPts val="0"/>
              </a:spcAft>
              <a:buClr>
                <a:schemeClr val="dk1"/>
              </a:buClr>
              <a:buSzPct val="85344"/>
              <a:buFont typeface="Arial"/>
              <a:buNone/>
            </a:pPr>
            <a:r>
              <a:rPr lang="en-GB" sz="1288" b="0">
                <a:solidFill>
                  <a:schemeClr val="dk1"/>
                </a:solidFill>
              </a:rPr>
              <a:t>Thought exercise: is a given megatrend an opportunity or threat? It could be either, depending on your mindset. Complete this exercise by filling in the </a:t>
            </a:r>
            <a:r>
              <a:rPr lang="en-GB" sz="1288" b="0">
                <a:solidFill>
                  <a:schemeClr val="dk1"/>
                </a:solidFill>
                <a:highlight>
                  <a:srgbClr val="D9EAD3"/>
                </a:highlight>
              </a:rPr>
              <a:t>blanks</a:t>
            </a:r>
            <a:r>
              <a:rPr lang="en-GB" sz="1288" b="0">
                <a:solidFill>
                  <a:schemeClr val="dk1"/>
                </a:solidFill>
              </a:rPr>
              <a:t>, challenging yourself to interpret the “facts”, which many see as threats, as opportunities.</a:t>
            </a:r>
            <a:endParaRPr sz="1288" b="0">
              <a:solidFill>
                <a:srgbClr val="000000"/>
              </a:solidFill>
            </a:endParaRPr>
          </a:p>
        </p:txBody>
      </p:sp>
      <p:graphicFrame>
        <p:nvGraphicFramePr>
          <p:cNvPr id="62" name="Google Shape;62;p14"/>
          <p:cNvGraphicFramePr/>
          <p:nvPr>
            <p:extLst>
              <p:ext uri="{D42A27DB-BD31-4B8C-83A1-F6EECF244321}">
                <p14:modId xmlns:p14="http://schemas.microsoft.com/office/powerpoint/2010/main" val="983513909"/>
              </p:ext>
            </p:extLst>
          </p:nvPr>
        </p:nvGraphicFramePr>
        <p:xfrm>
          <a:off x="311700" y="1396125"/>
          <a:ext cx="8520600" cy="3525135"/>
        </p:xfrm>
        <a:graphic>
          <a:graphicData uri="http://schemas.openxmlformats.org/drawingml/2006/table">
            <a:tbl>
              <a:tblPr>
                <a:noFill/>
                <a:tableStyleId>{AE5BBF8B-EB92-43C1-88E3-6C3F0042633E}</a:tableStyleId>
              </a:tblPr>
              <a:tblGrid>
                <a:gridCol w="2840200"/>
                <a:gridCol w="2840200"/>
                <a:gridCol w="2840200"/>
              </a:tblGrid>
              <a:tr h="244025">
                <a:tc>
                  <a:txBody>
                    <a:bodyPr/>
                    <a:lstStyle/>
                    <a:p>
                      <a:pPr marL="0" lvl="0" indent="0" algn="l" rtl="0">
                        <a:spcBef>
                          <a:spcPts val="0"/>
                        </a:spcBef>
                        <a:spcAft>
                          <a:spcPts val="0"/>
                        </a:spcAft>
                        <a:buNone/>
                      </a:pPr>
                      <a:r>
                        <a:rPr lang="en-GB" sz="1300" b="1">
                          <a:solidFill>
                            <a:srgbClr val="980000"/>
                          </a:solidFill>
                          <a:latin typeface="Georgia"/>
                          <a:ea typeface="Georgia"/>
                          <a:cs typeface="Georgia"/>
                          <a:sym typeface="Georgia"/>
                        </a:rPr>
                        <a:t>Threat</a:t>
                      </a:r>
                      <a:endParaRPr sz="1300" b="1">
                        <a:solidFill>
                          <a:srgbClr val="980000"/>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ctr" rtl="0">
                        <a:spcBef>
                          <a:spcPts val="0"/>
                        </a:spcBef>
                        <a:spcAft>
                          <a:spcPts val="0"/>
                        </a:spcAft>
                        <a:buNone/>
                      </a:pP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c>
                  <a:txBody>
                    <a:bodyPr/>
                    <a:lstStyle/>
                    <a:p>
                      <a:pPr marL="0" lvl="0" indent="0" algn="r" rtl="0">
                        <a:spcBef>
                          <a:spcPts val="0"/>
                        </a:spcBef>
                        <a:spcAft>
                          <a:spcPts val="0"/>
                        </a:spcAft>
                        <a:buNone/>
                      </a:pPr>
                      <a:r>
                        <a:rPr lang="en-GB" sz="1300" b="1">
                          <a:solidFill>
                            <a:srgbClr val="00754B"/>
                          </a:solidFill>
                          <a:latin typeface="Georgia"/>
                          <a:ea typeface="Georgia"/>
                          <a:cs typeface="Georgia"/>
                          <a:sym typeface="Georgia"/>
                        </a:rPr>
                        <a:t>Opportunity</a:t>
                      </a:r>
                      <a:endParaRPr sz="1300" b="1">
                        <a:solidFill>
                          <a:srgbClr val="00754B"/>
                        </a:solidFill>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alpha val="0"/>
                        </a:srgbClr>
                      </a:solidFill>
                      <a:prstDash val="dot"/>
                      <a:round/>
                      <a:headEnd type="none" w="sm" len="sm"/>
                      <a:tailEnd type="none" w="sm" len="sm"/>
                    </a:lnB>
                  </a:tcPr>
                </a:tc>
              </a:tr>
              <a:tr h="437425">
                <a:tc>
                  <a:txBody>
                    <a:bodyPr/>
                    <a:lstStyle/>
                    <a:p>
                      <a:pPr marL="0" lvl="0" indent="0" algn="l" rtl="0">
                        <a:spcBef>
                          <a:spcPts val="0"/>
                        </a:spcBef>
                        <a:spcAft>
                          <a:spcPts val="0"/>
                        </a:spcAft>
                        <a:buNone/>
                      </a:pPr>
                      <a:r>
                        <a:rPr lang="en-GB" sz="1300">
                          <a:latin typeface="Georgia"/>
                          <a:ea typeface="Georgia"/>
                          <a:cs typeface="Georgia"/>
                          <a:sym typeface="Georgia"/>
                        </a:rPr>
                        <a:t>Aging demographics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Aging population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GB" sz="1300">
                          <a:latin typeface="Georgia"/>
                          <a:ea typeface="Georgia"/>
                          <a:cs typeface="Georgia"/>
                          <a:sym typeface="Georgia"/>
                        </a:rPr>
                        <a:t>New “silver market”</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alpha val="0"/>
                        </a:srgbClr>
                      </a:solidFill>
                      <a:prstDash val="dot"/>
                      <a:round/>
                      <a:headEnd type="none" w="sm" len="sm"/>
                      <a:tailEnd type="none" w="sm" len="sm"/>
                    </a:lnT>
                    <a:lnB w="9525" cap="flat" cmpd="sng">
                      <a:solidFill>
                        <a:srgbClr val="9E9E9E"/>
                      </a:solidFill>
                      <a:prstDash val="dot"/>
                      <a:round/>
                      <a:headEnd type="none" w="sm" len="sm"/>
                      <a:tailEnd type="none" w="sm" len="sm"/>
                    </a:lnB>
                  </a:tcPr>
                </a:tc>
              </a:tr>
              <a:tr h="450525">
                <a:tc>
                  <a:txBody>
                    <a:bodyPr/>
                    <a:lstStyle/>
                    <a:p>
                      <a:pPr marL="0" lvl="0" indent="0" algn="l" rtl="0">
                        <a:spcBef>
                          <a:spcPts val="0"/>
                        </a:spcBef>
                        <a:spcAft>
                          <a:spcPts val="0"/>
                        </a:spcAft>
                        <a:buNone/>
                      </a:pPr>
                      <a:r>
                        <a:rPr lang="en-GB" sz="1300">
                          <a:latin typeface="Georgia"/>
                          <a:ea typeface="Georgia"/>
                          <a:cs typeface="Georgia"/>
                          <a:sym typeface="Georgia"/>
                        </a:rPr>
                        <a:t>Rising health-care costs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Health-care spending</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New health-care</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services and settings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r>
              <a:tr h="437425">
                <a:tc>
                  <a:txBody>
                    <a:bodyPr/>
                    <a:lstStyle/>
                    <a:p>
                      <a:pPr marL="0" lvl="0" indent="0" algn="l" rtl="0">
                        <a:spcBef>
                          <a:spcPts val="0"/>
                        </a:spcBef>
                        <a:spcAft>
                          <a:spcPts val="0"/>
                        </a:spcAft>
                        <a:buNone/>
                      </a:pPr>
                      <a:r>
                        <a:rPr lang="en-GB" sz="1300">
                          <a:latin typeface="Georgia"/>
                          <a:ea typeface="Georgia"/>
                          <a:cs typeface="Georgia"/>
                          <a:sym typeface="Georgia"/>
                        </a:rPr>
                        <a:t>Urban congestion</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Urbanization</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smtClean="0">
                          <a:latin typeface="Georgia"/>
                          <a:ea typeface="Georgia"/>
                          <a:cs typeface="Georgia"/>
                          <a:sym typeface="Georgia"/>
                        </a:rPr>
                        <a:t>Smart cities and mass</a:t>
                      </a:r>
                      <a:r>
                        <a:rPr lang="en-US" sz="1300" baseline="0" dirty="0" smtClean="0">
                          <a:latin typeface="Georgia"/>
                          <a:ea typeface="Georgia"/>
                          <a:cs typeface="Georgia"/>
                          <a:sym typeface="Georgia"/>
                        </a:rPr>
                        <a:t> transit innovations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r>
              <a:tr h="450525">
                <a:tc>
                  <a:txBody>
                    <a:bodyPr/>
                    <a:lstStyle/>
                    <a:p>
                      <a:pPr marL="0" lvl="0" indent="0" algn="l" rtl="0">
                        <a:spcBef>
                          <a:spcPts val="0"/>
                        </a:spcBef>
                        <a:spcAft>
                          <a:spcPts val="0"/>
                        </a:spcAft>
                        <a:buNone/>
                      </a:pPr>
                      <a:r>
                        <a:rPr lang="en-GB" sz="1300">
                          <a:latin typeface="Georgia"/>
                          <a:ea typeface="Georgia"/>
                          <a:cs typeface="Georgia"/>
                          <a:sym typeface="Georgia"/>
                        </a:rPr>
                        <a:t>Economic loss and human impact</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Sustainability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Clr>
                          <a:schemeClr val="dk1"/>
                        </a:buClr>
                        <a:buSzPts val="1100"/>
                        <a:buFont typeface="Arial"/>
                        <a:buNone/>
                      </a:pPr>
                      <a:r>
                        <a:rPr lang="en-GB" sz="1300">
                          <a:latin typeface="Georgia"/>
                          <a:ea typeface="Georgia"/>
                          <a:cs typeface="Georgia"/>
                          <a:sym typeface="Georgia"/>
                        </a:rPr>
                        <a:t>Growing power and</a:t>
                      </a:r>
                      <a:endParaRPr sz="1300">
                        <a:latin typeface="Georgia"/>
                        <a:ea typeface="Georgia"/>
                        <a:cs typeface="Georgia"/>
                        <a:sym typeface="Georgia"/>
                      </a:endParaRPr>
                    </a:p>
                    <a:p>
                      <a:pPr marL="0" lvl="0" indent="0" algn="r" rtl="0">
                        <a:spcBef>
                          <a:spcPts val="0"/>
                        </a:spcBef>
                        <a:spcAft>
                          <a:spcPts val="0"/>
                        </a:spcAft>
                        <a:buNone/>
                      </a:pPr>
                      <a:r>
                        <a:rPr lang="en-GB" sz="1300">
                          <a:latin typeface="Georgia"/>
                          <a:ea typeface="Georgia"/>
                          <a:cs typeface="Georgia"/>
                          <a:sym typeface="Georgia"/>
                        </a:rPr>
                        <a:t>infrastructure needs</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r>
              <a:tr h="437425">
                <a:tc>
                  <a:txBody>
                    <a:bodyPr/>
                    <a:lstStyle/>
                    <a:p>
                      <a:pPr marL="0" lvl="0" indent="0" algn="l" rtl="0">
                        <a:spcBef>
                          <a:spcPts val="0"/>
                        </a:spcBef>
                        <a:spcAft>
                          <a:spcPts val="0"/>
                        </a:spcAft>
                        <a:buNone/>
                      </a:pPr>
                      <a:r>
                        <a:rPr lang="en-GB" sz="1300">
                          <a:latin typeface="Georgia"/>
                          <a:ea typeface="Georgia"/>
                          <a:cs typeface="Georgia"/>
                          <a:sym typeface="Georgia"/>
                        </a:rPr>
                        <a:t>Near-term price and energy volatility</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Energy price volatility</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smtClean="0">
                          <a:latin typeface="Georgia"/>
                          <a:ea typeface="Georgia"/>
                          <a:cs typeface="Georgia"/>
                          <a:sym typeface="Georgia"/>
                        </a:rPr>
                        <a:t>Renew</a:t>
                      </a:r>
                      <a:r>
                        <a:rPr lang="en-US" sz="1300" baseline="0" dirty="0" smtClean="0">
                          <a:latin typeface="Georgia"/>
                          <a:ea typeface="Georgia"/>
                          <a:cs typeface="Georgia"/>
                          <a:sym typeface="Georgia"/>
                        </a:rPr>
                        <a:t>able energy innovation/energy storage solutions.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r>
              <a:tr h="450525">
                <a:tc>
                  <a:txBody>
                    <a:bodyPr/>
                    <a:lstStyle/>
                    <a:p>
                      <a:pPr marL="0" lvl="0" indent="0" algn="l" rtl="0">
                        <a:spcBef>
                          <a:spcPts val="0"/>
                        </a:spcBef>
                        <a:spcAft>
                          <a:spcPts val="0"/>
                        </a:spcAft>
                        <a:buNone/>
                      </a:pPr>
                      <a:r>
                        <a:rPr lang="en-GB" sz="1300">
                          <a:latin typeface="Georgia"/>
                          <a:ea typeface="Georgia"/>
                          <a:cs typeface="Georgia"/>
                          <a:sym typeface="Georgia"/>
                        </a:rPr>
                        <a:t>High competition in rapidly evolving area</a:t>
                      </a:r>
                      <a:endParaRPr sz="130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ctr" rtl="0">
                        <a:spcBef>
                          <a:spcPts val="0"/>
                        </a:spcBef>
                        <a:spcAft>
                          <a:spcPts val="0"/>
                        </a:spcAft>
                        <a:buNone/>
                      </a:pPr>
                      <a:r>
                        <a:rPr lang="en-GB" sz="1300" b="1">
                          <a:latin typeface="Georgia"/>
                          <a:ea typeface="Georgia"/>
                          <a:cs typeface="Georgia"/>
                          <a:sym typeface="Georgia"/>
                        </a:rPr>
                        <a:t>Smart devices</a:t>
                      </a:r>
                      <a:endParaRPr sz="1300" b="1">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tcPr>
                </a:tc>
                <a:tc>
                  <a:txBody>
                    <a:bodyPr/>
                    <a:lstStyle/>
                    <a:p>
                      <a:pPr marL="0" lvl="0" indent="0" algn="r" rtl="0">
                        <a:spcBef>
                          <a:spcPts val="0"/>
                        </a:spcBef>
                        <a:spcAft>
                          <a:spcPts val="0"/>
                        </a:spcAft>
                        <a:buNone/>
                      </a:pPr>
                      <a:r>
                        <a:rPr lang="en-US" sz="1300" dirty="0" smtClean="0">
                          <a:latin typeface="Georgia"/>
                          <a:ea typeface="Georgia"/>
                          <a:cs typeface="Georgia"/>
                          <a:sym typeface="Georgia"/>
                        </a:rPr>
                        <a:t>Hyper</a:t>
                      </a:r>
                      <a:r>
                        <a:rPr lang="en-US" sz="1300" baseline="0" dirty="0" smtClean="0">
                          <a:latin typeface="Georgia"/>
                          <a:ea typeface="Georgia"/>
                          <a:cs typeface="Georgia"/>
                          <a:sym typeface="Georgia"/>
                        </a:rPr>
                        <a:t> personalized services/ competitive differentiation through innovations.</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r>
              <a:tr h="437425">
                <a:tc>
                  <a:txBody>
                    <a:bodyPr/>
                    <a:lstStyle/>
                    <a:p>
                      <a:pPr marL="0" lvl="0" indent="0" algn="l" rtl="0">
                        <a:spcBef>
                          <a:spcPts val="0"/>
                        </a:spcBef>
                        <a:spcAft>
                          <a:spcPts val="0"/>
                        </a:spcAft>
                        <a:buNone/>
                      </a:pPr>
                      <a:r>
                        <a:rPr lang="en-US" sz="1300" dirty="0" smtClean="0">
                          <a:latin typeface="Georgia"/>
                          <a:ea typeface="Georgia"/>
                          <a:cs typeface="Georgia"/>
                          <a:sym typeface="Georgia"/>
                        </a:rPr>
                        <a:t>Cyber security</a:t>
                      </a:r>
                      <a:r>
                        <a:rPr lang="en-US" sz="1300" baseline="0" dirty="0" smtClean="0">
                          <a:latin typeface="Georgia"/>
                          <a:ea typeface="Georgia"/>
                          <a:cs typeface="Georgia"/>
                          <a:sym typeface="Georgia"/>
                        </a:rPr>
                        <a:t> threats </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ctr" rtl="0">
                        <a:spcBef>
                          <a:spcPts val="0"/>
                        </a:spcBef>
                        <a:spcAft>
                          <a:spcPts val="0"/>
                        </a:spcAft>
                        <a:buNone/>
                      </a:pPr>
                      <a:r>
                        <a:rPr lang="en-US" sz="1300" b="1" dirty="0" smtClean="0">
                          <a:latin typeface="Georgia"/>
                          <a:ea typeface="Georgia"/>
                          <a:cs typeface="Georgia"/>
                          <a:sym typeface="Georgia"/>
                        </a:rPr>
                        <a:t>Increasing digitization</a:t>
                      </a:r>
                      <a:r>
                        <a:rPr lang="en-US" sz="1300" b="1" baseline="0" dirty="0" smtClean="0">
                          <a:latin typeface="Georgia"/>
                          <a:ea typeface="Georgia"/>
                          <a:cs typeface="Georgia"/>
                          <a:sym typeface="Georgia"/>
                        </a:rPr>
                        <a:t> and data dependency </a:t>
                      </a:r>
                      <a:endParaRPr sz="1300" b="1"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c>
                  <a:txBody>
                    <a:bodyPr/>
                    <a:lstStyle/>
                    <a:p>
                      <a:pPr marL="0" lvl="0" indent="0" algn="r" rtl="0">
                        <a:spcBef>
                          <a:spcPts val="0"/>
                        </a:spcBef>
                        <a:spcAft>
                          <a:spcPts val="0"/>
                        </a:spcAft>
                        <a:buNone/>
                      </a:pPr>
                      <a:r>
                        <a:rPr lang="en-US" sz="1300" dirty="0" smtClean="0">
                          <a:latin typeface="Georgia"/>
                          <a:ea typeface="Georgia"/>
                          <a:cs typeface="Georgia"/>
                          <a:sym typeface="Georgia"/>
                        </a:rPr>
                        <a:t>Cyber security</a:t>
                      </a:r>
                      <a:r>
                        <a:rPr lang="en-US" sz="1300" baseline="0" dirty="0" smtClean="0">
                          <a:latin typeface="Georgia"/>
                          <a:ea typeface="Georgia"/>
                          <a:cs typeface="Georgia"/>
                          <a:sym typeface="Georgia"/>
                        </a:rPr>
                        <a:t> service , data privacy innovation</a:t>
                      </a:r>
                      <a:endParaRPr sz="1300" dirty="0">
                        <a:latin typeface="Georgia"/>
                        <a:ea typeface="Georgia"/>
                        <a:cs typeface="Georgia"/>
                        <a:sym typeface="Georgia"/>
                      </a:endParaRPr>
                    </a:p>
                  </a:txBody>
                  <a:tcPr marL="18000" marR="18000" marT="18000" marB="18000" anchor="ctr">
                    <a:lnL w="9525" cap="flat" cmpd="sng">
                      <a:solidFill>
                        <a:srgbClr val="9E9E9E">
                          <a:alpha val="0"/>
                        </a:srgbClr>
                      </a:solidFill>
                      <a:prstDash val="dot"/>
                      <a:round/>
                      <a:headEnd type="none" w="sm" len="sm"/>
                      <a:tailEnd type="none" w="sm" len="sm"/>
                    </a:lnL>
                    <a:lnR w="9525" cap="flat" cmpd="sng">
                      <a:solidFill>
                        <a:srgbClr val="9E9E9E">
                          <a:alpha val="0"/>
                        </a:srgbClr>
                      </a:solidFill>
                      <a:prstDash val="dot"/>
                      <a:round/>
                      <a:headEnd type="none" w="sm" len="sm"/>
                      <a:tailEnd type="none" w="sm" len="sm"/>
                    </a:lnR>
                    <a:lnT w="9525" cap="flat" cmpd="sng">
                      <a:solidFill>
                        <a:srgbClr val="9E9E9E"/>
                      </a:solidFill>
                      <a:prstDash val="dot"/>
                      <a:round/>
                      <a:headEnd type="none" w="sm" len="sm"/>
                      <a:tailEnd type="none" w="sm" len="sm"/>
                    </a:lnT>
                    <a:lnB w="9525" cap="flat" cmpd="sng">
                      <a:solidFill>
                        <a:srgbClr val="9E9E9E"/>
                      </a:solidFill>
                      <a:prstDash val="dot"/>
                      <a:round/>
                      <a:headEnd type="none" w="sm" len="sm"/>
                      <a:tailEnd type="none" w="sm" len="sm"/>
                    </a:lnB>
                    <a:solidFill>
                      <a:srgbClr val="D9EAD3"/>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Shifts in our mental models enable us to solve problems and pursue opportunities</a:t>
            </a:r>
            <a:endParaRPr/>
          </a:p>
        </p:txBody>
      </p:sp>
      <p:grpSp>
        <p:nvGrpSpPr>
          <p:cNvPr id="68" name="Google Shape;68;p15"/>
          <p:cNvGrpSpPr/>
          <p:nvPr/>
        </p:nvGrpSpPr>
        <p:grpSpPr>
          <a:xfrm>
            <a:off x="3888969" y="1645092"/>
            <a:ext cx="4995057" cy="2908712"/>
            <a:chOff x="3888969" y="1645092"/>
            <a:chExt cx="4995057" cy="2908712"/>
          </a:xfrm>
        </p:grpSpPr>
        <p:sp>
          <p:nvSpPr>
            <p:cNvPr id="69" name="Google Shape;69;p15"/>
            <p:cNvSpPr/>
            <p:nvPr/>
          </p:nvSpPr>
          <p:spPr>
            <a:xfrm>
              <a:off x="4148339" y="1645092"/>
              <a:ext cx="473568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70" name="Google Shape;70;p15"/>
            <p:cNvGrpSpPr/>
            <p:nvPr/>
          </p:nvGrpSpPr>
          <p:grpSpPr>
            <a:xfrm>
              <a:off x="4320674" y="1996310"/>
              <a:ext cx="4364950" cy="1878700"/>
              <a:chOff x="6274169" y="1333309"/>
              <a:chExt cx="4409040" cy="2791531"/>
            </a:xfrm>
          </p:grpSpPr>
          <p:cxnSp>
            <p:nvCxnSpPr>
              <p:cNvPr id="71" name="Google Shape;71;p15"/>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72" name="Google Shape;72;p15"/>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73" name="Google Shape;73;p15"/>
            <p:cNvSpPr/>
            <p:nvPr/>
          </p:nvSpPr>
          <p:spPr>
            <a:xfrm>
              <a:off x="6620950" y="1838650"/>
              <a:ext cx="20496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74" name="Google Shape;74;p15"/>
            <p:cNvSpPr txBox="1"/>
            <p:nvPr/>
          </p:nvSpPr>
          <p:spPr>
            <a:xfrm rot="-5400000">
              <a:off x="3600069" y="2923778"/>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75" name="Google Shape;75;p15"/>
            <p:cNvSpPr txBox="1"/>
            <p:nvPr/>
          </p:nvSpPr>
          <p:spPr>
            <a:xfrm>
              <a:off x="6208444" y="4361804"/>
              <a:ext cx="412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76" name="Google Shape;76;p15"/>
            <p:cNvSpPr/>
            <p:nvPr/>
          </p:nvSpPr>
          <p:spPr>
            <a:xfrm>
              <a:off x="4338523" y="3325741"/>
              <a:ext cx="21921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dirty="0">
                  <a:solidFill>
                    <a:srgbClr val="980000"/>
                  </a:solidFill>
                  <a:latin typeface="Georgia"/>
                  <a:ea typeface="Georgia"/>
                  <a:cs typeface="Georgia"/>
                  <a:sym typeface="Georgia"/>
                </a:rPr>
                <a:t>Old</a:t>
              </a:r>
              <a:r>
                <a:rPr lang="en-GB" sz="1300" b="1" i="0" u="none" strike="noStrike" cap="none" dirty="0">
                  <a:solidFill>
                    <a:srgbClr val="980000"/>
                  </a:solidFill>
                  <a:latin typeface="Georgia"/>
                  <a:ea typeface="Georgia"/>
                  <a:cs typeface="Georgia"/>
                  <a:sym typeface="Georgia"/>
                </a:rPr>
                <a:t> mental models</a:t>
              </a:r>
              <a:endParaRPr sz="300" b="1" dirty="0">
                <a:solidFill>
                  <a:srgbClr val="980000"/>
                </a:solidFill>
                <a:latin typeface="Georgia"/>
                <a:ea typeface="Georgia"/>
                <a:cs typeface="Georgia"/>
                <a:sym typeface="Georgia"/>
              </a:endParaRPr>
            </a:p>
          </p:txBody>
        </p:sp>
        <p:cxnSp>
          <p:nvCxnSpPr>
            <p:cNvPr id="77" name="Google Shape;77;p15"/>
            <p:cNvCxnSpPr/>
            <p:nvPr/>
          </p:nvCxnSpPr>
          <p:spPr>
            <a:xfrm rot="10800000" flipH="1">
              <a:off x="6583175" y="2192050"/>
              <a:ext cx="2104500" cy="859200"/>
            </a:xfrm>
            <a:prstGeom prst="bentConnector3">
              <a:avLst>
                <a:gd name="adj1" fmla="val 248"/>
              </a:avLst>
            </a:prstGeom>
            <a:noFill/>
            <a:ln w="38100" cap="flat" cmpd="sng">
              <a:solidFill>
                <a:srgbClr val="00754B"/>
              </a:solidFill>
              <a:prstDash val="solid"/>
              <a:round/>
              <a:headEnd type="none" w="med" len="med"/>
              <a:tailEnd type="none" w="med" len="med"/>
            </a:ln>
          </p:spPr>
        </p:cxnSp>
        <p:cxnSp>
          <p:nvCxnSpPr>
            <p:cNvPr id="78" name="Google Shape;78;p15"/>
            <p:cNvCxnSpPr/>
            <p:nvPr/>
          </p:nvCxnSpPr>
          <p:spPr>
            <a:xfrm rot="10800000" flipH="1">
              <a:off x="4338525" y="2967550"/>
              <a:ext cx="2250000" cy="700500"/>
            </a:xfrm>
            <a:prstGeom prst="bentConnector3">
              <a:avLst>
                <a:gd name="adj1" fmla="val 99994"/>
              </a:avLst>
            </a:prstGeom>
            <a:noFill/>
            <a:ln w="38100" cap="flat" cmpd="sng">
              <a:solidFill>
                <a:srgbClr val="980000"/>
              </a:solidFill>
              <a:prstDash val="solid"/>
              <a:miter lim="8000"/>
              <a:headEnd type="none" w="sm" len="sm"/>
              <a:tailEnd type="none" w="sm" len="sm"/>
            </a:ln>
          </p:spPr>
        </p:cxnSp>
      </p:grpSp>
      <p:sp>
        <p:nvSpPr>
          <p:cNvPr id="79" name="Google Shape;79;p15"/>
          <p:cNvSpPr txBox="1"/>
          <p:nvPr/>
        </p:nvSpPr>
        <p:spPr>
          <a:xfrm>
            <a:off x="407725" y="1641325"/>
            <a:ext cx="3397500" cy="258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1300" dirty="0">
                <a:latin typeface="Georgia"/>
                <a:ea typeface="Georgia"/>
                <a:cs typeface="Georgia"/>
                <a:sym typeface="Georgia"/>
              </a:rPr>
              <a:t>Mental models, paradigms, or the way that we think about things help us shortcut thinking to arrive at decisions quickly, but they can also inhibit positive change, keeping us stuck in old ways of thinking. </a:t>
            </a:r>
            <a:endParaRPr sz="1300" dirty="0">
              <a:latin typeface="Georgia"/>
              <a:ea typeface="Georgia"/>
              <a:cs typeface="Georgia"/>
              <a:sym typeface="Georgia"/>
            </a:endParaRPr>
          </a:p>
          <a:p>
            <a:pPr marL="0" lvl="0" indent="0" algn="l" rtl="0">
              <a:spcBef>
                <a:spcPts val="0"/>
              </a:spcBef>
              <a:spcAft>
                <a:spcPts val="0"/>
              </a:spcAft>
              <a:buNone/>
            </a:pPr>
            <a:endParaRPr sz="1300" dirty="0">
              <a:latin typeface="Georgia"/>
              <a:ea typeface="Georgia"/>
              <a:cs typeface="Georgia"/>
              <a:sym typeface="Georgia"/>
            </a:endParaRPr>
          </a:p>
          <a:p>
            <a:pPr marL="0" lvl="0" indent="0" algn="l" rtl="0">
              <a:spcBef>
                <a:spcPts val="0"/>
              </a:spcBef>
              <a:spcAft>
                <a:spcPts val="0"/>
              </a:spcAft>
              <a:buNone/>
            </a:pPr>
            <a:r>
              <a:rPr lang="en-GB" sz="1300" dirty="0">
                <a:latin typeface="Georgia"/>
                <a:ea typeface="Georgia"/>
                <a:cs typeface="Georgia"/>
                <a:sym typeface="Georgia"/>
              </a:rPr>
              <a:t>Small, incremental change in our mental models doesn’t always yield the change we need; we need to actively challenge our assumptions to drive meaningful change.</a:t>
            </a:r>
            <a:endParaRPr sz="1300" dirty="0">
              <a:latin typeface="Georgia"/>
              <a:ea typeface="Georgia"/>
              <a:cs typeface="Georgia"/>
              <a:sym typeface="Georgia"/>
            </a:endParaRPr>
          </a:p>
          <a:p>
            <a:pPr marL="0" lvl="0" indent="0" algn="l" rtl="0">
              <a:spcBef>
                <a:spcPts val="0"/>
              </a:spcBef>
              <a:spcAft>
                <a:spcPts val="0"/>
              </a:spcAft>
              <a:buNone/>
            </a:pPr>
            <a:endParaRPr sz="1300" dirty="0">
              <a:latin typeface="Georgia"/>
              <a:ea typeface="Georgia"/>
              <a:cs typeface="Georgia"/>
              <a:sym typeface="Georgia"/>
            </a:endParaRPr>
          </a:p>
          <a:p>
            <a:pPr marL="0" lvl="0" indent="0" algn="l" rtl="0">
              <a:spcBef>
                <a:spcPts val="0"/>
              </a:spcBef>
              <a:spcAft>
                <a:spcPts val="0"/>
              </a:spcAft>
              <a:buNone/>
            </a:pPr>
            <a:r>
              <a:rPr lang="en-GB" sz="1300" b="1" dirty="0">
                <a:solidFill>
                  <a:srgbClr val="00754B"/>
                </a:solidFill>
                <a:latin typeface="Georgia"/>
                <a:ea typeface="Georgia"/>
                <a:cs typeface="Georgia"/>
                <a:sym typeface="Georgia"/>
              </a:rPr>
              <a:t>Let’s review some examples.</a:t>
            </a:r>
            <a:endParaRPr sz="1300" b="1" dirty="0">
              <a:solidFill>
                <a:srgbClr val="00754B"/>
              </a:solidFill>
              <a:latin typeface="Georgia"/>
              <a:ea typeface="Georgia"/>
              <a:cs typeface="Georgia"/>
              <a:sym typeface="Georg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BIC opened the door to new lines of business (e.g., lighters, razors) by shifting mental models</a:t>
            </a:r>
            <a:endParaRPr/>
          </a:p>
        </p:txBody>
      </p:sp>
      <p:sp>
        <p:nvSpPr>
          <p:cNvPr id="85" name="Google Shape;85;p16"/>
          <p:cNvSpPr/>
          <p:nvPr/>
        </p:nvSpPr>
        <p:spPr>
          <a:xfrm>
            <a:off x="950218" y="1645107"/>
            <a:ext cx="7559577"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86" name="Google Shape;86;p16"/>
          <p:cNvGrpSpPr/>
          <p:nvPr/>
        </p:nvGrpSpPr>
        <p:grpSpPr>
          <a:xfrm>
            <a:off x="1225084" y="1778179"/>
            <a:ext cx="6967606" cy="1878700"/>
            <a:chOff x="6274169" y="1333309"/>
            <a:chExt cx="4409040" cy="2791531"/>
          </a:xfrm>
        </p:grpSpPr>
        <p:cxnSp>
          <p:nvCxnSpPr>
            <p:cNvPr id="87" name="Google Shape;87;p16"/>
            <p:cNvCxnSpPr/>
            <p:nvPr/>
          </p:nvCxnSpPr>
          <p:spPr>
            <a:xfrm>
              <a:off x="10683209" y="1333309"/>
              <a:ext cx="0" cy="579000"/>
            </a:xfrm>
            <a:prstGeom prst="straightConnector1">
              <a:avLst/>
            </a:prstGeom>
            <a:noFill/>
            <a:ln w="38100" cap="flat" cmpd="sng">
              <a:solidFill>
                <a:srgbClr val="00754B"/>
              </a:solidFill>
              <a:prstDash val="solid"/>
              <a:round/>
              <a:headEnd type="none" w="sm" len="sm"/>
              <a:tailEnd type="none" w="sm" len="sm"/>
            </a:ln>
          </p:spPr>
        </p:cxnSp>
        <p:cxnSp>
          <p:nvCxnSpPr>
            <p:cNvPr id="88" name="Google Shape;88;p16"/>
            <p:cNvCxnSpPr/>
            <p:nvPr/>
          </p:nvCxnSpPr>
          <p:spPr>
            <a:xfrm>
              <a:off x="6274169" y="3545840"/>
              <a:ext cx="0" cy="579000"/>
            </a:xfrm>
            <a:prstGeom prst="straightConnector1">
              <a:avLst/>
            </a:prstGeom>
            <a:noFill/>
            <a:ln w="38100" cap="flat" cmpd="sng">
              <a:solidFill>
                <a:srgbClr val="980000"/>
              </a:solidFill>
              <a:prstDash val="solid"/>
              <a:round/>
              <a:headEnd type="none" w="sm" len="sm"/>
              <a:tailEnd type="none" w="sm" len="sm"/>
            </a:ln>
          </p:spPr>
        </p:cxnSp>
      </p:grpSp>
      <p:sp>
        <p:nvSpPr>
          <p:cNvPr id="89" name="Google Shape;89;p16"/>
          <p:cNvSpPr/>
          <p:nvPr/>
        </p:nvSpPr>
        <p:spPr>
          <a:xfrm>
            <a:off x="4897246" y="1620519"/>
            <a:ext cx="3271800" cy="3423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90" name="Google Shape;90;p16"/>
          <p:cNvSpPr txBox="1"/>
          <p:nvPr/>
        </p:nvSpPr>
        <p:spPr>
          <a:xfrm rot="-5400000">
            <a:off x="247303" y="2923776"/>
            <a:ext cx="769800" cy="192035"/>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91" name="Google Shape;91;p16"/>
          <p:cNvSpPr txBox="1"/>
          <p:nvPr/>
        </p:nvSpPr>
        <p:spPr>
          <a:xfrm>
            <a:off x="4238763" y="4361819"/>
            <a:ext cx="658474"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92" name="Google Shape;92;p16"/>
          <p:cNvSpPr/>
          <p:nvPr/>
        </p:nvSpPr>
        <p:spPr>
          <a:xfrm>
            <a:off x="1253809" y="3107610"/>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93" name="Google Shape;93;p16"/>
          <p:cNvCxnSpPr/>
          <p:nvPr/>
        </p:nvCxnSpPr>
        <p:spPr>
          <a:xfrm rot="10800000" flipH="1">
            <a:off x="4836946" y="1973919"/>
            <a:ext cx="3359400" cy="8592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94" name="Google Shape;94;p16"/>
          <p:cNvCxnSpPr/>
          <p:nvPr/>
        </p:nvCxnSpPr>
        <p:spPr>
          <a:xfrm rot="10800000" flipH="1">
            <a:off x="1242600" y="2747769"/>
            <a:ext cx="3591600" cy="7005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95" name="Google Shape;95;p16"/>
          <p:cNvSpPr txBox="1"/>
          <p:nvPr/>
        </p:nvSpPr>
        <p:spPr>
          <a:xfrm>
            <a:off x="1265655" y="3448287"/>
            <a:ext cx="3204300" cy="800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“We are in the </a:t>
            </a:r>
            <a:r>
              <a:rPr lang="en-GB" b="1" dirty="0">
                <a:latin typeface="Georgia"/>
                <a:ea typeface="Georgia"/>
                <a:cs typeface="Georgia"/>
                <a:sym typeface="Georgia"/>
              </a:rPr>
              <a:t>writing business</a:t>
            </a:r>
            <a:r>
              <a:rPr lang="en-GB" dirty="0">
                <a:latin typeface="Georgia"/>
                <a:ea typeface="Georgia"/>
                <a:cs typeface="Georgia"/>
                <a:sym typeface="Georgia"/>
              </a:rPr>
              <a:t>.”</a:t>
            </a:r>
            <a:endParaRPr dirty="0">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dirty="0">
                <a:latin typeface="Georgia"/>
                <a:ea typeface="Georgia"/>
                <a:cs typeface="Georgia"/>
                <a:sym typeface="Georgia"/>
              </a:rPr>
              <a:t>Cheap pens, cheaper pens, </a:t>
            </a:r>
            <a:r>
              <a:rPr lang="en-GB" sz="1300" i="1" dirty="0" err="1">
                <a:latin typeface="Georgia"/>
                <a:ea typeface="Georgia"/>
                <a:cs typeface="Georgia"/>
                <a:sym typeface="Georgia"/>
              </a:rPr>
              <a:t>colored</a:t>
            </a:r>
            <a:r>
              <a:rPr lang="en-GB" sz="1300" i="1" dirty="0">
                <a:latin typeface="Georgia"/>
                <a:ea typeface="Georgia"/>
                <a:cs typeface="Georgia"/>
                <a:sym typeface="Georgia"/>
              </a:rPr>
              <a:t> pens, black pens, etc.</a:t>
            </a:r>
            <a:endParaRPr sz="1300" i="1" dirty="0">
              <a:latin typeface="Georgia"/>
              <a:ea typeface="Georgia"/>
              <a:cs typeface="Georgia"/>
              <a:sym typeface="Georgia"/>
            </a:endParaRPr>
          </a:p>
        </p:txBody>
      </p:sp>
      <p:sp>
        <p:nvSpPr>
          <p:cNvPr id="96" name="Google Shape;96;p16"/>
          <p:cNvSpPr txBox="1"/>
          <p:nvPr/>
        </p:nvSpPr>
        <p:spPr>
          <a:xfrm>
            <a:off x="4951508" y="1993760"/>
            <a:ext cx="3204300" cy="815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“We are in the </a:t>
            </a:r>
            <a:r>
              <a:rPr lang="en-GB" b="1" dirty="0">
                <a:latin typeface="Georgia"/>
                <a:ea typeface="Georgia"/>
                <a:cs typeface="Georgia"/>
                <a:sym typeface="Georgia"/>
              </a:rPr>
              <a:t>cheap, disposable plastic objects</a:t>
            </a:r>
            <a:r>
              <a:rPr lang="en-GB" dirty="0">
                <a:latin typeface="Georgia"/>
                <a:ea typeface="Georgia"/>
                <a:cs typeface="Georgia"/>
                <a:sym typeface="Georgia"/>
              </a:rPr>
              <a:t> business.”</a:t>
            </a:r>
            <a:endParaRPr dirty="0">
              <a:latin typeface="Georgia"/>
              <a:ea typeface="Georgia"/>
              <a:cs typeface="Georgia"/>
              <a:sym typeface="Georgia"/>
            </a:endParaRPr>
          </a:p>
          <a:p>
            <a:pPr marL="457200" lvl="0" indent="-311150" algn="l" rtl="0">
              <a:spcBef>
                <a:spcPts val="0"/>
              </a:spcBef>
              <a:spcAft>
                <a:spcPts val="0"/>
              </a:spcAft>
              <a:buSzPts val="1300"/>
              <a:buFont typeface="Georgia"/>
              <a:buChar char="●"/>
            </a:pPr>
            <a:r>
              <a:rPr lang="en-GB" sz="1300" i="1" dirty="0">
                <a:latin typeface="Georgia"/>
                <a:ea typeface="Georgia"/>
                <a:cs typeface="Georgia"/>
                <a:sym typeface="Georgia"/>
              </a:rPr>
              <a:t>Pens, lighters, razors, etc.</a:t>
            </a:r>
            <a:endParaRPr sz="1300" i="1" dirty="0">
              <a:latin typeface="Georgia"/>
              <a:ea typeface="Georgia"/>
              <a:cs typeface="Georgia"/>
              <a:sym typeface="Georg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p:nvPr/>
        </p:nvSpPr>
        <p:spPr>
          <a:xfrm>
            <a:off x="5070325" y="2143125"/>
            <a:ext cx="30423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Low-cost airlines shifted prevailing airline paradigms to disrupt the aviation industry</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03" name="Google Shape;103;p17"/>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04" name="Google Shape;104;p17"/>
          <p:cNvGrpSpPr/>
          <p:nvPr/>
        </p:nvGrpSpPr>
        <p:grpSpPr>
          <a:xfrm>
            <a:off x="1225084" y="1670617"/>
            <a:ext cx="6967606" cy="1366209"/>
            <a:chOff x="6274169" y="1173483"/>
            <a:chExt cx="4409040" cy="2030028"/>
          </a:xfrm>
        </p:grpSpPr>
        <p:cxnSp>
          <p:nvCxnSpPr>
            <p:cNvPr id="105" name="Google Shape;105;p17"/>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06" name="Google Shape;106;p17"/>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07" name="Google Shape;107;p17"/>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08" name="Google Shape;108;p17"/>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09" name="Google Shape;109;p17"/>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10" name="Google Shape;110;p17"/>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11" name="Google Shape;111;p17"/>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12" name="Google Shape;112;p17"/>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13" name="Google Shape;113;p17"/>
          <p:cNvSpPr txBox="1"/>
          <p:nvPr/>
        </p:nvSpPr>
        <p:spPr>
          <a:xfrm>
            <a:off x="1265655" y="2804304"/>
            <a:ext cx="3204300" cy="1416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Airlines can operate:</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many types of aircraft</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convenient, major airports</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hub-and-spoke model</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all-inclusive pricing</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pre-assigned seating</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sold via travel agents</a:t>
            </a:r>
            <a:endParaRPr sz="1100" i="1" dirty="0">
              <a:latin typeface="Georgia"/>
              <a:ea typeface="Georgia"/>
              <a:cs typeface="Georgia"/>
              <a:sym typeface="Georgia"/>
            </a:endParaRPr>
          </a:p>
        </p:txBody>
      </p:sp>
      <p:sp>
        <p:nvSpPr>
          <p:cNvPr id="114" name="Google Shape;114;p17"/>
          <p:cNvSpPr txBox="1"/>
          <p:nvPr/>
        </p:nvSpPr>
        <p:spPr>
          <a:xfrm>
            <a:off x="4951508" y="1854834"/>
            <a:ext cx="3204300" cy="158501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a:latin typeface="Georgia"/>
                <a:ea typeface="Georgia"/>
                <a:cs typeface="Georgia"/>
                <a:sym typeface="Georgia"/>
              </a:rPr>
              <a:t>Airlines can operate:</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single model of aircraft</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GB" sz="1100" i="1" dirty="0" smtClean="0">
                <a:latin typeface="Georgia"/>
                <a:ea typeface="Georgia"/>
                <a:cs typeface="Georgia"/>
                <a:sym typeface="Georgia"/>
              </a:rPr>
              <a:t>secondary/low cost airport </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GB" sz="1100" i="1" dirty="0" smtClean="0">
                <a:latin typeface="Georgia"/>
                <a:ea typeface="Georgia"/>
                <a:cs typeface="Georgia"/>
                <a:sym typeface="Georgia"/>
              </a:rPr>
              <a:t>point to point model </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GB" sz="1100" i="1" dirty="0" smtClean="0">
                <a:latin typeface="Georgia"/>
                <a:ea typeface="Georgia"/>
                <a:cs typeface="Georgia"/>
                <a:sym typeface="Georgia"/>
              </a:rPr>
              <a:t>unbundled  pricing ( pay for what you use)</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Open or paid seating</a:t>
            </a: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Direct online booking </a:t>
            </a:r>
            <a:r>
              <a:rPr lang="en-GB" sz="1100" i="1" dirty="0" smtClean="0">
                <a:latin typeface="Georgia"/>
                <a:ea typeface="Georgia"/>
                <a:cs typeface="Georgia"/>
                <a:sym typeface="Georgia"/>
              </a:rPr>
              <a:t> </a:t>
            </a:r>
            <a:endParaRPr sz="1100" i="1" dirty="0">
              <a:latin typeface="Georgia"/>
              <a:ea typeface="Georgia"/>
              <a:cs typeface="Georgia"/>
              <a:sym typeface="Georg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p:nvPr/>
        </p:nvSpPr>
        <p:spPr>
          <a:xfrm>
            <a:off x="1286950" y="2884425"/>
            <a:ext cx="3359400" cy="12861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8"/>
          <p:cNvSpPr/>
          <p:nvPr/>
        </p:nvSpPr>
        <p:spPr>
          <a:xfrm>
            <a:off x="4994125" y="1924975"/>
            <a:ext cx="3161700" cy="1557600"/>
          </a:xfrm>
          <a:prstGeom prst="rect">
            <a:avLst/>
          </a:prstGeom>
          <a:solidFill>
            <a:srgbClr val="D9EA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Describe another mental model shift that has resulted in a major change</a:t>
            </a:r>
            <a:endParaRPr/>
          </a:p>
          <a:p>
            <a:pPr marL="0" lvl="0" indent="0" algn="l" rtl="0">
              <a:spcBef>
                <a:spcPts val="0"/>
              </a:spcBef>
              <a:spcAft>
                <a:spcPts val="0"/>
              </a:spcAft>
              <a:buNone/>
            </a:pPr>
            <a:r>
              <a:rPr lang="en-GB" sz="1400" b="0">
                <a:solidFill>
                  <a:schemeClr val="dk1"/>
                </a:solidFill>
              </a:rPr>
              <a:t>Fill in the </a:t>
            </a:r>
            <a:r>
              <a:rPr lang="en-GB" sz="1400" b="0">
                <a:solidFill>
                  <a:schemeClr val="dk1"/>
                </a:solidFill>
                <a:highlight>
                  <a:srgbClr val="D9EAD3"/>
                </a:highlight>
              </a:rPr>
              <a:t>blanks</a:t>
            </a:r>
            <a:r>
              <a:rPr lang="en-GB" sz="1400" b="0">
                <a:solidFill>
                  <a:schemeClr val="dk1"/>
                </a:solidFill>
              </a:rPr>
              <a:t>.</a:t>
            </a:r>
            <a:endParaRPr/>
          </a:p>
        </p:txBody>
      </p:sp>
      <p:sp>
        <p:nvSpPr>
          <p:cNvPr id="122" name="Google Shape;122;p18"/>
          <p:cNvSpPr/>
          <p:nvPr/>
        </p:nvSpPr>
        <p:spPr>
          <a:xfrm>
            <a:off x="950218" y="1645107"/>
            <a:ext cx="7559579" cy="2677932"/>
          </a:xfrm>
          <a:custGeom>
            <a:avLst/>
            <a:gdLst/>
            <a:ahLst/>
            <a:cxnLst/>
            <a:rect l="l" t="t" r="r" b="b"/>
            <a:pathLst>
              <a:path w="3682" h="2038" extrusionOk="0">
                <a:moveTo>
                  <a:pt x="0" y="0"/>
                </a:moveTo>
                <a:lnTo>
                  <a:pt x="0" y="2038"/>
                </a:lnTo>
                <a:lnTo>
                  <a:pt x="3682" y="2038"/>
                </a:lnTo>
              </a:path>
            </a:pathLst>
          </a:custGeom>
          <a:noFill/>
          <a:ln w="9525" cap="flat" cmpd="sng">
            <a:solidFill>
              <a:srgbClr val="6E6F73"/>
            </a:solidFill>
            <a:prstDash val="solid"/>
            <a:round/>
            <a:headEnd type="triangle" w="med" len="med"/>
            <a:tailEnd type="triangle" w="med" len="med"/>
          </a:ln>
        </p:spPr>
        <p:txBody>
          <a:bodyPr spcFirstLastPara="1" wrap="square" lIns="103900" tIns="51950" rIns="103900" bIns="51950" anchor="ctr" anchorCtr="0">
            <a:noAutofit/>
          </a:bodyPr>
          <a:lstStyle/>
          <a:p>
            <a:pPr marL="0" marR="0" lvl="0" indent="0" algn="l" rtl="0">
              <a:spcBef>
                <a:spcPts val="0"/>
              </a:spcBef>
              <a:spcAft>
                <a:spcPts val="0"/>
              </a:spcAft>
              <a:buNone/>
            </a:pPr>
            <a:endParaRPr sz="2000" b="0" i="0" u="none" strike="noStrike" cap="none">
              <a:solidFill>
                <a:srgbClr val="000000"/>
              </a:solidFill>
              <a:latin typeface="Arial"/>
              <a:ea typeface="Arial"/>
              <a:cs typeface="Arial"/>
              <a:sym typeface="Arial"/>
            </a:endParaRPr>
          </a:p>
        </p:txBody>
      </p:sp>
      <p:grpSp>
        <p:nvGrpSpPr>
          <p:cNvPr id="123" name="Google Shape;123;p18"/>
          <p:cNvGrpSpPr/>
          <p:nvPr/>
        </p:nvGrpSpPr>
        <p:grpSpPr>
          <a:xfrm>
            <a:off x="1225084" y="1670617"/>
            <a:ext cx="6967606" cy="1366209"/>
            <a:chOff x="6274169" y="1173483"/>
            <a:chExt cx="4409040" cy="2030028"/>
          </a:xfrm>
        </p:grpSpPr>
        <p:cxnSp>
          <p:nvCxnSpPr>
            <p:cNvPr id="124" name="Google Shape;124;p18"/>
            <p:cNvCxnSpPr/>
            <p:nvPr/>
          </p:nvCxnSpPr>
          <p:spPr>
            <a:xfrm>
              <a:off x="10683209" y="1173483"/>
              <a:ext cx="0" cy="579000"/>
            </a:xfrm>
            <a:prstGeom prst="straightConnector1">
              <a:avLst/>
            </a:prstGeom>
            <a:noFill/>
            <a:ln w="38100" cap="flat" cmpd="sng">
              <a:solidFill>
                <a:srgbClr val="00754B"/>
              </a:solidFill>
              <a:prstDash val="solid"/>
              <a:round/>
              <a:headEnd type="none" w="sm" len="sm"/>
              <a:tailEnd type="none" w="sm" len="sm"/>
            </a:ln>
          </p:spPr>
        </p:cxnSp>
        <p:cxnSp>
          <p:nvCxnSpPr>
            <p:cNvPr id="125" name="Google Shape;125;p18"/>
            <p:cNvCxnSpPr/>
            <p:nvPr/>
          </p:nvCxnSpPr>
          <p:spPr>
            <a:xfrm>
              <a:off x="6274169" y="2624511"/>
              <a:ext cx="0" cy="579000"/>
            </a:xfrm>
            <a:prstGeom prst="straightConnector1">
              <a:avLst/>
            </a:prstGeom>
            <a:noFill/>
            <a:ln w="38100" cap="flat" cmpd="sng">
              <a:solidFill>
                <a:srgbClr val="980000"/>
              </a:solidFill>
              <a:prstDash val="solid"/>
              <a:round/>
              <a:headEnd type="none" w="sm" len="sm"/>
              <a:tailEnd type="none" w="sm" len="sm"/>
            </a:ln>
          </p:spPr>
        </p:cxnSp>
      </p:grpSp>
      <p:sp>
        <p:nvSpPr>
          <p:cNvPr id="126" name="Google Shape;126;p18"/>
          <p:cNvSpPr/>
          <p:nvPr/>
        </p:nvSpPr>
        <p:spPr>
          <a:xfrm>
            <a:off x="4897250" y="1599616"/>
            <a:ext cx="3271800" cy="222600"/>
          </a:xfrm>
          <a:prstGeom prst="rect">
            <a:avLst/>
          </a:prstGeom>
          <a:noFill/>
          <a:ln>
            <a:noFill/>
          </a:ln>
        </p:spPr>
        <p:txBody>
          <a:bodyPr spcFirstLastPara="1" wrap="square" lIns="91425" tIns="45700" rIns="91425" bIns="45700" anchor="t" anchorCtr="0">
            <a:noAutofit/>
          </a:bodyPr>
          <a:lstStyle/>
          <a:p>
            <a:pPr marL="0" marR="0" lvl="3" indent="0" algn="r" rtl="0">
              <a:lnSpc>
                <a:spcPct val="96000"/>
              </a:lnSpc>
              <a:spcBef>
                <a:spcPts val="0"/>
              </a:spcBef>
              <a:spcAft>
                <a:spcPts val="0"/>
              </a:spcAft>
              <a:buNone/>
            </a:pPr>
            <a:r>
              <a:rPr lang="en-GB" sz="1300" b="1" i="0" u="none" strike="noStrike" cap="none">
                <a:solidFill>
                  <a:srgbClr val="00754B"/>
                </a:solidFill>
                <a:latin typeface="Georgia"/>
                <a:ea typeface="Georgia"/>
                <a:cs typeface="Georgia"/>
                <a:sym typeface="Georgia"/>
              </a:rPr>
              <a:t>New mental models</a:t>
            </a:r>
            <a:endParaRPr sz="300" b="1">
              <a:solidFill>
                <a:srgbClr val="00754B"/>
              </a:solidFill>
              <a:latin typeface="Georgia"/>
              <a:ea typeface="Georgia"/>
              <a:cs typeface="Georgia"/>
              <a:sym typeface="Georgia"/>
            </a:endParaRPr>
          </a:p>
        </p:txBody>
      </p:sp>
      <p:sp>
        <p:nvSpPr>
          <p:cNvPr id="127" name="Google Shape;127;p18"/>
          <p:cNvSpPr txBox="1"/>
          <p:nvPr/>
        </p:nvSpPr>
        <p:spPr>
          <a:xfrm rot="-5400000">
            <a:off x="247286" y="2923793"/>
            <a:ext cx="7698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Change</a:t>
            </a:r>
            <a:endParaRPr sz="300">
              <a:latin typeface="Georgia"/>
              <a:ea typeface="Georgia"/>
              <a:cs typeface="Georgia"/>
              <a:sym typeface="Georgia"/>
            </a:endParaRPr>
          </a:p>
        </p:txBody>
      </p:sp>
      <p:sp>
        <p:nvSpPr>
          <p:cNvPr id="128" name="Google Shape;128;p18"/>
          <p:cNvSpPr txBox="1"/>
          <p:nvPr/>
        </p:nvSpPr>
        <p:spPr>
          <a:xfrm>
            <a:off x="4238763" y="4361819"/>
            <a:ext cx="658500" cy="192000"/>
          </a:xfrm>
          <a:prstGeom prst="rect">
            <a:avLst/>
          </a:prstGeom>
          <a:noFill/>
          <a:ln>
            <a:noFill/>
          </a:ln>
        </p:spPr>
        <p:txBody>
          <a:bodyPr spcFirstLastPara="1" wrap="square" lIns="0" tIns="0" rIns="0" bIns="0" anchor="ctr" anchorCtr="0">
            <a:spAutoFit/>
          </a:bodyPr>
          <a:lstStyle/>
          <a:p>
            <a:pPr marL="0" marR="0" lvl="3" indent="0" algn="r" rtl="0">
              <a:lnSpc>
                <a:spcPct val="96000"/>
              </a:lnSpc>
              <a:spcBef>
                <a:spcPts val="0"/>
              </a:spcBef>
              <a:spcAft>
                <a:spcPts val="0"/>
              </a:spcAft>
              <a:buNone/>
            </a:pPr>
            <a:r>
              <a:rPr lang="en-GB" sz="1300" i="0" u="none" strike="noStrike" cap="none">
                <a:solidFill>
                  <a:srgbClr val="575757"/>
                </a:solidFill>
                <a:latin typeface="Georgia"/>
                <a:ea typeface="Georgia"/>
                <a:cs typeface="Georgia"/>
                <a:sym typeface="Georgia"/>
              </a:rPr>
              <a:t>Time</a:t>
            </a:r>
            <a:endParaRPr sz="300">
              <a:latin typeface="Georgia"/>
              <a:ea typeface="Georgia"/>
              <a:cs typeface="Georgia"/>
              <a:sym typeface="Georgia"/>
            </a:endParaRPr>
          </a:p>
        </p:txBody>
      </p:sp>
      <p:sp>
        <p:nvSpPr>
          <p:cNvPr id="129" name="Google Shape;129;p18"/>
          <p:cNvSpPr/>
          <p:nvPr/>
        </p:nvSpPr>
        <p:spPr>
          <a:xfrm>
            <a:off x="1253809" y="2563756"/>
            <a:ext cx="3499200" cy="342300"/>
          </a:xfrm>
          <a:prstGeom prst="rect">
            <a:avLst/>
          </a:prstGeom>
          <a:noFill/>
          <a:ln>
            <a:noFill/>
          </a:ln>
        </p:spPr>
        <p:txBody>
          <a:bodyPr spcFirstLastPara="1" wrap="square" lIns="91425" tIns="45700" rIns="91425" bIns="45700" anchor="t" anchorCtr="0">
            <a:noAutofit/>
          </a:bodyPr>
          <a:lstStyle/>
          <a:p>
            <a:pPr marL="0" marR="0" lvl="3" indent="0" algn="l" rtl="0">
              <a:lnSpc>
                <a:spcPct val="96000"/>
              </a:lnSpc>
              <a:spcBef>
                <a:spcPts val="0"/>
              </a:spcBef>
              <a:spcAft>
                <a:spcPts val="0"/>
              </a:spcAft>
              <a:buNone/>
            </a:pPr>
            <a:r>
              <a:rPr lang="en-GB" sz="1300" b="1">
                <a:solidFill>
                  <a:srgbClr val="980000"/>
                </a:solidFill>
                <a:latin typeface="Georgia"/>
                <a:ea typeface="Georgia"/>
                <a:cs typeface="Georgia"/>
                <a:sym typeface="Georgia"/>
              </a:rPr>
              <a:t>Old</a:t>
            </a:r>
            <a:r>
              <a:rPr lang="en-GB" sz="1300" b="1" i="0" u="none" strike="noStrike" cap="none">
                <a:solidFill>
                  <a:srgbClr val="980000"/>
                </a:solidFill>
                <a:latin typeface="Georgia"/>
                <a:ea typeface="Georgia"/>
                <a:cs typeface="Georgia"/>
                <a:sym typeface="Georgia"/>
              </a:rPr>
              <a:t> mental models</a:t>
            </a:r>
            <a:endParaRPr sz="300" b="1">
              <a:solidFill>
                <a:srgbClr val="980000"/>
              </a:solidFill>
              <a:latin typeface="Georgia"/>
              <a:ea typeface="Georgia"/>
              <a:cs typeface="Georgia"/>
              <a:sym typeface="Georgia"/>
            </a:endParaRPr>
          </a:p>
        </p:txBody>
      </p:sp>
      <p:cxnSp>
        <p:nvCxnSpPr>
          <p:cNvPr id="130" name="Google Shape;130;p18"/>
          <p:cNvCxnSpPr/>
          <p:nvPr/>
        </p:nvCxnSpPr>
        <p:spPr>
          <a:xfrm rot="10800000" flipH="1">
            <a:off x="4836949" y="1850404"/>
            <a:ext cx="3359400" cy="558900"/>
          </a:xfrm>
          <a:prstGeom prst="bentConnector3">
            <a:avLst>
              <a:gd name="adj1" fmla="val 101"/>
            </a:avLst>
          </a:prstGeom>
          <a:noFill/>
          <a:ln w="38100" cap="flat" cmpd="sng">
            <a:solidFill>
              <a:srgbClr val="00754B"/>
            </a:solidFill>
            <a:prstDash val="solid"/>
            <a:round/>
            <a:headEnd type="none" w="med" len="med"/>
            <a:tailEnd type="none" w="med" len="med"/>
          </a:ln>
        </p:spPr>
      </p:cxnSp>
      <p:cxnSp>
        <p:nvCxnSpPr>
          <p:cNvPr id="131" name="Google Shape;131;p18"/>
          <p:cNvCxnSpPr/>
          <p:nvPr/>
        </p:nvCxnSpPr>
        <p:spPr>
          <a:xfrm rot="10800000" flipH="1">
            <a:off x="1242600" y="2353750"/>
            <a:ext cx="3591600" cy="455700"/>
          </a:xfrm>
          <a:prstGeom prst="bentConnector3">
            <a:avLst>
              <a:gd name="adj1" fmla="val 100147"/>
            </a:avLst>
          </a:prstGeom>
          <a:noFill/>
          <a:ln w="38100" cap="flat" cmpd="sng">
            <a:solidFill>
              <a:srgbClr val="980000"/>
            </a:solidFill>
            <a:prstDash val="solid"/>
            <a:miter lim="8000"/>
            <a:headEnd type="none" w="sm" len="sm"/>
            <a:tailEnd type="none" w="sm" len="sm"/>
          </a:ln>
        </p:spPr>
      </p:cxnSp>
      <p:sp>
        <p:nvSpPr>
          <p:cNvPr id="132" name="Google Shape;132;p18"/>
          <p:cNvSpPr txBox="1"/>
          <p:nvPr/>
        </p:nvSpPr>
        <p:spPr>
          <a:xfrm>
            <a:off x="1265655" y="2804304"/>
            <a:ext cx="3204300" cy="1754296"/>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dirty="0" smtClean="0">
                <a:latin typeface="Georgia"/>
                <a:ea typeface="Georgia"/>
                <a:cs typeface="Georgia"/>
                <a:sym typeface="Georgia"/>
              </a:rPr>
              <a:t>Business Development operate: </a:t>
            </a:r>
            <a:endParaRPr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Cold calling and mass outreach</a:t>
            </a: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  Focus on closing deals.</a:t>
            </a: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Sales owns the entire BD process</a:t>
            </a: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Quantity of leads is key </a:t>
            </a: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Success = short wins </a:t>
            </a:r>
            <a:endParaRPr lang="en-GB" sz="1100" i="1" dirty="0" smtClean="0">
              <a:latin typeface="Georgia"/>
              <a:ea typeface="Georgia"/>
              <a:cs typeface="Georgia"/>
              <a:sym typeface="Georgia"/>
            </a:endParaRPr>
          </a:p>
          <a:p>
            <a:pPr marL="158750" lvl="0" algn="l" rtl="0">
              <a:spcBef>
                <a:spcPts val="0"/>
              </a:spcBef>
              <a:spcAft>
                <a:spcPts val="0"/>
              </a:spcAft>
              <a:buSzPts val="1100"/>
            </a:pPr>
            <a:endParaRPr sz="1100" dirty="0">
              <a:latin typeface="Georgia"/>
              <a:ea typeface="Georgia"/>
              <a:cs typeface="Georgia"/>
              <a:sym typeface="Georgia"/>
            </a:endParaRPr>
          </a:p>
          <a:p>
            <a:pPr marL="158750" lvl="0" algn="l" rtl="0">
              <a:spcBef>
                <a:spcPts val="0"/>
              </a:spcBef>
              <a:spcAft>
                <a:spcPts val="0"/>
              </a:spcAft>
              <a:buSzPts val="1100"/>
            </a:pP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endParaRPr sz="1100" i="1" dirty="0">
              <a:latin typeface="Georgia"/>
              <a:ea typeface="Georgia"/>
              <a:cs typeface="Georgia"/>
              <a:sym typeface="Georgia"/>
            </a:endParaRPr>
          </a:p>
        </p:txBody>
      </p:sp>
      <p:sp>
        <p:nvSpPr>
          <p:cNvPr id="133" name="Google Shape;133;p18"/>
          <p:cNvSpPr txBox="1"/>
          <p:nvPr/>
        </p:nvSpPr>
        <p:spPr>
          <a:xfrm>
            <a:off x="4948418" y="1834783"/>
            <a:ext cx="3204300" cy="1877407"/>
          </a:xfrm>
          <a:prstGeom prst="rect">
            <a:avLst/>
          </a:prstGeom>
          <a:noFill/>
          <a:ln>
            <a:noFill/>
          </a:ln>
        </p:spPr>
        <p:txBody>
          <a:bodyPr spcFirstLastPara="1" wrap="square" lIns="91425" tIns="91425" rIns="91425" bIns="91425" anchor="t" anchorCtr="0">
            <a:spAutoFit/>
          </a:bodyPr>
          <a:lstStyle/>
          <a:p>
            <a:pPr marL="158750" lvl="0" algn="l" rtl="0">
              <a:spcBef>
                <a:spcPts val="0"/>
              </a:spcBef>
              <a:spcAft>
                <a:spcPts val="0"/>
              </a:spcAft>
              <a:buSzPts val="1100"/>
            </a:pPr>
            <a:r>
              <a:rPr lang="en-GB" sz="1100" i="1" dirty="0" smtClean="0">
                <a:latin typeface="Georgia"/>
                <a:ea typeface="Georgia"/>
                <a:cs typeface="Georgia"/>
                <a:sym typeface="Georgia"/>
              </a:rPr>
              <a:t>Business Development can operate :</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Targeted, insight-driven engagement  </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a:latin typeface="Georgia"/>
                <a:ea typeface="Georgia"/>
                <a:cs typeface="Georgia"/>
                <a:sym typeface="Georgia"/>
              </a:rPr>
              <a:t> </a:t>
            </a:r>
            <a:r>
              <a:rPr lang="en-GB" sz="1100" i="1" dirty="0" smtClean="0">
                <a:latin typeface="Georgia"/>
                <a:ea typeface="Georgia"/>
                <a:cs typeface="Georgia"/>
                <a:sym typeface="Georgia"/>
              </a:rPr>
              <a:t>Focus on building long term relationship</a:t>
            </a:r>
            <a:endParaRPr sz="1100" i="1" dirty="0">
              <a:latin typeface="Georgia"/>
              <a:ea typeface="Georgia"/>
              <a:cs typeface="Georgia"/>
              <a:sym typeface="Georgia"/>
            </a:endParaRP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Cross funct</a:t>
            </a:r>
            <a:r>
              <a:rPr lang="en-GB" sz="1100" i="1" dirty="0" smtClean="0">
                <a:latin typeface="Georgia"/>
                <a:ea typeface="Georgia"/>
                <a:cs typeface="Georgia"/>
                <a:sym typeface="Georgia"/>
              </a:rPr>
              <a:t>ional collaborations (sales+ product + marketing)</a:t>
            </a:r>
            <a:r>
              <a:rPr lang="en-GB" sz="1100" i="1" dirty="0" smtClean="0">
                <a:latin typeface="Georgia"/>
                <a:ea typeface="Georgia"/>
                <a:cs typeface="Georgia"/>
                <a:sym typeface="Georgia"/>
              </a:rPr>
              <a:t> </a:t>
            </a:r>
          </a:p>
          <a:p>
            <a:pPr marL="457200" lvl="0" indent="-298450" algn="l" rtl="0">
              <a:spcBef>
                <a:spcPts val="0"/>
              </a:spcBef>
              <a:spcAft>
                <a:spcPts val="0"/>
              </a:spcAft>
              <a:buSzPts val="1100"/>
              <a:buFont typeface="Georgia"/>
              <a:buChar char="●"/>
            </a:pPr>
            <a:r>
              <a:rPr lang="en-GB" sz="1100" i="1" dirty="0" smtClean="0">
                <a:latin typeface="Georgia"/>
                <a:ea typeface="Georgia"/>
                <a:cs typeface="Georgia"/>
                <a:sym typeface="Georgia"/>
              </a:rPr>
              <a:t>Quantity and intent of leads matters more</a:t>
            </a:r>
          </a:p>
          <a:p>
            <a:pPr marL="457200" lvl="0" indent="-298450" algn="l" rtl="0">
              <a:spcBef>
                <a:spcPts val="0"/>
              </a:spcBef>
              <a:spcAft>
                <a:spcPts val="0"/>
              </a:spcAft>
              <a:buSzPts val="1100"/>
              <a:buFont typeface="Georgia"/>
              <a:buChar char="●"/>
            </a:pPr>
            <a:r>
              <a:rPr lang="en-US" sz="1100" i="1" dirty="0" smtClean="0">
                <a:latin typeface="Georgia"/>
                <a:ea typeface="Georgia"/>
                <a:cs typeface="Georgia"/>
                <a:sym typeface="Georgia"/>
              </a:rPr>
              <a:t>Success = long term, sustainable pipeline.</a:t>
            </a:r>
            <a:endParaRPr sz="1100" i="1" dirty="0">
              <a:latin typeface="Georgia"/>
              <a:ea typeface="Georgia"/>
              <a:cs typeface="Georgia"/>
              <a:sym typeface="Georgia"/>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488</Words>
  <Application>Microsoft Office PowerPoint</Application>
  <PresentationFormat>On-screen Show (16:9)</PresentationFormat>
  <Paragraphs>86</Paragraphs>
  <Slides>6</Slides>
  <Notes>6</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Simple Light</vt:lpstr>
      <vt:lpstr>Paradigm-busting workbook</vt:lpstr>
      <vt:lpstr>It is up to us to interpret the “facts” Thought exercise: is a given megatrend an opportunity or threat? It could be either, depending on your mindset. Complete this exercise by filling in the blanks, challenging yourself to interpret the “facts”, which many see as threats, as opportunities.</vt:lpstr>
      <vt:lpstr>Shifts in our mental models enable us to solve problems and pursue opportunities</vt:lpstr>
      <vt:lpstr>BIC opened the door to new lines of business (e.g., lighters, razors) by shifting mental models</vt:lpstr>
      <vt:lpstr>Low-cost airlines shifted prevailing airline paradigms to disrupt the aviation industry Fill in the blanks.</vt:lpstr>
      <vt:lpstr>Describe another mental model shift that has resulted in a major change Fill in the blanks.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Paradigm-busting workbook</dc:title>
  <dc:creator>Admin</dc:creator>
  <cp:lastModifiedBy>Admin</cp:lastModifiedBy>
  <cp:revision>4</cp:revision>
  <dcterms:modified xsi:type="dcterms:W3CDTF">2025-04-16T08:42:20Z</dcterms:modified>
</cp:coreProperties>
</file>