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97" r:id="rId8"/>
    <p:sldId id="298" r:id="rId9"/>
    <p:sldId id="301" r:id="rId10"/>
    <p:sldId id="303" r:id="rId11"/>
    <p:sldId id="283" r:id="rId12"/>
    <p:sldId id="304" r:id="rId13"/>
    <p:sldId id="306" r:id="rId14"/>
    <p:sldId id="307"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F6507-E6CF-407B-8E3B-0AEF7CD98229}" v="1" dt="2025-02-17T23:31:24.4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lingam, Bharath (Contractor)" userId="d42c5cca-053a-4c89-9ebb-bc2ccaa47104" providerId="ADAL" clId="{AA6F6507-E6CF-407B-8E3B-0AEF7CD98229}"/>
    <pc:docChg chg="custSel addSld delSld modSld sldOrd">
      <pc:chgData name="Ramalingam, Bharath (Contractor)" userId="d42c5cca-053a-4c89-9ebb-bc2ccaa47104" providerId="ADAL" clId="{AA6F6507-E6CF-407B-8E3B-0AEF7CD98229}" dt="2025-02-18T03:04:30.082" v="141" actId="20577"/>
      <pc:docMkLst>
        <pc:docMk/>
      </pc:docMkLst>
      <pc:sldChg chg="modSp mod">
        <pc:chgData name="Ramalingam, Bharath (Contractor)" userId="d42c5cca-053a-4c89-9ebb-bc2ccaa47104" providerId="ADAL" clId="{AA6F6507-E6CF-407B-8E3B-0AEF7CD98229}" dt="2025-02-18T03:04:30.082" v="141" actId="20577"/>
        <pc:sldMkLst>
          <pc:docMk/>
          <pc:sldMk cId="2586058810" sldId="256"/>
        </pc:sldMkLst>
        <pc:spChg chg="mod">
          <ac:chgData name="Ramalingam, Bharath (Contractor)" userId="d42c5cca-053a-4c89-9ebb-bc2ccaa47104" providerId="ADAL" clId="{AA6F6507-E6CF-407B-8E3B-0AEF7CD98229}" dt="2025-02-18T03:04:30.082" v="141" actId="20577"/>
          <ac:spMkLst>
            <pc:docMk/>
            <pc:sldMk cId="2586058810" sldId="256"/>
            <ac:spMk id="2" creationId="{CFE75451-6A4B-484B-9ED1-353CCE25B0F4}"/>
          </ac:spMkLst>
        </pc:spChg>
      </pc:sldChg>
      <pc:sldChg chg="del">
        <pc:chgData name="Ramalingam, Bharath (Contractor)" userId="d42c5cca-053a-4c89-9ebb-bc2ccaa47104" providerId="ADAL" clId="{AA6F6507-E6CF-407B-8E3B-0AEF7CD98229}" dt="2025-02-17T23:51:32.235" v="131" actId="47"/>
        <pc:sldMkLst>
          <pc:docMk/>
          <pc:sldMk cId="1742861620" sldId="266"/>
        </pc:sldMkLst>
      </pc:sldChg>
      <pc:sldChg chg="del">
        <pc:chgData name="Ramalingam, Bharath (Contractor)" userId="d42c5cca-053a-4c89-9ebb-bc2ccaa47104" providerId="ADAL" clId="{AA6F6507-E6CF-407B-8E3B-0AEF7CD98229}" dt="2025-02-17T23:51:39.288" v="135" actId="47"/>
        <pc:sldMkLst>
          <pc:docMk/>
          <pc:sldMk cId="1969787568" sldId="271"/>
        </pc:sldMkLst>
      </pc:sldChg>
      <pc:sldChg chg="del">
        <pc:chgData name="Ramalingam, Bharath (Contractor)" userId="d42c5cca-053a-4c89-9ebb-bc2ccaa47104" providerId="ADAL" clId="{AA6F6507-E6CF-407B-8E3B-0AEF7CD98229}" dt="2025-02-17T23:51:22.935" v="128" actId="47"/>
        <pc:sldMkLst>
          <pc:docMk/>
          <pc:sldMk cId="2241459136" sldId="279"/>
        </pc:sldMkLst>
      </pc:sldChg>
      <pc:sldChg chg="modSp mod ord">
        <pc:chgData name="Ramalingam, Bharath (Contractor)" userId="d42c5cca-053a-4c89-9ebb-bc2ccaa47104" providerId="ADAL" clId="{AA6F6507-E6CF-407B-8E3B-0AEF7CD98229}" dt="2025-02-17T23:51:14.719" v="126"/>
        <pc:sldMkLst>
          <pc:docMk/>
          <pc:sldMk cId="334696707" sldId="280"/>
        </pc:sldMkLst>
        <pc:spChg chg="mod">
          <ac:chgData name="Ramalingam, Bharath (Contractor)" userId="d42c5cca-053a-4c89-9ebb-bc2ccaa47104" providerId="ADAL" clId="{AA6F6507-E6CF-407B-8E3B-0AEF7CD98229}" dt="2025-02-17T23:51:10.678" v="124" actId="20577"/>
          <ac:spMkLst>
            <pc:docMk/>
            <pc:sldMk cId="334696707" sldId="280"/>
            <ac:spMk id="2" creationId="{566C97BE-403B-122E-90D1-2788978A0B6F}"/>
          </ac:spMkLst>
        </pc:spChg>
      </pc:sldChg>
      <pc:sldChg chg="del">
        <pc:chgData name="Ramalingam, Bharath (Contractor)" userId="d42c5cca-053a-4c89-9ebb-bc2ccaa47104" providerId="ADAL" clId="{AA6F6507-E6CF-407B-8E3B-0AEF7CD98229}" dt="2025-02-17T23:51:24.300" v="129" actId="47"/>
        <pc:sldMkLst>
          <pc:docMk/>
          <pc:sldMk cId="103458723" sldId="281"/>
        </pc:sldMkLst>
      </pc:sldChg>
      <pc:sldChg chg="del">
        <pc:chgData name="Ramalingam, Bharath (Contractor)" userId="d42c5cca-053a-4c89-9ebb-bc2ccaa47104" providerId="ADAL" clId="{AA6F6507-E6CF-407B-8E3B-0AEF7CD98229}" dt="2025-02-17T23:51:31.128" v="130" actId="47"/>
        <pc:sldMkLst>
          <pc:docMk/>
          <pc:sldMk cId="636929804" sldId="282"/>
        </pc:sldMkLst>
      </pc:sldChg>
      <pc:sldChg chg="del">
        <pc:chgData name="Ramalingam, Bharath (Contractor)" userId="d42c5cca-053a-4c89-9ebb-bc2ccaa47104" providerId="ADAL" clId="{AA6F6507-E6CF-407B-8E3B-0AEF7CD98229}" dt="2025-02-17T23:51:34.275" v="133" actId="47"/>
        <pc:sldMkLst>
          <pc:docMk/>
          <pc:sldMk cId="2403577982" sldId="284"/>
        </pc:sldMkLst>
      </pc:sldChg>
      <pc:sldChg chg="del">
        <pc:chgData name="Ramalingam, Bharath (Contractor)" userId="d42c5cca-053a-4c89-9ebb-bc2ccaa47104" providerId="ADAL" clId="{AA6F6507-E6CF-407B-8E3B-0AEF7CD98229}" dt="2025-02-17T23:51:35.091" v="134" actId="47"/>
        <pc:sldMkLst>
          <pc:docMk/>
          <pc:sldMk cId="2791821786" sldId="285"/>
        </pc:sldMkLst>
      </pc:sldChg>
      <pc:sldChg chg="del">
        <pc:chgData name="Ramalingam, Bharath (Contractor)" userId="d42c5cca-053a-4c89-9ebb-bc2ccaa47104" providerId="ADAL" clId="{AA6F6507-E6CF-407B-8E3B-0AEF7CD98229}" dt="2025-02-17T23:51:21.416" v="127" actId="47"/>
        <pc:sldMkLst>
          <pc:docMk/>
          <pc:sldMk cId="559026774" sldId="302"/>
        </pc:sldMkLst>
      </pc:sldChg>
      <pc:sldChg chg="del">
        <pc:chgData name="Ramalingam, Bharath (Contractor)" userId="d42c5cca-053a-4c89-9ebb-bc2ccaa47104" providerId="ADAL" clId="{AA6F6507-E6CF-407B-8E3B-0AEF7CD98229}" dt="2025-02-17T23:51:33.344" v="132" actId="47"/>
        <pc:sldMkLst>
          <pc:docMk/>
          <pc:sldMk cId="646881673" sldId="305"/>
        </pc:sldMkLst>
      </pc:sldChg>
      <pc:sldChg chg="addSp delSp modSp add mod modNotesTx">
        <pc:chgData name="Ramalingam, Bharath (Contractor)" userId="d42c5cca-053a-4c89-9ebb-bc2ccaa47104" providerId="ADAL" clId="{AA6F6507-E6CF-407B-8E3B-0AEF7CD98229}" dt="2025-02-17T23:32:11.913" v="31" actId="1076"/>
        <pc:sldMkLst>
          <pc:docMk/>
          <pc:sldMk cId="3860153949" sldId="306"/>
        </pc:sldMkLst>
        <pc:spChg chg="mod">
          <ac:chgData name="Ramalingam, Bharath (Contractor)" userId="d42c5cca-053a-4c89-9ebb-bc2ccaa47104" providerId="ADAL" clId="{AA6F6507-E6CF-407B-8E3B-0AEF7CD98229}" dt="2025-02-17T23:29:19.416" v="12" actId="20577"/>
          <ac:spMkLst>
            <pc:docMk/>
            <pc:sldMk cId="3860153949" sldId="306"/>
            <ac:spMk id="10" creationId="{AF480BF0-F80D-7EA3-730B-ECE4C0A07E6B}"/>
          </ac:spMkLst>
        </pc:spChg>
        <pc:spChg chg="mod">
          <ac:chgData name="Ramalingam, Bharath (Contractor)" userId="d42c5cca-053a-4c89-9ebb-bc2ccaa47104" providerId="ADAL" clId="{AA6F6507-E6CF-407B-8E3B-0AEF7CD98229}" dt="2025-02-17T23:30:20.705" v="21" actId="255"/>
          <ac:spMkLst>
            <pc:docMk/>
            <pc:sldMk cId="3860153949" sldId="306"/>
            <ac:spMk id="11" creationId="{9E2BD1E2-C271-E13E-0100-F7299D1E76EE}"/>
          </ac:spMkLst>
        </pc:spChg>
        <pc:picChg chg="add mod">
          <ac:chgData name="Ramalingam, Bharath (Contractor)" userId="d42c5cca-053a-4c89-9ebb-bc2ccaa47104" providerId="ADAL" clId="{AA6F6507-E6CF-407B-8E3B-0AEF7CD98229}" dt="2025-02-17T23:32:11.913" v="31" actId="1076"/>
          <ac:picMkLst>
            <pc:docMk/>
            <pc:sldMk cId="3860153949" sldId="306"/>
            <ac:picMk id="3" creationId="{2E28D015-AA39-0E83-9B89-08C6A6B927C9}"/>
          </ac:picMkLst>
        </pc:picChg>
        <pc:picChg chg="del">
          <ac:chgData name="Ramalingam, Bharath (Contractor)" userId="d42c5cca-053a-4c89-9ebb-bc2ccaa47104" providerId="ADAL" clId="{AA6F6507-E6CF-407B-8E3B-0AEF7CD98229}" dt="2025-02-17T23:31:20.312" v="22" actId="478"/>
          <ac:picMkLst>
            <pc:docMk/>
            <pc:sldMk cId="3860153949" sldId="306"/>
            <ac:picMk id="18" creationId="{211321A1-127F-51D3-2566-511199E738D4}"/>
          </ac:picMkLst>
        </pc:picChg>
        <pc:picChg chg="del">
          <ac:chgData name="Ramalingam, Bharath (Contractor)" userId="d42c5cca-053a-4c89-9ebb-bc2ccaa47104" providerId="ADAL" clId="{AA6F6507-E6CF-407B-8E3B-0AEF7CD98229}" dt="2025-02-17T23:31:22.454" v="23" actId="478"/>
          <ac:picMkLst>
            <pc:docMk/>
            <pc:sldMk cId="3860153949" sldId="306"/>
            <ac:picMk id="20" creationId="{B95635D6-8CC1-49E4-A1F4-EFFF9F41B586}"/>
          </ac:picMkLst>
        </pc:picChg>
      </pc:sldChg>
      <pc:sldChg chg="delSp modSp add mod modNotesTx">
        <pc:chgData name="Ramalingam, Bharath (Contractor)" userId="d42c5cca-053a-4c89-9ebb-bc2ccaa47104" providerId="ADAL" clId="{AA6F6507-E6CF-407B-8E3B-0AEF7CD98229}" dt="2025-02-17T23:50:15.914" v="89"/>
        <pc:sldMkLst>
          <pc:docMk/>
          <pc:sldMk cId="3960887713" sldId="307"/>
        </pc:sldMkLst>
        <pc:spChg chg="mod">
          <ac:chgData name="Ramalingam, Bharath (Contractor)" userId="d42c5cca-053a-4c89-9ebb-bc2ccaa47104" providerId="ADAL" clId="{AA6F6507-E6CF-407B-8E3B-0AEF7CD98229}" dt="2025-02-17T23:46:39.591" v="81" actId="1076"/>
          <ac:spMkLst>
            <pc:docMk/>
            <pc:sldMk cId="3960887713" sldId="307"/>
            <ac:spMk id="10" creationId="{C9883886-16E7-99C6-E119-9AED8352053E}"/>
          </ac:spMkLst>
        </pc:spChg>
        <pc:spChg chg="mod">
          <ac:chgData name="Ramalingam, Bharath (Contractor)" userId="d42c5cca-053a-4c89-9ebb-bc2ccaa47104" providerId="ADAL" clId="{AA6F6507-E6CF-407B-8E3B-0AEF7CD98229}" dt="2025-02-17T23:47:56.744" v="85" actId="20577"/>
          <ac:spMkLst>
            <pc:docMk/>
            <pc:sldMk cId="3960887713" sldId="307"/>
            <ac:spMk id="11" creationId="{1907B052-0083-FD78-EE35-625DB06B6561}"/>
          </ac:spMkLst>
        </pc:spChg>
        <pc:picChg chg="del">
          <ac:chgData name="Ramalingam, Bharath (Contractor)" userId="d42c5cca-053a-4c89-9ebb-bc2ccaa47104" providerId="ADAL" clId="{AA6F6507-E6CF-407B-8E3B-0AEF7CD98229}" dt="2025-02-17T23:37:11.597" v="54" actId="478"/>
          <ac:picMkLst>
            <pc:docMk/>
            <pc:sldMk cId="3960887713" sldId="307"/>
            <ac:picMk id="3" creationId="{06A25B41-96F8-622D-15F6-1C7173FCF9B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2/18/2025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C9E4C-148A-6E17-D220-3F0D952497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64493A-2B76-19B8-658A-756D946886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4BCDC-6F0A-5DF7-7908-53C67D30FC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A2911E-1538-A6C5-8F26-2928751344E0}"/>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97656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3602-2AD7-A1A6-9714-8BC2AB8EE9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6367A9-9538-0157-A2B5-9F2DBE6A2F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B03E63-22C4-1260-D8A9-13DDE5133758}"/>
              </a:ext>
            </a:extLst>
          </p:cNvPr>
          <p:cNvSpPr>
            <a:spLocks noGrp="1"/>
          </p:cNvSpPr>
          <p:nvPr>
            <p:ph type="body" idx="1"/>
          </p:nvPr>
        </p:nvSpPr>
        <p:spPr/>
        <p:txBody>
          <a:bodyPr/>
          <a:lstStyle/>
          <a:p>
            <a:r>
              <a:rPr lang="en-US" b="1" dirty="0"/>
              <a:t>Real-World Applications:</a:t>
            </a:r>
          </a:p>
          <a:p>
            <a:pPr>
              <a:buFont typeface="Arial" panose="020B0604020202020204" pitchFamily="34" charset="0"/>
              <a:buChar char="•"/>
            </a:pPr>
            <a:r>
              <a:rPr lang="en-US" b="1" dirty="0"/>
              <a:t>ETL</a:t>
            </a:r>
            <a:r>
              <a:rPr lang="en-US" dirty="0"/>
              <a:t>: Ideal for traditional data warehousing scenarios where complex transformations are needed before loading, and the source systems cannot handle large-scale data processing.</a:t>
            </a:r>
          </a:p>
          <a:p>
            <a:pPr>
              <a:buFont typeface="Arial" panose="020B0604020202020204" pitchFamily="34" charset="0"/>
              <a:buChar char="•"/>
            </a:pPr>
            <a:r>
              <a:rPr lang="en-US" b="1" dirty="0"/>
              <a:t>ELT</a:t>
            </a:r>
            <a:r>
              <a:rPr lang="en-US" dirty="0"/>
              <a:t>: Suitable for big data and real-time analytics scenarios where the target system (data lake or cloud-based data warehouse) can efficiently handle large-scale data processing and transformations.</a:t>
            </a:r>
          </a:p>
          <a:p>
            <a:pPr>
              <a:buFont typeface="Arial" panose="020B0604020202020204" pitchFamily="34" charset="0"/>
              <a:buChar char="•"/>
            </a:pPr>
            <a:endParaRPr lang="en-US" dirty="0"/>
          </a:p>
          <a:p>
            <a:r>
              <a:rPr lang="en-US" dirty="0"/>
              <a:t>Exactly! The choice between ETL and ELT largely depends on the specific infrastructure, requirements, and preferences of the client. Both approaches have their own advantages and are suited for different scenarios. Here's a summary:</a:t>
            </a:r>
          </a:p>
          <a:p>
            <a:r>
              <a:rPr lang="en-US" b="1" dirty="0"/>
              <a:t>Factors Influencing the Choice:</a:t>
            </a:r>
          </a:p>
          <a:p>
            <a:pPr>
              <a:buFont typeface="+mj-lt"/>
              <a:buAutoNum type="arabicPeriod"/>
            </a:pPr>
            <a:r>
              <a:rPr lang="en-US" b="1" dirty="0"/>
              <a:t>Infrastructure</a:t>
            </a:r>
            <a:r>
              <a:rPr lang="en-US" dirty="0"/>
              <a:t>:</a:t>
            </a:r>
          </a:p>
          <a:p>
            <a:pPr marL="742950" lvl="1" indent="-285750">
              <a:buFont typeface="+mj-lt"/>
              <a:buAutoNum type="arabicPeriod"/>
            </a:pPr>
            <a:r>
              <a:rPr lang="en-US" b="1" dirty="0"/>
              <a:t>ETL</a:t>
            </a:r>
            <a:r>
              <a:rPr lang="en-US" dirty="0"/>
              <a:t>: Suitable for traditional on-premises data warehouses or systems where transformations need to be done before loading.</a:t>
            </a:r>
          </a:p>
          <a:p>
            <a:pPr marL="742950" lvl="1" indent="-285750">
              <a:buFont typeface="+mj-lt"/>
              <a:buAutoNum type="arabicPeriod"/>
            </a:pPr>
            <a:r>
              <a:rPr lang="en-US" b="1" dirty="0"/>
              <a:t>ELT</a:t>
            </a:r>
            <a:r>
              <a:rPr lang="en-US" dirty="0"/>
              <a:t>: Ideal for modern cloud-based data warehouses or data lakes with robust processing capabilities.</a:t>
            </a:r>
          </a:p>
          <a:p>
            <a:pPr>
              <a:buFont typeface="+mj-lt"/>
              <a:buAutoNum type="arabicPeriod"/>
            </a:pPr>
            <a:r>
              <a:rPr lang="en-US" b="1" dirty="0"/>
              <a:t>Data Volume and Complexity</a:t>
            </a:r>
            <a:r>
              <a:rPr lang="en-US" dirty="0"/>
              <a:t>:</a:t>
            </a:r>
          </a:p>
          <a:p>
            <a:pPr marL="742950" lvl="1" indent="-285750">
              <a:buFont typeface="+mj-lt"/>
              <a:buAutoNum type="arabicPeriod"/>
            </a:pPr>
            <a:r>
              <a:rPr lang="en-US" b="1" dirty="0"/>
              <a:t>ETL</a:t>
            </a:r>
            <a:r>
              <a:rPr lang="en-US" dirty="0"/>
              <a:t>: Best for environments where data transformations are complex and need to be done before loading.</a:t>
            </a:r>
          </a:p>
          <a:p>
            <a:pPr marL="742950" lvl="1" indent="-285750">
              <a:buFont typeface="+mj-lt"/>
              <a:buAutoNum type="arabicPeriod"/>
            </a:pPr>
            <a:r>
              <a:rPr lang="en-US" b="1" dirty="0"/>
              <a:t>ELT</a:t>
            </a:r>
            <a:r>
              <a:rPr lang="en-US" dirty="0"/>
              <a:t>: Suitable for handling large volumes of data, leveraging the processing power of the target system.</a:t>
            </a:r>
          </a:p>
          <a:p>
            <a:pPr>
              <a:buFont typeface="+mj-lt"/>
              <a:buAutoNum type="arabicPeriod"/>
            </a:pPr>
            <a:r>
              <a:rPr lang="en-US" b="1" dirty="0"/>
              <a:t>Performance Requirements</a:t>
            </a:r>
            <a:r>
              <a:rPr lang="en-US" dirty="0"/>
              <a:t>:</a:t>
            </a:r>
          </a:p>
          <a:p>
            <a:pPr marL="742950" lvl="1" indent="-285750">
              <a:buFont typeface="+mj-lt"/>
              <a:buAutoNum type="arabicPeriod"/>
            </a:pPr>
            <a:r>
              <a:rPr lang="en-US" b="1" dirty="0"/>
              <a:t>ETL</a:t>
            </a:r>
            <a:r>
              <a:rPr lang="en-US" dirty="0"/>
              <a:t>: May impact performance if transformations are resource-intensive. Optimized for environments where data quality is paramount before loading.</a:t>
            </a:r>
          </a:p>
          <a:p>
            <a:pPr marL="742950" lvl="1" indent="-285750">
              <a:buFont typeface="+mj-lt"/>
              <a:buAutoNum type="arabicPeriod"/>
            </a:pPr>
            <a:r>
              <a:rPr lang="en-US" b="1" dirty="0"/>
              <a:t>ELT</a:t>
            </a:r>
            <a:r>
              <a:rPr lang="en-US" dirty="0"/>
              <a:t>: Efficient for real-time analytics and big data scenarios, as the target system can handle large-scale transformations.</a:t>
            </a:r>
          </a:p>
          <a:p>
            <a:pPr>
              <a:buFont typeface="+mj-lt"/>
              <a:buAutoNum type="arabicPeriod"/>
            </a:pPr>
            <a:r>
              <a:rPr lang="en-US" b="1" dirty="0"/>
              <a:t>Scalability and Flexibility</a:t>
            </a:r>
            <a:r>
              <a:rPr lang="en-US" dirty="0"/>
              <a:t>:</a:t>
            </a:r>
          </a:p>
          <a:p>
            <a:pPr marL="742950" lvl="1" indent="-285750">
              <a:buFont typeface="+mj-lt"/>
              <a:buAutoNum type="arabicPeriod"/>
            </a:pPr>
            <a:r>
              <a:rPr lang="en-US" b="1" dirty="0"/>
              <a:t>ETL</a:t>
            </a:r>
            <a:r>
              <a:rPr lang="en-US" dirty="0"/>
              <a:t>: Provides a structured approach with dedicated staging areas for data cleansing and validation.</a:t>
            </a:r>
          </a:p>
          <a:p>
            <a:pPr marL="742950" lvl="1" indent="-285750">
              <a:buFont typeface="+mj-lt"/>
              <a:buAutoNum type="arabicPeriod"/>
            </a:pPr>
            <a:r>
              <a:rPr lang="en-US" b="1" dirty="0"/>
              <a:t>ELT</a:t>
            </a:r>
            <a:r>
              <a:rPr lang="en-US" dirty="0"/>
              <a:t>: Offers flexibility and scalability by leveraging cloud-based infrastructure and services.</a:t>
            </a:r>
          </a:p>
          <a:p>
            <a:pPr>
              <a:buFont typeface="+mj-lt"/>
              <a:buAutoNum type="arabicPeriod"/>
            </a:pPr>
            <a:r>
              <a:rPr lang="en-US" b="1" dirty="0"/>
              <a:t>Client Preferences</a:t>
            </a:r>
            <a:r>
              <a:rPr lang="en-US" dirty="0"/>
              <a:t>:</a:t>
            </a:r>
          </a:p>
          <a:p>
            <a:pPr marL="742950" lvl="1" indent="-285750">
              <a:buFont typeface="+mj-lt"/>
              <a:buAutoNum type="arabicPeriod"/>
            </a:pPr>
            <a:r>
              <a:rPr lang="en-US" b="1" dirty="0"/>
              <a:t>ETL</a:t>
            </a:r>
            <a:r>
              <a:rPr lang="en-US" dirty="0"/>
              <a:t>: Preferred by clients who need strict control over data transformations before loading.</a:t>
            </a:r>
          </a:p>
          <a:p>
            <a:pPr marL="742950" lvl="1" indent="-285750">
              <a:buFont typeface="+mj-lt"/>
              <a:buAutoNum type="arabicPeriod"/>
            </a:pPr>
            <a:r>
              <a:rPr lang="en-US" b="1" dirty="0"/>
              <a:t>ELT</a:t>
            </a:r>
            <a:r>
              <a:rPr lang="en-US" dirty="0"/>
              <a:t>: Favored by clients who want to take advantage of cloud-based processing and real-time analytics capabilities.</a:t>
            </a:r>
          </a:p>
          <a:p>
            <a:r>
              <a:rPr lang="en-US" b="1" dirty="0"/>
              <a:t>Conclusion:</a:t>
            </a:r>
          </a:p>
          <a:p>
            <a:pPr>
              <a:buFont typeface="Arial" panose="020B0604020202020204" pitchFamily="34" charset="0"/>
              <a:buChar char="•"/>
            </a:pPr>
            <a:r>
              <a:rPr lang="en-US" b="1" dirty="0"/>
              <a:t>ETL and ELT are both valid approaches</a:t>
            </a:r>
            <a:r>
              <a:rPr lang="en-US" dirty="0"/>
              <a:t>, and the choice between them depends on the specific needs and capabilities of the client’s infrastructure.</a:t>
            </a:r>
          </a:p>
          <a:p>
            <a:pPr>
              <a:buFont typeface="Arial" panose="020B0604020202020204" pitchFamily="34" charset="0"/>
              <a:buChar char="•"/>
            </a:pPr>
            <a:r>
              <a:rPr lang="en-US" dirty="0"/>
              <a:t>By evaluating the factors mentioned above, organizations can make an informed decision on whether to use ETL or ELT for their data integration and analytical requirements.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Informatica Intelligent Cloud Services (IICS) for ELT:</a:t>
            </a:r>
          </a:p>
          <a:p>
            <a:pPr>
              <a:buFont typeface="Arial" panose="020B0604020202020204" pitchFamily="34" charset="0"/>
              <a:buChar char="•"/>
            </a:pPr>
            <a:r>
              <a:rPr lang="en-US" b="1" dirty="0"/>
              <a:t>IICS</a:t>
            </a:r>
            <a:r>
              <a:rPr lang="en-US" dirty="0"/>
              <a:t> is a cloud-based data integration platform that supports ELT processes. It allows organizations to leverage the powerful processing capabilities of cloud-based data warehouses or data lakes for transformations.</a:t>
            </a:r>
          </a:p>
          <a:p>
            <a:pPr>
              <a:buFont typeface="Arial" panose="020B0604020202020204" pitchFamily="34" charset="0"/>
              <a:buChar char="•"/>
            </a:pPr>
            <a:r>
              <a:rPr lang="en-US" b="1" dirty="0"/>
              <a:t>ELT Process with IICS</a:t>
            </a:r>
            <a:r>
              <a:rPr lang="en-US" dirty="0"/>
              <a:t>:</a:t>
            </a:r>
          </a:p>
          <a:p>
            <a:pPr marL="742950" lvl="1" indent="-285750">
              <a:buFont typeface="Arial" panose="020B0604020202020204" pitchFamily="34" charset="0"/>
              <a:buChar char="•"/>
            </a:pPr>
            <a:r>
              <a:rPr lang="en-US" b="1" dirty="0"/>
              <a:t>Extract</a:t>
            </a:r>
            <a:r>
              <a:rPr lang="en-US" dirty="0"/>
              <a:t>: Data is extracted from various source systems.</a:t>
            </a:r>
          </a:p>
          <a:p>
            <a:pPr marL="742950" lvl="1" indent="-285750">
              <a:buFont typeface="Arial" panose="020B0604020202020204" pitchFamily="34" charset="0"/>
              <a:buChar char="•"/>
            </a:pPr>
            <a:r>
              <a:rPr lang="en-US" b="1" dirty="0"/>
              <a:t>Load</a:t>
            </a:r>
            <a:r>
              <a:rPr lang="en-US" dirty="0"/>
              <a:t>: Raw data is loaded directly into the cloud-based data warehouse or data lake.</a:t>
            </a:r>
          </a:p>
          <a:p>
            <a:pPr marL="742950" lvl="1" indent="-285750">
              <a:buFont typeface="Arial" panose="020B0604020202020204" pitchFamily="34" charset="0"/>
              <a:buChar char="•"/>
            </a:pPr>
            <a:r>
              <a:rPr lang="en-US" b="1" dirty="0"/>
              <a:t>Transform</a:t>
            </a:r>
            <a:r>
              <a:rPr lang="en-US" dirty="0"/>
              <a:t>: Data transformations are performed within the target system using its processing power.</a:t>
            </a:r>
          </a:p>
          <a:p>
            <a:pPr>
              <a:buFont typeface="Arial" panose="020B0604020202020204" pitchFamily="34" charset="0"/>
              <a:buChar char="•"/>
            </a:pPr>
            <a:r>
              <a:rPr lang="en-US" dirty="0"/>
              <a:t>This approach allows for efficient handling of large data volumes and real-time analytics.</a:t>
            </a:r>
          </a:p>
          <a:p>
            <a:r>
              <a:rPr lang="en-US" b="1" dirty="0"/>
              <a:t>Informatica PowerCenter for ETL:</a:t>
            </a:r>
          </a:p>
          <a:p>
            <a:pPr>
              <a:buFont typeface="Arial" panose="020B0604020202020204" pitchFamily="34" charset="0"/>
              <a:buChar char="•"/>
            </a:pPr>
            <a:r>
              <a:rPr lang="en-US" b="1" dirty="0"/>
              <a:t>PowerCenter</a:t>
            </a:r>
            <a:r>
              <a:rPr lang="en-US" dirty="0"/>
              <a:t> is a widely used ETL tool that provides robust data integration capabilities for on-premises environments.</a:t>
            </a:r>
          </a:p>
          <a:p>
            <a:pPr>
              <a:buFont typeface="Arial" panose="020B0604020202020204" pitchFamily="34" charset="0"/>
              <a:buChar char="•"/>
            </a:pPr>
            <a:r>
              <a:rPr lang="en-US" b="1" dirty="0"/>
              <a:t>ETL Process with PowerCenter</a:t>
            </a:r>
            <a:r>
              <a:rPr lang="en-US" dirty="0"/>
              <a:t>:</a:t>
            </a:r>
          </a:p>
          <a:p>
            <a:pPr marL="742950" lvl="1" indent="-285750">
              <a:buFont typeface="Arial" panose="020B0604020202020204" pitchFamily="34" charset="0"/>
              <a:buChar char="•"/>
            </a:pPr>
            <a:r>
              <a:rPr lang="en-US" b="1" dirty="0"/>
              <a:t>Extract</a:t>
            </a:r>
            <a:r>
              <a:rPr lang="en-US" dirty="0"/>
              <a:t>: Data is extracted from various source systems.</a:t>
            </a:r>
          </a:p>
          <a:p>
            <a:pPr marL="742950" lvl="1" indent="-285750">
              <a:buFont typeface="Arial" panose="020B0604020202020204" pitchFamily="34" charset="0"/>
              <a:buChar char="•"/>
            </a:pPr>
            <a:r>
              <a:rPr lang="en-US" b="1" dirty="0"/>
              <a:t>Transform</a:t>
            </a:r>
            <a:r>
              <a:rPr lang="en-US" dirty="0"/>
              <a:t>: Data transformations are performed in a staging area within PowerCenter to ensure data quality and consistency.</a:t>
            </a:r>
          </a:p>
          <a:p>
            <a:pPr marL="742950" lvl="1" indent="-285750">
              <a:buFont typeface="Arial" panose="020B0604020202020204" pitchFamily="34" charset="0"/>
              <a:buChar char="•"/>
            </a:pPr>
            <a:r>
              <a:rPr lang="en-US" b="1" dirty="0"/>
              <a:t>Load</a:t>
            </a:r>
            <a:r>
              <a:rPr lang="en-US" dirty="0"/>
              <a:t>: Transformed data is loaded into the target system, such as a data warehouse.</a:t>
            </a:r>
          </a:p>
          <a:p>
            <a:pPr>
              <a:buFont typeface="Arial" panose="020B0604020202020204" pitchFamily="34" charset="0"/>
              <a:buChar char="•"/>
            </a:pPr>
            <a:r>
              <a:rPr lang="en-US" dirty="0"/>
              <a:t>This approach is suitable for traditional data warehousing scenarios where complex transformations are needed before loading.</a:t>
            </a:r>
          </a:p>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C43EBEAE-551B-7FD1-EA6A-884D6EEC158C}"/>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91029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 typeface="Arial" panose="020B0604020202020204" pitchFamily="34" charset="0"/>
              <a:buChar char="•"/>
            </a:pPr>
            <a:r>
              <a:rPr lang="en-US" b="1" dirty="0"/>
              <a:t>Centralized Data Storage</a:t>
            </a:r>
            <a:r>
              <a:rPr lang="en-US" dirty="0"/>
              <a:t>: Data from various operational systems is consolidated into a single repository.</a:t>
            </a:r>
          </a:p>
          <a:p>
            <a:pPr rtl="0">
              <a:buFont typeface="Arial" panose="020B0604020202020204" pitchFamily="34" charset="0"/>
              <a:buChar char="•"/>
            </a:pPr>
            <a:r>
              <a:rPr lang="en-US" b="1" dirty="0"/>
              <a:t>Data Integration</a:t>
            </a:r>
            <a:r>
              <a:rPr lang="en-US" dirty="0"/>
              <a:t>: Data is cleaned, transformed, and integrated to ensure consistency and accuracy.</a:t>
            </a:r>
          </a:p>
          <a:p>
            <a:pPr rtl="0">
              <a:buFont typeface="Arial" panose="020B0604020202020204" pitchFamily="34" charset="0"/>
              <a:buChar char="•"/>
            </a:pPr>
            <a:r>
              <a:rPr lang="en-US" b="1" dirty="0"/>
              <a:t>Historical Data</a:t>
            </a:r>
            <a:r>
              <a:rPr lang="en-US" dirty="0"/>
              <a:t>: Data warehouses store historical data, allowing for trend analysis and reporting over time.</a:t>
            </a:r>
          </a:p>
          <a:p>
            <a:pPr rtl="0">
              <a:buFont typeface="Arial" panose="020B0604020202020204" pitchFamily="34" charset="0"/>
              <a:buChar char="•"/>
            </a:pPr>
            <a:r>
              <a:rPr lang="en-US" b="1" dirty="0"/>
              <a:t>Optimized for Querying</a:t>
            </a:r>
            <a:r>
              <a:rPr lang="en-US" dirty="0"/>
              <a:t>: Data warehouses are designed to handle complex queries efficiently, making them suitable for analytical purposes.</a:t>
            </a:r>
          </a:p>
          <a:p>
            <a:endParaRPr lang="en-IN" dirty="0"/>
          </a:p>
        </p:txBody>
      </p:sp>
      <p:sp>
        <p:nvSpPr>
          <p:cNvPr id="4" name="Slide Number Placeholder 3"/>
          <p:cNvSpPr>
            <a:spLocks noGrp="1"/>
          </p:cNvSpPr>
          <p:nvPr>
            <p:ph type="sldNum" sz="quarter" idx="5"/>
          </p:nvPr>
        </p:nvSpPr>
        <p:spPr/>
        <p:txBody>
          <a:bodyPr/>
          <a:lstStyle/>
          <a:p>
            <a:fld id="{A24D1ECA-F954-45DA-93DC-116903884CDD}" type="slidenum">
              <a:rPr lang="en-IN" smtClean="0"/>
              <a:t>4</a:t>
            </a:fld>
            <a:endParaRPr lang="en-IN"/>
          </a:p>
        </p:txBody>
      </p:sp>
    </p:spTree>
    <p:extLst>
      <p:ext uri="{BB962C8B-B14F-4D97-AF65-F5344CB8AC3E}">
        <p14:creationId xmlns:p14="http://schemas.microsoft.com/office/powerpoint/2010/main" val="2642198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F0417-5172-A132-747C-DCCD4AF81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1F5DF6-9D3D-5474-4C4D-5EDC7986D2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80474C-B11C-237E-0C69-90008A2CD8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628FEF-0AF9-1A98-A3F4-CC37BAD9C377}"/>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954046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F535F-154A-A3E6-2304-9D9A646C5E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47DE36-ED03-0371-0C21-462C0459A5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994F62-DD0B-E31D-C84A-69D030E09D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F2DF08-23C4-C821-373F-26675E4A8604}"/>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661242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0A248-B1BC-C53A-7284-41CF3CB13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BBB91-1981-B192-2720-056A28419D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C92612-5132-1B21-1ACB-145BA5FFDE57}"/>
              </a:ext>
            </a:extLst>
          </p:cNvPr>
          <p:cNvSpPr>
            <a:spLocks noGrp="1"/>
          </p:cNvSpPr>
          <p:nvPr>
            <p:ph type="body" idx="1"/>
          </p:nvPr>
        </p:nvSpPr>
        <p:spPr/>
        <p:txBody>
          <a:bodyPr/>
          <a:lstStyle/>
          <a:p>
            <a:r>
              <a:rPr lang="en-US" dirty="0"/>
              <a:t>1. The staging area in an ETL process plays a crucial role in ensuring the quality, integrity, and efficiency of data transformation and loading.</a:t>
            </a:r>
          </a:p>
          <a:p>
            <a:r>
              <a:rPr lang="en-US" dirty="0"/>
              <a:t>2. </a:t>
            </a:r>
            <a:r>
              <a:rPr lang="en-US" b="1" dirty="0"/>
              <a:t>Data Validation and Cleansing</a:t>
            </a:r>
            <a:r>
              <a:rPr lang="en-US" dirty="0"/>
              <a:t>: Raw data extracted from various sources can have inconsistencies, duplicates, or missing values. The staging area allows for data validation and cleansing before it is transformed and loaded into the target system, ensuring high-quality data.</a:t>
            </a:r>
          </a:p>
          <a:p>
            <a:r>
              <a:rPr lang="en-US" b="1" dirty="0"/>
              <a:t>Data Transformation</a:t>
            </a:r>
            <a:r>
              <a:rPr lang="en-US" dirty="0"/>
              <a:t>: In the staging area, data can be transformed to match the format and structure required by the target system. This includes tasks like data type conversion, aggregation, and enrichment.</a:t>
            </a:r>
          </a:p>
          <a:p>
            <a:r>
              <a:rPr lang="en-US" b="1" dirty="0"/>
              <a:t>Isolation of Source Systems</a:t>
            </a:r>
            <a:r>
              <a:rPr lang="en-US" dirty="0"/>
              <a:t>: By using a staging area, the impact on source systems is minimized. Data extraction can be done during off-peak hours, and any issues during transformation or loading won't affect the source systems.</a:t>
            </a:r>
          </a:p>
          <a:p>
            <a:r>
              <a:rPr lang="en-US" b="1" dirty="0"/>
              <a:t>Error Handling and Recovery</a:t>
            </a:r>
            <a:r>
              <a:rPr lang="en-US" dirty="0"/>
              <a:t>: The staging area provides a buffer to handle errors and recover from issues that may arise during the ETL process. If there are problems during transformation or loading, data can be reprocessed from the staging area without having to re-extract it from the source.</a:t>
            </a:r>
          </a:p>
          <a:p>
            <a:endParaRPr lang="en-US" dirty="0"/>
          </a:p>
          <a:p>
            <a:endParaRPr lang="en-US" dirty="0"/>
          </a:p>
          <a:p>
            <a:r>
              <a:rPr lang="en-US" dirty="0"/>
              <a:t>Staging stuff:</a:t>
            </a:r>
          </a:p>
          <a:p>
            <a:r>
              <a:rPr lang="en-US" b="1" dirty="0"/>
              <a:t>Definition:</a:t>
            </a:r>
            <a:r>
              <a:rPr lang="en-US" dirty="0"/>
              <a:t> The staging area is a temporary storage space used during the ETL (Extract, Transform, Load) process. It serves as an intermediate step where raw data is held before being transformed and loaded into the data warehouse.</a:t>
            </a:r>
          </a:p>
          <a:p>
            <a:r>
              <a:rPr lang="en-US" b="1" dirty="0"/>
              <a:t>2. Key Objectives:</a:t>
            </a:r>
            <a:endParaRPr lang="en-US" dirty="0"/>
          </a:p>
          <a:p>
            <a:pPr>
              <a:buFont typeface="Arial" panose="020B0604020202020204" pitchFamily="34" charset="0"/>
              <a:buChar char="•"/>
            </a:pPr>
            <a:r>
              <a:rPr lang="en-US" b="1" dirty="0"/>
              <a:t>Temporary Storage</a:t>
            </a:r>
            <a:r>
              <a:rPr lang="en-US" dirty="0"/>
              <a:t>: Store raw data extracted from multiple sources.</a:t>
            </a:r>
          </a:p>
          <a:p>
            <a:pPr>
              <a:buFont typeface="Arial" panose="020B0604020202020204" pitchFamily="34" charset="0"/>
              <a:buChar char="•"/>
            </a:pPr>
            <a:r>
              <a:rPr lang="en-US" b="1" dirty="0"/>
              <a:t>Data Cleansing</a:t>
            </a:r>
            <a:r>
              <a:rPr lang="en-US" dirty="0"/>
              <a:t>: Identify and correct errors, remove duplicates, and handle missing values.</a:t>
            </a:r>
          </a:p>
          <a:p>
            <a:pPr>
              <a:buFont typeface="Arial" panose="020B0604020202020204" pitchFamily="34" charset="0"/>
              <a:buChar char="•"/>
            </a:pPr>
            <a:r>
              <a:rPr lang="en-US" b="1" dirty="0"/>
              <a:t>Data Validation</a:t>
            </a:r>
            <a:r>
              <a:rPr lang="en-US" dirty="0"/>
              <a:t>: Ensure data consistency and integrity by applying validation checks.</a:t>
            </a:r>
          </a:p>
          <a:p>
            <a:pPr>
              <a:buFont typeface="Arial" panose="020B0604020202020204" pitchFamily="34" charset="0"/>
              <a:buChar char="•"/>
            </a:pPr>
            <a:r>
              <a:rPr lang="en-US" b="1" dirty="0"/>
              <a:t>Data Transformation Preparation</a:t>
            </a:r>
            <a:r>
              <a:rPr lang="en-US" dirty="0"/>
              <a:t>: Prepare data for transformation by standardizing formats and structures.</a:t>
            </a:r>
          </a:p>
          <a:p>
            <a:r>
              <a:rPr lang="en-US" b="1" dirty="0"/>
              <a:t>3. Importance of the Staging Area:</a:t>
            </a:r>
            <a:endParaRPr lang="en-US" dirty="0"/>
          </a:p>
          <a:p>
            <a:pPr>
              <a:buFont typeface="Arial" panose="020B0604020202020204" pitchFamily="34" charset="0"/>
              <a:buChar char="•"/>
            </a:pPr>
            <a:r>
              <a:rPr lang="en-US" b="1" dirty="0"/>
              <a:t>Data Quality</a:t>
            </a:r>
            <a:r>
              <a:rPr lang="en-US" dirty="0"/>
              <a:t>: Cleansed and validated data ensures that only high-quality information is loaded into the data warehouse.</a:t>
            </a:r>
          </a:p>
          <a:p>
            <a:pPr>
              <a:buFont typeface="Arial" panose="020B0604020202020204" pitchFamily="34" charset="0"/>
              <a:buChar char="•"/>
            </a:pPr>
            <a:r>
              <a:rPr lang="en-US" b="1" dirty="0"/>
              <a:t>Performance Optimization</a:t>
            </a:r>
            <a:r>
              <a:rPr lang="en-US" dirty="0"/>
              <a:t>: Separates the data extraction phase from transformation and loading, allowing for better performance tuning and resource allocation.</a:t>
            </a:r>
          </a:p>
          <a:p>
            <a:pPr>
              <a:buFont typeface="Arial" panose="020B0604020202020204" pitchFamily="34" charset="0"/>
              <a:buChar char="•"/>
            </a:pPr>
            <a:r>
              <a:rPr lang="en-US" b="1" dirty="0"/>
              <a:t>Error Handling</a:t>
            </a:r>
            <a:r>
              <a:rPr lang="en-US" dirty="0"/>
              <a:t>: Provides a buffer to handle errors and anomalies, reducing the risk of propagating issues to the target system.</a:t>
            </a:r>
          </a:p>
          <a:p>
            <a:pPr>
              <a:buFont typeface="Arial" panose="020B0604020202020204" pitchFamily="34" charset="0"/>
              <a:buChar char="•"/>
            </a:pPr>
            <a:r>
              <a:rPr lang="en-US" b="1" dirty="0"/>
              <a:t>Scalability</a:t>
            </a:r>
            <a:r>
              <a:rPr lang="en-US" dirty="0"/>
              <a:t>: Facilitates handling of large volumes of data and integration from multiple sources.</a:t>
            </a:r>
          </a:p>
          <a:p>
            <a:r>
              <a:rPr lang="en-US" b="1" dirty="0"/>
              <a:t>4. Key Activities in the Staging Area:</a:t>
            </a:r>
            <a:endParaRPr lang="en-US" dirty="0"/>
          </a:p>
          <a:p>
            <a:r>
              <a:rPr lang="en-US" b="1" dirty="0"/>
              <a:t>a. Data Extraction:</a:t>
            </a:r>
            <a:endParaRPr lang="en-US" dirty="0"/>
          </a:p>
          <a:p>
            <a:pPr>
              <a:buFont typeface="Arial" panose="020B0604020202020204" pitchFamily="34" charset="0"/>
              <a:buChar char="•"/>
            </a:pPr>
            <a:r>
              <a:rPr lang="en-US" dirty="0"/>
              <a:t>Extract data from various sources such as databases, flat files, APIs, and IoT devices.</a:t>
            </a:r>
          </a:p>
          <a:p>
            <a:pPr>
              <a:buFont typeface="Arial" panose="020B0604020202020204" pitchFamily="34" charset="0"/>
              <a:buChar char="•"/>
            </a:pPr>
            <a:r>
              <a:rPr lang="en-US" dirty="0"/>
              <a:t>Store the extracted data in the staging area for further processing.</a:t>
            </a:r>
          </a:p>
          <a:p>
            <a:r>
              <a:rPr lang="en-US" b="1" dirty="0"/>
              <a:t>b. Data Cleansing:</a:t>
            </a:r>
            <a:endParaRPr lang="en-US" dirty="0"/>
          </a:p>
          <a:p>
            <a:pPr>
              <a:buFont typeface="Arial" panose="020B0604020202020204" pitchFamily="34" charset="0"/>
              <a:buChar char="•"/>
            </a:pPr>
            <a:r>
              <a:rPr lang="en-US" b="1" dirty="0"/>
              <a:t>Duplicate Removal</a:t>
            </a:r>
            <a:r>
              <a:rPr lang="en-US" dirty="0"/>
              <a:t>: Identify and eliminate duplicate records.</a:t>
            </a:r>
          </a:p>
          <a:p>
            <a:pPr>
              <a:buFont typeface="Arial" panose="020B0604020202020204" pitchFamily="34" charset="0"/>
              <a:buChar char="•"/>
            </a:pPr>
            <a:r>
              <a:rPr lang="en-US" b="1" dirty="0"/>
              <a:t>Missing Value Handling</a:t>
            </a:r>
            <a:r>
              <a:rPr lang="en-US" dirty="0"/>
              <a:t>: Fill in missing values or mark them as unknown.</a:t>
            </a:r>
          </a:p>
          <a:p>
            <a:pPr>
              <a:buFont typeface="Arial" panose="020B0604020202020204" pitchFamily="34" charset="0"/>
              <a:buChar char="•"/>
            </a:pPr>
            <a:r>
              <a:rPr lang="en-US" b="1" dirty="0"/>
              <a:t>Error Correction</a:t>
            </a:r>
            <a:r>
              <a:rPr lang="en-US" dirty="0"/>
              <a:t>: Correct known errors or anomalies in the data.</a:t>
            </a:r>
          </a:p>
          <a:p>
            <a:r>
              <a:rPr lang="en-US" b="1" dirty="0"/>
              <a:t>c. Data Validation:</a:t>
            </a:r>
            <a:endParaRPr lang="en-US" dirty="0"/>
          </a:p>
          <a:p>
            <a:pPr>
              <a:buFont typeface="Arial" panose="020B0604020202020204" pitchFamily="34" charset="0"/>
              <a:buChar char="•"/>
            </a:pPr>
            <a:r>
              <a:rPr lang="en-US" b="1" dirty="0"/>
              <a:t>Consistency Checks</a:t>
            </a:r>
            <a:r>
              <a:rPr lang="en-US" dirty="0"/>
              <a:t>: Ensure data consistency across different sources.</a:t>
            </a:r>
          </a:p>
          <a:p>
            <a:pPr>
              <a:buFont typeface="Arial" panose="020B0604020202020204" pitchFamily="34" charset="0"/>
              <a:buChar char="•"/>
            </a:pPr>
            <a:r>
              <a:rPr lang="en-US" b="1" dirty="0"/>
              <a:t>Integrity Checks</a:t>
            </a:r>
            <a:r>
              <a:rPr lang="en-US" dirty="0"/>
              <a:t>: Verify referential integrity between related tables.</a:t>
            </a:r>
          </a:p>
          <a:p>
            <a:pPr>
              <a:buFont typeface="Arial" panose="020B0604020202020204" pitchFamily="34" charset="0"/>
              <a:buChar char="•"/>
            </a:pPr>
            <a:r>
              <a:rPr lang="en-US" b="1" dirty="0"/>
              <a:t>Business Rule Validation</a:t>
            </a:r>
            <a:r>
              <a:rPr lang="en-US" dirty="0"/>
              <a:t>: Apply business-specific rules to validate data.</a:t>
            </a:r>
          </a:p>
          <a:p>
            <a:r>
              <a:rPr lang="en-US" b="1" dirty="0"/>
              <a:t>d. Data Standardization:</a:t>
            </a:r>
            <a:endParaRPr lang="en-US" dirty="0"/>
          </a:p>
          <a:p>
            <a:pPr>
              <a:buFont typeface="Arial" panose="020B0604020202020204" pitchFamily="34" charset="0"/>
              <a:buChar char="•"/>
            </a:pPr>
            <a:r>
              <a:rPr lang="en-US" b="1" dirty="0"/>
              <a:t>Format Standardization</a:t>
            </a:r>
            <a:r>
              <a:rPr lang="en-US" dirty="0"/>
              <a:t>: Convert data into consistent formats (e.g., date formats, measurement units).</a:t>
            </a:r>
          </a:p>
          <a:p>
            <a:pPr>
              <a:buFont typeface="Arial" panose="020B0604020202020204" pitchFamily="34" charset="0"/>
              <a:buChar char="•"/>
            </a:pPr>
            <a:r>
              <a:rPr lang="en-US" b="1" dirty="0"/>
              <a:t>Data Type Conversion</a:t>
            </a:r>
            <a:r>
              <a:rPr lang="en-US" dirty="0"/>
              <a:t>: Change data types to match the target system requirements.</a:t>
            </a:r>
          </a:p>
          <a:p>
            <a:pPr>
              <a:buFont typeface="Arial" panose="020B0604020202020204" pitchFamily="34" charset="0"/>
              <a:buChar char="•"/>
            </a:pPr>
            <a:endParaRPr lang="en-US" dirty="0"/>
          </a:p>
          <a:p>
            <a:pPr>
              <a:buFont typeface="Arial" panose="020B0604020202020204" pitchFamily="34" charset="0"/>
              <a:buChar char="•"/>
            </a:pPr>
            <a:r>
              <a:rPr lang="en-US" dirty="0"/>
              <a:t>Generally staging is in on premise or cloud(Tools like </a:t>
            </a:r>
            <a:r>
              <a:rPr lang="en-US" dirty="0" err="1"/>
              <a:t>bigQuery</a:t>
            </a:r>
            <a:r>
              <a:rPr lang="en-US" dirty="0"/>
              <a:t> and Redshift have these)</a:t>
            </a:r>
          </a:p>
          <a:p>
            <a:pPr>
              <a:buFont typeface="Arial" panose="020B0604020202020204" pitchFamily="34" charset="0"/>
              <a:buChar char="•"/>
            </a:pPr>
            <a:endParaRPr lang="en-US" dirty="0"/>
          </a:p>
          <a:p>
            <a:r>
              <a:rPr lang="en-US" b="1" dirty="0"/>
              <a:t>Factors to Consider When Choosing a Staging Area:</a:t>
            </a:r>
          </a:p>
          <a:p>
            <a:pPr>
              <a:buFont typeface="Arial" panose="020B0604020202020204" pitchFamily="34" charset="0"/>
              <a:buChar char="•"/>
            </a:pPr>
            <a:r>
              <a:rPr lang="en-US" b="1" dirty="0"/>
              <a:t>Data Volume</a:t>
            </a:r>
            <a:r>
              <a:rPr lang="en-US" dirty="0"/>
              <a:t>: The capacity to handle the volume of data being processed.</a:t>
            </a:r>
          </a:p>
          <a:p>
            <a:pPr>
              <a:buFont typeface="Arial" panose="020B0604020202020204" pitchFamily="34" charset="0"/>
              <a:buChar char="•"/>
            </a:pPr>
            <a:r>
              <a:rPr lang="en-US" b="1" dirty="0"/>
              <a:t>Performance</a:t>
            </a:r>
            <a:r>
              <a:rPr lang="en-US" dirty="0"/>
              <a:t>: The speed and efficiency of data storage and retrieval operations.</a:t>
            </a:r>
          </a:p>
          <a:p>
            <a:pPr>
              <a:buFont typeface="Arial" panose="020B0604020202020204" pitchFamily="34" charset="0"/>
              <a:buChar char="•"/>
            </a:pPr>
            <a:r>
              <a:rPr lang="en-US" b="1" dirty="0"/>
              <a:t>Scalability</a:t>
            </a:r>
            <a:r>
              <a:rPr lang="en-US" dirty="0"/>
              <a:t>: The ability to scale storage as data grows.</a:t>
            </a:r>
          </a:p>
          <a:p>
            <a:pPr>
              <a:buFont typeface="Arial" panose="020B0604020202020204" pitchFamily="34" charset="0"/>
              <a:buChar char="•"/>
            </a:pPr>
            <a:r>
              <a:rPr lang="en-US" b="1" dirty="0"/>
              <a:t>Cost</a:t>
            </a:r>
            <a:r>
              <a:rPr lang="en-US" dirty="0"/>
              <a:t>: The cost-effectiveness of the storage solution.</a:t>
            </a:r>
          </a:p>
          <a:p>
            <a:pPr>
              <a:buFont typeface="Arial" panose="020B0604020202020204" pitchFamily="34" charset="0"/>
              <a:buChar char="•"/>
            </a:pPr>
            <a:r>
              <a:rPr lang="en-US" b="1" dirty="0"/>
              <a:t>Integration</a:t>
            </a:r>
            <a:r>
              <a:rPr lang="en-US" dirty="0"/>
              <a:t>: Compatibility with existing ETL tools and infrastructure.</a:t>
            </a:r>
          </a:p>
          <a:p>
            <a:pPr>
              <a:buFont typeface="Arial" panose="020B0604020202020204" pitchFamily="34" charset="0"/>
              <a:buChar char="•"/>
            </a:pPr>
            <a:r>
              <a:rPr lang="en-US" b="1" dirty="0"/>
              <a:t>Security and Compliance</a:t>
            </a:r>
            <a:r>
              <a:rPr lang="en-US" dirty="0"/>
              <a:t>: Ensuring data security and compliance with relevant regulations.</a:t>
            </a:r>
          </a:p>
          <a:p>
            <a:r>
              <a:rPr lang="en-US" dirty="0"/>
              <a:t>In summary, the staging area can be implemented using various storage solutions, including databases, cloud storage, on-premises storage, data warehousing services, and ETL platforms. The choice depends on factors such as data volume, performance requirements, scalability, cost, and integration needs.</a:t>
            </a:r>
          </a:p>
          <a:p>
            <a:pPr>
              <a:buFont typeface="Arial" panose="020B0604020202020204" pitchFamily="34" charset="0"/>
              <a:buChar char="•"/>
            </a:pPr>
            <a:endParaRPr lang="en-US" dirty="0"/>
          </a:p>
          <a:p>
            <a:r>
              <a:rPr lang="en-US" dirty="0"/>
              <a:t>Many modern ETL tools, including Informatica Intelligent Cloud Services (IICS), have built-in support for staging areas. This means that you do not necessarily need a separate tool for staging, as these ETL platforms provide the functionality to temporarily store, cleanse, validate, and prepare raw data before transformation and loading.</a:t>
            </a:r>
          </a:p>
        </p:txBody>
      </p:sp>
      <p:sp>
        <p:nvSpPr>
          <p:cNvPr id="4" name="Slide Number Placeholder 3">
            <a:extLst>
              <a:ext uri="{FF2B5EF4-FFF2-40B4-BE49-F238E27FC236}">
                <a16:creationId xmlns:a16="http://schemas.microsoft.com/office/drawing/2014/main" id="{9058DEFA-7023-BB5F-00AD-3FD1C469E1BC}"/>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05971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1CFC8-FDC5-5A21-8FD4-4819E9A3E1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ED708-27E9-A4A0-D015-E7FA0E3FA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C02561-8964-B7E7-3F15-C96DD3D21A58}"/>
              </a:ext>
            </a:extLst>
          </p:cNvPr>
          <p:cNvSpPr>
            <a:spLocks noGrp="1"/>
          </p:cNvSpPr>
          <p:nvPr>
            <p:ph type="body" idx="1"/>
          </p:nvPr>
        </p:nvSpPr>
        <p:spPr/>
        <p:txBody>
          <a:bodyPr/>
          <a:lstStyle/>
          <a:p>
            <a:r>
              <a:rPr lang="en-US" dirty="0"/>
              <a:t>Effective transformations ensure that the data loaded into the data warehouse is clean, consistent, and ready for analysis</a:t>
            </a:r>
          </a:p>
          <a:p>
            <a:endParaRPr lang="en-US" dirty="0"/>
          </a:p>
          <a:p>
            <a:r>
              <a:rPr lang="en-US" b="1" dirty="0"/>
              <a:t>1. Extract:</a:t>
            </a:r>
            <a:endParaRPr lang="en-US" dirty="0"/>
          </a:p>
          <a:p>
            <a:pPr>
              <a:buFont typeface="Arial" panose="020B0604020202020204" pitchFamily="34" charset="0"/>
              <a:buChar char="•"/>
            </a:pPr>
            <a:r>
              <a:rPr lang="en-US" dirty="0"/>
              <a:t>Data is extracted from multiple sources such as POS (Point of Sale) systems, inventory databases, and customer relationship management (CRM) systems.</a:t>
            </a:r>
          </a:p>
          <a:p>
            <a:pPr>
              <a:buFont typeface="Arial" panose="020B0604020202020204" pitchFamily="34" charset="0"/>
              <a:buChar char="•"/>
            </a:pPr>
            <a:r>
              <a:rPr lang="en-US" dirty="0"/>
              <a:t>Example sources include Sales Transactions, Product Information, and Customer Data.</a:t>
            </a:r>
          </a:p>
          <a:p>
            <a:r>
              <a:rPr lang="en-US" b="1" dirty="0"/>
              <a:t>2. Transform:</a:t>
            </a:r>
            <a:endParaRPr lang="en-US" dirty="0"/>
          </a:p>
          <a:p>
            <a:pPr>
              <a:buFont typeface="Arial" panose="020B0604020202020204" pitchFamily="34" charset="0"/>
              <a:buChar char="•"/>
            </a:pPr>
            <a:r>
              <a:rPr lang="en-US" b="1" dirty="0"/>
              <a:t>Data Cleaning</a:t>
            </a:r>
            <a:r>
              <a:rPr lang="en-US" dirty="0"/>
              <a:t>: Remove duplicates, handle missing values, and standardize formats.</a:t>
            </a:r>
          </a:p>
          <a:p>
            <a:pPr>
              <a:buFont typeface="Arial" panose="020B0604020202020204" pitchFamily="34" charset="0"/>
              <a:buChar char="•"/>
            </a:pPr>
            <a:r>
              <a:rPr lang="en-US" b="1" dirty="0"/>
              <a:t>Data Transformation</a:t>
            </a:r>
            <a:r>
              <a:rPr lang="en-US" dirty="0"/>
              <a:t>: Convert raw data into a structured format, such as converting transaction timestamps to a standardized date format.</a:t>
            </a:r>
          </a:p>
          <a:p>
            <a:r>
              <a:rPr lang="en-US" b="1" dirty="0"/>
              <a:t>Transformation Example:</a:t>
            </a:r>
            <a:endParaRPr lang="en-US" dirty="0"/>
          </a:p>
          <a:p>
            <a:pPr>
              <a:buFont typeface="Arial" panose="020B0604020202020204" pitchFamily="34" charset="0"/>
              <a:buChar char="•"/>
            </a:pPr>
            <a:r>
              <a:rPr lang="en-US" b="1" dirty="0"/>
              <a:t>Sales Transactions</a:t>
            </a:r>
            <a:r>
              <a:rPr lang="en-US" dirty="0"/>
              <a:t>: Convert transaction timestamps to Date Key, extract Product Key, Store Key, and Customer Key.</a:t>
            </a:r>
          </a:p>
          <a:p>
            <a:pPr>
              <a:buFont typeface="Arial" panose="020B0604020202020204" pitchFamily="34" charset="0"/>
              <a:buChar char="•"/>
            </a:pPr>
            <a:r>
              <a:rPr lang="en-US" b="1" dirty="0"/>
              <a:t>Product Information</a:t>
            </a:r>
            <a:r>
              <a:rPr lang="en-US" dirty="0"/>
              <a:t>: Standardize product names and categories, generate unique Product Key.</a:t>
            </a:r>
          </a:p>
          <a:p>
            <a:pPr>
              <a:buFont typeface="Arial" panose="020B0604020202020204" pitchFamily="34" charset="0"/>
              <a:buChar char="•"/>
            </a:pPr>
            <a:r>
              <a:rPr lang="en-US" b="1" dirty="0"/>
              <a:t>Customer Data</a:t>
            </a:r>
            <a:r>
              <a:rPr lang="en-US" dirty="0"/>
              <a:t>: Standardize customer names, addresses, and generate unique Customer Key.</a:t>
            </a:r>
          </a:p>
          <a:p>
            <a:r>
              <a:rPr lang="en-US" b="1" dirty="0"/>
              <a:t>3. Load:</a:t>
            </a:r>
            <a:endParaRPr lang="en-US" dirty="0"/>
          </a:p>
          <a:p>
            <a:pPr>
              <a:buFont typeface="Arial" panose="020B0604020202020204" pitchFamily="34" charset="0"/>
              <a:buChar char="•"/>
            </a:pPr>
            <a:r>
              <a:rPr lang="en-US" dirty="0"/>
              <a:t>Data is loaded into fact and dimension tables in the data warehouse.</a:t>
            </a:r>
          </a:p>
          <a:p>
            <a:endParaRPr lang="en-US" dirty="0"/>
          </a:p>
        </p:txBody>
      </p:sp>
      <p:sp>
        <p:nvSpPr>
          <p:cNvPr id="4" name="Slide Number Placeholder 3">
            <a:extLst>
              <a:ext uri="{FF2B5EF4-FFF2-40B4-BE49-F238E27FC236}">
                <a16:creationId xmlns:a16="http://schemas.microsoft.com/office/drawing/2014/main" id="{CDDCA7B1-2A03-3D06-F0CE-57B81AA58484}"/>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162832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89EC6-A9B5-4253-A06E-F0E527773F37}" type="datetimeFigureOut">
              <a:rPr lang="en-IN" smtClean="0"/>
              <a:t>18-02-2025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05F5DB-AEB5-44B3-BD69-F5D03259953F}" type="slidenum">
              <a:rPr lang="en-IN" smtClean="0"/>
              <a:t>‹#›</a:t>
            </a:fld>
            <a:endParaRPr lang="en-IN"/>
          </a:p>
        </p:txBody>
      </p:sp>
    </p:spTree>
    <p:extLst>
      <p:ext uri="{BB962C8B-B14F-4D97-AF65-F5344CB8AC3E}">
        <p14:creationId xmlns:p14="http://schemas.microsoft.com/office/powerpoint/2010/main" val="271920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 id="2147483675" r:id="rId14"/>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787590" y="2883742"/>
            <a:ext cx="7404410" cy="3200400"/>
          </a:xfrm>
        </p:spPr>
        <p:txBody>
          <a:bodyPr anchor="ctr"/>
          <a:lstStyle/>
          <a:p>
            <a:pPr algn="ctr"/>
            <a:r>
              <a:rPr lang="en-US" dirty="0"/>
              <a:t>Introduction to ETL </a:t>
            </a:r>
            <a:br>
              <a:rPr lang="en-US" dirty="0"/>
            </a:br>
            <a:r>
              <a:rPr lang="en-US" dirty="0"/>
              <a:t>(Extract, Transform, LOAD)</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BE811-0CB1-76B1-BA09-03064505737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AF480BF0-F80D-7EA3-730B-ECE4C0A07E6B}"/>
              </a:ext>
            </a:extLst>
          </p:cNvPr>
          <p:cNvSpPr txBox="1"/>
          <p:nvPr/>
        </p:nvSpPr>
        <p:spPr>
          <a:xfrm>
            <a:off x="325651" y="315159"/>
            <a:ext cx="5655197" cy="6763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cap="all" spc="150" baseline="0" dirty="0">
                <a:latin typeface="+mj-lt"/>
                <a:ea typeface="+mj-ea"/>
                <a:cs typeface="+mj-cs"/>
              </a:rPr>
              <a:t>ETL vs ELT</a:t>
            </a:r>
          </a:p>
        </p:txBody>
      </p:sp>
      <p:sp>
        <p:nvSpPr>
          <p:cNvPr id="14" name="Slide Number Placeholder 5">
            <a:extLst>
              <a:ext uri="{FF2B5EF4-FFF2-40B4-BE49-F238E27FC236}">
                <a16:creationId xmlns:a16="http://schemas.microsoft.com/office/drawing/2014/main" id="{491823B3-5812-3634-7E86-5C425EB42B0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sp>
        <p:nvSpPr>
          <p:cNvPr id="11" name="TextBox 10">
            <a:extLst>
              <a:ext uri="{FF2B5EF4-FFF2-40B4-BE49-F238E27FC236}">
                <a16:creationId xmlns:a16="http://schemas.microsoft.com/office/drawing/2014/main" id="{9E2BD1E2-C271-E13E-0100-F7299D1E76EE}"/>
              </a:ext>
            </a:extLst>
          </p:cNvPr>
          <p:cNvSpPr txBox="1"/>
          <p:nvPr/>
        </p:nvSpPr>
        <p:spPr>
          <a:xfrm>
            <a:off x="325651" y="1305341"/>
            <a:ext cx="6420589" cy="4370427"/>
          </a:xfrm>
          <a:prstGeom prst="rect">
            <a:avLst/>
          </a:prstGeom>
          <a:noFill/>
        </p:spPr>
        <p:txBody>
          <a:bodyPr wrap="square">
            <a:spAutoFit/>
          </a:bodyPr>
          <a:lstStyle/>
          <a:p>
            <a:r>
              <a:rPr lang="en-US" sz="2200" b="1" dirty="0"/>
              <a:t>Choosing Between ETL and ELT:</a:t>
            </a:r>
          </a:p>
          <a:p>
            <a:endParaRPr lang="en-US" b="1" dirty="0"/>
          </a:p>
          <a:p>
            <a:pPr>
              <a:buFont typeface="Arial" panose="020B0604020202020204" pitchFamily="34" charset="0"/>
              <a:buChar char="•"/>
            </a:pPr>
            <a:r>
              <a:rPr lang="en-US" sz="2000" b="1" dirty="0"/>
              <a:t>ETL</a:t>
            </a:r>
            <a:r>
              <a:rPr lang="en-US" sz="2000" dirty="0"/>
              <a:t>: Best suited for environments where data transformations are complex and need to be done before loading the data into the target system. Ideal when source systems cannot handle large-scale data processing.</a:t>
            </a:r>
          </a:p>
          <a:p>
            <a:endParaRPr lang="en-US" sz="2000" dirty="0"/>
          </a:p>
          <a:p>
            <a:pPr>
              <a:buFont typeface="Arial" panose="020B0604020202020204" pitchFamily="34" charset="0"/>
              <a:buChar char="•"/>
            </a:pPr>
            <a:r>
              <a:rPr lang="en-US" sz="2000" b="1" dirty="0"/>
              <a:t>ELT</a:t>
            </a:r>
            <a:r>
              <a:rPr lang="en-US" sz="2000" dirty="0"/>
              <a:t>: Best suited for environments with large volumes of data where the target system has robust processing capabilities. Ideal for big data scenarios, real-time analytics, and when the target system can efficiently handle data transformation.</a:t>
            </a:r>
          </a:p>
          <a:p>
            <a:pPr rtl="0"/>
            <a:endParaRPr lang="en-US" dirty="0">
              <a:solidFill>
                <a:schemeClr val="accent6">
                  <a:lumMod val="50000"/>
                </a:schemeClr>
              </a:solidFill>
            </a:endParaRPr>
          </a:p>
        </p:txBody>
      </p:sp>
      <p:pic>
        <p:nvPicPr>
          <p:cNvPr id="3" name="Picture 2" descr="A screen shot of a computer&#10;&#10;AI-generated content may be incorrect.">
            <a:extLst>
              <a:ext uri="{FF2B5EF4-FFF2-40B4-BE49-F238E27FC236}">
                <a16:creationId xmlns:a16="http://schemas.microsoft.com/office/drawing/2014/main" id="{2E28D015-AA39-0E83-9B89-08C6A6B927C9}"/>
              </a:ext>
            </a:extLst>
          </p:cNvPr>
          <p:cNvPicPr>
            <a:picLocks noChangeAspect="1"/>
          </p:cNvPicPr>
          <p:nvPr/>
        </p:nvPicPr>
        <p:blipFill>
          <a:blip r:embed="rId3"/>
          <a:stretch>
            <a:fillRect/>
          </a:stretch>
        </p:blipFill>
        <p:spPr>
          <a:xfrm>
            <a:off x="6901873" y="2508803"/>
            <a:ext cx="5208847" cy="3251917"/>
          </a:xfrm>
          <a:prstGeom prst="rect">
            <a:avLst/>
          </a:prstGeom>
        </p:spPr>
      </p:pic>
    </p:spTree>
    <p:extLst>
      <p:ext uri="{BB962C8B-B14F-4D97-AF65-F5344CB8AC3E}">
        <p14:creationId xmlns:p14="http://schemas.microsoft.com/office/powerpoint/2010/main" val="386015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BE99-2250-73A4-9BBD-A60455B43DDB}"/>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C9883886-16E7-99C6-E119-9AED8352053E}"/>
              </a:ext>
            </a:extLst>
          </p:cNvPr>
          <p:cNvSpPr txBox="1"/>
          <p:nvPr/>
        </p:nvSpPr>
        <p:spPr>
          <a:xfrm>
            <a:off x="2689709" y="1318769"/>
            <a:ext cx="5655197" cy="6763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cap="all" spc="150" baseline="0" dirty="0">
                <a:latin typeface="+mj-lt"/>
                <a:ea typeface="+mj-ea"/>
                <a:cs typeface="+mj-cs"/>
              </a:rPr>
              <a:t>Real-time examples</a:t>
            </a:r>
          </a:p>
        </p:txBody>
      </p:sp>
      <p:sp>
        <p:nvSpPr>
          <p:cNvPr id="14" name="Slide Number Placeholder 5">
            <a:extLst>
              <a:ext uri="{FF2B5EF4-FFF2-40B4-BE49-F238E27FC236}">
                <a16:creationId xmlns:a16="http://schemas.microsoft.com/office/drawing/2014/main" id="{2944CCDC-C6D7-2C1B-88EA-0011016E936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11</a:t>
            </a:fld>
            <a:endParaRPr lang="en-US"/>
          </a:p>
        </p:txBody>
      </p:sp>
      <p:sp>
        <p:nvSpPr>
          <p:cNvPr id="11" name="TextBox 10">
            <a:extLst>
              <a:ext uri="{FF2B5EF4-FFF2-40B4-BE49-F238E27FC236}">
                <a16:creationId xmlns:a16="http://schemas.microsoft.com/office/drawing/2014/main" id="{1907B052-0083-FD78-EE35-625DB06B6561}"/>
              </a:ext>
            </a:extLst>
          </p:cNvPr>
          <p:cNvSpPr txBox="1"/>
          <p:nvPr/>
        </p:nvSpPr>
        <p:spPr>
          <a:xfrm>
            <a:off x="658329" y="2430966"/>
            <a:ext cx="10747510" cy="2523768"/>
          </a:xfrm>
          <a:prstGeom prst="rect">
            <a:avLst/>
          </a:prstGeom>
          <a:noFill/>
        </p:spPr>
        <p:txBody>
          <a:bodyPr wrap="square">
            <a:spAutoFit/>
          </a:bodyPr>
          <a:lstStyle/>
          <a:p>
            <a:pPr rtl="0"/>
            <a:r>
              <a:rPr lang="en-US" sz="2800" b="1" dirty="0"/>
              <a:t>Scenario 1</a:t>
            </a:r>
            <a:r>
              <a:rPr lang="en-US" sz="2800" dirty="0"/>
              <a:t>: The bank needs to generate financial reports by consolidating transactional data from multiple systems (ATMs, online banking, branches</a:t>
            </a:r>
            <a:r>
              <a:rPr lang="en-US" sz="2400" dirty="0"/>
              <a:t>).</a:t>
            </a:r>
          </a:p>
          <a:p>
            <a:pPr rtl="0"/>
            <a:endParaRPr lang="en-US" dirty="0">
              <a:solidFill>
                <a:schemeClr val="accent6">
                  <a:lumMod val="50000"/>
                </a:schemeClr>
              </a:solidFill>
            </a:endParaRPr>
          </a:p>
          <a:p>
            <a:pPr rtl="0"/>
            <a:r>
              <a:rPr lang="en-US" sz="2800" b="1" dirty="0"/>
              <a:t>Scenario 2</a:t>
            </a:r>
            <a:r>
              <a:rPr lang="en-US" sz="2800" dirty="0"/>
              <a:t>: The bank needs to perform analytics on financial data to gain insights and generate reports.</a:t>
            </a:r>
            <a:endParaRPr lang="en-US" sz="2800" dirty="0">
              <a:solidFill>
                <a:schemeClr val="accent6">
                  <a:lumMod val="50000"/>
                </a:schemeClr>
              </a:solidFill>
            </a:endParaRPr>
          </a:p>
        </p:txBody>
      </p:sp>
    </p:spTree>
    <p:extLst>
      <p:ext uri="{BB962C8B-B14F-4D97-AF65-F5344CB8AC3E}">
        <p14:creationId xmlns:p14="http://schemas.microsoft.com/office/powerpoint/2010/main" val="396088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3080657"/>
            <a:ext cx="4179570" cy="783714"/>
          </a:xfrm>
        </p:spPr>
        <p:txBody>
          <a:bodyPr/>
          <a:lstStyle/>
          <a:p>
            <a:r>
              <a:rPr lang="en-US" dirty="0"/>
              <a:t>Thank you!!</a:t>
            </a:r>
          </a:p>
        </p:txBody>
      </p:sp>
    </p:spTree>
    <p:extLst>
      <p:ext uri="{BB962C8B-B14F-4D97-AF65-F5344CB8AC3E}">
        <p14:creationId xmlns:p14="http://schemas.microsoft.com/office/powerpoint/2010/main" val="33469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575217" y="251616"/>
            <a:ext cx="2895600" cy="1325563"/>
          </a:xfrm>
        </p:spPr>
        <p:txBody>
          <a:bodyPr/>
          <a:lstStyle/>
          <a:p>
            <a:r>
              <a:rPr lang="en-US" dirty="0"/>
              <a:t>Overview</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575217" y="1794205"/>
            <a:ext cx="3929876" cy="4316663"/>
          </a:xfrm>
        </p:spPr>
        <p:txBody>
          <a:bodyPr>
            <a:normAutofit/>
          </a:bodyPr>
          <a:lstStyle/>
          <a:p>
            <a:r>
              <a:rPr lang="en-US" dirty="0"/>
              <a:t>1. Intro to Data Warehousing</a:t>
            </a:r>
          </a:p>
          <a:p>
            <a:r>
              <a:rPr lang="en-US" dirty="0"/>
              <a:t>2. Into to ETL</a:t>
            </a:r>
          </a:p>
          <a:p>
            <a:r>
              <a:rPr lang="en-US" dirty="0"/>
              <a:t>3. ETL Architecture</a:t>
            </a:r>
          </a:p>
          <a:p>
            <a:r>
              <a:rPr lang="en-US" dirty="0"/>
              <a:t>4. Data Staging</a:t>
            </a:r>
          </a:p>
          <a:p>
            <a:r>
              <a:rPr lang="en-US" dirty="0"/>
              <a:t>5. Transformation Options</a:t>
            </a:r>
          </a:p>
          <a:p>
            <a:r>
              <a:rPr lang="en-US" dirty="0"/>
              <a:t>6. Fact and Dimension Tables</a:t>
            </a:r>
          </a:p>
          <a:p>
            <a:r>
              <a:rPr lang="en-US" dirty="0"/>
              <a:t>7. ETL vs ELT</a:t>
            </a:r>
          </a:p>
          <a:p>
            <a:r>
              <a:rPr lang="en-US" dirty="0"/>
              <a:t>8. Real-Time ETL Examples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37192"/>
            <a:ext cx="5655197" cy="967501"/>
          </a:xfrm>
        </p:spPr>
        <p:txBody>
          <a:bodyPr anchor="b">
            <a:normAutofit/>
          </a:bodyPr>
          <a:lstStyle/>
          <a:p>
            <a:r>
              <a:rPr lang="en-US" dirty="0"/>
              <a:t>Introduction to data warehousing</a:t>
            </a:r>
          </a:p>
        </p:txBody>
      </p:sp>
      <p:pic>
        <p:nvPicPr>
          <p:cNvPr id="4" name="Picture 2">
            <a:extLst>
              <a:ext uri="{FF2B5EF4-FFF2-40B4-BE49-F238E27FC236}">
                <a16:creationId xmlns:a16="http://schemas.microsoft.com/office/drawing/2014/main" id="{B52A9FD1-5D47-E06F-683B-F8433BB843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4148403"/>
            <a:ext cx="10322277" cy="270959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9D5232F9-FD00-464A-9F17-619C91AEF8F3}"/>
              </a:ext>
            </a:extLst>
          </p:cNvPr>
          <p:cNvSpPr>
            <a:spLocks noGrp="1"/>
          </p:cNvSpPr>
          <p:nvPr>
            <p:ph sz="half" idx="14"/>
          </p:nvPr>
        </p:nvSpPr>
        <p:spPr>
          <a:xfrm>
            <a:off x="644877" y="1534991"/>
            <a:ext cx="5828719" cy="3032733"/>
          </a:xfrm>
        </p:spPr>
        <p:txBody>
          <a:bodyPr>
            <a:normAutofit/>
          </a:bodyPr>
          <a:lstStyle/>
          <a:p>
            <a:pPr lvl="1"/>
            <a:r>
              <a:rPr lang="en-US" sz="2000" dirty="0"/>
              <a:t>A Data Warehousing system is a centralized repository that stores integrated data from multiple sources, making it accessible for analysis and reporting. </a:t>
            </a:r>
          </a:p>
          <a:p>
            <a:pPr lvl="1"/>
            <a:r>
              <a:rPr lang="en-US" sz="2000" dirty="0"/>
              <a:t>Data warehouses are designed to facilitate business intelligence activities, including data mining, online analytical processing (OLAP), and reporting.</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1DF72F8-4246-D251-7966-54958180E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77" y="1370451"/>
            <a:ext cx="10392433" cy="45500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B9D1EBD-EC0E-46B2-09BB-DA4286FA86B2}"/>
              </a:ext>
            </a:extLst>
          </p:cNvPr>
          <p:cNvSpPr txBox="1">
            <a:spLocks/>
          </p:cNvSpPr>
          <p:nvPr/>
        </p:nvSpPr>
        <p:spPr>
          <a:xfrm>
            <a:off x="838200" y="337192"/>
            <a:ext cx="9992710" cy="967501"/>
          </a:xfrm>
          <a:prstGeom prst="rect">
            <a:avLst/>
          </a:prstGeom>
        </p:spPr>
        <p:txBody>
          <a:bodyPr anchor="b">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r>
              <a:rPr lang="en-US" sz="3600" dirty="0"/>
              <a:t>Features of data warehouse </a:t>
            </a:r>
          </a:p>
        </p:txBody>
      </p:sp>
    </p:spTree>
    <p:extLst>
      <p:ext uri="{BB962C8B-B14F-4D97-AF65-F5344CB8AC3E}">
        <p14:creationId xmlns:p14="http://schemas.microsoft.com/office/powerpoint/2010/main" val="363390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9C180-B1CC-1D62-D115-976D157ED1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7B06E-8156-29C5-2214-1A3E423733C2}"/>
              </a:ext>
            </a:extLst>
          </p:cNvPr>
          <p:cNvSpPr>
            <a:spLocks noGrp="1"/>
          </p:cNvSpPr>
          <p:nvPr>
            <p:ph type="title"/>
          </p:nvPr>
        </p:nvSpPr>
        <p:spPr>
          <a:xfrm>
            <a:off x="838200" y="337193"/>
            <a:ext cx="5655197" cy="731444"/>
          </a:xfrm>
        </p:spPr>
        <p:txBody>
          <a:bodyPr anchor="b">
            <a:normAutofit/>
          </a:bodyPr>
          <a:lstStyle/>
          <a:p>
            <a:r>
              <a:rPr lang="en-US" dirty="0"/>
              <a:t>Introduction to ETL</a:t>
            </a:r>
          </a:p>
        </p:txBody>
      </p:sp>
      <p:sp>
        <p:nvSpPr>
          <p:cNvPr id="3" name="Text Placeholder 2">
            <a:extLst>
              <a:ext uri="{FF2B5EF4-FFF2-40B4-BE49-F238E27FC236}">
                <a16:creationId xmlns:a16="http://schemas.microsoft.com/office/drawing/2014/main" id="{D18F24D2-1723-9BB7-902D-41205E95A8A4}"/>
              </a:ext>
            </a:extLst>
          </p:cNvPr>
          <p:cNvSpPr>
            <a:spLocks noGrp="1"/>
          </p:cNvSpPr>
          <p:nvPr>
            <p:ph sz="half" idx="14"/>
          </p:nvPr>
        </p:nvSpPr>
        <p:spPr>
          <a:xfrm>
            <a:off x="644877" y="1534991"/>
            <a:ext cx="5828719" cy="3764122"/>
          </a:xfrm>
        </p:spPr>
        <p:txBody>
          <a:bodyPr>
            <a:normAutofit/>
          </a:bodyPr>
          <a:lstStyle/>
          <a:p>
            <a:pPr lvl="1"/>
            <a:r>
              <a:rPr lang="en-US" sz="2000" dirty="0"/>
              <a:t>ETL stands for Extract, Transform, Load, and it is a key process in data warehousing. </a:t>
            </a:r>
          </a:p>
          <a:p>
            <a:pPr lvl="1"/>
            <a:r>
              <a:rPr lang="en-US" sz="2000" dirty="0"/>
              <a:t>ETL involves extracting data from various source systems, transforming it into a format suitable for analysis, and loading it into a data warehouse or another data repository.</a:t>
            </a:r>
          </a:p>
          <a:p>
            <a:pPr lvl="1"/>
            <a:r>
              <a:rPr lang="en-US" sz="2000" dirty="0"/>
              <a:t>This process ensures that the data is accurate, consistent, and usable for business intelligence and decision-making.</a:t>
            </a:r>
          </a:p>
        </p:txBody>
      </p:sp>
      <p:sp>
        <p:nvSpPr>
          <p:cNvPr id="14" name="Slide Number Placeholder 5">
            <a:extLst>
              <a:ext uri="{FF2B5EF4-FFF2-40B4-BE49-F238E27FC236}">
                <a16:creationId xmlns:a16="http://schemas.microsoft.com/office/drawing/2014/main" id="{F4FC5F1E-CA0D-61F1-2BE4-B4FD08CF656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pic>
        <p:nvPicPr>
          <p:cNvPr id="5" name="Picture 2">
            <a:extLst>
              <a:ext uri="{FF2B5EF4-FFF2-40B4-BE49-F238E27FC236}">
                <a16:creationId xmlns:a16="http://schemas.microsoft.com/office/drawing/2014/main" id="{95F48243-4FA5-25F9-F72D-27D3ACE938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313" t="18784"/>
          <a:stretch/>
        </p:blipFill>
        <p:spPr bwMode="auto">
          <a:xfrm>
            <a:off x="6473596" y="2218037"/>
            <a:ext cx="5828720" cy="492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18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09281-F5B7-F116-344A-229FBAC13AB3}"/>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9D100BF4-DEDF-6799-02CA-DB0F667B00B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sp>
        <p:nvSpPr>
          <p:cNvPr id="8" name="TextBox 7">
            <a:extLst>
              <a:ext uri="{FF2B5EF4-FFF2-40B4-BE49-F238E27FC236}">
                <a16:creationId xmlns:a16="http://schemas.microsoft.com/office/drawing/2014/main" id="{68066ADA-DE40-9E0E-06A7-590824500C86}"/>
              </a:ext>
            </a:extLst>
          </p:cNvPr>
          <p:cNvSpPr txBox="1"/>
          <p:nvPr/>
        </p:nvSpPr>
        <p:spPr>
          <a:xfrm>
            <a:off x="581139" y="1119232"/>
            <a:ext cx="6097836" cy="4801314"/>
          </a:xfrm>
          <a:prstGeom prst="rect">
            <a:avLst/>
          </a:prstGeom>
          <a:noFill/>
        </p:spPr>
        <p:txBody>
          <a:bodyPr wrap="square">
            <a:spAutoFit/>
          </a:bodyPr>
          <a:lstStyle/>
          <a:p>
            <a:pPr rtl="0"/>
            <a:endParaRPr lang="en-US" b="1" dirty="0">
              <a:solidFill>
                <a:schemeClr val="accent6">
                  <a:lumMod val="50000"/>
                </a:schemeClr>
              </a:solidFill>
            </a:endParaRPr>
          </a:p>
          <a:p>
            <a:pPr rtl="0">
              <a:buFont typeface="+mj-lt"/>
              <a:buAutoNum type="arabicPeriod"/>
            </a:pPr>
            <a:r>
              <a:rPr lang="en-US" b="1" dirty="0">
                <a:solidFill>
                  <a:schemeClr val="accent6">
                    <a:lumMod val="50000"/>
                  </a:schemeClr>
                </a:solidFill>
              </a:rPr>
              <a:t>Extract</a:t>
            </a:r>
            <a:r>
              <a:rPr lang="en-US" dirty="0">
                <a:solidFill>
                  <a:schemeClr val="accent6">
                    <a:lumMod val="50000"/>
                  </a:schemeClr>
                </a:solidFill>
              </a:rPr>
              <a:t>:</a:t>
            </a:r>
          </a:p>
          <a:p>
            <a:pPr marL="742950" lvl="1" indent="-285750" rtl="0">
              <a:buFont typeface="Arial" panose="020B0604020202020204" pitchFamily="34" charset="0"/>
              <a:buChar char="•"/>
            </a:pPr>
            <a:r>
              <a:rPr lang="en-US" b="1" dirty="0">
                <a:solidFill>
                  <a:schemeClr val="accent6">
                    <a:lumMod val="50000"/>
                  </a:schemeClr>
                </a:solidFill>
              </a:rPr>
              <a:t>Purpose</a:t>
            </a:r>
            <a:r>
              <a:rPr lang="en-US" dirty="0">
                <a:solidFill>
                  <a:schemeClr val="accent6">
                    <a:lumMod val="50000"/>
                  </a:schemeClr>
                </a:solidFill>
              </a:rPr>
              <a:t>: Retrieve data from different source systems, which may include databases, files, APIs, or cloud services.</a:t>
            </a:r>
          </a:p>
          <a:p>
            <a:pPr marL="742950" lvl="1" indent="-285750" rtl="0">
              <a:buFont typeface="Arial" panose="020B0604020202020204" pitchFamily="34" charset="0"/>
              <a:buChar char="•"/>
            </a:pPr>
            <a:r>
              <a:rPr lang="en-US" b="1" dirty="0">
                <a:solidFill>
                  <a:schemeClr val="accent6">
                    <a:lumMod val="50000"/>
                  </a:schemeClr>
                </a:solidFill>
              </a:rPr>
              <a:t>Tools/Technologies</a:t>
            </a:r>
            <a:r>
              <a:rPr lang="en-US" dirty="0">
                <a:solidFill>
                  <a:schemeClr val="accent6">
                    <a:lumMod val="50000"/>
                  </a:schemeClr>
                </a:solidFill>
              </a:rPr>
              <a:t>: ETL tools like Talend, Informatica, or Apache </a:t>
            </a:r>
            <a:r>
              <a:rPr lang="en-US" dirty="0" err="1">
                <a:solidFill>
                  <a:schemeClr val="accent6">
                    <a:lumMod val="50000"/>
                  </a:schemeClr>
                </a:solidFill>
              </a:rPr>
              <a:t>Nifi</a:t>
            </a:r>
            <a:r>
              <a:rPr lang="en-US" dirty="0">
                <a:solidFill>
                  <a:schemeClr val="accent6">
                    <a:lumMod val="50000"/>
                  </a:schemeClr>
                </a:solidFill>
              </a:rPr>
              <a:t>.</a:t>
            </a:r>
          </a:p>
          <a:p>
            <a:pPr rtl="0">
              <a:buFont typeface="+mj-lt"/>
              <a:buAutoNum type="arabicPeriod"/>
            </a:pPr>
            <a:r>
              <a:rPr lang="en-US" b="1" dirty="0">
                <a:solidFill>
                  <a:schemeClr val="accent6">
                    <a:lumMod val="50000"/>
                  </a:schemeClr>
                </a:solidFill>
              </a:rPr>
              <a:t>Transform</a:t>
            </a:r>
            <a:r>
              <a:rPr lang="en-US" dirty="0">
                <a:solidFill>
                  <a:schemeClr val="accent6">
                    <a:lumMod val="50000"/>
                  </a:schemeClr>
                </a:solidFill>
              </a:rPr>
              <a:t>:</a:t>
            </a:r>
          </a:p>
          <a:p>
            <a:pPr marL="742950" lvl="1" indent="-285750" rtl="0">
              <a:buFont typeface="Arial" panose="020B0604020202020204" pitchFamily="34" charset="0"/>
              <a:buChar char="•"/>
            </a:pPr>
            <a:r>
              <a:rPr lang="en-US" b="1" dirty="0">
                <a:solidFill>
                  <a:schemeClr val="accent6">
                    <a:lumMod val="50000"/>
                  </a:schemeClr>
                </a:solidFill>
              </a:rPr>
              <a:t>Purpose</a:t>
            </a:r>
            <a:r>
              <a:rPr lang="en-US" dirty="0">
                <a:solidFill>
                  <a:schemeClr val="accent6">
                    <a:lumMod val="50000"/>
                  </a:schemeClr>
                </a:solidFill>
              </a:rPr>
              <a:t>: Convert the extracted data into a clean, standardized format that aligns with the target schema in the data warehouse.</a:t>
            </a:r>
          </a:p>
          <a:p>
            <a:pPr marL="742950" lvl="1" indent="-285750" rtl="0">
              <a:buFont typeface="Arial" panose="020B0604020202020204" pitchFamily="34" charset="0"/>
              <a:buChar char="•"/>
            </a:pPr>
            <a:r>
              <a:rPr lang="en-US" b="1" dirty="0">
                <a:solidFill>
                  <a:schemeClr val="accent6">
                    <a:lumMod val="50000"/>
                  </a:schemeClr>
                </a:solidFill>
              </a:rPr>
              <a:t>Common Transformations</a:t>
            </a:r>
            <a:r>
              <a:rPr lang="en-US" dirty="0">
                <a:solidFill>
                  <a:schemeClr val="accent6">
                    <a:lumMod val="50000"/>
                  </a:schemeClr>
                </a:solidFill>
              </a:rPr>
              <a:t>:</a:t>
            </a:r>
          </a:p>
          <a:p>
            <a:pPr marL="1200150" lvl="2" indent="-285750" rtl="0">
              <a:buFont typeface="Arial" panose="020B0604020202020204" pitchFamily="34" charset="0"/>
              <a:buChar char="•"/>
            </a:pPr>
            <a:r>
              <a:rPr lang="en-US" b="1" dirty="0">
                <a:solidFill>
                  <a:schemeClr val="accent6">
                    <a:lumMod val="50000"/>
                  </a:schemeClr>
                </a:solidFill>
              </a:rPr>
              <a:t>Data Cleaning, Data Integration, Data Aggregation, Data Enrichment, Data Formatting</a:t>
            </a:r>
            <a:endParaRPr lang="en-US" dirty="0">
              <a:solidFill>
                <a:schemeClr val="accent6">
                  <a:lumMod val="50000"/>
                </a:schemeClr>
              </a:solidFill>
            </a:endParaRPr>
          </a:p>
          <a:p>
            <a:pPr rtl="0">
              <a:buFont typeface="+mj-lt"/>
              <a:buAutoNum type="arabicPeriod"/>
            </a:pPr>
            <a:r>
              <a:rPr lang="en-US" b="1" dirty="0">
                <a:solidFill>
                  <a:schemeClr val="accent6">
                    <a:lumMod val="50000"/>
                  </a:schemeClr>
                </a:solidFill>
              </a:rPr>
              <a:t>Load</a:t>
            </a:r>
            <a:r>
              <a:rPr lang="en-US" dirty="0">
                <a:solidFill>
                  <a:schemeClr val="accent6">
                    <a:lumMod val="50000"/>
                  </a:schemeClr>
                </a:solidFill>
              </a:rPr>
              <a:t>:</a:t>
            </a:r>
          </a:p>
          <a:p>
            <a:pPr marL="742950" lvl="1" indent="-285750" rtl="0">
              <a:buFont typeface="Arial" panose="020B0604020202020204" pitchFamily="34" charset="0"/>
              <a:buChar char="•"/>
            </a:pPr>
            <a:r>
              <a:rPr lang="en-US" b="1" dirty="0">
                <a:solidFill>
                  <a:schemeClr val="accent6">
                    <a:lumMod val="50000"/>
                  </a:schemeClr>
                </a:solidFill>
              </a:rPr>
              <a:t>Purpose</a:t>
            </a:r>
            <a:r>
              <a:rPr lang="en-US" dirty="0">
                <a:solidFill>
                  <a:schemeClr val="accent6">
                    <a:lumMod val="50000"/>
                  </a:schemeClr>
                </a:solidFill>
              </a:rPr>
              <a:t>: Move the transformed data into the target data warehouse or repository.</a:t>
            </a:r>
          </a:p>
        </p:txBody>
      </p:sp>
      <p:sp>
        <p:nvSpPr>
          <p:cNvPr id="10" name="TextBox 9">
            <a:extLst>
              <a:ext uri="{FF2B5EF4-FFF2-40B4-BE49-F238E27FC236}">
                <a16:creationId xmlns:a16="http://schemas.microsoft.com/office/drawing/2014/main" id="{38DBE251-06B6-DDEB-7850-42D2EB1D34CA}"/>
              </a:ext>
            </a:extLst>
          </p:cNvPr>
          <p:cNvSpPr txBox="1"/>
          <p:nvPr/>
        </p:nvSpPr>
        <p:spPr>
          <a:xfrm>
            <a:off x="581139" y="229568"/>
            <a:ext cx="6097836" cy="707886"/>
          </a:xfrm>
          <a:prstGeom prst="rect">
            <a:avLst/>
          </a:prstGeom>
          <a:noFill/>
        </p:spPr>
        <p:txBody>
          <a:bodyPr wrap="square">
            <a:spAutoFit/>
          </a:bodyPr>
          <a:lstStyle/>
          <a:p>
            <a:pPr rtl="0"/>
            <a:r>
              <a:rPr lang="en-US" sz="4000" b="1" dirty="0">
                <a:solidFill>
                  <a:schemeClr val="accent6">
                    <a:lumMod val="50000"/>
                  </a:schemeClr>
                </a:solidFill>
              </a:rPr>
              <a:t>ETL Architecture</a:t>
            </a:r>
          </a:p>
        </p:txBody>
      </p:sp>
      <p:pic>
        <p:nvPicPr>
          <p:cNvPr id="11" name="Picture 2">
            <a:extLst>
              <a:ext uri="{FF2B5EF4-FFF2-40B4-BE49-F238E27FC236}">
                <a16:creationId xmlns:a16="http://schemas.microsoft.com/office/drawing/2014/main" id="{9C6976C1-E9A4-DB37-709F-9F2743EEDA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636"/>
          <a:stretch/>
        </p:blipFill>
        <p:spPr bwMode="auto">
          <a:xfrm>
            <a:off x="6832473" y="1609430"/>
            <a:ext cx="5534025" cy="524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59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918-B86C-AE9B-651A-B3ABC2B0F1A7}"/>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0740A3C-5AFC-82F5-82EB-42061B51F083}"/>
              </a:ext>
            </a:extLst>
          </p:cNvPr>
          <p:cNvSpPr txBox="1"/>
          <p:nvPr/>
        </p:nvSpPr>
        <p:spPr>
          <a:xfrm>
            <a:off x="838200" y="337193"/>
            <a:ext cx="5655197" cy="6763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cap="all" spc="150" baseline="0">
                <a:latin typeface="+mj-lt"/>
                <a:ea typeface="+mj-ea"/>
                <a:cs typeface="+mj-cs"/>
              </a:rPr>
              <a:t>ETL Architecture</a:t>
            </a:r>
            <a:endParaRPr lang="en-US" sz="2800" b="1" kern="1200" cap="all" spc="150" baseline="0" dirty="0">
              <a:latin typeface="+mj-lt"/>
              <a:ea typeface="+mj-ea"/>
              <a:cs typeface="+mj-cs"/>
            </a:endParaRPr>
          </a:p>
        </p:txBody>
      </p:sp>
      <p:pic>
        <p:nvPicPr>
          <p:cNvPr id="1026" name="Picture 2" descr="ETL Architecture">
            <a:extLst>
              <a:ext uri="{FF2B5EF4-FFF2-40B4-BE49-F238E27FC236}">
                <a16:creationId xmlns:a16="http://schemas.microsoft.com/office/drawing/2014/main" id="{E0E63529-E53B-05D4-FFB4-818BEEBA16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5" t="27557" r="2" b="2"/>
          <a:stretch/>
        </p:blipFill>
        <p:spPr bwMode="auto">
          <a:xfrm>
            <a:off x="1033295" y="2165425"/>
            <a:ext cx="9608999" cy="4190925"/>
          </a:xfrm>
          <a:prstGeom prst="rect">
            <a:avLst/>
          </a:prstGeom>
          <a:solidFill>
            <a:srgbClr val="FFFFFF"/>
          </a:solidFill>
        </p:spPr>
      </p:pic>
      <p:sp>
        <p:nvSpPr>
          <p:cNvPr id="14" name="Slide Number Placeholder 5">
            <a:extLst>
              <a:ext uri="{FF2B5EF4-FFF2-40B4-BE49-F238E27FC236}">
                <a16:creationId xmlns:a16="http://schemas.microsoft.com/office/drawing/2014/main" id="{1B88F7E2-7D8F-C614-9EC4-7E3613FC67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7</a:t>
            </a:fld>
            <a:endParaRPr lang="en-US"/>
          </a:p>
        </p:txBody>
      </p:sp>
    </p:spTree>
    <p:extLst>
      <p:ext uri="{BB962C8B-B14F-4D97-AF65-F5344CB8AC3E}">
        <p14:creationId xmlns:p14="http://schemas.microsoft.com/office/powerpoint/2010/main" val="411073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2848337" y="2984"/>
            <a:ext cx="5728771" cy="768197"/>
          </a:xfrm>
        </p:spPr>
        <p:txBody>
          <a:bodyPr>
            <a:normAutofit/>
          </a:bodyPr>
          <a:lstStyle/>
          <a:p>
            <a:r>
              <a:rPr lang="en-US" dirty="0"/>
              <a:t>Transformation Options</a:t>
            </a:r>
          </a:p>
        </p:txBody>
      </p:sp>
      <p:graphicFrame>
        <p:nvGraphicFramePr>
          <p:cNvPr id="10" name="Table Placeholder 2">
            <a:extLst>
              <a:ext uri="{FF2B5EF4-FFF2-40B4-BE49-F238E27FC236}">
                <a16:creationId xmlns:a16="http://schemas.microsoft.com/office/drawing/2014/main" id="{98ED67AF-B48B-F5F8-E2FD-1C98C42C4D54}"/>
              </a:ext>
            </a:extLst>
          </p:cNvPr>
          <p:cNvGraphicFramePr>
            <a:graphicFrameLocks noGrp="1"/>
          </p:cNvGraphicFramePr>
          <p:nvPr>
            <p:ph type="tbl" sz="quarter" idx="14"/>
            <p:extLst>
              <p:ext uri="{D42A27DB-BD31-4B8C-83A1-F6EECF244321}">
                <p14:modId xmlns:p14="http://schemas.microsoft.com/office/powerpoint/2010/main" val="3191278108"/>
              </p:ext>
            </p:extLst>
          </p:nvPr>
        </p:nvGraphicFramePr>
        <p:xfrm>
          <a:off x="462707" y="913699"/>
          <a:ext cx="5728771" cy="5442649"/>
        </p:xfrm>
        <a:graphic>
          <a:graphicData uri="http://schemas.openxmlformats.org/drawingml/2006/table">
            <a:tbl>
              <a:tblPr firstRow="1" bandRow="1">
                <a:tableStyleId>{7E9639D4-E3E2-4D34-9284-5A2195B3D0D7}</a:tableStyleId>
              </a:tblPr>
              <a:tblGrid>
                <a:gridCol w="1430771">
                  <a:extLst>
                    <a:ext uri="{9D8B030D-6E8A-4147-A177-3AD203B41FA5}">
                      <a16:colId xmlns:a16="http://schemas.microsoft.com/office/drawing/2014/main" val="127040821"/>
                    </a:ext>
                  </a:extLst>
                </a:gridCol>
                <a:gridCol w="1430771">
                  <a:extLst>
                    <a:ext uri="{9D8B030D-6E8A-4147-A177-3AD203B41FA5}">
                      <a16:colId xmlns:a16="http://schemas.microsoft.com/office/drawing/2014/main" val="149845700"/>
                    </a:ext>
                  </a:extLst>
                </a:gridCol>
                <a:gridCol w="2635541">
                  <a:extLst>
                    <a:ext uri="{9D8B030D-6E8A-4147-A177-3AD203B41FA5}">
                      <a16:colId xmlns:a16="http://schemas.microsoft.com/office/drawing/2014/main" val="3119692462"/>
                    </a:ext>
                  </a:extLst>
                </a:gridCol>
                <a:gridCol w="231688">
                  <a:extLst>
                    <a:ext uri="{9D8B030D-6E8A-4147-A177-3AD203B41FA5}">
                      <a16:colId xmlns:a16="http://schemas.microsoft.com/office/drawing/2014/main" val="3472639139"/>
                    </a:ext>
                  </a:extLst>
                </a:gridCol>
              </a:tblGrid>
              <a:tr h="810285">
                <a:tc>
                  <a:txBody>
                    <a:bodyPr/>
                    <a:lstStyle/>
                    <a:p>
                      <a:r>
                        <a:rPr lang="en-US" b="1" dirty="0"/>
                        <a:t>Transformation Option</a:t>
                      </a:r>
                      <a:endParaRPr lang="en-US" dirty="0"/>
                    </a:p>
                  </a:txBody>
                  <a:tcPr anchor="ctr"/>
                </a:tc>
                <a:tc>
                  <a:txBody>
                    <a:bodyPr/>
                    <a:lstStyle/>
                    <a:p>
                      <a:r>
                        <a:rPr lang="en-US" b="1" dirty="0"/>
                        <a:t>Description</a:t>
                      </a:r>
                      <a:endParaRPr lang="en-US" dirty="0"/>
                    </a:p>
                  </a:txBody>
                  <a:tcPr anchor="ctr"/>
                </a:tc>
                <a:tc>
                  <a:txBody>
                    <a:bodyPr/>
                    <a:lstStyle/>
                    <a:p>
                      <a:r>
                        <a:rPr lang="en-US" b="1" dirty="0"/>
                        <a:t>Example</a:t>
                      </a:r>
                      <a:endParaRPr lang="en-US" dirty="0"/>
                    </a:p>
                  </a:txBody>
                  <a:tcPr anchor="ctr"/>
                </a:tc>
                <a:tc>
                  <a:txBody>
                    <a:bodyPr/>
                    <a:lstStyle/>
                    <a:p>
                      <a:endParaRPr lang="en-US" dirty="0"/>
                    </a:p>
                  </a:txBody>
                  <a:tcPr anchor="ctr"/>
                </a:tc>
                <a:extLst>
                  <a:ext uri="{0D108BD9-81ED-4DB2-BD59-A6C34878D82A}">
                    <a16:rowId xmlns:a16="http://schemas.microsoft.com/office/drawing/2014/main" val="3298013591"/>
                  </a:ext>
                </a:extLst>
              </a:tr>
              <a:tr h="839540">
                <a:tc>
                  <a:txBody>
                    <a:bodyPr/>
                    <a:lstStyle/>
                    <a:p>
                      <a:r>
                        <a:rPr lang="en-US" b="1" dirty="0"/>
                        <a:t>Data Cleaning</a:t>
                      </a:r>
                      <a:endParaRPr lang="en-US" dirty="0"/>
                    </a:p>
                  </a:txBody>
                  <a:tcPr anchor="ctr"/>
                </a:tc>
                <a:tc>
                  <a:txBody>
                    <a:bodyPr/>
                    <a:lstStyle/>
                    <a:p>
                      <a:r>
                        <a:rPr lang="en-US" dirty="0"/>
                        <a:t>Remove duplicates</a:t>
                      </a:r>
                    </a:p>
                  </a:txBody>
                  <a:tcPr anchor="ctr"/>
                </a:tc>
                <a:tc>
                  <a:txBody>
                    <a:bodyPr/>
                    <a:lstStyle/>
                    <a:p>
                      <a:r>
                        <a:rPr lang="en-US"/>
                        <a:t>Removing duplicate customer records</a:t>
                      </a:r>
                    </a:p>
                  </a:txBody>
                  <a:tcPr anchor="ctr"/>
                </a:tc>
                <a:tc>
                  <a:txBody>
                    <a:bodyPr/>
                    <a:lstStyle/>
                    <a:p>
                      <a:endParaRPr lang="en-US"/>
                    </a:p>
                  </a:txBody>
                  <a:tcPr anchor="ctr"/>
                </a:tc>
                <a:extLst>
                  <a:ext uri="{0D108BD9-81ED-4DB2-BD59-A6C34878D82A}">
                    <a16:rowId xmlns:a16="http://schemas.microsoft.com/office/drawing/2014/main" val="3873867931"/>
                  </a:ext>
                </a:extLst>
              </a:tr>
              <a:tr h="839540">
                <a:tc>
                  <a:txBody>
                    <a:bodyPr/>
                    <a:lstStyle/>
                    <a:p>
                      <a:r>
                        <a:rPr lang="en-US" b="1" dirty="0"/>
                        <a:t>Data Filtering</a:t>
                      </a:r>
                      <a:endParaRPr lang="en-US" dirty="0"/>
                    </a:p>
                  </a:txBody>
                  <a:tcPr anchor="ctr"/>
                </a:tc>
                <a:tc>
                  <a:txBody>
                    <a:bodyPr/>
                    <a:lstStyle/>
                    <a:p>
                      <a:r>
                        <a:rPr lang="en-US"/>
                        <a:t>Row filtering</a:t>
                      </a:r>
                    </a:p>
                  </a:txBody>
                  <a:tcPr anchor="ctr"/>
                </a:tc>
                <a:tc>
                  <a:txBody>
                    <a:bodyPr/>
                    <a:lstStyle/>
                    <a:p>
                      <a:r>
                        <a:rPr lang="en-US"/>
                        <a:t>Selecting transactions above a certain amount</a:t>
                      </a:r>
                    </a:p>
                  </a:txBody>
                  <a:tcPr anchor="ctr"/>
                </a:tc>
                <a:tc>
                  <a:txBody>
                    <a:bodyPr/>
                    <a:lstStyle/>
                    <a:p>
                      <a:endParaRPr lang="en-US"/>
                    </a:p>
                  </a:txBody>
                  <a:tcPr anchor="ctr"/>
                </a:tc>
                <a:extLst>
                  <a:ext uri="{0D108BD9-81ED-4DB2-BD59-A6C34878D82A}">
                    <a16:rowId xmlns:a16="http://schemas.microsoft.com/office/drawing/2014/main" val="85209771"/>
                  </a:ext>
                </a:extLst>
              </a:tr>
              <a:tr h="587640">
                <a:tc>
                  <a:txBody>
                    <a:bodyPr/>
                    <a:lstStyle/>
                    <a:p>
                      <a:endParaRPr lang="en-US" dirty="0"/>
                    </a:p>
                  </a:txBody>
                  <a:tcPr anchor="ctr"/>
                </a:tc>
                <a:tc>
                  <a:txBody>
                    <a:bodyPr/>
                    <a:lstStyle/>
                    <a:p>
                      <a:r>
                        <a:rPr lang="en-US"/>
                        <a:t>Column filtering</a:t>
                      </a:r>
                    </a:p>
                  </a:txBody>
                  <a:tcPr anchor="ctr"/>
                </a:tc>
                <a:tc>
                  <a:txBody>
                    <a:bodyPr/>
                    <a:lstStyle/>
                    <a:p>
                      <a:r>
                        <a:rPr lang="en-US" dirty="0"/>
                        <a:t>Keeping only relevant columns like "Name" and "Email"</a:t>
                      </a:r>
                    </a:p>
                  </a:txBody>
                  <a:tcPr anchor="ctr"/>
                </a:tc>
                <a:tc>
                  <a:txBody>
                    <a:bodyPr/>
                    <a:lstStyle/>
                    <a:p>
                      <a:endParaRPr lang="en-US"/>
                    </a:p>
                  </a:txBody>
                  <a:tcPr anchor="ctr"/>
                </a:tc>
                <a:extLst>
                  <a:ext uri="{0D108BD9-81ED-4DB2-BD59-A6C34878D82A}">
                    <a16:rowId xmlns:a16="http://schemas.microsoft.com/office/drawing/2014/main" val="4061031278"/>
                  </a:ext>
                </a:extLst>
              </a:tr>
              <a:tr h="839540">
                <a:tc>
                  <a:txBody>
                    <a:bodyPr/>
                    <a:lstStyle/>
                    <a:p>
                      <a:r>
                        <a:rPr lang="en-US" b="1" dirty="0"/>
                        <a:t>Data Aggregation</a:t>
                      </a:r>
                      <a:endParaRPr lang="en-US" dirty="0"/>
                    </a:p>
                  </a:txBody>
                  <a:tcPr anchor="ctr"/>
                </a:tc>
                <a:tc>
                  <a:txBody>
                    <a:bodyPr/>
                    <a:lstStyle/>
                    <a:p>
                      <a:r>
                        <a:rPr lang="en-US"/>
                        <a:t>Summarize data</a:t>
                      </a:r>
                    </a:p>
                  </a:txBody>
                  <a:tcPr anchor="ctr"/>
                </a:tc>
                <a:tc>
                  <a:txBody>
                    <a:bodyPr/>
                    <a:lstStyle/>
                    <a:p>
                      <a:r>
                        <a:rPr lang="en-US"/>
                        <a:t>Calculating total sales per month</a:t>
                      </a:r>
                    </a:p>
                  </a:txBody>
                  <a:tcPr anchor="ctr"/>
                </a:tc>
                <a:tc>
                  <a:txBody>
                    <a:bodyPr/>
                    <a:lstStyle/>
                    <a:p>
                      <a:endParaRPr lang="en-US"/>
                    </a:p>
                  </a:txBody>
                  <a:tcPr anchor="ctr"/>
                </a:tc>
                <a:extLst>
                  <a:ext uri="{0D108BD9-81ED-4DB2-BD59-A6C34878D82A}">
                    <a16:rowId xmlns:a16="http://schemas.microsoft.com/office/drawing/2014/main" val="3591840781"/>
                  </a:ext>
                </a:extLst>
              </a:tr>
              <a:tr h="1199344">
                <a:tc>
                  <a:txBody>
                    <a:bodyPr/>
                    <a:lstStyle/>
                    <a:p>
                      <a:r>
                        <a:rPr lang="en-US" b="1" dirty="0"/>
                        <a:t>Data Enrichment</a:t>
                      </a:r>
                      <a:endParaRPr lang="en-US" dirty="0"/>
                    </a:p>
                  </a:txBody>
                  <a:tcPr anchor="ctr"/>
                </a:tc>
                <a:tc>
                  <a:txBody>
                    <a:bodyPr/>
                    <a:lstStyle/>
                    <a:p>
                      <a:r>
                        <a:rPr lang="en-US"/>
                        <a:t>Create calculated fields</a:t>
                      </a:r>
                    </a:p>
                  </a:txBody>
                  <a:tcPr anchor="ctr"/>
                </a:tc>
                <a:tc>
                  <a:txBody>
                    <a:bodyPr/>
                    <a:lstStyle/>
                    <a:p>
                      <a:r>
                        <a:rPr lang="en-US" dirty="0"/>
                        <a:t>Deriving "Profit Margin" from "Revenue" and "Cost"</a:t>
                      </a:r>
                    </a:p>
                  </a:txBody>
                  <a:tcPr anchor="ctr"/>
                </a:tc>
                <a:tc>
                  <a:txBody>
                    <a:bodyPr/>
                    <a:lstStyle/>
                    <a:p>
                      <a:endParaRPr lang="en-US" dirty="0"/>
                    </a:p>
                  </a:txBody>
                  <a:tcPr anchor="ctr"/>
                </a:tc>
                <a:extLst>
                  <a:ext uri="{0D108BD9-81ED-4DB2-BD59-A6C34878D82A}">
                    <a16:rowId xmlns:a16="http://schemas.microsoft.com/office/drawing/2014/main" val="33538974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graphicFrame>
        <p:nvGraphicFramePr>
          <p:cNvPr id="7" name="Table 6">
            <a:extLst>
              <a:ext uri="{FF2B5EF4-FFF2-40B4-BE49-F238E27FC236}">
                <a16:creationId xmlns:a16="http://schemas.microsoft.com/office/drawing/2014/main" id="{092628CA-401D-FE1C-D3C0-D7DC35CA4D30}"/>
              </a:ext>
            </a:extLst>
          </p:cNvPr>
          <p:cNvGraphicFramePr>
            <a:graphicFrameLocks noGrp="1"/>
          </p:cNvGraphicFramePr>
          <p:nvPr>
            <p:extLst>
              <p:ext uri="{D42A27DB-BD31-4B8C-83A1-F6EECF244321}">
                <p14:modId xmlns:p14="http://schemas.microsoft.com/office/powerpoint/2010/main" val="629774847"/>
              </p:ext>
            </p:extLst>
          </p:nvPr>
        </p:nvGraphicFramePr>
        <p:xfrm>
          <a:off x="6500870" y="913699"/>
          <a:ext cx="5562601" cy="5442649"/>
        </p:xfrm>
        <a:graphic>
          <a:graphicData uri="http://schemas.openxmlformats.org/drawingml/2006/table">
            <a:tbl>
              <a:tblPr firstRow="1" bandRow="1">
                <a:tableStyleId>{7E9639D4-E3E2-4D34-9284-5A2195B3D0D7}</a:tableStyleId>
              </a:tblPr>
              <a:tblGrid>
                <a:gridCol w="1486359">
                  <a:extLst>
                    <a:ext uri="{9D8B030D-6E8A-4147-A177-3AD203B41FA5}">
                      <a16:colId xmlns:a16="http://schemas.microsoft.com/office/drawing/2014/main" val="3609476732"/>
                    </a:ext>
                  </a:extLst>
                </a:gridCol>
                <a:gridCol w="1409289">
                  <a:extLst>
                    <a:ext uri="{9D8B030D-6E8A-4147-A177-3AD203B41FA5}">
                      <a16:colId xmlns:a16="http://schemas.microsoft.com/office/drawing/2014/main" val="2249748285"/>
                    </a:ext>
                  </a:extLst>
                </a:gridCol>
                <a:gridCol w="2666953">
                  <a:extLst>
                    <a:ext uri="{9D8B030D-6E8A-4147-A177-3AD203B41FA5}">
                      <a16:colId xmlns:a16="http://schemas.microsoft.com/office/drawing/2014/main" val="2463565421"/>
                    </a:ext>
                  </a:extLst>
                </a:gridCol>
              </a:tblGrid>
              <a:tr h="799804">
                <a:tc>
                  <a:txBody>
                    <a:bodyPr/>
                    <a:lstStyle/>
                    <a:p>
                      <a:r>
                        <a:rPr lang="en-US" b="1" dirty="0"/>
                        <a:t>Transformation Option</a:t>
                      </a:r>
                      <a:endParaRPr lang="en-US" dirty="0"/>
                    </a:p>
                  </a:txBody>
                  <a:tcPr anchor="ctr"/>
                </a:tc>
                <a:tc>
                  <a:txBody>
                    <a:bodyPr/>
                    <a:lstStyle/>
                    <a:p>
                      <a:r>
                        <a:rPr lang="en-US" b="1"/>
                        <a:t>Description</a:t>
                      </a:r>
                      <a:endParaRPr lang="en-US"/>
                    </a:p>
                  </a:txBody>
                  <a:tcPr anchor="ctr"/>
                </a:tc>
                <a:tc>
                  <a:txBody>
                    <a:bodyPr/>
                    <a:lstStyle/>
                    <a:p>
                      <a:r>
                        <a:rPr lang="en-US" b="1" dirty="0"/>
                        <a:t>Example</a:t>
                      </a:r>
                      <a:endParaRPr lang="en-US" dirty="0"/>
                    </a:p>
                  </a:txBody>
                  <a:tcPr anchor="ctr"/>
                </a:tc>
                <a:extLst>
                  <a:ext uri="{0D108BD9-81ED-4DB2-BD59-A6C34878D82A}">
                    <a16:rowId xmlns:a16="http://schemas.microsoft.com/office/drawing/2014/main" val="3882129130"/>
                  </a:ext>
                </a:extLst>
              </a:tr>
              <a:tr h="941801">
                <a:tc>
                  <a:txBody>
                    <a:bodyPr/>
                    <a:lstStyle/>
                    <a:p>
                      <a:r>
                        <a:rPr lang="en-US" b="1"/>
                        <a:t>Data Transformation</a:t>
                      </a:r>
                      <a:endParaRPr lang="en-US"/>
                    </a:p>
                  </a:txBody>
                  <a:tcPr anchor="ctr"/>
                </a:tc>
                <a:tc>
                  <a:txBody>
                    <a:bodyPr/>
                    <a:lstStyle/>
                    <a:p>
                      <a:r>
                        <a:rPr lang="en-US"/>
                        <a:t>Convert data types</a:t>
                      </a:r>
                    </a:p>
                  </a:txBody>
                  <a:tcPr anchor="ctr"/>
                </a:tc>
                <a:tc>
                  <a:txBody>
                    <a:bodyPr/>
                    <a:lstStyle/>
                    <a:p>
                      <a:r>
                        <a:rPr lang="en-US"/>
                        <a:t>Changing "Quantity" from text to integer</a:t>
                      </a:r>
                    </a:p>
                  </a:txBody>
                  <a:tcPr anchor="ctr"/>
                </a:tc>
                <a:extLst>
                  <a:ext uri="{0D108BD9-81ED-4DB2-BD59-A6C34878D82A}">
                    <a16:rowId xmlns:a16="http://schemas.microsoft.com/office/drawing/2014/main" val="3550978152"/>
                  </a:ext>
                </a:extLst>
              </a:tr>
              <a:tr h="864698">
                <a:tc>
                  <a:txBody>
                    <a:bodyPr/>
                    <a:lstStyle/>
                    <a:p>
                      <a:endParaRPr lang="en-US"/>
                    </a:p>
                  </a:txBody>
                  <a:tcPr anchor="ctr"/>
                </a:tc>
                <a:tc>
                  <a:txBody>
                    <a:bodyPr/>
                    <a:lstStyle/>
                    <a:p>
                      <a:r>
                        <a:rPr lang="en-US" dirty="0"/>
                        <a:t>Manipulate strings</a:t>
                      </a:r>
                    </a:p>
                  </a:txBody>
                  <a:tcPr anchor="ctr"/>
                </a:tc>
                <a:tc>
                  <a:txBody>
                    <a:bodyPr/>
                    <a:lstStyle/>
                    <a:p>
                      <a:r>
                        <a:rPr lang="en-US" dirty="0"/>
                        <a:t>Extracting area code from phone numbers</a:t>
                      </a:r>
                    </a:p>
                  </a:txBody>
                  <a:tcPr anchor="ctr"/>
                </a:tc>
                <a:extLst>
                  <a:ext uri="{0D108BD9-81ED-4DB2-BD59-A6C34878D82A}">
                    <a16:rowId xmlns:a16="http://schemas.microsoft.com/office/drawing/2014/main" val="1408797739"/>
                  </a:ext>
                </a:extLst>
              </a:tr>
              <a:tr h="659261">
                <a:tc>
                  <a:txBody>
                    <a:bodyPr/>
                    <a:lstStyle/>
                    <a:p>
                      <a:endParaRPr lang="en-US"/>
                    </a:p>
                  </a:txBody>
                  <a:tcPr anchor="ctr"/>
                </a:tc>
                <a:tc>
                  <a:txBody>
                    <a:bodyPr/>
                    <a:lstStyle/>
                    <a:p>
                      <a:r>
                        <a:rPr lang="en-US" dirty="0"/>
                        <a:t>Map data</a:t>
                      </a:r>
                    </a:p>
                  </a:txBody>
                  <a:tcPr anchor="ctr"/>
                </a:tc>
                <a:tc>
                  <a:txBody>
                    <a:bodyPr/>
                    <a:lstStyle/>
                    <a:p>
                      <a:r>
                        <a:rPr lang="en-US"/>
                        <a:t>Mapping source fields to target fields</a:t>
                      </a:r>
                    </a:p>
                  </a:txBody>
                  <a:tcPr anchor="ctr"/>
                </a:tc>
                <a:extLst>
                  <a:ext uri="{0D108BD9-81ED-4DB2-BD59-A6C34878D82A}">
                    <a16:rowId xmlns:a16="http://schemas.microsoft.com/office/drawing/2014/main" val="479318595"/>
                  </a:ext>
                </a:extLst>
              </a:tr>
              <a:tr h="941801">
                <a:tc>
                  <a:txBody>
                    <a:bodyPr/>
                    <a:lstStyle/>
                    <a:p>
                      <a:r>
                        <a:rPr lang="en-US" b="1"/>
                        <a:t>Data Integration</a:t>
                      </a:r>
                      <a:endParaRPr lang="en-US"/>
                    </a:p>
                  </a:txBody>
                  <a:tcPr anchor="ctr"/>
                </a:tc>
                <a:tc>
                  <a:txBody>
                    <a:bodyPr/>
                    <a:lstStyle/>
                    <a:p>
                      <a:r>
                        <a:rPr lang="en-US"/>
                        <a:t>Merge data</a:t>
                      </a:r>
                    </a:p>
                  </a:txBody>
                  <a:tcPr anchor="ctr"/>
                </a:tc>
                <a:tc>
                  <a:txBody>
                    <a:bodyPr/>
                    <a:lstStyle/>
                    <a:p>
                      <a:r>
                        <a:rPr lang="en-US"/>
                        <a:t>Combining customer data from multiple sources</a:t>
                      </a:r>
                    </a:p>
                  </a:txBody>
                  <a:tcPr anchor="ctr"/>
                </a:tc>
                <a:extLst>
                  <a:ext uri="{0D108BD9-81ED-4DB2-BD59-A6C34878D82A}">
                    <a16:rowId xmlns:a16="http://schemas.microsoft.com/office/drawing/2014/main" val="2289799168"/>
                  </a:ext>
                </a:extLst>
              </a:tr>
              <a:tr h="1235284">
                <a:tc>
                  <a:txBody>
                    <a:bodyPr/>
                    <a:lstStyle/>
                    <a:p>
                      <a:r>
                        <a:rPr lang="en-US" b="1"/>
                        <a:t>Data Validation</a:t>
                      </a:r>
                      <a:endParaRPr lang="en-US"/>
                    </a:p>
                  </a:txBody>
                  <a:tcPr anchor="ctr"/>
                </a:tc>
                <a:tc>
                  <a:txBody>
                    <a:bodyPr/>
                    <a:lstStyle/>
                    <a:p>
                      <a:r>
                        <a:rPr lang="en-US"/>
                        <a:t>Integrity checks</a:t>
                      </a:r>
                    </a:p>
                  </a:txBody>
                  <a:tcPr anchor="ctr"/>
                </a:tc>
                <a:tc>
                  <a:txBody>
                    <a:bodyPr/>
                    <a:lstStyle/>
                    <a:p>
                      <a:r>
                        <a:rPr lang="en-US" dirty="0"/>
                        <a:t>Ensuring foreign keys match between tables</a:t>
                      </a:r>
                    </a:p>
                  </a:txBody>
                  <a:tcPr anchor="ctr"/>
                </a:tc>
                <a:extLst>
                  <a:ext uri="{0D108BD9-81ED-4DB2-BD59-A6C34878D82A}">
                    <a16:rowId xmlns:a16="http://schemas.microsoft.com/office/drawing/2014/main" val="2799638843"/>
                  </a:ext>
                </a:extLst>
              </a:tr>
            </a:tbl>
          </a:graphicData>
        </a:graphic>
      </p:graphicFrame>
    </p:spTree>
    <p:extLst>
      <p:ext uri="{BB962C8B-B14F-4D97-AF65-F5344CB8AC3E}">
        <p14:creationId xmlns:p14="http://schemas.microsoft.com/office/powerpoint/2010/main" val="165816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67989-741A-156C-D304-994022EFE75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D0428F1-C737-D514-27BB-0B59E9A61828}"/>
              </a:ext>
            </a:extLst>
          </p:cNvPr>
          <p:cNvSpPr txBox="1"/>
          <p:nvPr/>
        </p:nvSpPr>
        <p:spPr>
          <a:xfrm>
            <a:off x="325651" y="315159"/>
            <a:ext cx="5655197" cy="6763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cap="all" spc="150" baseline="0" dirty="0">
                <a:latin typeface="+mj-lt"/>
                <a:ea typeface="+mj-ea"/>
                <a:cs typeface="+mj-cs"/>
              </a:rPr>
              <a:t>Fact and dimension tables</a:t>
            </a:r>
          </a:p>
        </p:txBody>
      </p:sp>
      <p:sp>
        <p:nvSpPr>
          <p:cNvPr id="14" name="Slide Number Placeholder 5">
            <a:extLst>
              <a:ext uri="{FF2B5EF4-FFF2-40B4-BE49-F238E27FC236}">
                <a16:creationId xmlns:a16="http://schemas.microsoft.com/office/drawing/2014/main" id="{AA00E182-6011-E77F-69C3-D0DC9B819EE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9</a:t>
            </a:fld>
            <a:endParaRPr lang="en-US"/>
          </a:p>
        </p:txBody>
      </p:sp>
      <p:sp>
        <p:nvSpPr>
          <p:cNvPr id="11" name="TextBox 10">
            <a:extLst>
              <a:ext uri="{FF2B5EF4-FFF2-40B4-BE49-F238E27FC236}">
                <a16:creationId xmlns:a16="http://schemas.microsoft.com/office/drawing/2014/main" id="{BBFA6269-280E-7DD0-AAC0-C41EAECFFDEE}"/>
              </a:ext>
            </a:extLst>
          </p:cNvPr>
          <p:cNvSpPr txBox="1"/>
          <p:nvPr/>
        </p:nvSpPr>
        <p:spPr>
          <a:xfrm>
            <a:off x="325651" y="1305341"/>
            <a:ext cx="6992038" cy="4247317"/>
          </a:xfrm>
          <a:prstGeom prst="rect">
            <a:avLst/>
          </a:prstGeom>
          <a:noFill/>
        </p:spPr>
        <p:txBody>
          <a:bodyPr wrap="square">
            <a:spAutoFit/>
          </a:bodyPr>
          <a:lstStyle/>
          <a:p>
            <a:r>
              <a:rPr lang="en-US" b="1" dirty="0"/>
              <a:t>Fact Tables</a:t>
            </a:r>
            <a:r>
              <a:rPr lang="en-US" dirty="0"/>
              <a:t>:</a:t>
            </a:r>
          </a:p>
          <a:p>
            <a:pPr>
              <a:buFont typeface="Arial" panose="020B0604020202020204" pitchFamily="34" charset="0"/>
              <a:buChar char="•"/>
            </a:pPr>
            <a:r>
              <a:rPr lang="en-US" dirty="0"/>
              <a:t>Store quantitative data for analysis, such as sales figures or transaction amounts.</a:t>
            </a:r>
          </a:p>
          <a:p>
            <a:pPr>
              <a:buFont typeface="Arial" panose="020B0604020202020204" pitchFamily="34" charset="0"/>
              <a:buChar char="•"/>
            </a:pPr>
            <a:r>
              <a:rPr lang="en-US" dirty="0"/>
              <a:t>Contain measurable metrics and keys to associated dimension tables.</a:t>
            </a:r>
          </a:p>
          <a:p>
            <a:pPr>
              <a:buFont typeface="Arial" panose="020B0604020202020204" pitchFamily="34" charset="0"/>
              <a:buChar char="•"/>
            </a:pPr>
            <a:r>
              <a:rPr lang="en-US" dirty="0"/>
              <a:t>High-volume tables that grow over time as new data is loaded.</a:t>
            </a:r>
          </a:p>
          <a:p>
            <a:pPr rtl="0"/>
            <a:endParaRPr lang="en-US" dirty="0">
              <a:solidFill>
                <a:schemeClr val="accent6">
                  <a:lumMod val="50000"/>
                </a:schemeClr>
              </a:solidFill>
            </a:endParaRPr>
          </a:p>
          <a:p>
            <a:r>
              <a:rPr lang="en-US" b="1" dirty="0"/>
              <a:t>Dimension Tables</a:t>
            </a:r>
            <a:r>
              <a:rPr lang="en-US" dirty="0"/>
              <a:t>:</a:t>
            </a:r>
          </a:p>
          <a:p>
            <a:pPr>
              <a:buFont typeface="Arial" panose="020B0604020202020204" pitchFamily="34" charset="0"/>
              <a:buChar char="•"/>
            </a:pPr>
            <a:r>
              <a:rPr lang="en-US" dirty="0"/>
              <a:t>Store descriptive attributes related to the facts, such as product details or customer information.</a:t>
            </a:r>
          </a:p>
          <a:p>
            <a:pPr>
              <a:buFont typeface="Arial" panose="020B0604020202020204" pitchFamily="34" charset="0"/>
              <a:buChar char="•"/>
            </a:pPr>
            <a:r>
              <a:rPr lang="en-US" dirty="0"/>
              <a:t>Provide context to the facts, enabling detailed analysis and reporting.</a:t>
            </a:r>
          </a:p>
          <a:p>
            <a:pPr>
              <a:buFont typeface="Arial" panose="020B0604020202020204" pitchFamily="34" charset="0"/>
              <a:buChar char="•"/>
            </a:pPr>
            <a:r>
              <a:rPr lang="en-US" dirty="0"/>
              <a:t>Smaller in size compared to fact tables, with attributes that describe business entities.</a:t>
            </a:r>
          </a:p>
          <a:p>
            <a:pPr rtl="0"/>
            <a:endParaRPr lang="en-US" dirty="0">
              <a:solidFill>
                <a:schemeClr val="accent6">
                  <a:lumMod val="50000"/>
                </a:schemeClr>
              </a:solidFill>
            </a:endParaRPr>
          </a:p>
        </p:txBody>
      </p:sp>
      <p:pic>
        <p:nvPicPr>
          <p:cNvPr id="18" name="Picture 17" descr="A screenshot of a computer screen&#10;&#10;AI-generated content may be incorrect.">
            <a:extLst>
              <a:ext uri="{FF2B5EF4-FFF2-40B4-BE49-F238E27FC236}">
                <a16:creationId xmlns:a16="http://schemas.microsoft.com/office/drawing/2014/main" id="{E8145C4B-475E-2A05-9DE2-3594284A3242}"/>
              </a:ext>
            </a:extLst>
          </p:cNvPr>
          <p:cNvPicPr>
            <a:picLocks noChangeAspect="1"/>
          </p:cNvPicPr>
          <p:nvPr/>
        </p:nvPicPr>
        <p:blipFill>
          <a:blip r:embed="rId3"/>
          <a:stretch>
            <a:fillRect/>
          </a:stretch>
        </p:blipFill>
        <p:spPr>
          <a:xfrm>
            <a:off x="6944039" y="0"/>
            <a:ext cx="5070803" cy="2563585"/>
          </a:xfrm>
          <a:prstGeom prst="rect">
            <a:avLst/>
          </a:prstGeom>
        </p:spPr>
      </p:pic>
      <p:pic>
        <p:nvPicPr>
          <p:cNvPr id="20" name="Picture 19" descr="A screenshot of a computer&#10;&#10;AI-generated content may be incorrect.">
            <a:extLst>
              <a:ext uri="{FF2B5EF4-FFF2-40B4-BE49-F238E27FC236}">
                <a16:creationId xmlns:a16="http://schemas.microsoft.com/office/drawing/2014/main" id="{DF20390A-3F55-A66D-47D8-B34D6E7D49E0}"/>
              </a:ext>
            </a:extLst>
          </p:cNvPr>
          <p:cNvPicPr>
            <a:picLocks noChangeAspect="1"/>
          </p:cNvPicPr>
          <p:nvPr/>
        </p:nvPicPr>
        <p:blipFill>
          <a:blip r:embed="rId4"/>
          <a:srcRect r="3376" b="4378"/>
          <a:stretch/>
        </p:blipFill>
        <p:spPr>
          <a:xfrm>
            <a:off x="6944039" y="2837576"/>
            <a:ext cx="5070803" cy="3342887"/>
          </a:xfrm>
          <a:prstGeom prst="rect">
            <a:avLst/>
          </a:prstGeom>
        </p:spPr>
      </p:pic>
    </p:spTree>
    <p:extLst>
      <p:ext uri="{BB962C8B-B14F-4D97-AF65-F5344CB8AC3E}">
        <p14:creationId xmlns:p14="http://schemas.microsoft.com/office/powerpoint/2010/main" val="398215667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{63EC74CC-0F74-4CCD-9945-66F29B96D68B}tf67328976_win32</Template>
  <TotalTime>129</TotalTime>
  <Words>2191</Words>
  <Application>Microsoft Office PowerPoint</Application>
  <PresentationFormat>Widescreen</PresentationFormat>
  <Paragraphs>212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Custom</vt:lpstr>
      <vt:lpstr>Introduction to ETL  (Extract, Transform, LOAD)</vt:lpstr>
      <vt:lpstr>Overview</vt:lpstr>
      <vt:lpstr>Introduction to data warehousing</vt:lpstr>
      <vt:lpstr>PowerPoint Presentation</vt:lpstr>
      <vt:lpstr>Introduction to ETL</vt:lpstr>
      <vt:lpstr>PowerPoint Presentation</vt:lpstr>
      <vt:lpstr>PowerPoint Presentation</vt:lpstr>
      <vt:lpstr>Transformation Options</vt:lpstr>
      <vt:lpstr>PowerPoint Presentation</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Ramalingam, Bharath (Contractor)</dc:creator>
  <cp:lastModifiedBy>Ramalingam, Bharath (Contractor)</cp:lastModifiedBy>
  <cp:revision>1</cp:revision>
  <dcterms:created xsi:type="dcterms:W3CDTF">2025-02-17T21:56:01Z</dcterms:created>
  <dcterms:modified xsi:type="dcterms:W3CDTF">2025-02-18T03:04:34Z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