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1" autoAdjust="0"/>
  </p:normalViewPr>
  <p:slideViewPr>
    <p:cSldViewPr snapToGrid="0">
      <p:cViewPr varScale="1">
        <p:scale>
          <a:sx n="56" d="100"/>
          <a:sy n="56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8CA8-9F6C-465C-A9BD-8907D7D669A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17C7-E06F-44D4-A9B9-1CDDBE0F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17C7-E06F-44D4-A9B9-1CDDBE0FB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17C7-E06F-44D4-A9B9-1CDDBE0FBE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17C7-E06F-44D4-A9B9-1CDDBE0FBE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17C7-E06F-44D4-A9B9-1CDDBE0FBE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17C7-E06F-44D4-A9B9-1CDDBE0FBE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5F76-7EBD-24E0-D171-23F4FDBA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66442-FA09-CAA8-80A5-E3C02195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4086-4B13-B81F-6042-D77C14D1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F925-D317-8B03-C7B0-2867EBFD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BEB0-A371-158B-7DCB-2726917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5528-3527-A746-B7EB-0ACFC483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632D5-13E6-FD95-9A06-B7AD27BB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0106-63A8-77A7-52A3-36DC0DCA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1991-2958-86C0-88CC-116FF4C5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8770-B8AC-FE19-DD17-4DAD614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544F-5905-E7AC-54D3-1AF9D89D5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22ABD-21BC-2688-0EE1-05C273FC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FF84-AEDD-A021-B5EB-AD947E1F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D5A5-5B22-2AA8-739F-9B962E36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3FD4-5205-6497-2A13-EFADD40E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444-C947-AB92-62D6-B1F8131D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82E5-BDA1-962B-AE9E-CF702AC2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D71E-1620-6EEA-4A26-3CD7EB46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23B3-7D40-D385-3CDC-C4FC12F7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E6C5-C40A-401F-5770-6835509F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A47-CAB4-CE40-15F3-CBEFA02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64FB-4100-0B26-85A9-90D7E2A0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2D8-8549-6E36-3E90-6D184372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4323-E9E9-C84A-C713-15B1C7C1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ECEF-66A1-873A-292E-42AB9173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6BA-6391-8C26-8E59-E9FBDD8B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20EB-CCE7-6606-C499-69DC2692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BEA42-5570-BF8C-F2F2-900F62C8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D8CD-6FE3-195D-1DC2-00142A84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AE8D-ABE7-F7D2-8D75-957E0899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221B-C507-CDA0-54A5-1080D20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BBEA-CF7C-A0E6-653E-A69C346F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E8D8-DC66-31CE-9CF4-447964F2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7ABD1-3D09-95BB-7CA8-1EE00EB9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88A95-F03C-DAD2-494E-1DACA6D9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82AE9-E204-996A-8E98-B01D00CBF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4CA8-A722-FE92-79EB-4ADFDD2D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ACE3A-27E3-E375-31D5-4A68C5C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B9AC8-38DC-3888-A82B-571285DF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6BA2-8E04-C82A-9493-E8C08CE9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8C89E-953B-833C-461A-364DA067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47F6F-88B3-5391-4ACD-18F43E16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D74AD-0DC4-76F7-EC8F-2E171746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B361C-0542-2551-E236-E478497E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8DBA3-E833-B000-0D1B-5B4FAD0F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15972-923F-4039-49EF-6BADF3F7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F1A7-007F-9203-6A07-FF0884B6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120-573A-A6D9-C822-2E468C4A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AAA2-221D-6E93-947D-F5BDDEE4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8CF8-DA9A-DC01-82B8-3078CBDD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3916-ED0E-CE56-CDE1-EE4BFCC6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02CB-DEC0-E60E-78D9-50BC0F0C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4399-C1B3-789C-60F2-57C82D2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6BD6A-53FB-0256-966F-FE479039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9D3A-3E9B-5E38-F1D8-A74CE1449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E7A8-CD19-3BEA-E50B-513A80C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817A-9C77-0F5F-F126-4A5C019F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4AB8-C2AF-2D27-E1C3-1178779E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DFE68-7340-D822-E7D2-1248C383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A5FD-7EB7-323B-87DF-C5BA5613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8893-C040-4600-9605-E53F58783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E492E-0EE0-43FB-B51C-7A01946720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A8E4-8564-FABF-6F76-293009B7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5D6A-8CF1-D0F4-FF49-F2E739F4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ED2C1-8200-454C-9ACF-047E9EA5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if_else.htm" TargetMode="External"/><Relationship Id="rId2" Type="http://schemas.openxmlformats.org/officeDocument/2006/relationships/hyperlink" Target="https://www.tutorialspoint.com/python/python_if_statem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ython/nested_if_statements_in_python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D4A0D-5910-AC3F-C31B-3B5FCE555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Black" panose="020F0502020204030204" pitchFamily="34" charset="0"/>
              </a:rPr>
              <a:t>PYTHON PROGRAMMING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CE92722E-60C9-DB56-14F0-2FBEF9BB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8953-E187-B5E6-AB4C-7C29A19D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650" y="49588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DECISION MAKING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20C72F-1DAB-F930-F649-B176BF8D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70833"/>
              </p:ext>
            </p:extLst>
          </p:nvPr>
        </p:nvGraphicFramePr>
        <p:xfrm>
          <a:off x="648929" y="556553"/>
          <a:ext cx="6978381" cy="553773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2841999">
                  <a:extLst>
                    <a:ext uri="{9D8B030D-6E8A-4147-A177-3AD203B41FA5}">
                      <a16:colId xmlns:a16="http://schemas.microsoft.com/office/drawing/2014/main" val="3505733674"/>
                    </a:ext>
                  </a:extLst>
                </a:gridCol>
                <a:gridCol w="4136382">
                  <a:extLst>
                    <a:ext uri="{9D8B030D-6E8A-4147-A177-3AD203B41FA5}">
                      <a16:colId xmlns:a16="http://schemas.microsoft.com/office/drawing/2014/main" val="600842486"/>
                    </a:ext>
                  </a:extLst>
                </a:gridCol>
              </a:tblGrid>
              <a:tr h="666695">
                <a:tc>
                  <a:txBody>
                    <a:bodyPr/>
                    <a:lstStyle/>
                    <a:p>
                      <a:pPr algn="ctr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Sr.No.</a:t>
                      </a:r>
                    </a:p>
                  </a:txBody>
                  <a:tcPr marL="171631" marR="171631" marT="171631" marB="1716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Statement &amp; Description</a:t>
                      </a:r>
                    </a:p>
                  </a:txBody>
                  <a:tcPr marL="171631" marR="171631" marT="171631" marB="17163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7122"/>
                  </a:ext>
                </a:extLst>
              </a:tr>
              <a:tr h="1530859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2" tooltip="Python IF Statemen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 statements</a:t>
                      </a:r>
                      <a:endParaRPr lang="en-US" sz="2000" b="1" u="none" strike="noStrike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l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An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 statement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consists of a boolean expression followed by one or more statements.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54756"/>
                  </a:ext>
                </a:extLst>
              </a:tr>
              <a:tr h="1860091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3" tooltip="Python IF...ELIF...ELSE Statemen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if...else statements</a:t>
                      </a:r>
                      <a:endParaRPr lang="en-US" sz="2000" b="1" u="none" strike="noStrike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l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An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 statement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can be followed by an optional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else statement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, which executes when the boolean expression is FALSE.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92278"/>
                  </a:ext>
                </a:extLst>
              </a:tr>
              <a:tr h="1480087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4" tooltip="nested if statements in Pyth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nested if statements</a:t>
                      </a:r>
                      <a:endParaRPr lang="en-US" sz="2000" b="1" u="none" strike="noStrike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l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You can use one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or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else if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statement inside another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or 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else if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 statement(s).</a:t>
                      </a:r>
                    </a:p>
                  </a:txBody>
                  <a:tcPr marL="38076" marR="38076" marT="38076" marB="1144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0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8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2DD0-53D5-0AC8-26D9-B2571B38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8906"/>
            <a:ext cx="11144250" cy="748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IF AND IF-ELSE               SHORTHAND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A05A-20E6-5074-DE06-551E7DDD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834304"/>
            <a:ext cx="5909310" cy="43950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expression: </a:t>
            </a:r>
          </a:p>
          <a:p>
            <a:pPr marL="201168" lvl="1" indent="0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statement(s)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Ex: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 = 8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num &gt; 0: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print("The number is positive.")</a:t>
            </a:r>
            <a:endParaRPr lang="en-US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expression: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statement(s)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statement(s)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Ex: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 = 11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num % 2 == 0: 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print("The number is even.") </a:t>
            </a:r>
          </a:p>
          <a:p>
            <a:pPr marL="201168" lvl="1" indent="0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  else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201168" lvl="1" indent="0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print("The number is odd.")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577B0-05E7-1F6D-36CE-6A0486C2FE4A}"/>
              </a:ext>
            </a:extLst>
          </p:cNvPr>
          <p:cNvSpPr txBox="1"/>
          <p:nvPr/>
        </p:nvSpPr>
        <p:spPr>
          <a:xfrm>
            <a:off x="6439853" y="2023110"/>
            <a:ext cx="5329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 a &gt; b: print("a is greater than b")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58BB-A0EA-57DE-5B3B-6E79135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879" y="4063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NESTED IF-ELSE</a:t>
            </a:r>
          </a:p>
        </p:txBody>
      </p:sp>
      <p:pic>
        <p:nvPicPr>
          <p:cNvPr id="5122" name="Picture 2" descr="Python - Nested If-Else Statement - Decodejava.com">
            <a:extLst>
              <a:ext uri="{FF2B5EF4-FFF2-40B4-BE49-F238E27FC236}">
                <a16:creationId xmlns:a16="http://schemas.microsoft.com/office/drawing/2014/main" id="{6912B990-4DD7-8635-C60B-3A6BBEB60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44FE-BB96-80B2-0A24-9004003B16BD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 = 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num &gt; 0: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if num % 2 == 0: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print("The number is positive and even.")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else: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print("The number is positive but odd.")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else: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print("The number is not positive.")</a:t>
            </a:r>
          </a:p>
        </p:txBody>
      </p:sp>
    </p:spTree>
    <p:extLst>
      <p:ext uri="{BB962C8B-B14F-4D97-AF65-F5344CB8AC3E}">
        <p14:creationId xmlns:p14="http://schemas.microsoft.com/office/powerpoint/2010/main" val="362794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2992-6485-DF44-E21E-889CF05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LOOPING STATEMENTS</a:t>
            </a:r>
          </a:p>
        </p:txBody>
      </p:sp>
      <p:pic>
        <p:nvPicPr>
          <p:cNvPr id="9" name="Picture 8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4446F458-70C3-A843-3A97-223E8160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r="11738" b="-4"/>
          <a:stretch/>
        </p:blipFill>
        <p:spPr>
          <a:xfrm>
            <a:off x="8115744" y="897132"/>
            <a:ext cx="3833696" cy="3108960"/>
          </a:xfrm>
          <a:prstGeom prst="rect">
            <a:avLst/>
          </a:prstGeom>
        </p:spPr>
      </p:pic>
      <p:pic>
        <p:nvPicPr>
          <p:cNvPr id="6148" name="Picture 4" descr="Python While Loop - Learn By Example">
            <a:extLst>
              <a:ext uri="{FF2B5EF4-FFF2-40B4-BE49-F238E27FC236}">
                <a16:creationId xmlns:a16="http://schemas.microsoft.com/office/drawing/2014/main" id="{D47909F4-298A-4431-F2D2-A5E991826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r="-2" b="12783"/>
          <a:stretch/>
        </p:blipFill>
        <p:spPr bwMode="auto">
          <a:xfrm>
            <a:off x="4304856" y="1337310"/>
            <a:ext cx="3651113" cy="23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ython For Loop – PYnative">
            <a:extLst>
              <a:ext uri="{FF2B5EF4-FFF2-40B4-BE49-F238E27FC236}">
                <a16:creationId xmlns:a16="http://schemas.microsoft.com/office/drawing/2014/main" id="{A9DA86A6-8912-8285-A831-A962E12A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8575" b="3"/>
          <a:stretch/>
        </p:blipFill>
        <p:spPr bwMode="auto">
          <a:xfrm>
            <a:off x="183371" y="875947"/>
            <a:ext cx="3892887" cy="31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642C-8138-54B6-466B-C9A95981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101F-DEA2-548E-99C8-AEADC2F0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Python a function is defined using the </a:t>
            </a:r>
            <a:r>
              <a:rPr lang="en-US" sz="2200" b="0" i="0" dirty="0"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keyword.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005CC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def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my_function():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	</a:t>
            </a:r>
            <a:r>
              <a:rPr lang="en-US" sz="2200" b="0" i="0" dirty="0">
                <a:solidFill>
                  <a:srgbClr val="005CC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"Hello from a function"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call a function, use the function name followed by parenthesis.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005CC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def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my_function():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	</a:t>
            </a:r>
            <a:r>
              <a:rPr lang="en-US" sz="2200" b="0" i="0" dirty="0">
                <a:solidFill>
                  <a:srgbClr val="005CC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"Hello from a function"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my_function()</a:t>
            </a:r>
            <a:endParaRPr lang="en-US" sz="22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3C7C-7ACC-3906-FD8B-BC2ABC03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290" y="994832"/>
            <a:ext cx="10058400" cy="74845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E8DE4-A7DB-65B4-B8CC-45B2BAFF94EB}"/>
              </a:ext>
            </a:extLst>
          </p:cNvPr>
          <p:cNvSpPr txBox="1"/>
          <p:nvPr/>
        </p:nvSpPr>
        <p:spPr>
          <a:xfrm>
            <a:off x="1002983" y="1893645"/>
            <a:ext cx="60979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MODULE</a:t>
            </a:r>
          </a:p>
          <a:p>
            <a:r>
              <a:rPr lang="en-US" sz="2400" b="1" i="0" dirty="0">
                <a:effectLst/>
                <a:latin typeface="Consolas" panose="020B0609020204030204" pitchFamily="49" charset="0"/>
                <a:ea typeface="Verdana" panose="020B0604030504040204" pitchFamily="34" charset="0"/>
              </a:rPr>
              <a:t>mymodule.py</a:t>
            </a:r>
          </a:p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ACFC5-A0F4-2DC1-00F6-F2F5D7207B56}"/>
              </a:ext>
            </a:extLst>
          </p:cNvPr>
          <p:cNvSpPr txBox="1"/>
          <p:nvPr/>
        </p:nvSpPr>
        <p:spPr>
          <a:xfrm>
            <a:off x="6397943" y="1861855"/>
            <a:ext cx="60979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 MODULE</a:t>
            </a:r>
          </a:p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mymodule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mymodule.greeting(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"Jonathan"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02C32-E93B-80A9-814F-D0519E844426}"/>
              </a:ext>
            </a:extLst>
          </p:cNvPr>
          <p:cNvSpPr txBox="1"/>
          <p:nvPr/>
        </p:nvSpPr>
        <p:spPr>
          <a:xfrm>
            <a:off x="1002983" y="3523834"/>
            <a:ext cx="60979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RENAMING A MODULE</a:t>
            </a:r>
          </a:p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mymodule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mx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mx.person1[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A9892-5092-E6CF-68A8-F98D742DC711}"/>
              </a:ext>
            </a:extLst>
          </p:cNvPr>
          <p:cNvSpPr txBox="1"/>
          <p:nvPr/>
        </p:nvSpPr>
        <p:spPr>
          <a:xfrm>
            <a:off x="6397943" y="3122712"/>
            <a:ext cx="60979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BUILT-IN MODULES</a:t>
            </a:r>
          </a:p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platform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platform.system()</a:t>
            </a: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57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Exceptions: An Introduction – Real Python">
            <a:extLst>
              <a:ext uri="{FF2B5EF4-FFF2-40B4-BE49-F238E27FC236}">
                <a16:creationId xmlns:a16="http://schemas.microsoft.com/office/drawing/2014/main" id="{CE978008-C4D7-5876-CF1D-751CFF08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/>
          <a:stretch/>
        </p:blipFill>
        <p:spPr bwMode="auto">
          <a:xfrm>
            <a:off x="700585" y="640080"/>
            <a:ext cx="6520108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655FD-B0FD-7A61-CD3D-A1E4282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Aptos Black" panose="020B0004020202020204" pitchFamily="34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08461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126B-6F8D-5307-7641-BDB5CB2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820" y="66195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FILE HANDLING</a:t>
            </a:r>
          </a:p>
        </p:txBody>
      </p:sp>
      <p:pic>
        <p:nvPicPr>
          <p:cNvPr id="8194" name="Picture 2" descr="File Handling in Python. Python File Modes: | by Lokesh sharma | Medium">
            <a:extLst>
              <a:ext uri="{FF2B5EF4-FFF2-40B4-BE49-F238E27FC236}">
                <a16:creationId xmlns:a16="http://schemas.microsoft.com/office/drawing/2014/main" id="{C8698935-F273-7972-126B-D60FD5FE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87" y="1331753"/>
            <a:ext cx="7688691" cy="38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387831-1097-6A92-F7BB-A642173A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" y="811360"/>
            <a:ext cx="11818620" cy="523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Opening a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 = open("example.txt", "r")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Reading from a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content = file.read()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print(content)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readline() method reads one line at a time.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line = file.readline()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print(line)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readlines() method reads all lines and returns them as a list.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lines = file.readlines()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print(lines)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63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7A105D-5177-AEBA-B014-BD18B7C4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563285"/>
            <a:ext cx="1191006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Writing to a 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 = open("example.txt", "w")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file.write("Hello, World!")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file.close()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Appending to a 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 = open("example.txt", "a")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file.write("\nAppended text.")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file.close()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Closing a 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file.close()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C6A41-C52E-EBF6-7180-02121BF8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4430763"/>
            <a:ext cx="118186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with statement ensures that the file is properly closed after its operation finishes.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 open("example.txt", "r") as file: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content = file.read()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print(content)</a:t>
            </a:r>
          </a:p>
        </p:txBody>
      </p:sp>
    </p:spTree>
    <p:extLst>
      <p:ext uri="{BB962C8B-B14F-4D97-AF65-F5344CB8AC3E}">
        <p14:creationId xmlns:p14="http://schemas.microsoft.com/office/powerpoint/2010/main" val="28210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40FD2E89-4B43-2DC1-3CD5-630AD5C9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0F9F7-89C8-5951-1280-2D24647D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921" y="276634"/>
            <a:ext cx="4106927" cy="4537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1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0E69-1883-9D51-E3B1-4977737C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494" y="782465"/>
            <a:ext cx="4447323" cy="59990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500" b="0" i="0" cap="all" spc="200" dirty="0">
              <a:solidFill>
                <a:srgbClr val="FFFFF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1500" cap="all" spc="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B57A5A-63E7-1C8D-0FC5-D589F430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494" y="684641"/>
            <a:ext cx="41069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is a high-level, interpreted programming language known for its simplicity and readability.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by Guido van Rossum and first released in 1991.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D65418-537A-FBD9-76BB-96F98DF82723}"/>
              </a:ext>
            </a:extLst>
          </p:cNvPr>
          <p:cNvSpPr txBox="1">
            <a:spLocks/>
          </p:cNvSpPr>
          <p:nvPr/>
        </p:nvSpPr>
        <p:spPr>
          <a:xfrm>
            <a:off x="7815036" y="2276114"/>
            <a:ext cx="4106927" cy="57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1"/>
                </a:solidFill>
              </a:rPr>
              <a:t>WHY PYTHON ?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CDD9EB4-D165-55C7-5F08-D154976A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526" y="2744428"/>
            <a:ext cx="4584864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7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works on different platforms (Windows, Mac, Linux, Raspberry Pi, etc).</a:t>
            </a:r>
            <a:endParaRPr kumimoji="0" lang="en-US" altLang="en-US" sz="175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for web development, data analysis, artificial intelligence, scientific computing, and more.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Comes with many modules and libraries that simplify coding tasks.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7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runs on an interpreter system, meaning that code can be executed as soon as it is written.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7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can be treated in a procedural way, an object-oriented way or a functional way.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3" name="Freeform: Shape 112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81" name="Isosceles Triangle 112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Thank you - An SVG animation by Gilli on Dribbble">
            <a:extLst>
              <a:ext uri="{FF2B5EF4-FFF2-40B4-BE49-F238E27FC236}">
                <a16:creationId xmlns:a16="http://schemas.microsoft.com/office/drawing/2014/main" id="{EFCB2A77-A06E-7CC2-F48A-C1F233C3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7" y="643467"/>
            <a:ext cx="74280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Isosceles Triangle 112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9A18-18CA-2A03-AAD4-A55F71FE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4370"/>
            <a:ext cx="10058400" cy="9715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8567-628A-A84A-8208-080CD522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41280" cy="4337896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syntax can be executed by writing directly in the Command Line as follows: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Aptos SemiBold" panose="020B0004020202020204" pitchFamily="34" charset="0"/>
              </a:rPr>
              <a:t> &gt;&gt;&gt; print(“Hello, World!”)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Aptos SemiBold" panose="020B0004020202020204" pitchFamily="34" charset="0"/>
              </a:rPr>
              <a:t> Hello, World!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by creating a python file on the server, using the 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extension, and running it in the Command Line: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Aptos SemiBold" panose="020B0004020202020204" pitchFamily="34" charset="0"/>
              </a:rPr>
              <a:t>C: \Users\Cognizant&gt;python myfile.py</a:t>
            </a:r>
            <a:endParaRPr lang="en-US" dirty="0">
              <a:solidFill>
                <a:schemeClr val="accent1"/>
              </a:solidFill>
              <a:latin typeface="Aptos Semi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4A8C-A6AD-6401-97B4-4EFA4E3E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100"/>
            <a:ext cx="10058400" cy="9372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2DAF-0034-F277-D46A-C22BA3B6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1845734"/>
            <a:ext cx="10744200" cy="436075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Indentation refers to the spaces at the beginning of a code 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Python uses indentation to indicate a block of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O/P: Five is greater than two!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will give you an error if you skip the indentation.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Ex: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O/P: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IndentationError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expected an indented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B482-0203-E9A8-9E4E-26CE08D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65" y="868680"/>
            <a:ext cx="10058400" cy="8686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VARIABLES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279-5EF6-1849-9080-A9F24E36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88720"/>
            <a:ext cx="11898630" cy="5029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Python, variables are created when you assign a value to it. Python has no command 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for declaring a variable.</a:t>
            </a:r>
          </a:p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4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8000" dirty="0">
                <a:solidFill>
                  <a:srgbClr val="000000"/>
                </a:solidFill>
                <a:latin typeface="Segoe UI" panose="020B0502040204020203" pitchFamily="34" charset="0"/>
              </a:rPr>
              <a:t>  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8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 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"Hello, World!”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endParaRPr lang="en-US" sz="80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Comments start with a #, and Python will render the rest of the line as a comment.</a:t>
            </a:r>
          </a:p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600" b="0" i="0" dirty="0">
                <a:effectLst/>
                <a:latin typeface="Consolas" panose="020B0609020204030204" pitchFamily="49" charset="0"/>
              </a:rPr>
              <a:t>Example: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8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#This is a comment.</a:t>
            </a:r>
            <a:br>
              <a:rPr lang="en-US" sz="8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8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5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data">
            <a:extLst>
              <a:ext uri="{FF2B5EF4-FFF2-40B4-BE49-F238E27FC236}">
                <a16:creationId xmlns:a16="http://schemas.microsoft.com/office/drawing/2014/main" id="{218C2F11-6A85-B766-7646-81E13A62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" b="6615"/>
          <a:stretch/>
        </p:blipFill>
        <p:spPr>
          <a:xfrm>
            <a:off x="-32" y="10"/>
            <a:ext cx="12192031" cy="5040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C9D33-9C6C-D1DE-B254-686C5F43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ptos Black" panose="020B0004020202020204" pitchFamily="34" charset="0"/>
              </a:rPr>
              <a:t>PYTHON DATATYPES</a:t>
            </a:r>
          </a:p>
        </p:txBody>
      </p:sp>
    </p:spTree>
    <p:extLst>
      <p:ext uri="{BB962C8B-B14F-4D97-AF65-F5344CB8AC3E}">
        <p14:creationId xmlns:p14="http://schemas.microsoft.com/office/powerpoint/2010/main" val="41715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331C-382B-6EF7-A642-A2A27832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8906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Black" panose="020B0004020202020204" pitchFamily="34" charset="0"/>
              </a:rPr>
              <a:t>DATATYPES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C5ED-EF40-1DF0-36DA-C20066B9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88906"/>
            <a:ext cx="11910060" cy="52861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769040-0DB6-4E65-BC73-7926BD705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33612"/>
            <a:ext cx="10717530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Whole numbers, positive or negative, without decimals.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Ex: age = 25 </a:t>
            </a:r>
            <a:endParaRPr lang="en-US" altLang="en-US" sz="16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Floats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Numbers that contain decimals.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Ex: pi = 3.14 </a:t>
            </a:r>
            <a:endParaRPr lang="en-US" altLang="en-US" sz="16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Sequences of characters enclosed in quotes.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Ex: name = "Alice" </a:t>
            </a:r>
            <a:endParaRPr lang="en-US" altLang="en-US" sz="16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Booleans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Represent true or false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Ex: is_student = True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AB710E-844B-3602-A8B8-13ACA0AC4F2F}"/>
              </a:ext>
            </a:extLst>
          </p:cNvPr>
          <p:cNvSpPr txBox="1"/>
          <p:nvPr/>
        </p:nvSpPr>
        <p:spPr>
          <a:xfrm>
            <a:off x="865822" y="1024444"/>
            <a:ext cx="106670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Ordered collections of items (which can be of different types) enclosed in square brackets.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Ex: fruits = ["apple",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Ordered, immutable collections of items enclosed in parentheses.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Ex: coordinates = (10.0, 20.0)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Collections of key-value pairs enclosed in curly braces.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Ex: person = { "name": "Alice", "age": 25, "city": "New York"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Unordered collections of unique items enclosed in curly braces.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Ex: unique_numbers = {1, 2, 3, 4, 5}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E4E99-B294-48CE-1CA6-76CB4215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Aptos Black" panose="020B0004020202020204" pitchFamily="34" charset="0"/>
              </a:rPr>
              <a:t>OPERATORS</a:t>
            </a:r>
          </a:p>
        </p:txBody>
      </p:sp>
      <p:pic>
        <p:nvPicPr>
          <p:cNvPr id="1026" name="Picture 2" descr="📗 DAY-9 -PYTHON- BASIC- TO -ADVANCE📗 | by Neha Das | Medium">
            <a:extLst>
              <a:ext uri="{FF2B5EF4-FFF2-40B4-BE49-F238E27FC236}">
                <a16:creationId xmlns:a16="http://schemas.microsoft.com/office/drawing/2014/main" id="{A01F40D9-7793-231E-63E0-88723B79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970" y="754380"/>
            <a:ext cx="7715250" cy="55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7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1098</Words>
  <Application>Microsoft Office PowerPoint</Application>
  <PresentationFormat>Widescreen</PresentationFormat>
  <Paragraphs>157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Aptos</vt:lpstr>
      <vt:lpstr>Aptos Black</vt:lpstr>
      <vt:lpstr>Aptos Display</vt:lpstr>
      <vt:lpstr>Aptos SemiBold</vt:lpstr>
      <vt:lpstr>Arial</vt:lpstr>
      <vt:lpstr>Arial Unicode MS</vt:lpstr>
      <vt:lpstr>Calibri</vt:lpstr>
      <vt:lpstr>Consolas</vt:lpstr>
      <vt:lpstr>inherit</vt:lpstr>
      <vt:lpstr>Segoe UI</vt:lpstr>
      <vt:lpstr>Verdana</vt:lpstr>
      <vt:lpstr>Wingdings</vt:lpstr>
      <vt:lpstr>Office Theme</vt:lpstr>
      <vt:lpstr>PYTHON PROGRAMMING</vt:lpstr>
      <vt:lpstr>INTRODUCTION</vt:lpstr>
      <vt:lpstr>PYTHON SYNTAX</vt:lpstr>
      <vt:lpstr>INDENTATION</vt:lpstr>
      <vt:lpstr>VARIABLES AND COMMENTS</vt:lpstr>
      <vt:lpstr>PYTHON DATATYPES</vt:lpstr>
      <vt:lpstr>DATATYPES - OVERVIEW</vt:lpstr>
      <vt:lpstr>PowerPoint Presentation</vt:lpstr>
      <vt:lpstr>OPERATORS</vt:lpstr>
      <vt:lpstr>DECISION MAKING</vt:lpstr>
      <vt:lpstr>IF AND IF-ELSE               SHORTHAND IF</vt:lpstr>
      <vt:lpstr>NESTED IF-ELSE</vt:lpstr>
      <vt:lpstr>LOOPING STATEMENTS</vt:lpstr>
      <vt:lpstr>FUNCTIONS</vt:lpstr>
      <vt:lpstr>MODULES</vt:lpstr>
      <vt:lpstr>EXCEPTION HANDLING</vt:lpstr>
      <vt:lpstr>FILE HANDLING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S, Drisshya (Contractor)</dc:creator>
  <cp:lastModifiedBy>S, Drisshya (Contractor)</cp:lastModifiedBy>
  <cp:revision>26</cp:revision>
  <dcterms:created xsi:type="dcterms:W3CDTF">2025-02-24T09:22:00Z</dcterms:created>
  <dcterms:modified xsi:type="dcterms:W3CDTF">2025-02-25T14:58:37Z</dcterms:modified>
</cp:coreProperties>
</file>