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08" r:id="rId1"/>
  </p:sldMasterIdLst>
  <p:notesMasterIdLst>
    <p:notesMasterId r:id="rId11"/>
  </p:notesMasterIdLst>
  <p:sldIdLst>
    <p:sldId id="256" r:id="rId2"/>
    <p:sldId id="257" r:id="rId3"/>
    <p:sldId id="266" r:id="rId4"/>
    <p:sldId id="259" r:id="rId5"/>
    <p:sldId id="260" r:id="rId6"/>
    <p:sldId id="268" r:id="rId7"/>
    <p:sldId id="258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ven KHOURY" initials="SK" lastIdx="1" clrIdx="0">
    <p:extLst>
      <p:ext uri="{19B8F6BF-5375-455C-9EA6-DF929625EA0E}">
        <p15:presenceInfo xmlns:p15="http://schemas.microsoft.com/office/powerpoint/2012/main" userId="a0de2ce969e02fc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AC5D2D-18D4-4674-B20B-52248AC86898}" type="datetimeFigureOut">
              <a:rPr lang="fr-FR" smtClean="0"/>
              <a:t>06/02/2020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A8391F-3FC2-47DA-BDAB-B408E65BA7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9065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48C89-501E-4730-9543-01576A2034FE}" type="datetime1">
              <a:rPr lang="fr-FR" smtClean="0"/>
              <a:t>06/02/2020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9AC45-3576-4A3D-ADD7-63F231E390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339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9969-E17E-41EB-A439-0FF9BCC440BF}" type="datetime1">
              <a:rPr lang="fr-FR" smtClean="0"/>
              <a:t>06/02/2020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9AC45-3576-4A3D-ADD7-63F231E390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7903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5F58-BE70-4E4F-9A10-790E47A23955}" type="datetime1">
              <a:rPr lang="fr-FR" smtClean="0"/>
              <a:t>06/02/2020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9AC45-3576-4A3D-ADD7-63F231E390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760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7083-D909-4AB2-B96E-17D5AD975384}" type="datetime1">
              <a:rPr lang="fr-FR" smtClean="0"/>
              <a:t>06/02/2020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9AC45-3576-4A3D-ADD7-63F231E390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3364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0191-4858-418B-8783-7FE3AE4AD5C3}" type="datetime1">
              <a:rPr lang="fr-FR" smtClean="0"/>
              <a:t>06/02/2020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9AC45-3576-4A3D-ADD7-63F231E390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945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386A-735D-475B-9EB3-0C87F43C8A62}" type="datetime1">
              <a:rPr lang="fr-FR" smtClean="0"/>
              <a:t>06/02/2020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9AC45-3576-4A3D-ADD7-63F231E390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180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7CE63-1EB6-4C48-AB78-59B6897C78E4}" type="datetime1">
              <a:rPr lang="fr-FR" smtClean="0"/>
              <a:t>06/02/2020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9AC45-3576-4A3D-ADD7-63F231E390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5951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0BCB-CE4A-4B8C-AEC0-13760A3BBF3C}" type="datetime1">
              <a:rPr lang="fr-FR" smtClean="0"/>
              <a:t>06/02/2020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9AC45-3576-4A3D-ADD7-63F231E390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891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690D0-6DC4-4AF8-9131-E1BA29C74F87}" type="datetime1">
              <a:rPr lang="fr-FR" smtClean="0"/>
              <a:t>06/02/2020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9AC45-3576-4A3D-ADD7-63F231E390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7988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1792-80D5-42A5-90CA-C8B33FAF9F27}" type="datetime1">
              <a:rPr lang="fr-FR" smtClean="0"/>
              <a:t>06/02/2020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9AC45-3576-4A3D-ADD7-63F231E390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8236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B2C2-99F8-4766-A25A-DFF97AF663A4}" type="datetime1">
              <a:rPr lang="fr-FR" smtClean="0"/>
              <a:t>06/02/2020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9AC45-3576-4A3D-ADD7-63F231E390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9277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5BCF8-A328-4345-80F2-9CDF2E275F97}" type="datetime1">
              <a:rPr lang="fr-FR" smtClean="0"/>
              <a:t>06/02/2020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9AC45-3576-4A3D-ADD7-63F231E390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6225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y-business-plan.fr/cash-flow" TargetMode="External"/><Relationship Id="rId2" Type="http://schemas.openxmlformats.org/officeDocument/2006/relationships/hyperlink" Target="https://arstechnica.com/cars/2018/10/how-tesla-proved-cash-flow-critics-wrong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upport.rendementlocatif.com/hc/fr/articles/360027894852-Comment-calculer-son-cash-flow-" TargetMode="External"/><Relationship Id="rId4" Type="http://schemas.openxmlformats.org/officeDocument/2006/relationships/hyperlink" Target="http://www.lemanufactureur.fr/wp-content/uploads/2015/05/les-5-cles-pour-parler-finance-1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3D0D030-238D-45E8-8AAD-486C1A745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l"/>
            <a:r>
              <a:rPr lang="fr-FR" sz="4000" dirty="0" err="1"/>
              <a:t>AlphaGo</a:t>
            </a:r>
            <a:r>
              <a:rPr lang="fr-FR" sz="4000" dirty="0"/>
              <a:t> de Google DeepMind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A172E1-9758-408F-BAE7-95DFF6F56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00392" y="4549031"/>
            <a:ext cx="4391608" cy="1713675"/>
          </a:xfrm>
        </p:spPr>
        <p:txBody>
          <a:bodyPr anchor="ctr">
            <a:noAutofit/>
          </a:bodyPr>
          <a:lstStyle/>
          <a:p>
            <a:pPr algn="l"/>
            <a:r>
              <a:rPr lang="fr-FR" dirty="0"/>
              <a:t>Driss NAIT BELKACEM	</a:t>
            </a:r>
          </a:p>
          <a:p>
            <a:pPr algn="l"/>
            <a:r>
              <a:rPr lang="fr-FR" dirty="0" err="1"/>
              <a:t>Sefkan</a:t>
            </a:r>
            <a:r>
              <a:rPr lang="fr-FR" dirty="0"/>
              <a:t> TAS	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Image result for analyse">
            <a:extLst>
              <a:ext uri="{FF2B5EF4-FFF2-40B4-BE49-F238E27FC236}">
                <a16:creationId xmlns:a16="http://schemas.microsoft.com/office/drawing/2014/main" id="{4D02C2D9-76C2-4B01-9E18-A84AF79E0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580" y="0"/>
            <a:ext cx="5105400" cy="170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284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56491B0-C866-4C6B-8B59-9E5FD2593D64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EXECUTIVE SUMMARY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A6DBE66-F2B8-44EE-BDDD-3F9F2573B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9AC45-3576-4A3D-ADD7-63F231E390D5}" type="slidenum">
              <a:rPr lang="fr-FR" smtClean="0"/>
              <a:t>1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B8F4816-699F-4BFE-9D8B-C618B6DDF0FD}"/>
              </a:ext>
            </a:extLst>
          </p:cNvPr>
          <p:cNvSpPr txBox="1"/>
          <p:nvPr/>
        </p:nvSpPr>
        <p:spPr>
          <a:xfrm>
            <a:off x="1385582" y="1195985"/>
            <a:ext cx="9420836" cy="67403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</a:bodyPr>
          <a:lstStyle/>
          <a:p>
            <a:pPr>
              <a:buClr>
                <a:schemeClr val="accent4"/>
              </a:buClr>
            </a:pPr>
            <a:endParaRPr lang="fr-FR" sz="24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accent4"/>
              </a:buClr>
              <a:buFont typeface="Wingdings" panose="05000000000000000000" pitchFamily="2" charset="2"/>
              <a:buChar char="v"/>
            </a:pPr>
            <a:endParaRPr lang="fr-FR" sz="24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accent4"/>
              </a:buClr>
              <a:buFont typeface="Wingdings" panose="05000000000000000000" pitchFamily="2" charset="2"/>
              <a:buChar char="v"/>
            </a:pPr>
            <a:r>
              <a:rPr lang="fr-FR" sz="2400" dirty="0">
                <a:solidFill>
                  <a:schemeClr val="tx1"/>
                </a:solidFill>
              </a:rPr>
              <a:t>Histoire</a:t>
            </a:r>
          </a:p>
          <a:p>
            <a:pPr marL="342900" indent="-342900">
              <a:buClr>
                <a:schemeClr val="accent4"/>
              </a:buClr>
              <a:buFont typeface="Wingdings" panose="05000000000000000000" pitchFamily="2" charset="2"/>
              <a:buChar char="v"/>
            </a:pPr>
            <a:endParaRPr lang="fr-FR" sz="24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accent4"/>
              </a:buClr>
              <a:buFont typeface="Wingdings" panose="05000000000000000000" pitchFamily="2" charset="2"/>
              <a:buChar char="v"/>
            </a:pPr>
            <a:r>
              <a:rPr lang="fr-FR" sz="2400" dirty="0">
                <a:solidFill>
                  <a:schemeClr val="tx1"/>
                </a:solidFill>
              </a:rPr>
              <a:t>Qu’est ce que </a:t>
            </a:r>
            <a:r>
              <a:rPr lang="fr-FR" sz="2400" dirty="0" err="1">
                <a:solidFill>
                  <a:schemeClr val="tx1"/>
                </a:solidFill>
              </a:rPr>
              <a:t>AlphaGo</a:t>
            </a:r>
            <a:r>
              <a:rPr lang="fr-FR" sz="2400" dirty="0">
                <a:solidFill>
                  <a:schemeClr val="tx1"/>
                </a:solidFill>
              </a:rPr>
              <a:t> ?</a:t>
            </a:r>
          </a:p>
          <a:p>
            <a:pPr marL="800100" lvl="1" indent="-342900">
              <a:buClr>
                <a:schemeClr val="accent4"/>
              </a:buClr>
              <a:buFont typeface="Wingdings" panose="05000000000000000000" pitchFamily="2" charset="2"/>
              <a:buChar char="v"/>
            </a:pPr>
            <a:r>
              <a:rPr lang="fr-FR" sz="2400" dirty="0" err="1">
                <a:solidFill>
                  <a:schemeClr val="tx1"/>
                </a:solidFill>
              </a:rPr>
              <a:t>deepmind</a:t>
            </a:r>
            <a:endParaRPr lang="fr-FR" sz="24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accent4"/>
              </a:buClr>
              <a:buFont typeface="Wingdings" panose="05000000000000000000" pitchFamily="2" charset="2"/>
              <a:buChar char="v"/>
            </a:pPr>
            <a:r>
              <a:rPr lang="fr-FR" sz="2400" dirty="0">
                <a:solidFill>
                  <a:schemeClr val="tx1"/>
                </a:solidFill>
              </a:rPr>
              <a:t>Versions d’</a:t>
            </a:r>
            <a:r>
              <a:rPr lang="fr-FR" sz="2400" dirty="0" err="1">
                <a:solidFill>
                  <a:schemeClr val="tx1"/>
                </a:solidFill>
              </a:rPr>
              <a:t>AlphaGo</a:t>
            </a:r>
            <a:endParaRPr lang="fr-FR" sz="2400" dirty="0">
              <a:solidFill>
                <a:schemeClr val="tx1"/>
              </a:solidFill>
            </a:endParaRPr>
          </a:p>
          <a:p>
            <a:pPr>
              <a:buClr>
                <a:schemeClr val="accent4"/>
              </a:buClr>
            </a:pPr>
            <a:r>
              <a:rPr lang="fr-FR" sz="2400">
                <a:solidFill>
                  <a:schemeClr val="tx1"/>
                </a:solidFill>
              </a:rPr>
              <a:t>	 algo</a:t>
            </a:r>
            <a:endParaRPr lang="fr-FR" sz="24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accent4"/>
              </a:buClr>
              <a:buFont typeface="Wingdings" panose="05000000000000000000" pitchFamily="2" charset="2"/>
              <a:buChar char="v"/>
            </a:pPr>
            <a:r>
              <a:rPr lang="fr-FR" sz="2400" dirty="0">
                <a:solidFill>
                  <a:schemeClr val="tx1"/>
                </a:solidFill>
              </a:rPr>
              <a:t>Exemple de jeu </a:t>
            </a:r>
          </a:p>
          <a:p>
            <a:pPr marL="342900" indent="-342900">
              <a:buClr>
                <a:schemeClr val="accent4"/>
              </a:buClr>
              <a:buFont typeface="Wingdings" panose="05000000000000000000" pitchFamily="2" charset="2"/>
              <a:buChar char="v"/>
            </a:pPr>
            <a:endParaRPr lang="fr-FR" sz="24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accent4"/>
              </a:buClr>
              <a:buFont typeface="Wingdings" panose="05000000000000000000" pitchFamily="2" charset="2"/>
              <a:buChar char="v"/>
            </a:pPr>
            <a:r>
              <a:rPr lang="fr-FR" sz="2400" dirty="0">
                <a:solidFill>
                  <a:schemeClr val="tx1"/>
                </a:solidFill>
              </a:rPr>
              <a:t>Conclusion</a:t>
            </a:r>
          </a:p>
          <a:p>
            <a:pPr marL="342900" indent="-342900">
              <a:buClr>
                <a:schemeClr val="accent4"/>
              </a:buClr>
              <a:buFont typeface="Wingdings" panose="05000000000000000000" pitchFamily="2" charset="2"/>
              <a:buChar char="v"/>
            </a:pPr>
            <a:endParaRPr lang="fr-FR" sz="24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accent4"/>
              </a:buClr>
              <a:buFont typeface="Wingdings" panose="05000000000000000000" pitchFamily="2" charset="2"/>
              <a:buChar char="v"/>
            </a:pPr>
            <a:endParaRPr lang="fr-FR" sz="24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accent4"/>
              </a:buClr>
              <a:buFont typeface="Wingdings" panose="05000000000000000000" pitchFamily="2" charset="2"/>
              <a:buChar char="v"/>
            </a:pPr>
            <a:endParaRPr lang="fr-FR" sz="24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accent4"/>
              </a:buClr>
              <a:buFont typeface="Wingdings" panose="05000000000000000000" pitchFamily="2" charset="2"/>
              <a:buChar char="v"/>
            </a:pPr>
            <a:endParaRPr lang="fr-FR" sz="24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accent4"/>
              </a:buClr>
              <a:buFont typeface="Wingdings" panose="05000000000000000000" pitchFamily="2" charset="2"/>
              <a:buChar char="v"/>
            </a:pPr>
            <a:endParaRPr lang="fr-FR" sz="24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accent4"/>
              </a:buClr>
              <a:buFont typeface="Wingdings" panose="05000000000000000000" pitchFamily="2" charset="2"/>
              <a:buChar char="v"/>
            </a:pPr>
            <a:endParaRPr lang="fr-FR" sz="24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accent4"/>
              </a:buClr>
              <a:buFont typeface="Wingdings" panose="05000000000000000000" pitchFamily="2" charset="2"/>
              <a:buChar char="v"/>
            </a:pPr>
            <a:endParaRPr lang="fr-F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14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73B8290B-4B37-485F-9895-67CD8489A91C}"/>
              </a:ext>
            </a:extLst>
          </p:cNvPr>
          <p:cNvSpPr txBox="1"/>
          <p:nvPr/>
        </p:nvSpPr>
        <p:spPr>
          <a:xfrm>
            <a:off x="133164" y="204186"/>
            <a:ext cx="11443317" cy="461665"/>
          </a:xfrm>
          <a:prstGeom prst="rect">
            <a:avLst/>
          </a:prstGeom>
          <a:ln w="2857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4"/>
                </a:solidFill>
              </a:rPr>
              <a:t>	Excédent Brut d’Exploitation (Cash Flow)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F572A469-815D-4DB1-8739-21D68C896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9AC45-3576-4A3D-ADD7-63F231E390D5}" type="slidenum">
              <a:rPr lang="fr-FR" smtClean="0"/>
              <a:t>2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8CC8CE9-E35D-486F-8CE6-0705360A169C}"/>
              </a:ext>
            </a:extLst>
          </p:cNvPr>
          <p:cNvSpPr txBox="1"/>
          <p:nvPr/>
        </p:nvSpPr>
        <p:spPr>
          <a:xfrm>
            <a:off x="301310" y="1258868"/>
            <a:ext cx="11107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2E3936C-CA64-4DA3-A105-2E46D2BEC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867" y="1443534"/>
            <a:ext cx="10050266" cy="285027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CA1C2CA-3365-4EE9-B7E5-AFB2FA93FB03}"/>
              </a:ext>
            </a:extLst>
          </p:cNvPr>
          <p:cNvSpPr txBox="1"/>
          <p:nvPr/>
        </p:nvSpPr>
        <p:spPr>
          <a:xfrm>
            <a:off x="868101" y="4687747"/>
            <a:ext cx="10253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EBE = l’argent entrant – argent sortant de l’entreprise </a:t>
            </a:r>
          </a:p>
          <a:p>
            <a:endParaRPr lang="fr-FR" dirty="0"/>
          </a:p>
          <a:p>
            <a:r>
              <a:rPr lang="fr-FR" dirty="0"/>
              <a:t>Remarque : EBE négatif on parle d’insuffisance brute d’exploitation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6067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2C6C9C69-1297-4292-9866-149BE19E4AF1}"/>
              </a:ext>
            </a:extLst>
          </p:cNvPr>
          <p:cNvSpPr txBox="1"/>
          <p:nvPr/>
        </p:nvSpPr>
        <p:spPr>
          <a:xfrm>
            <a:off x="133164" y="204186"/>
            <a:ext cx="11443317" cy="461665"/>
          </a:xfrm>
          <a:prstGeom prst="rect">
            <a:avLst/>
          </a:prstGeom>
          <a:ln w="2857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4"/>
                </a:solidFill>
              </a:rPr>
              <a:t>	Free Cash Flow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CC5C22C-C83D-46D5-ACCB-4349573BA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9AC45-3576-4A3D-ADD7-63F231E390D5}" type="slidenum">
              <a:rPr lang="fr-FR" smtClean="0"/>
              <a:t>3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3DACB02-145E-4DBF-853C-9081F6252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49" y="1714001"/>
            <a:ext cx="5742008" cy="403331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2146AC3B-32B5-44E0-8594-8AC5371A815A}"/>
              </a:ext>
            </a:extLst>
          </p:cNvPr>
          <p:cNvSpPr txBox="1"/>
          <p:nvPr/>
        </p:nvSpPr>
        <p:spPr>
          <a:xfrm>
            <a:off x="7381188" y="1414021"/>
            <a:ext cx="38461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EBE = 50 000 €</a:t>
            </a:r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15 000 € investissements</a:t>
            </a:r>
          </a:p>
          <a:p>
            <a:endParaRPr lang="fr-FR" sz="2400" dirty="0"/>
          </a:p>
          <a:p>
            <a:r>
              <a:rPr lang="fr-FR" sz="2400" dirty="0"/>
              <a:t>15 000 € de BFR</a:t>
            </a:r>
          </a:p>
          <a:p>
            <a:endParaRPr lang="fr-FR" sz="2400" dirty="0"/>
          </a:p>
          <a:p>
            <a:r>
              <a:rPr lang="fr-FR" sz="2400" dirty="0"/>
              <a:t>10% = 5000 €</a:t>
            </a:r>
          </a:p>
          <a:p>
            <a:endParaRPr lang="fr-FR" sz="2400" dirty="0"/>
          </a:p>
          <a:p>
            <a:r>
              <a:rPr lang="fr-FR" sz="2400" dirty="0"/>
              <a:t>FCF = 15 000€</a:t>
            </a:r>
          </a:p>
        </p:txBody>
      </p:sp>
    </p:spTree>
    <p:extLst>
      <p:ext uri="{BB962C8B-B14F-4D97-AF65-F5344CB8AC3E}">
        <p14:creationId xmlns:p14="http://schemas.microsoft.com/office/powerpoint/2010/main" val="100156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B5DF3234-21F9-45F0-A621-0FB8EA596093}"/>
              </a:ext>
            </a:extLst>
          </p:cNvPr>
          <p:cNvSpPr txBox="1"/>
          <p:nvPr/>
        </p:nvSpPr>
        <p:spPr>
          <a:xfrm>
            <a:off x="133164" y="204186"/>
            <a:ext cx="11443317" cy="461665"/>
          </a:xfrm>
          <a:prstGeom prst="rect">
            <a:avLst/>
          </a:prstGeom>
          <a:ln w="2857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4"/>
                </a:solidFill>
              </a:rPr>
              <a:t>	l’Utilité du Free Cash Flow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0ED7F0-95B7-4FDE-8A99-2A96AE2AB06D}"/>
              </a:ext>
            </a:extLst>
          </p:cNvPr>
          <p:cNvSpPr/>
          <p:nvPr/>
        </p:nvSpPr>
        <p:spPr>
          <a:xfrm>
            <a:off x="372862" y="861134"/>
            <a:ext cx="87711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690B0F4-5876-4C99-ABB8-C2983688C19C}"/>
              </a:ext>
            </a:extLst>
          </p:cNvPr>
          <p:cNvSpPr txBox="1"/>
          <p:nvPr/>
        </p:nvSpPr>
        <p:spPr>
          <a:xfrm>
            <a:off x="4213934" y="1647191"/>
            <a:ext cx="3764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F1D577-6122-439A-A3DC-FA4149A63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9AC45-3576-4A3D-ADD7-63F231E390D5}" type="slidenum">
              <a:rPr lang="fr-FR" smtClean="0"/>
              <a:t>4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7AE9C02-4788-47D2-AB42-5D8D1C470464}"/>
              </a:ext>
            </a:extLst>
          </p:cNvPr>
          <p:cNvSpPr txBox="1"/>
          <p:nvPr/>
        </p:nvSpPr>
        <p:spPr>
          <a:xfrm>
            <a:off x="526741" y="1433608"/>
            <a:ext cx="1144331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Mesurer la performance financière</a:t>
            </a:r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 Rembourser les dettes</a:t>
            </a:r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Rémunérer les actionnaires</a:t>
            </a:r>
          </a:p>
          <a:p>
            <a:endParaRPr lang="fr-FR" sz="2400" dirty="0"/>
          </a:p>
          <a:p>
            <a:r>
              <a:rPr lang="fr-FR" sz="2400" dirty="0" err="1"/>
              <a:t>Rmq</a:t>
            </a:r>
            <a:r>
              <a:rPr lang="fr-FR" sz="2400" dirty="0"/>
              <a:t> : Le free cash flow est le cash flow diminué des investissements payés dans l’année.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1F5DE54-C1C3-4B27-8D89-8CF4D830D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822" y="2416154"/>
            <a:ext cx="513397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703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B5DF3234-21F9-45F0-A621-0FB8EA596093}"/>
              </a:ext>
            </a:extLst>
          </p:cNvPr>
          <p:cNvSpPr txBox="1"/>
          <p:nvPr/>
        </p:nvSpPr>
        <p:spPr>
          <a:xfrm>
            <a:off x="133164" y="204186"/>
            <a:ext cx="11443317" cy="461665"/>
          </a:xfrm>
          <a:prstGeom prst="rect">
            <a:avLst/>
          </a:prstGeom>
          <a:ln w="2857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4"/>
                </a:solidFill>
              </a:rPr>
              <a:t>	Les Significations du Free Cash Flow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0ED7F0-95B7-4FDE-8A99-2A96AE2AB06D}"/>
              </a:ext>
            </a:extLst>
          </p:cNvPr>
          <p:cNvSpPr/>
          <p:nvPr/>
        </p:nvSpPr>
        <p:spPr>
          <a:xfrm>
            <a:off x="372862" y="861134"/>
            <a:ext cx="87711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690B0F4-5876-4C99-ABB8-C2983688C19C}"/>
              </a:ext>
            </a:extLst>
          </p:cNvPr>
          <p:cNvSpPr txBox="1"/>
          <p:nvPr/>
        </p:nvSpPr>
        <p:spPr>
          <a:xfrm>
            <a:off x="4213934" y="1647191"/>
            <a:ext cx="3764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F1D577-6122-439A-A3DC-FA4149A63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9AC45-3576-4A3D-ADD7-63F231E390D5}" type="slidenum">
              <a:rPr lang="fr-FR" smtClean="0"/>
              <a:t>5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0956540-AA24-48CB-821B-DEAC8E41A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687" y="923647"/>
            <a:ext cx="8261310" cy="573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563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73B8290B-4B37-485F-9895-67CD8489A91C}"/>
              </a:ext>
            </a:extLst>
          </p:cNvPr>
          <p:cNvSpPr txBox="1"/>
          <p:nvPr/>
        </p:nvSpPr>
        <p:spPr>
          <a:xfrm>
            <a:off x="133164" y="204186"/>
            <a:ext cx="11443317" cy="461665"/>
          </a:xfrm>
          <a:prstGeom prst="rect">
            <a:avLst/>
          </a:prstGeom>
          <a:ln w="2857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4"/>
                </a:solidFill>
              </a:rPr>
              <a:t>	Capacité d’Auto Financement 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F572A469-815D-4DB1-8739-21D68C896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9AC45-3576-4A3D-ADD7-63F231E390D5}" type="slidenum">
              <a:rPr lang="fr-FR" smtClean="0"/>
              <a:t>6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55FF377-AD71-446F-B817-B54531645F2F}"/>
              </a:ext>
            </a:extLst>
          </p:cNvPr>
          <p:cNvSpPr txBox="1"/>
          <p:nvPr/>
        </p:nvSpPr>
        <p:spPr>
          <a:xfrm>
            <a:off x="306506" y="1343481"/>
            <a:ext cx="59136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La capacité d'autofinancement est l'aptitude de financer ses besoins d'exploitation et de développement.</a:t>
            </a:r>
          </a:p>
          <a:p>
            <a:endParaRPr lang="fr-FR" sz="240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EFC1AF6-B4A1-4994-90B7-C738E7175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45" y="2973256"/>
            <a:ext cx="3690648" cy="338309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A3BB99D-257F-4AC9-A029-CE6B4B3E4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923" y="2973257"/>
            <a:ext cx="3922320" cy="338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984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D5C0A4-1BAF-4309-8112-B8E46FEA186B}"/>
              </a:ext>
            </a:extLst>
          </p:cNvPr>
          <p:cNvSpPr/>
          <p:nvPr/>
        </p:nvSpPr>
        <p:spPr>
          <a:xfrm>
            <a:off x="2146300" y="1828874"/>
            <a:ext cx="7899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fr-FR" altLang="fr-FR" sz="2800" dirty="0"/>
          </a:p>
          <a:p>
            <a:pPr>
              <a:defRPr/>
            </a:pPr>
            <a:endParaRPr lang="fr-FR" altLang="fr-FR" sz="28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659C38A-CD99-40DA-8CB8-9C73B4FFA390}"/>
              </a:ext>
            </a:extLst>
          </p:cNvPr>
          <p:cNvSpPr txBox="1"/>
          <p:nvPr/>
        </p:nvSpPr>
        <p:spPr>
          <a:xfrm>
            <a:off x="133200" y="205200"/>
            <a:ext cx="11444400" cy="460800"/>
          </a:xfrm>
          <a:prstGeom prst="rect">
            <a:avLst/>
          </a:prstGeom>
          <a:ln w="2857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fr-FR" sz="2400" b="1" dirty="0">
                <a:solidFill>
                  <a:schemeClr val="accent4"/>
                </a:solidFill>
              </a:rPr>
              <a:t>Conclusions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30BFA53-6F8A-48C5-97AA-B3739B23C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9AC45-3576-4A3D-ADD7-63F231E390D5}" type="slidenum">
              <a:rPr lang="fr-FR" smtClean="0"/>
              <a:t>7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66A44A7-B0E2-4C17-A62C-B3C864D2F213}"/>
              </a:ext>
            </a:extLst>
          </p:cNvPr>
          <p:cNvSpPr txBox="1"/>
          <p:nvPr/>
        </p:nvSpPr>
        <p:spPr>
          <a:xfrm>
            <a:off x="1208590" y="1093371"/>
            <a:ext cx="877361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Le free cash flow est un indicateur cash de la performance de l’entreprise.</a:t>
            </a:r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Si le free cash flow est positif, la société peut autofinancer ses investissements.</a:t>
            </a:r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 Avec le free cash flow, l’entreprise peut distribuer du dividende et/ou se désendetter.</a:t>
            </a:r>
          </a:p>
          <a:p>
            <a:endParaRPr lang="fr-FR" sz="2400" dirty="0"/>
          </a:p>
          <a:p>
            <a:r>
              <a:rPr lang="fr-FR" sz="2400" dirty="0"/>
              <a:t> Si le free cash flow est négatif, l’entreprise doit s’endetter davantage pour se financer.</a:t>
            </a:r>
          </a:p>
        </p:txBody>
      </p:sp>
    </p:spTree>
    <p:extLst>
      <p:ext uri="{BB962C8B-B14F-4D97-AF65-F5344CB8AC3E}">
        <p14:creationId xmlns:p14="http://schemas.microsoft.com/office/powerpoint/2010/main" val="3032101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8659C38A-CD99-40DA-8CB8-9C73B4FFA390}"/>
              </a:ext>
            </a:extLst>
          </p:cNvPr>
          <p:cNvSpPr txBox="1"/>
          <p:nvPr/>
        </p:nvSpPr>
        <p:spPr>
          <a:xfrm>
            <a:off x="133200" y="205200"/>
            <a:ext cx="11443317" cy="461665"/>
          </a:xfrm>
          <a:prstGeom prst="rect">
            <a:avLst/>
          </a:prstGeom>
          <a:ln w="2857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fr-FR" sz="2400" b="1" dirty="0">
                <a:solidFill>
                  <a:schemeClr val="accent4"/>
                </a:solidFill>
              </a:rPr>
              <a:t>Sources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BE95BD9-606C-4606-B216-DC023BAFF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9AC45-3576-4A3D-ADD7-63F231E390D5}" type="slidenum">
              <a:rPr lang="fr-FR" smtClean="0"/>
              <a:t>8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0D93E78-9A74-43CD-BCEB-93D6124AB119}"/>
              </a:ext>
            </a:extLst>
          </p:cNvPr>
          <p:cNvSpPr txBox="1"/>
          <p:nvPr/>
        </p:nvSpPr>
        <p:spPr>
          <a:xfrm>
            <a:off x="656953" y="2745586"/>
            <a:ext cx="108780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>
                <a:hlinkClick r:id="rId2"/>
              </a:rPr>
              <a:t>https://arstechnica.com/cars/2018/10/how-tesla-proved-cash-flow-critics-wrong/</a:t>
            </a:r>
            <a:endParaRPr lang="fr-FR" dirty="0"/>
          </a:p>
          <a:p>
            <a:endParaRPr lang="fr-FR" dirty="0"/>
          </a:p>
          <a:p>
            <a:r>
              <a:rPr lang="fr-FR" dirty="0">
                <a:hlinkClick r:id="rId3"/>
              </a:rPr>
              <a:t>https://www.my-business-plan.fr/cash-flow</a:t>
            </a:r>
            <a:endParaRPr lang="fr-FR" dirty="0"/>
          </a:p>
          <a:p>
            <a:endParaRPr lang="fr-FR" dirty="0"/>
          </a:p>
          <a:p>
            <a:r>
              <a:rPr lang="fr-FR" dirty="0">
                <a:hlinkClick r:id="rId4"/>
              </a:rPr>
              <a:t>http://www.lemanufactureur.fr/wp-content/uploads/2015/05/les-5-cles-pour-parler-finance-1.pdf</a:t>
            </a:r>
            <a:endParaRPr lang="fr-FR" dirty="0"/>
          </a:p>
          <a:p>
            <a:endParaRPr lang="fr-FR" dirty="0"/>
          </a:p>
          <a:p>
            <a:r>
              <a:rPr lang="fr-FR" dirty="0">
                <a:hlinkClick r:id="rId5"/>
              </a:rPr>
              <a:t>https://support.rendementlocatif.com/hc/fr/articles/360027894852-Comment-calculer-son-cash-flow-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2167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1633</TotalTime>
  <Words>271</Words>
  <Application>Microsoft Office PowerPoint</Application>
  <PresentationFormat>Grand écran</PresentationFormat>
  <Paragraphs>80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AlphaGo de Google DeepMind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fonctionnelle</dc:title>
  <dc:creator>Antony Fabien</dc:creator>
  <cp:lastModifiedBy>Driss Nait</cp:lastModifiedBy>
  <cp:revision>67</cp:revision>
  <dcterms:created xsi:type="dcterms:W3CDTF">2020-01-13T19:42:14Z</dcterms:created>
  <dcterms:modified xsi:type="dcterms:W3CDTF">2020-02-06T16:46:15Z</dcterms:modified>
</cp:coreProperties>
</file>