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nl-NL"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nl-NL" sz="3200">
                <a:latin typeface="Arial"/>
              </a:rPr>
              <a:t>Click to edit the outline text format</a:t>
            </a:r>
            <a:endParaRPr/>
          </a:p>
          <a:p>
            <a:pPr lvl="1">
              <a:buSzPct val="75000"/>
              <a:buFont typeface="StarSymbol"/>
              <a:buChar char=""/>
            </a:pPr>
            <a:r>
              <a:rPr lang="nl-NL" sz="2800">
                <a:latin typeface="Arial"/>
              </a:rPr>
              <a:t>Second Outline Level</a:t>
            </a:r>
            <a:endParaRPr/>
          </a:p>
          <a:p>
            <a:pPr lvl="2">
              <a:buSzPct val="45000"/>
              <a:buFont typeface="StarSymbol"/>
              <a:buChar char=""/>
            </a:pPr>
            <a:r>
              <a:rPr lang="nl-NL" sz="2400">
                <a:latin typeface="Arial"/>
              </a:rPr>
              <a:t>Third Outline Level</a:t>
            </a:r>
            <a:endParaRPr/>
          </a:p>
          <a:p>
            <a:pPr lvl="3">
              <a:buSzPct val="75000"/>
              <a:buFont typeface="StarSymbol"/>
              <a:buChar char=""/>
            </a:pPr>
            <a:r>
              <a:rPr lang="nl-NL" sz="2000">
                <a:latin typeface="Arial"/>
              </a:rPr>
              <a:t>Fourth Outline Level</a:t>
            </a:r>
            <a:endParaRPr/>
          </a:p>
          <a:p>
            <a:pPr lvl="4">
              <a:buSzPct val="45000"/>
              <a:buFont typeface="StarSymbol"/>
              <a:buChar char=""/>
            </a:pPr>
            <a:r>
              <a:rPr lang="nl-NL" sz="2000">
                <a:latin typeface="Arial"/>
              </a:rPr>
              <a:t>Fifth Outline Level</a:t>
            </a:r>
            <a:endParaRPr/>
          </a:p>
          <a:p>
            <a:pPr lvl="5">
              <a:buSzPct val="45000"/>
              <a:buFont typeface="StarSymbol"/>
              <a:buChar char=""/>
            </a:pPr>
            <a:r>
              <a:rPr lang="nl-NL" sz="2000">
                <a:latin typeface="Arial"/>
              </a:rPr>
              <a:t>Sixth Outline Level</a:t>
            </a:r>
            <a:endParaRPr/>
          </a:p>
          <a:p>
            <a:pPr lvl="6">
              <a:buSzPct val="45000"/>
              <a:buFont typeface="StarSymbol"/>
              <a:buChar char=""/>
            </a:pPr>
            <a:r>
              <a:rPr lang="nl-NL"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nl-NL"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nl-NL"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C29AE541-4BC3-4870-B7B0-FBC4A11ADD9F}" type="slidenum">
              <a:rPr lang="nl-NL"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Presentatie eindopdracht CDSP</a:t>
            </a:r>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lang="nl-NL" sz="3200">
                <a:latin typeface="Arial"/>
              </a:rPr>
              <a:t>November 2018</a:t>
            </a:r>
            <a:endParaRPr/>
          </a:p>
          <a:p>
            <a:pPr algn="ctr"/>
            <a:endParaRPr/>
          </a:p>
          <a:p>
            <a:pPr algn="ctr"/>
            <a:r>
              <a:rPr lang="nl-NL" sz="3200">
                <a:latin typeface="Arial"/>
              </a:rPr>
              <a:t>Driss Taibi</a:t>
            </a:r>
            <a:endParaRPr/>
          </a:p>
          <a:p>
            <a:pPr algn="ctr"/>
            <a:r>
              <a:rPr lang="nl-NL" sz="3200">
                <a:latin typeface="Arial"/>
              </a:rPr>
              <a:t>Hans Tacken</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OUD--Leren van het model</a:t>
            </a:r>
            <a:endParaRPr/>
          </a:p>
        </p:txBody>
      </p:sp>
      <p:sp>
        <p:nvSpPr>
          <p:cNvPr id="61" name="TextShape 2"/>
          <p:cNvSpPr txBox="1"/>
          <p:nvPr/>
        </p:nvSpPr>
        <p:spPr>
          <a:xfrm>
            <a:off x="504360" y="1368000"/>
            <a:ext cx="9071640" cy="5896440"/>
          </a:xfrm>
          <a:prstGeom prst="rect">
            <a:avLst/>
          </a:prstGeom>
          <a:noFill/>
          <a:ln>
            <a:noFill/>
          </a:ln>
        </p:spPr>
        <p:txBody>
          <a:bodyPr lIns="0" rIns="0" tIns="0" bIns="0"/>
          <a:p>
            <a:pPr>
              <a:buSzPct val="45000"/>
              <a:buFont typeface="StarSymbol"/>
              <a:buChar char=""/>
            </a:pPr>
            <a:r>
              <a:rPr lang="nl-NL">
                <a:latin typeface="Arial"/>
              </a:rPr>
              <a:t>De trainings set van 3000 documenten, met aantal topics = 50.</a:t>
            </a:r>
            <a:endParaRPr/>
          </a:p>
          <a:p>
            <a:pPr>
              <a:buSzPct val="45000"/>
              <a:buFont typeface="StarSymbol"/>
              <a:buChar char=""/>
            </a:pPr>
            <a:r>
              <a:rPr lang="nl-NL">
                <a:latin typeface="Arial"/>
              </a:rPr>
              <a:t>De linkerkant van het onderstaande plaatje geeft de afstand in de multidimensionale ruimte weer, geplot op 2 dimensies.</a:t>
            </a:r>
            <a:endParaRPr/>
          </a:p>
          <a:p>
            <a:pPr>
              <a:buSzPct val="45000"/>
              <a:buFont typeface="StarSymbol"/>
              <a:buChar char=""/>
            </a:pPr>
            <a:r>
              <a:rPr lang="nl-NL">
                <a:latin typeface="Arial"/>
              </a:rPr>
              <a:t>We kunnen zien dat er veel overlap is tussen de topics, dat is geen goed teken.</a:t>
            </a:r>
            <a:endParaRPr/>
          </a:p>
          <a:p>
            <a:pPr>
              <a:buSzPct val="45000"/>
              <a:buFont typeface="StarSymbol"/>
              <a:buChar char=""/>
            </a:pPr>
            <a:endParaRPr/>
          </a:p>
          <a:p>
            <a:pPr>
              <a:buSzPct val="45000"/>
              <a:buFont typeface="StarSymbol"/>
              <a:buChar char=""/>
            </a:pPr>
            <a:endParaRPr/>
          </a:p>
        </p:txBody>
      </p:sp>
      <p:pic>
        <p:nvPicPr>
          <p:cNvPr id="62" name="" descr=""/>
          <p:cNvPicPr/>
          <p:nvPr/>
        </p:nvPicPr>
        <p:blipFill>
          <a:blip r:embed="rId1"/>
          <a:stretch/>
        </p:blipFill>
        <p:spPr>
          <a:xfrm>
            <a:off x="521640" y="2880000"/>
            <a:ext cx="8046360" cy="435348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Leren van het model</a:t>
            </a:r>
            <a:endParaRPr/>
          </a:p>
        </p:txBody>
      </p:sp>
      <p:sp>
        <p:nvSpPr>
          <p:cNvPr id="64" name="TextShape 2"/>
          <p:cNvSpPr txBox="1"/>
          <p:nvPr/>
        </p:nvSpPr>
        <p:spPr>
          <a:xfrm>
            <a:off x="504000" y="1440000"/>
            <a:ext cx="9071640" cy="5832000"/>
          </a:xfrm>
          <a:prstGeom prst="rect">
            <a:avLst/>
          </a:prstGeom>
          <a:noFill/>
          <a:ln>
            <a:noFill/>
          </a:ln>
        </p:spPr>
        <p:txBody>
          <a:bodyPr lIns="0" rIns="0" tIns="0" bIns="0"/>
          <a:p>
            <a:pPr>
              <a:buSzPct val="45000"/>
              <a:buFont typeface="StarSymbol"/>
              <a:buChar char=""/>
            </a:pPr>
            <a:r>
              <a:rPr lang="nl-NL">
                <a:latin typeface="Arial"/>
              </a:rPr>
              <a:t>De trainings set van 3000 documenten, met aantal topics = 20.</a:t>
            </a:r>
            <a:endParaRPr/>
          </a:p>
          <a:p>
            <a:pPr>
              <a:buSzPct val="45000"/>
              <a:buFont typeface="StarSymbol"/>
              <a:buChar char=""/>
            </a:pPr>
            <a:r>
              <a:rPr lang="nl-NL">
                <a:latin typeface="Arial"/>
              </a:rPr>
              <a:t>De linkerkant van het onderstaande plaatje geeft de afstand in de multidimensionale ruimte weer, geplot op 2 dimensies. Er is nagenoeg geen overlap tussen de topics, wat een goed teken is. Maar technische skills staan nergens in de top 10 van meest relevante trefwoorden.</a:t>
            </a:r>
            <a:endParaRPr/>
          </a:p>
        </p:txBody>
      </p:sp>
      <p:pic>
        <p:nvPicPr>
          <p:cNvPr id="65" name="" descr=""/>
          <p:cNvPicPr/>
          <p:nvPr/>
        </p:nvPicPr>
        <p:blipFill>
          <a:blip r:embed="rId1"/>
          <a:stretch/>
        </p:blipFill>
        <p:spPr>
          <a:xfrm>
            <a:off x="863640" y="2952000"/>
            <a:ext cx="8712000" cy="4328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OUD--Leren van het model</a:t>
            </a:r>
            <a:endParaRPr/>
          </a:p>
        </p:txBody>
      </p:sp>
      <p:sp>
        <p:nvSpPr>
          <p:cNvPr id="6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a:latin typeface="Arial"/>
              </a:rPr>
              <a:t>Opnieuw de trainings set van 3000 documenten, met aantal topics nu 20.</a:t>
            </a:r>
            <a:endParaRPr/>
          </a:p>
          <a:p>
            <a:pPr>
              <a:buSzPct val="45000"/>
              <a:buFont typeface="StarSymbol"/>
              <a:buChar char=""/>
            </a:pPr>
            <a:r>
              <a:rPr lang="nl-NL">
                <a:latin typeface="Arial"/>
              </a:rPr>
              <a:t>We kunnen zien dat er nog steeds veel overlap is tussen de topics.</a:t>
            </a:r>
            <a:endParaRPr/>
          </a:p>
        </p:txBody>
      </p:sp>
      <p:pic>
        <p:nvPicPr>
          <p:cNvPr id="68" name="" descr=""/>
          <p:cNvPicPr/>
          <p:nvPr/>
        </p:nvPicPr>
        <p:blipFill>
          <a:blip r:embed="rId1"/>
          <a:stretch/>
        </p:blipFill>
        <p:spPr>
          <a:xfrm>
            <a:off x="648000" y="2664000"/>
            <a:ext cx="8712000" cy="4379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OUD--Leren van het model</a:t>
            </a:r>
            <a:endParaRPr/>
          </a:p>
        </p:txBody>
      </p:sp>
      <p:sp>
        <p:nvSpPr>
          <p:cNvPr id="70" name="TextShape 2"/>
          <p:cNvSpPr txBox="1"/>
          <p:nvPr/>
        </p:nvSpPr>
        <p:spPr>
          <a:xfrm>
            <a:off x="504000" y="1769040"/>
            <a:ext cx="9071640" cy="5430960"/>
          </a:xfrm>
          <a:prstGeom prst="rect">
            <a:avLst/>
          </a:prstGeom>
          <a:noFill/>
          <a:ln>
            <a:noFill/>
          </a:ln>
        </p:spPr>
        <p:txBody>
          <a:bodyPr lIns="0" rIns="0" tIns="0" bIns="0"/>
          <a:p>
            <a:pPr>
              <a:buSzPct val="45000"/>
              <a:buFont typeface="StarSymbol"/>
              <a:buChar char=""/>
            </a:pPr>
            <a:r>
              <a:rPr lang="nl-NL">
                <a:latin typeface="Arial"/>
              </a:rPr>
              <a:t>Verlagen van het aantal topics naar 10 lost ook niks op. De afwijkende clusters zijn vacatures in het Duits en Frans.</a:t>
            </a:r>
            <a:endParaRPr/>
          </a:p>
        </p:txBody>
      </p:sp>
      <p:pic>
        <p:nvPicPr>
          <p:cNvPr id="71" name="" descr=""/>
          <p:cNvPicPr/>
          <p:nvPr/>
        </p:nvPicPr>
        <p:blipFill>
          <a:blip r:embed="rId1"/>
          <a:stretch/>
        </p:blipFill>
        <p:spPr>
          <a:xfrm>
            <a:off x="737640" y="2520000"/>
            <a:ext cx="8694360" cy="4680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Wat nu?</a:t>
            </a:r>
            <a:endParaRPr/>
          </a:p>
        </p:txBody>
      </p:sp>
      <p:sp>
        <p:nvSpPr>
          <p:cNvPr id="73" name="TextShape 2"/>
          <p:cNvSpPr txBox="1"/>
          <p:nvPr/>
        </p:nvSpPr>
        <p:spPr>
          <a:xfrm>
            <a:off x="504000" y="1800000"/>
            <a:ext cx="9432000" cy="5760000"/>
          </a:xfrm>
          <a:prstGeom prst="rect">
            <a:avLst/>
          </a:prstGeom>
          <a:noFill/>
          <a:ln>
            <a:noFill/>
          </a:ln>
        </p:spPr>
        <p:txBody>
          <a:bodyPr lIns="0" rIns="0" tIns="0" bIns="0"/>
          <a:p>
            <a:pPr>
              <a:buSzPct val="45000"/>
              <a:buFont typeface="StarSymbol"/>
              <a:buChar char=""/>
            </a:pPr>
            <a:r>
              <a:rPr lang="nl-NL">
                <a:latin typeface="Arial"/>
              </a:rPr>
              <a:t>Stel we hebben de volgende vacature (ingekort omdat het anders niet past):</a:t>
            </a:r>
            <a:endParaRPr/>
          </a:p>
          <a:p>
            <a:pPr>
              <a:buSzPct val="45000"/>
              <a:buFont typeface="StarSymbol"/>
              <a:buChar char=""/>
            </a:pPr>
            <a:endParaRPr/>
          </a:p>
          <a:p>
            <a:pPr>
              <a:buSzPct val="45000"/>
              <a:buFont typeface="StarSymbol"/>
              <a:buChar char=""/>
            </a:pPr>
            <a:r>
              <a:rPr lang="nl-NL">
                <a:latin typeface="Arial"/>
              </a:rPr>
              <a:t>'Artificial Intelligence Engineer</a:t>
            </a:r>
            <a:endParaRPr/>
          </a:p>
          <a:p>
            <a:pPr>
              <a:buSzPct val="45000"/>
              <a:buFont typeface="StarSymbol"/>
              <a:buChar char=""/>
            </a:pPr>
            <a:r>
              <a:rPr lang="nl-NL">
                <a:latin typeface="Arial"/>
              </a:rPr>
              <a:t>...</a:t>
            </a:r>
            <a:endParaRPr/>
          </a:p>
          <a:p>
            <a:pPr>
              <a:buSzPct val="45000"/>
              <a:buFont typeface="StarSymbol"/>
              <a:buChar char=""/>
            </a:pPr>
            <a:r>
              <a:rPr lang="nl-NL">
                <a:latin typeface="Arial"/>
              </a:rPr>
              <a:t>Verder heb je:</a:t>
            </a:r>
            <a:endParaRPr/>
          </a:p>
          <a:p>
            <a:pPr>
              <a:buSzPct val="45000"/>
              <a:buFont typeface="StarSymbol"/>
              <a:buChar char=""/>
            </a:pPr>
            <a:endParaRPr/>
          </a:p>
          <a:p>
            <a:pPr>
              <a:buSzPct val="45000"/>
              <a:buFont typeface="StarSymbol"/>
              <a:buChar char=""/>
            </a:pPr>
            <a:r>
              <a:rPr lang="nl-NL">
                <a:latin typeface="Arial"/>
              </a:rPr>
              <a:t>Een wo-diploma of PhD in de richting van software-engineering, machine-learning, artificial intelligence of een andere kwantitatieve studie.</a:t>
            </a:r>
            <a:endParaRPr/>
          </a:p>
          <a:p>
            <a:pPr>
              <a:buSzPct val="45000"/>
              <a:buFont typeface="StarSymbol"/>
              <a:buChar char=""/>
            </a:pPr>
            <a:r>
              <a:rPr lang="nl-NL">
                <a:latin typeface="Arial"/>
              </a:rPr>
              <a:t>Minimaal drie jaar ervaring met geavanceerde statistische, descriptieve en diagnostische methoden.</a:t>
            </a:r>
            <a:endParaRPr/>
          </a:p>
          <a:p>
            <a:pPr>
              <a:buSzPct val="45000"/>
              <a:buFont typeface="StarSymbol"/>
              <a:buChar char=""/>
            </a:pPr>
            <a:r>
              <a:rPr lang="nl-NL">
                <a:latin typeface="Arial"/>
              </a:rPr>
              <a:t>Ervaring met programmeer- en/of scripttalen, zoals Python en SQL.</a:t>
            </a:r>
            <a:endParaRPr/>
          </a:p>
          <a:p>
            <a:pPr>
              <a:buSzPct val="45000"/>
              <a:buFont typeface="StarSymbol"/>
              <a:buChar char=""/>
            </a:pPr>
            <a:r>
              <a:rPr lang="nl-NL">
                <a:latin typeface="Arial"/>
              </a:rPr>
              <a:t>Kennis van en ervaring met Hadoop, Spark (SparkSQL en SparkML) en/of Tensorflow.</a:t>
            </a:r>
            <a:endParaRPr/>
          </a:p>
          <a:p>
            <a:pPr>
              <a:buSzPct val="45000"/>
              <a:buFont typeface="StarSymbol"/>
              <a:buChar char=""/>
            </a:pPr>
            <a:r>
              <a:rPr lang="nl-NL">
                <a:latin typeface="Arial"/>
              </a:rPr>
              <a:t>…</a:t>
            </a:r>
            <a:r>
              <a:rPr lang="nl-NL">
                <a:latin typeface="Arial"/>
              </a:rPr>
              <a:t>'</a:t>
            </a:r>
            <a:endParaRPr/>
          </a:p>
          <a:p>
            <a:pPr>
              <a:buSzPct val="45000"/>
              <a:buFont typeface="StarSymbol"/>
              <a:buChar char=""/>
            </a:pPr>
            <a:endParaRPr/>
          </a:p>
          <a:p>
            <a:pPr>
              <a:buSzPct val="45000"/>
              <a:buFont typeface="StarSymbol"/>
              <a:buChar char=""/>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Wat nu (vervolg)</a:t>
            </a:r>
            <a:endParaRPr/>
          </a:p>
        </p:txBody>
      </p:sp>
      <p:sp>
        <p:nvSpPr>
          <p:cNvPr id="75"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a:latin typeface="Arial"/>
              </a:rPr>
              <a:t>Als mens lees ik deze vacature als volgt (mbt het vaststellen van de skills):</a:t>
            </a:r>
            <a:endParaRPr/>
          </a:p>
          <a:p>
            <a:pPr>
              <a:buSzPct val="45000"/>
              <a:buFont typeface="StarSymbol"/>
              <a:buChar char=""/>
            </a:pPr>
            <a:r>
              <a:rPr lang="nl-NL">
                <a:latin typeface="Arial"/>
              </a:rPr>
              <a:t>'bla bla bla bla</a:t>
            </a:r>
            <a:endParaRPr/>
          </a:p>
          <a:p>
            <a:pPr>
              <a:buSzPct val="45000"/>
              <a:buFont typeface="StarSymbol"/>
              <a:buChar char=""/>
            </a:pPr>
            <a:r>
              <a:rPr lang="nl-NL">
                <a:latin typeface="Arial"/>
              </a:rPr>
              <a:t>Python SQL Hadoop Spark SparkSQL SparkML Tensorflow</a:t>
            </a:r>
            <a:endParaRPr/>
          </a:p>
          <a:p>
            <a:pPr>
              <a:buSzPct val="45000"/>
              <a:buFont typeface="StarSymbol"/>
              <a:buChar char=""/>
            </a:pPr>
            <a:r>
              <a:rPr lang="nl-NL">
                <a:latin typeface="Arial"/>
              </a:rPr>
              <a:t>bla bla bla bla'</a:t>
            </a:r>
            <a:endParaRPr/>
          </a:p>
          <a:p>
            <a:pPr>
              <a:buSzPct val="45000"/>
              <a:buFont typeface="StarSymbol"/>
              <a:buChar char=""/>
            </a:pPr>
            <a:r>
              <a:rPr lang="nl-NL">
                <a:latin typeface="Arial"/>
              </a:rPr>
              <a:t>Dus waarom niet onze vacatures niet alleen filteren op stop woorden maar op alle niet-technische termen (in feite ook stopwoorden in onze context).</a:t>
            </a:r>
            <a:endParaRPr/>
          </a:p>
          <a:p>
            <a:pPr>
              <a:buSzPct val="45000"/>
              <a:buFont typeface="StarSymbol"/>
              <a:buChar char=""/>
            </a:pPr>
            <a:r>
              <a:rPr lang="nl-NL">
                <a:latin typeface="Arial"/>
              </a:rPr>
              <a:t>Hiervoor hebben de alle trefwoorden (tags) van Stackoverflow gebruikt.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Leren van het model 2</a:t>
            </a:r>
            <a:endParaRPr/>
          </a:p>
        </p:txBody>
      </p:sp>
      <p:sp>
        <p:nvSpPr>
          <p:cNvPr id="77" name="TextShape 2"/>
          <p:cNvSpPr txBox="1"/>
          <p:nvPr/>
        </p:nvSpPr>
        <p:spPr>
          <a:xfrm>
            <a:off x="504000" y="1440000"/>
            <a:ext cx="9071640" cy="4713480"/>
          </a:xfrm>
          <a:prstGeom prst="rect">
            <a:avLst/>
          </a:prstGeom>
          <a:noFill/>
          <a:ln>
            <a:noFill/>
          </a:ln>
        </p:spPr>
        <p:txBody>
          <a:bodyPr lIns="0" rIns="0" tIns="0" bIns="0"/>
          <a:p>
            <a:pPr>
              <a:buSzPct val="45000"/>
              <a:buFont typeface="StarSymbol"/>
              <a:buChar char=""/>
            </a:pPr>
            <a:r>
              <a:rPr lang="nl-NL">
                <a:latin typeface="Arial"/>
              </a:rPr>
              <a:t>De trainings set van 3000 documenten, met aantal topics = 20. Nu met alle woorden behalve de technische termen (tags) uitgefilterd in de documenten. (demo)</a:t>
            </a:r>
            <a:endParaRPr/>
          </a:p>
        </p:txBody>
      </p:sp>
      <p:pic>
        <p:nvPicPr>
          <p:cNvPr id="78" name="" descr=""/>
          <p:cNvPicPr/>
          <p:nvPr/>
        </p:nvPicPr>
        <p:blipFill>
          <a:blip r:embed="rId1"/>
          <a:stretch/>
        </p:blipFill>
        <p:spPr>
          <a:xfrm>
            <a:off x="432000" y="2376000"/>
            <a:ext cx="9432000" cy="4968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Model validatie</a:t>
            </a:r>
            <a:endParaRPr/>
          </a:p>
        </p:txBody>
      </p:sp>
      <p:sp>
        <p:nvSpPr>
          <p:cNvPr id="80" name="TextShape 2"/>
          <p:cNvSpPr txBox="1"/>
          <p:nvPr/>
        </p:nvSpPr>
        <p:spPr>
          <a:xfrm>
            <a:off x="504000" y="1769040"/>
            <a:ext cx="9071640" cy="966960"/>
          </a:xfrm>
          <a:prstGeom prst="rect">
            <a:avLst/>
          </a:prstGeom>
          <a:noFill/>
          <a:ln>
            <a:noFill/>
          </a:ln>
        </p:spPr>
        <p:txBody>
          <a:bodyPr lIns="0" rIns="0" tIns="0" bIns="0"/>
          <a:p>
            <a:pPr>
              <a:buSzPct val="45000"/>
              <a:buFont typeface="StarSymbol"/>
              <a:buChar char=""/>
            </a:pPr>
            <a:r>
              <a:rPr lang="nl-NL" sz="2400">
                <a:latin typeface="Arial"/>
              </a:rPr>
              <a:t>De laatste run met alleen de techinsche termen levert wel duidelijke topics op, al blijft het lastig om bij elk topic aan te geven waar het nu eigenlijk om gaat. </a:t>
            </a:r>
            <a:endParaRPr/>
          </a:p>
        </p:txBody>
      </p:sp>
      <p:pic>
        <p:nvPicPr>
          <p:cNvPr id="81" name="" descr=""/>
          <p:cNvPicPr/>
          <p:nvPr/>
        </p:nvPicPr>
        <p:blipFill>
          <a:blip r:embed="rId1"/>
          <a:stretch/>
        </p:blipFill>
        <p:spPr>
          <a:xfrm>
            <a:off x="3528000" y="4392000"/>
            <a:ext cx="3240000" cy="2952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Model validatie</a:t>
            </a:r>
            <a:endParaRPr/>
          </a:p>
        </p:txBody>
      </p:sp>
      <p:sp>
        <p:nvSpPr>
          <p:cNvPr id="83"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3200">
                <a:latin typeface="Arial"/>
              </a:rPr>
              <a:t>Nu we het model getraind hebben kunnen we met nieuwe vacatures aantonen of ze in het juiste topic vallen.</a:t>
            </a:r>
            <a:endParaRPr/>
          </a:p>
          <a:p>
            <a:pPr>
              <a:buSzPct val="45000"/>
              <a:buFont typeface="StarSymbol"/>
              <a:buChar char=""/>
            </a:pPr>
            <a:r>
              <a:rPr lang="nl-NL" sz="3200">
                <a:latin typeface="Arial"/>
              </a:rPr>
              <a:t>Demo.......................nog doen</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What's next</a:t>
            </a:r>
            <a:endParaRPr/>
          </a:p>
        </p:txBody>
      </p:sp>
      <p:sp>
        <p:nvSpPr>
          <p:cNvPr id="85" name="TextShape 2"/>
          <p:cNvSpPr txBox="1"/>
          <p:nvPr/>
        </p:nvSpPr>
        <p:spPr>
          <a:xfrm>
            <a:off x="504000" y="1769040"/>
            <a:ext cx="9071640" cy="5142960"/>
          </a:xfrm>
          <a:prstGeom prst="rect">
            <a:avLst/>
          </a:prstGeom>
          <a:noFill/>
          <a:ln>
            <a:noFill/>
          </a:ln>
        </p:spPr>
        <p:txBody>
          <a:bodyPr lIns="0" rIns="0" tIns="0" bIns="0"/>
          <a:p>
            <a:pPr>
              <a:buSzPct val="45000"/>
              <a:buFont typeface="StarSymbol"/>
              <a:buChar char=""/>
            </a:pPr>
            <a:r>
              <a:rPr lang="nl-NL" sz="3200">
                <a:latin typeface="Arial"/>
              </a:rPr>
              <a:t>Fine-tunen van de parameters van het model</a:t>
            </a:r>
            <a:endParaRPr/>
          </a:p>
          <a:p>
            <a:pPr>
              <a:buSzPct val="45000"/>
              <a:buFont typeface="StarSymbol"/>
              <a:buChar char=""/>
            </a:pPr>
            <a:r>
              <a:rPr lang="nl-NL" sz="3200">
                <a:latin typeface="Arial"/>
              </a:rPr>
              <a:t>bi- en tri-grams: zodat bv 'SQL Server' als een term wordt herkend, ipv als 2 verschillende termen 'SQL' en 'server' (of bv 'machine learning' of 'data science')</a:t>
            </a:r>
            <a:endParaRPr/>
          </a:p>
          <a:p>
            <a:pPr>
              <a:buSzPct val="45000"/>
              <a:buFont typeface="StarSymbol"/>
              <a:buChar char=""/>
            </a:pPr>
            <a:r>
              <a:rPr lang="nl-NL" sz="3200">
                <a:latin typeface="Arial"/>
              </a:rPr>
              <a:t>Geschikt maken voor produktie:</a:t>
            </a:r>
            <a:endParaRPr/>
          </a:p>
          <a:p>
            <a:pPr lvl="1">
              <a:buSzPct val="75000"/>
              <a:buFont typeface="StarSymbol"/>
              <a:buChar char=""/>
            </a:pPr>
            <a:r>
              <a:rPr lang="nl-NL" sz="2800">
                <a:latin typeface="Arial"/>
              </a:rPr>
              <a:t>Persisteren dictionary en geleerde model</a:t>
            </a:r>
            <a:endParaRPr/>
          </a:p>
          <a:p>
            <a:pPr lvl="1">
              <a:buSzPct val="75000"/>
              <a:buFont typeface="StarSymbol"/>
              <a:buChar char=""/>
            </a:pPr>
            <a:r>
              <a:rPr lang="nl-NL" sz="2800">
                <a:latin typeface="Arial"/>
              </a:rPr>
              <a:t>Uitbreiden dictionary voor het geval nieuwe termen op duiken</a:t>
            </a:r>
            <a:endParaRPr/>
          </a:p>
          <a:p>
            <a:pPr lvl="1">
              <a:buSzPct val="75000"/>
              <a:buFont typeface="StarSymbol"/>
              <a:buChar char=""/>
            </a:pPr>
            <a:r>
              <a:rPr lang="nl-NL" sz="2800">
                <a:latin typeface="Arial"/>
              </a:rPr>
              <a:t>Verwerken van de nieuwe vacatures op periodieke basis; persisteren van de resultaten</a:t>
            </a:r>
            <a:endParaRPr/>
          </a:p>
          <a:p>
            <a:pPr lvl="1">
              <a:buSzPct val="75000"/>
              <a:buFont typeface="StarSymbol"/>
              <a:buChar char=""/>
            </a:pPr>
            <a:r>
              <a:rPr lang="nl-NL" sz="2800">
                <a:latin typeface="Arial"/>
              </a:rPr>
              <a:t>Periodiek aanpassen van het model????</a:t>
            </a:r>
            <a:endParaRPr/>
          </a:p>
          <a:p>
            <a:pPr lvl="1">
              <a:buSzPct val="75000"/>
              <a:buFont typeface="StarSymbol"/>
              <a:buChar char=""/>
            </a:pPr>
            <a:r>
              <a:rPr lang="nl-NL" sz="2800">
                <a:latin typeface="Arial"/>
              </a:rPr>
              <a:t>Presentatie in een dashboard</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Business Requirement</a:t>
            </a:r>
            <a:endParaRPr/>
          </a:p>
        </p:txBody>
      </p:sp>
      <p:sp>
        <p:nvSpPr>
          <p:cNvPr id="42" name="TextShape 2"/>
          <p:cNvSpPr txBox="1"/>
          <p:nvPr/>
        </p:nvSpPr>
        <p:spPr>
          <a:xfrm>
            <a:off x="504000" y="1701000"/>
            <a:ext cx="9071640" cy="1823400"/>
          </a:xfrm>
          <a:prstGeom prst="rect">
            <a:avLst/>
          </a:prstGeom>
          <a:noFill/>
          <a:ln>
            <a:noFill/>
          </a:ln>
        </p:spPr>
        <p:txBody>
          <a:bodyPr lIns="0" rIns="0" tIns="0" bIns="0" anchor="ctr"/>
          <a:p>
            <a:pPr algn="ctr"/>
            <a:r>
              <a:rPr lang="nl-NL" sz="3200">
                <a:latin typeface="Arial"/>
              </a:rPr>
              <a:t>Het geautomatiseerd vinden van bestaande en nieuwe trends in de vraag naar technische skills in de IT.</a:t>
            </a:r>
            <a:endParaRPr/>
          </a:p>
          <a:p>
            <a:pPr algn="ctr"/>
            <a:endParaRPr/>
          </a:p>
        </p:txBody>
      </p:sp>
      <p:pic>
        <p:nvPicPr>
          <p:cNvPr id="43" name="" descr=""/>
          <p:cNvPicPr/>
          <p:nvPr/>
        </p:nvPicPr>
        <p:blipFill>
          <a:blip r:embed="rId1"/>
          <a:stretch/>
        </p:blipFill>
        <p:spPr>
          <a:xfrm>
            <a:off x="2993400" y="3373920"/>
            <a:ext cx="3702600" cy="35380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Hoe willen we dat doen</a:t>
            </a:r>
            <a:endParaRPr/>
          </a:p>
        </p:txBody>
      </p:sp>
      <p:sp>
        <p:nvSpPr>
          <p:cNvPr id="45" name="TextShape 2"/>
          <p:cNvSpPr txBox="1"/>
          <p:nvPr/>
        </p:nvSpPr>
        <p:spPr>
          <a:xfrm>
            <a:off x="504000" y="1769040"/>
            <a:ext cx="9071640" cy="4384440"/>
          </a:xfrm>
          <a:prstGeom prst="rect">
            <a:avLst/>
          </a:prstGeom>
          <a:noFill/>
          <a:ln>
            <a:noFill/>
          </a:ln>
        </p:spPr>
        <p:txBody>
          <a:bodyPr lIns="0" rIns="0" tIns="0" bIns="0"/>
          <a:p>
            <a:r>
              <a:rPr lang="nl-NL" sz="2400">
                <a:latin typeface="Arial"/>
              </a:rPr>
              <a:t>– </a:t>
            </a:r>
            <a:r>
              <a:rPr lang="nl-NL" sz="2400">
                <a:latin typeface="Arial"/>
              </a:rPr>
              <a:t>verzamelen van vacatures op de diverse vacature sites</a:t>
            </a:r>
            <a:endParaRPr/>
          </a:p>
          <a:p>
            <a:endParaRPr/>
          </a:p>
          <a:p>
            <a:r>
              <a:rPr lang="nl-NL" sz="2400">
                <a:latin typeface="Arial"/>
              </a:rPr>
              <a:t>– </a:t>
            </a:r>
            <a:r>
              <a:rPr lang="nl-NL" sz="2400">
                <a:latin typeface="Arial"/>
              </a:rPr>
              <a:t>parsen van de vacatures: extraheren van de vacature tekst</a:t>
            </a:r>
            <a:endParaRPr/>
          </a:p>
          <a:p>
            <a:endParaRPr/>
          </a:p>
          <a:p>
            <a:r>
              <a:rPr lang="nl-NL" sz="2400">
                <a:latin typeface="Arial"/>
              </a:rPr>
              <a:t>– </a:t>
            </a:r>
            <a:r>
              <a:rPr lang="nl-NL" sz="2400">
                <a:latin typeface="Arial"/>
              </a:rPr>
              <a:t>topic modeling gebruiken om de trends te bepalen (bv R en Python duiden op topic Data Science, Hadoop, Spark en NoSQL op topic Big Data, etc.)</a:t>
            </a:r>
            <a:endParaRPr/>
          </a:p>
          <a:p>
            <a:endParaRPr/>
          </a:p>
          <a:p>
            <a:r>
              <a:rPr lang="nl-NL" sz="2400">
                <a:latin typeface="Arial"/>
              </a:rPr>
              <a:t>– </a:t>
            </a:r>
            <a:r>
              <a:rPr lang="nl-NL" sz="2400">
                <a:latin typeface="Arial"/>
              </a:rPr>
              <a:t>weergave in een dashboard: op reguliere basis per tijdsperiode (bv een kwartaal) alle vacatures van die periode verwerken en tellen per topic (buiten de scope omdat we geen historische data hebben)</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Begrip van de data</a:t>
            </a:r>
            <a:endParaRPr/>
          </a:p>
        </p:txBody>
      </p:sp>
      <p:sp>
        <p:nvSpPr>
          <p:cNvPr id="47" name="TextShape 2"/>
          <p:cNvSpPr txBox="1"/>
          <p:nvPr/>
        </p:nvSpPr>
        <p:spPr>
          <a:xfrm>
            <a:off x="504000" y="1769040"/>
            <a:ext cx="9071640" cy="1902960"/>
          </a:xfrm>
          <a:prstGeom prst="rect">
            <a:avLst/>
          </a:prstGeom>
          <a:noFill/>
          <a:ln>
            <a:noFill/>
          </a:ln>
        </p:spPr>
        <p:txBody>
          <a:bodyPr lIns="0" rIns="0" tIns="0" bIns="0"/>
          <a:p>
            <a:pPr>
              <a:buSzPct val="45000"/>
              <a:buFont typeface="StarSymbol"/>
              <a:buChar char=""/>
            </a:pPr>
            <a:r>
              <a:rPr lang="nl-NL" sz="2000">
                <a:latin typeface="Arial"/>
              </a:rPr>
              <a:t>Wat zien we zoal in de data:</a:t>
            </a:r>
            <a:endParaRPr/>
          </a:p>
          <a:p>
            <a:pPr>
              <a:buSzPct val="45000"/>
              <a:buFont typeface="StarSymbol"/>
              <a:buChar char=""/>
            </a:pPr>
            <a:r>
              <a:rPr lang="nl-NL" sz="2000">
                <a:latin typeface="Arial"/>
              </a:rPr>
              <a:t>… </a:t>
            </a:r>
            <a:r>
              <a:rPr lang="nl-NL" sz="2000">
                <a:latin typeface="Arial"/>
              </a:rPr>
              <a:t>using C#, JavaScript and SQL...</a:t>
            </a:r>
            <a:endParaRPr/>
          </a:p>
          <a:p>
            <a:pPr>
              <a:buSzPct val="45000"/>
              <a:buFont typeface="StarSymbol"/>
              <a:buChar char=""/>
            </a:pPr>
            <a:r>
              <a:rPr lang="nl-NL" sz="2000">
                <a:latin typeface="Arial"/>
              </a:rPr>
              <a:t>… </a:t>
            </a:r>
            <a:r>
              <a:rPr lang="nl-NL" sz="2000">
                <a:latin typeface="Arial"/>
              </a:rPr>
              <a:t>languages, e.g. Python, PHP, Java or Go</a:t>
            </a:r>
            <a:endParaRPr/>
          </a:p>
          <a:p>
            <a:pPr>
              <a:buSzPct val="45000"/>
              <a:buFont typeface="StarSymbol"/>
              <a:buChar char=""/>
            </a:pPr>
            <a:r>
              <a:rPr lang="nl-NL" sz="2000">
                <a:latin typeface="Arial"/>
              </a:rPr>
              <a:t>… </a:t>
            </a:r>
            <a:r>
              <a:rPr lang="nl-NL" sz="2000">
                <a:latin typeface="Arial"/>
              </a:rPr>
              <a:t>Web development (HTML, CSS, JS, JQuery, AngularJS)</a:t>
            </a:r>
            <a:endParaRPr/>
          </a:p>
          <a:p>
            <a:pPr>
              <a:buSzPct val="45000"/>
              <a:buFont typeface="StarSymbol"/>
              <a:buChar char=""/>
            </a:pPr>
            <a:r>
              <a:rPr lang="nl-NL" sz="2000">
                <a:latin typeface="Arial"/>
              </a:rPr>
              <a:t>… </a:t>
            </a:r>
            <a:r>
              <a:rPr lang="nl-NL" sz="2000">
                <a:latin typeface="Arial"/>
              </a:rPr>
              <a:t>experience in NoSQL, Graph or Relational databases</a:t>
            </a:r>
            <a:endParaRPr/>
          </a:p>
        </p:txBody>
      </p:sp>
      <p:pic>
        <p:nvPicPr>
          <p:cNvPr id="48" name="" descr=""/>
          <p:cNvPicPr/>
          <p:nvPr/>
        </p:nvPicPr>
        <p:blipFill>
          <a:blip r:embed="rId1"/>
          <a:stretch/>
        </p:blipFill>
        <p:spPr>
          <a:xfrm>
            <a:off x="3569040" y="4248000"/>
            <a:ext cx="2910960" cy="27360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Verzamelen van de data</a:t>
            </a:r>
            <a:endParaRPr/>
          </a:p>
        </p:txBody>
      </p:sp>
      <p:sp>
        <p:nvSpPr>
          <p:cNvPr id="50"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We hebben data verzameld van de volgende sites:</a:t>
            </a:r>
            <a:endParaRPr/>
          </a:p>
          <a:p>
            <a:pPr>
              <a:buSzPct val="45000"/>
              <a:buFont typeface="StarSymbol"/>
              <a:buChar char=""/>
            </a:pPr>
            <a:r>
              <a:rPr lang="nl-NL" sz="2400">
                <a:latin typeface="Arial"/>
              </a:rPr>
              <a:t>Freelance.nl</a:t>
            </a:r>
            <a:endParaRPr/>
          </a:p>
          <a:p>
            <a:pPr>
              <a:buSzPct val="45000"/>
              <a:buFont typeface="StarSymbol"/>
              <a:buChar char=""/>
            </a:pPr>
            <a:r>
              <a:rPr lang="nl-NL" sz="2400">
                <a:latin typeface="Arial"/>
              </a:rPr>
              <a:t>Nuwerk.nl</a:t>
            </a:r>
            <a:endParaRPr/>
          </a:p>
          <a:p>
            <a:pPr>
              <a:buSzPct val="45000"/>
              <a:buFont typeface="StarSymbol"/>
              <a:buChar char=""/>
            </a:pPr>
            <a:r>
              <a:rPr lang="nl-NL" sz="2400">
                <a:latin typeface="Arial"/>
              </a:rPr>
              <a:t>Staffinggroup.nl</a:t>
            </a:r>
            <a:endParaRPr/>
          </a:p>
          <a:p>
            <a:pPr>
              <a:buSzPct val="45000"/>
              <a:buFont typeface="StarSymbol"/>
              <a:buChar char=""/>
            </a:pPr>
            <a:r>
              <a:rPr lang="nl-NL" sz="2400">
                <a:latin typeface="Arial"/>
              </a:rPr>
              <a:t>Stackoverflow.com</a:t>
            </a:r>
            <a:endParaRPr/>
          </a:p>
          <a:p>
            <a:pPr>
              <a:buSzPct val="45000"/>
              <a:buFont typeface="StarSymbol"/>
              <a:buChar char=""/>
            </a:pPr>
            <a:r>
              <a:rPr lang="nl-NL" sz="2400">
                <a:latin typeface="Arial"/>
              </a:rPr>
              <a:t>Dit is gedaan met Python/Beautiful-Soup en voor stackoverflow met Python/FeedParser.</a:t>
            </a:r>
            <a:endParaRPr/>
          </a:p>
          <a:p>
            <a:pPr>
              <a:buSzPct val="45000"/>
              <a:buFont typeface="StarSymbol"/>
              <a:buChar char=""/>
            </a:pPr>
            <a:r>
              <a:rPr lang="nl-NL" sz="2400">
                <a:latin typeface="Arial"/>
              </a:rPr>
              <a:t>Om wille van de tijd die het kost om scripts te maken om de html te parsen en het geringe volume van de vacatures op sommige sites zijn we alleen verder gegaan met Stackoverflow.</a:t>
            </a:r>
            <a:endParaRPr/>
          </a:p>
          <a:p>
            <a:pPr>
              <a:buSzPct val="45000"/>
              <a:buFont typeface="StarSymbol"/>
              <a:buChar char=""/>
            </a:pPr>
            <a:r>
              <a:rPr lang="nl-NL" sz="2400">
                <a:latin typeface="Arial"/>
              </a:rPr>
              <a:t>We hebben uiteindelijk een training data set van 3000 vacatures gebruikt. Dit zijn alle vacatures in een periode van 2 weken.</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Issues bij de data preparatie</a:t>
            </a:r>
            <a:endParaRPr/>
          </a:p>
        </p:txBody>
      </p:sp>
      <p:sp>
        <p:nvSpPr>
          <p:cNvPr id="52"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We liepen tegen een aantal issues aan bij het verwerken van de vacatures:</a:t>
            </a:r>
            <a:endParaRPr/>
          </a:p>
          <a:p>
            <a:pPr>
              <a:buSzPct val="45000"/>
              <a:buFont typeface="StarSymbol"/>
              <a:buChar char=""/>
            </a:pPr>
            <a:r>
              <a:rPr lang="nl-NL" sz="2400">
                <a:latin typeface="Arial"/>
              </a:rPr>
              <a:t>Niet herkennen van unicode tekens; resulteert in unicode strings in de tekst, bv '\xe2\x82\xac'</a:t>
            </a:r>
            <a:endParaRPr/>
          </a:p>
          <a:p>
            <a:pPr>
              <a:buSzPct val="45000"/>
              <a:buFont typeface="StarSymbol"/>
              <a:buChar char=""/>
            </a:pPr>
            <a:r>
              <a:rPr lang="nl-NL" sz="2400">
                <a:latin typeface="Arial"/>
              </a:rPr>
              <a:t>Speciale HTML unicode tags, bv &amp;uuml; voor de 'ü'</a:t>
            </a:r>
            <a:endParaRPr/>
          </a:p>
          <a:p>
            <a:pPr>
              <a:buSzPct val="45000"/>
              <a:buFont typeface="StarSymbol"/>
              <a:buChar char=""/>
            </a:pPr>
            <a:r>
              <a:rPr lang="nl-NL" sz="2400">
                <a:latin typeface="Arial"/>
              </a:rPr>
              <a:t>Verwijderen van HTML tags leidt soms tot concatenatie van woorden, bv. '&lt;p&gt;This is a paragraph&lt;/p&gt;And this is not' geeft 'This is a paragraphAnd this is not'</a:t>
            </a:r>
            <a:endParaRPr/>
          </a:p>
          <a:p>
            <a:pPr>
              <a:buSzPct val="45000"/>
              <a:buFont typeface="StarSymbol"/>
              <a:buChar char=""/>
            </a:pPr>
            <a:r>
              <a:rPr lang="nl-NL" sz="2400">
                <a:latin typeface="Arial"/>
              </a:rPr>
              <a:t>Kortom, het prepareren van de ruwe data is een niet-triviale taak.</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Modeling</a:t>
            </a:r>
            <a:endParaRPr/>
          </a:p>
        </p:txBody>
      </p:sp>
      <p:sp>
        <p:nvSpPr>
          <p:cNvPr id="54" name="TextShape 2"/>
          <p:cNvSpPr txBox="1"/>
          <p:nvPr/>
        </p:nvSpPr>
        <p:spPr>
          <a:xfrm>
            <a:off x="504000" y="1769040"/>
            <a:ext cx="9071640" cy="2190960"/>
          </a:xfrm>
          <a:prstGeom prst="rect">
            <a:avLst/>
          </a:prstGeom>
          <a:noFill/>
          <a:ln>
            <a:noFill/>
          </a:ln>
        </p:spPr>
        <p:txBody>
          <a:bodyPr lIns="0" rIns="0" tIns="0" bIns="0"/>
          <a:p>
            <a:pPr>
              <a:buSzPct val="45000"/>
              <a:buFont typeface="StarSymbol"/>
              <a:buChar char=""/>
            </a:pPr>
            <a:r>
              <a:rPr lang="nl-NL" sz="2400">
                <a:latin typeface="Arial"/>
              </a:rPr>
              <a:t>We kiezen voor topic modeling omdat dit een veel gebruikte techniek is voor het classificeren van documenten en er veel informatie over te vinden is.</a:t>
            </a:r>
            <a:endParaRPr/>
          </a:p>
        </p:txBody>
      </p:sp>
      <p:pic>
        <p:nvPicPr>
          <p:cNvPr id="55" name="" descr=""/>
          <p:cNvPicPr/>
          <p:nvPr/>
        </p:nvPicPr>
        <p:blipFill>
          <a:blip r:embed="rId1"/>
          <a:stretch/>
        </p:blipFill>
        <p:spPr>
          <a:xfrm>
            <a:off x="2952000" y="3240000"/>
            <a:ext cx="4104000" cy="39121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Topic Modeling</a:t>
            </a:r>
            <a:endParaRPr/>
          </a:p>
        </p:txBody>
      </p:sp>
      <p:sp>
        <p:nvSpPr>
          <p:cNvPr id="5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Wat is topic modeling:</a:t>
            </a:r>
            <a:endParaRPr/>
          </a:p>
          <a:p>
            <a:pPr>
              <a:buSzPct val="45000"/>
              <a:buFont typeface="StarSymbol"/>
              <a:buChar char=""/>
            </a:pPr>
            <a:r>
              <a:rPr lang="nl-NL" sz="2400">
                <a:latin typeface="Arial"/>
              </a:rPr>
              <a:t>In machine learning and natural language processing, a topic model is a type of statistical model for discovering the abstract "topics" that occur in a collection of documents. Topic modeling is a frequently used text-mining tool for discovery of hidden semantic structures in a text body. Intuitively, given that a document is about a particular topic, one would expect particular words to appear in the document more or less frequently: "dog" and "bone" will appear more often in documents about dogs, "cat" and "meow" will appear in documents about cats, and "the" and "is" will appear equally in both. </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lang="nl-NL" sz="4400">
                <a:latin typeface="Arial"/>
              </a:rPr>
              <a:t>Latent Dirichlet Allocation</a:t>
            </a:r>
            <a:r>
              <a:rPr lang="nl-NL" sz="4400">
                <a:latin typeface="Arial"/>
              </a:rPr>
              <a:t>	</a:t>
            </a:r>
            <a:endParaRPr/>
          </a:p>
        </p:txBody>
      </p:sp>
      <p:sp>
        <p:nvSpPr>
          <p:cNvPr id="59"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nl-NL" sz="2400">
                <a:latin typeface="Arial"/>
              </a:rPr>
              <a:t>LDA is een veel gebruikte techniek binnen topic modeling. In essentie probeert LDA het aantal dimensies te reduceren tot de belangrijkste. Dit zijn dan de topics. Je kunt opgeven hoeveel topics je in het model wilt terug zien. Hoe meer topics hoe beter je documenten geclassificeert worden, maar na een bepaald aantal neemt de kwaliteit van de topics af. Er is dus een optimum. In de volgende 2 slides laten we het resultaat zien van een run met 20 topics en 1 met 50 topics.</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