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76" r:id="rId3"/>
    <p:sldId id="258" r:id="rId4"/>
    <p:sldId id="274" r:id="rId5"/>
    <p:sldId id="259" r:id="rId6"/>
    <p:sldId id="278" r:id="rId7"/>
    <p:sldId id="275" r:id="rId8"/>
    <p:sldId id="261" r:id="rId9"/>
    <p:sldId id="263" r:id="rId10"/>
    <p:sldId id="264" r:id="rId11"/>
    <p:sldId id="279" r:id="rId12"/>
    <p:sldId id="280" r:id="rId13"/>
    <p:sldId id="266" r:id="rId14"/>
    <p:sldId id="265" r:id="rId15"/>
    <p:sldId id="267" r:id="rId16"/>
    <p:sldId id="281" r:id="rId17"/>
    <p:sldId id="268" r:id="rId18"/>
    <p:sldId id="283" r:id="rId19"/>
    <p:sldId id="28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a:ln>
              <a:solidFill>
                <a:srgbClr val="00205B"/>
              </a:solidFill>
            </a:ln>
          </p:spPr>
        </p:pic>
        <p:sp>
          <p:nvSpPr>
            <p:cNvPr id="26" name="Rectangle 25"/>
            <p:cNvSpPr/>
            <p:nvPr/>
          </p:nvSpPr>
          <p:spPr>
            <a:xfrm>
              <a:off x="2328332" y="1540931"/>
              <a:ext cx="7543802" cy="3835401"/>
            </a:xfrm>
            <a:prstGeom prst="rect">
              <a:avLst/>
            </a:prstGeom>
            <a:noFill/>
            <a:ln w="15875">
              <a:solidFill>
                <a:srgbClr val="00205B"/>
              </a:solidFill>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a:solidFill>
              <a:schemeClr val="bg1"/>
            </a:solidFill>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a:solidFill>
              <a:schemeClr val="bg1"/>
            </a:solidFill>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54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24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404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06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0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7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2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205B"/>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5609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2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38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0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531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934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5B"/>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6/21/2020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7669508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oleObject" Target="../embeddings/oleObject1.bin"/><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emf"/><Relationship Id="rId5" Type="http://schemas.openxmlformats.org/officeDocument/2006/relationships/oleObject" Target="../embeddings/oleObject2.bin"/><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Buying a House in Toronto</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Capstone</a:t>
            </a:r>
          </a:p>
          <a:p>
            <a:endParaRPr lang="en-US" dirty="0"/>
          </a:p>
          <a:p>
            <a:pPr algn="r"/>
            <a:r>
              <a:rPr lang="en-US" b="1" dirty="0"/>
              <a:t> </a:t>
            </a:r>
            <a:r>
              <a:rPr lang="en-US" sz="2400" b="1" dirty="0"/>
              <a:t>Miranda Basha</a:t>
            </a:r>
            <a:endParaRPr lang="en-US" b="1"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endParaRPr lang="en-US" b="1" dirty="0"/>
          </a:p>
        </p:txBody>
      </p:sp>
      <p:pic>
        <p:nvPicPr>
          <p:cNvPr id="4" name="Picture 3">
            <a:extLst>
              <a:ext uri="{FF2B5EF4-FFF2-40B4-BE49-F238E27FC236}">
                <a16:creationId xmlns:a16="http://schemas.microsoft.com/office/drawing/2014/main" id="{01692015-FB0C-4C05-AFCD-0D78B551D798}"/>
              </a:ext>
            </a:extLst>
          </p:cNvPr>
          <p:cNvPicPr>
            <a:picLocks noChangeAspect="1"/>
          </p:cNvPicPr>
          <p:nvPr/>
        </p:nvPicPr>
        <p:blipFill>
          <a:blip r:embed="rId2"/>
          <a:stretch>
            <a:fillRect/>
          </a:stretch>
        </p:blipFill>
        <p:spPr>
          <a:xfrm>
            <a:off x="4831626" y="3070160"/>
            <a:ext cx="6404415" cy="2041756"/>
          </a:xfrm>
          <a:prstGeom prst="rect">
            <a:avLst/>
          </a:prstGeom>
        </p:spPr>
      </p:pic>
      <p:pic>
        <p:nvPicPr>
          <p:cNvPr id="10" name="Picture 9">
            <a:extLst>
              <a:ext uri="{FF2B5EF4-FFF2-40B4-BE49-F238E27FC236}">
                <a16:creationId xmlns:a16="http://schemas.microsoft.com/office/drawing/2014/main" id="{AAF171E8-7725-449C-9790-9D34DAA99E03}"/>
              </a:ext>
            </a:extLst>
          </p:cNvPr>
          <p:cNvPicPr>
            <a:picLocks noChangeAspect="1"/>
          </p:cNvPicPr>
          <p:nvPr/>
        </p:nvPicPr>
        <p:blipFill>
          <a:blip r:embed="rId3"/>
          <a:stretch>
            <a:fillRect/>
          </a:stretch>
        </p:blipFill>
        <p:spPr>
          <a:xfrm>
            <a:off x="825617" y="2440120"/>
            <a:ext cx="2945781" cy="1586190"/>
          </a:xfrm>
          <a:prstGeom prst="rect">
            <a:avLst/>
          </a:prstGeom>
        </p:spPr>
      </p:pic>
      <p:pic>
        <p:nvPicPr>
          <p:cNvPr id="6" name="Picture 5">
            <a:extLst>
              <a:ext uri="{FF2B5EF4-FFF2-40B4-BE49-F238E27FC236}">
                <a16:creationId xmlns:a16="http://schemas.microsoft.com/office/drawing/2014/main" id="{FA7276EE-2685-40E5-A9B9-BB85C3E53E78}"/>
              </a:ext>
            </a:extLst>
          </p:cNvPr>
          <p:cNvPicPr>
            <a:picLocks noChangeAspect="1"/>
          </p:cNvPicPr>
          <p:nvPr/>
        </p:nvPicPr>
        <p:blipFill rotWithShape="1">
          <a:blip r:embed="rId4"/>
          <a:srcRect t="30551" r="62938"/>
          <a:stretch/>
        </p:blipFill>
        <p:spPr>
          <a:xfrm>
            <a:off x="3141155" y="4026310"/>
            <a:ext cx="2079831" cy="2177004"/>
          </a:xfrm>
          <a:prstGeom prst="rect">
            <a:avLst/>
          </a:prstGeom>
        </p:spPr>
      </p:pic>
    </p:spTree>
    <p:extLst>
      <p:ext uri="{BB962C8B-B14F-4D97-AF65-F5344CB8AC3E}">
        <p14:creationId xmlns:p14="http://schemas.microsoft.com/office/powerpoint/2010/main" val="38581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Finding 5 most common venues per neighborhood</a:t>
            </a:r>
          </a:p>
        </p:txBody>
      </p:sp>
      <p:pic>
        <p:nvPicPr>
          <p:cNvPr id="5" name="Picture 4">
            <a:extLst>
              <a:ext uri="{FF2B5EF4-FFF2-40B4-BE49-F238E27FC236}">
                <a16:creationId xmlns:a16="http://schemas.microsoft.com/office/drawing/2014/main" id="{AEA7A262-0FE5-42FA-B8AB-712A0F7C02C5}"/>
              </a:ext>
            </a:extLst>
          </p:cNvPr>
          <p:cNvPicPr>
            <a:picLocks noChangeAspect="1"/>
          </p:cNvPicPr>
          <p:nvPr/>
        </p:nvPicPr>
        <p:blipFill>
          <a:blip r:embed="rId2"/>
          <a:stretch>
            <a:fillRect/>
          </a:stretch>
        </p:blipFill>
        <p:spPr>
          <a:xfrm>
            <a:off x="2057963" y="2434982"/>
            <a:ext cx="7484244" cy="3708635"/>
          </a:xfrm>
          <a:prstGeom prst="rect">
            <a:avLst/>
          </a:prstGeom>
        </p:spPr>
      </p:pic>
    </p:spTree>
    <p:extLst>
      <p:ext uri="{BB962C8B-B14F-4D97-AF65-F5344CB8AC3E}">
        <p14:creationId xmlns:p14="http://schemas.microsoft.com/office/powerpoint/2010/main" val="73639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for all neighborhoods and creating a </a:t>
            </a:r>
            <a:r>
              <a:rPr lang="en-US" b="1" dirty="0" err="1"/>
              <a:t>DataFrame</a:t>
            </a:r>
            <a:r>
              <a:rPr lang="en-US" b="1" dirty="0"/>
              <a:t> for 5 most common venues for each neighborhood</a:t>
            </a:r>
          </a:p>
          <a:p>
            <a:pPr marL="0" indent="0">
              <a:buNone/>
            </a:pPr>
            <a:endParaRPr lang="en-US" b="1" dirty="0"/>
          </a:p>
        </p:txBody>
      </p:sp>
      <p:pic>
        <p:nvPicPr>
          <p:cNvPr id="4" name="Picture 3">
            <a:extLst>
              <a:ext uri="{FF2B5EF4-FFF2-40B4-BE49-F238E27FC236}">
                <a16:creationId xmlns:a16="http://schemas.microsoft.com/office/drawing/2014/main" id="{CCEAC78A-E4A4-4192-A999-EA80E71BEF4E}"/>
              </a:ext>
            </a:extLst>
          </p:cNvPr>
          <p:cNvPicPr>
            <a:picLocks noChangeAspect="1"/>
          </p:cNvPicPr>
          <p:nvPr/>
        </p:nvPicPr>
        <p:blipFill rotWithShape="1">
          <a:blip r:embed="rId2"/>
          <a:srcRect b="10296"/>
          <a:stretch/>
        </p:blipFill>
        <p:spPr>
          <a:xfrm>
            <a:off x="1612899" y="2471123"/>
            <a:ext cx="8963025" cy="3597170"/>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902542"/>
            <a:ext cx="10459185" cy="4179604"/>
          </a:xfrm>
        </p:spPr>
        <p:txBody>
          <a:bodyPr>
            <a:normAutofit/>
          </a:bodyPr>
          <a:lstStyle/>
          <a:p>
            <a:r>
              <a:rPr lang="en-US" b="1" dirty="0"/>
              <a:t>Part 4: Cluster neighborhoods into 3 clusters using K-Means</a:t>
            </a:r>
          </a:p>
        </p:txBody>
      </p:sp>
      <p:pic>
        <p:nvPicPr>
          <p:cNvPr id="4" name="Picture 3">
            <a:extLst>
              <a:ext uri="{FF2B5EF4-FFF2-40B4-BE49-F238E27FC236}">
                <a16:creationId xmlns:a16="http://schemas.microsoft.com/office/drawing/2014/main" id="{557956CA-BB8D-4CB2-B437-84C10ADA3638}"/>
              </a:ext>
            </a:extLst>
          </p:cNvPr>
          <p:cNvPicPr>
            <a:picLocks noChangeAspect="1"/>
          </p:cNvPicPr>
          <p:nvPr/>
        </p:nvPicPr>
        <p:blipFill>
          <a:blip r:embed="rId2"/>
          <a:stretch>
            <a:fillRect/>
          </a:stretch>
        </p:blipFill>
        <p:spPr>
          <a:xfrm>
            <a:off x="3023418" y="2573902"/>
            <a:ext cx="5899355" cy="3447109"/>
          </a:xfrm>
          <a:prstGeom prst="rect">
            <a:avLst/>
          </a:prstGeom>
        </p:spPr>
      </p:pic>
    </p:spTree>
    <p:extLst>
      <p:ext uri="{BB962C8B-B14F-4D97-AF65-F5344CB8AC3E}">
        <p14:creationId xmlns:p14="http://schemas.microsoft.com/office/powerpoint/2010/main" val="81890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
        <p:nvSpPr>
          <p:cNvPr id="2" name="Rectangle 1">
            <a:extLst>
              <a:ext uri="{FF2B5EF4-FFF2-40B4-BE49-F238E27FC236}">
                <a16:creationId xmlns:a16="http://schemas.microsoft.com/office/drawing/2014/main" id="{DCE8B2CA-61EC-436E-906F-907EF317161B}"/>
              </a:ext>
            </a:extLst>
          </p:cNvPr>
          <p:cNvSpPr/>
          <p:nvPr/>
        </p:nvSpPr>
        <p:spPr>
          <a:xfrm>
            <a:off x="1226818" y="1990721"/>
            <a:ext cx="2871748" cy="369332"/>
          </a:xfrm>
          <a:prstGeom prst="rect">
            <a:avLst/>
          </a:prstGeom>
        </p:spPr>
        <p:txBody>
          <a:bodyPr wrap="none">
            <a:spAutoFit/>
          </a:bodyPr>
          <a:lstStyle/>
          <a:p>
            <a:r>
              <a:rPr lang="en-US" b="1" dirty="0"/>
              <a:t>Part 4: Mapping all clusters</a:t>
            </a:r>
          </a:p>
        </p:txBody>
      </p:sp>
      <p:pic>
        <p:nvPicPr>
          <p:cNvPr id="3" name="Picture 2">
            <a:extLst>
              <a:ext uri="{FF2B5EF4-FFF2-40B4-BE49-F238E27FC236}">
                <a16:creationId xmlns:a16="http://schemas.microsoft.com/office/drawing/2014/main" id="{882934C1-B6D8-4F84-B8B5-81FC27839732}"/>
              </a:ext>
            </a:extLst>
          </p:cNvPr>
          <p:cNvPicPr>
            <a:picLocks noChangeAspect="1"/>
          </p:cNvPicPr>
          <p:nvPr/>
        </p:nvPicPr>
        <p:blipFill>
          <a:blip r:embed="rId2"/>
          <a:stretch>
            <a:fillRect/>
          </a:stretch>
        </p:blipFill>
        <p:spPr>
          <a:xfrm>
            <a:off x="3080185" y="2599544"/>
            <a:ext cx="6031629" cy="3468799"/>
          </a:xfrm>
          <a:prstGeom prst="rect">
            <a:avLst/>
          </a:prstGeom>
        </p:spPr>
      </p:pic>
    </p:spTree>
    <p:extLst>
      <p:ext uri="{BB962C8B-B14F-4D97-AF65-F5344CB8AC3E}">
        <p14:creationId xmlns:p14="http://schemas.microsoft.com/office/powerpoint/2010/main" val="881331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4: Loading average house prices by neighborhood</a:t>
            </a:r>
          </a:p>
          <a:p>
            <a:pPr marL="0" indent="0">
              <a:buNone/>
            </a:pPr>
            <a:endParaRPr lang="en-US" b="1" dirty="0"/>
          </a:p>
        </p:txBody>
      </p:sp>
      <p:pic>
        <p:nvPicPr>
          <p:cNvPr id="5" name="Picture 4">
            <a:extLst>
              <a:ext uri="{FF2B5EF4-FFF2-40B4-BE49-F238E27FC236}">
                <a16:creationId xmlns:a16="http://schemas.microsoft.com/office/drawing/2014/main" id="{DECF544E-FC5D-4AF2-B7C4-DBAA978F464E}"/>
              </a:ext>
            </a:extLst>
          </p:cNvPr>
          <p:cNvPicPr>
            <a:picLocks noChangeAspect="1"/>
          </p:cNvPicPr>
          <p:nvPr/>
        </p:nvPicPr>
        <p:blipFill>
          <a:blip r:embed="rId2"/>
          <a:stretch>
            <a:fillRect/>
          </a:stretch>
        </p:blipFill>
        <p:spPr>
          <a:xfrm>
            <a:off x="979923" y="2523509"/>
            <a:ext cx="10193375" cy="3390593"/>
          </a:xfrm>
          <a:prstGeom prst="rect">
            <a:avLst/>
          </a:prstGeom>
        </p:spPr>
      </p:pic>
    </p:spTree>
    <p:extLst>
      <p:ext uri="{BB962C8B-B14F-4D97-AF65-F5344CB8AC3E}">
        <p14:creationId xmlns:p14="http://schemas.microsoft.com/office/powerpoint/2010/main" val="134531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548580"/>
            <a:ext cx="10459185" cy="4242621"/>
          </a:xfrm>
        </p:spPr>
        <p:txBody>
          <a:bodyPr>
            <a:normAutofit/>
          </a:bodyPr>
          <a:lstStyle/>
          <a:p>
            <a:r>
              <a:rPr lang="en-US" b="1" dirty="0"/>
              <a:t>Part 4: Applying one of Machine Learning Techniques </a:t>
            </a:r>
            <a:br>
              <a:rPr lang="en-US" b="1" dirty="0"/>
            </a:br>
            <a:r>
              <a:rPr lang="en-US" b="1" dirty="0"/>
              <a:t>(Plotting K-Means Clustering by Postal Codes)</a:t>
            </a:r>
          </a:p>
          <a:p>
            <a:pPr marL="0" indent="0">
              <a:buNone/>
            </a:pPr>
            <a:endParaRPr lang="en-US" b="1" dirty="0"/>
          </a:p>
        </p:txBody>
      </p:sp>
      <p:pic>
        <p:nvPicPr>
          <p:cNvPr id="8" name="Picture 7">
            <a:extLst>
              <a:ext uri="{FF2B5EF4-FFF2-40B4-BE49-F238E27FC236}">
                <a16:creationId xmlns:a16="http://schemas.microsoft.com/office/drawing/2014/main" id="{E29BAE89-DF56-43D4-A70C-8FE02CA8A924}"/>
              </a:ext>
            </a:extLst>
          </p:cNvPr>
          <p:cNvPicPr>
            <a:picLocks noChangeAspect="1"/>
          </p:cNvPicPr>
          <p:nvPr/>
        </p:nvPicPr>
        <p:blipFill>
          <a:blip r:embed="rId3"/>
          <a:stretch>
            <a:fillRect/>
          </a:stretch>
        </p:blipFill>
        <p:spPr>
          <a:xfrm>
            <a:off x="2949677" y="3280934"/>
            <a:ext cx="5928851" cy="2803253"/>
          </a:xfrm>
          <a:prstGeom prst="rect">
            <a:avLst/>
          </a:prstGeom>
        </p:spPr>
      </p:pic>
      <p:pic>
        <p:nvPicPr>
          <p:cNvPr id="9" name="Picture 8">
            <a:extLst>
              <a:ext uri="{FF2B5EF4-FFF2-40B4-BE49-F238E27FC236}">
                <a16:creationId xmlns:a16="http://schemas.microsoft.com/office/drawing/2014/main" id="{60E8DC62-DF88-480E-B4A5-0F2E873CEE23}"/>
              </a:ext>
            </a:extLst>
          </p:cNvPr>
          <p:cNvPicPr>
            <a:picLocks noChangeAspect="1"/>
          </p:cNvPicPr>
          <p:nvPr/>
        </p:nvPicPr>
        <p:blipFill>
          <a:blip r:embed="rId4"/>
          <a:stretch>
            <a:fillRect/>
          </a:stretch>
        </p:blipFill>
        <p:spPr>
          <a:xfrm>
            <a:off x="1608802" y="2509409"/>
            <a:ext cx="8610600" cy="771525"/>
          </a:xfrm>
          <a:prstGeom prst="rect">
            <a:avLst/>
          </a:prstGeom>
        </p:spPr>
      </p:pic>
      <p:graphicFrame>
        <p:nvGraphicFramePr>
          <p:cNvPr id="12" name="Object 11">
            <a:extLst>
              <a:ext uri="{FF2B5EF4-FFF2-40B4-BE49-F238E27FC236}">
                <a16:creationId xmlns:a16="http://schemas.microsoft.com/office/drawing/2014/main" id="{32624EEC-2FE5-42DD-A250-028384DFC671}"/>
              </a:ext>
            </a:extLst>
          </p:cNvPr>
          <p:cNvGraphicFramePr>
            <a:graphicFrameLocks noChangeAspect="1"/>
          </p:cNvGraphicFramePr>
          <p:nvPr>
            <p:extLst>
              <p:ext uri="{D42A27DB-BD31-4B8C-83A1-F6EECF244321}">
                <p14:modId xmlns:p14="http://schemas.microsoft.com/office/powerpoint/2010/main" val="3824729624"/>
              </p:ext>
            </p:extLst>
          </p:nvPr>
        </p:nvGraphicFramePr>
        <p:xfrm>
          <a:off x="10044519" y="5166169"/>
          <a:ext cx="914400" cy="771525"/>
        </p:xfrm>
        <a:graphic>
          <a:graphicData uri="http://schemas.openxmlformats.org/presentationml/2006/ole">
            <mc:AlternateContent xmlns:mc="http://schemas.openxmlformats.org/markup-compatibility/2006">
              <mc:Choice xmlns:v="urn:schemas-microsoft-com:vml" Requires="v">
                <p:oleObj spid="_x0000_s1027" name="Acrobat Document" showAsIcon="1" r:id="rId5" imgW="914563" imgH="771697" progId="AcroExch.Document.DC">
                  <p:embed/>
                </p:oleObj>
              </mc:Choice>
              <mc:Fallback>
                <p:oleObj name="Acrobat Document" showAsIcon="1" r:id="rId5" imgW="914563" imgH="771697" progId="AcroExch.Document.DC">
                  <p:embed/>
                  <p:pic>
                    <p:nvPicPr>
                      <p:cNvPr id="0" name=""/>
                      <p:cNvPicPr/>
                      <p:nvPr/>
                    </p:nvPicPr>
                    <p:blipFill>
                      <a:blip r:embed="rId6"/>
                      <a:stretch>
                        <a:fillRect/>
                      </a:stretch>
                    </p:blipFill>
                    <p:spPr>
                      <a:xfrm>
                        <a:off x="10044519" y="516616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4489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4: Loading school ratings by neighborhood</a:t>
            </a:r>
          </a:p>
          <a:p>
            <a:pPr marL="0" indent="0">
              <a:buNone/>
            </a:pPr>
            <a:endParaRPr lang="en-US" b="1" dirty="0"/>
          </a:p>
        </p:txBody>
      </p:sp>
      <p:pic>
        <p:nvPicPr>
          <p:cNvPr id="4" name="Picture 3">
            <a:extLst>
              <a:ext uri="{FF2B5EF4-FFF2-40B4-BE49-F238E27FC236}">
                <a16:creationId xmlns:a16="http://schemas.microsoft.com/office/drawing/2014/main" id="{6976006B-703D-4F66-9460-CA418F7C9611}"/>
              </a:ext>
            </a:extLst>
          </p:cNvPr>
          <p:cNvPicPr>
            <a:picLocks noChangeAspect="1"/>
          </p:cNvPicPr>
          <p:nvPr/>
        </p:nvPicPr>
        <p:blipFill>
          <a:blip r:embed="rId2"/>
          <a:stretch>
            <a:fillRect/>
          </a:stretch>
        </p:blipFill>
        <p:spPr>
          <a:xfrm>
            <a:off x="1384198" y="2510144"/>
            <a:ext cx="9010650" cy="3076575"/>
          </a:xfrm>
          <a:prstGeom prst="rect">
            <a:avLst/>
          </a:prstGeom>
        </p:spPr>
      </p:pic>
    </p:spTree>
    <p:extLst>
      <p:ext uri="{BB962C8B-B14F-4D97-AF65-F5344CB8AC3E}">
        <p14:creationId xmlns:p14="http://schemas.microsoft.com/office/powerpoint/2010/main" val="1482612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548580"/>
            <a:ext cx="10459185" cy="4242621"/>
          </a:xfrm>
        </p:spPr>
        <p:txBody>
          <a:bodyPr>
            <a:normAutofit/>
          </a:bodyPr>
          <a:lstStyle/>
          <a:p>
            <a:r>
              <a:rPr lang="en-US" b="1" dirty="0"/>
              <a:t>Part 4: Applying one of Machine Learning Techniques </a:t>
            </a:r>
            <a:br>
              <a:rPr lang="en-US" b="1" dirty="0"/>
            </a:br>
            <a:r>
              <a:rPr lang="en-US" b="1" dirty="0"/>
              <a:t>(Plotting school ratings by Postal Codes)</a:t>
            </a:r>
          </a:p>
          <a:p>
            <a:pPr marL="0" indent="0">
              <a:buNone/>
            </a:pPr>
            <a:endParaRPr lang="en-US" b="1" dirty="0"/>
          </a:p>
        </p:txBody>
      </p:sp>
      <p:pic>
        <p:nvPicPr>
          <p:cNvPr id="8" name="Picture 7">
            <a:extLst>
              <a:ext uri="{FF2B5EF4-FFF2-40B4-BE49-F238E27FC236}">
                <a16:creationId xmlns:a16="http://schemas.microsoft.com/office/drawing/2014/main" id="{734F9088-F23F-4219-9741-5EC47ABB9EA0}"/>
              </a:ext>
            </a:extLst>
          </p:cNvPr>
          <p:cNvPicPr>
            <a:picLocks noChangeAspect="1"/>
          </p:cNvPicPr>
          <p:nvPr/>
        </p:nvPicPr>
        <p:blipFill>
          <a:blip r:embed="rId3"/>
          <a:stretch>
            <a:fillRect/>
          </a:stretch>
        </p:blipFill>
        <p:spPr>
          <a:xfrm>
            <a:off x="1784349" y="2543175"/>
            <a:ext cx="8620125" cy="885825"/>
          </a:xfrm>
          <a:prstGeom prst="rect">
            <a:avLst/>
          </a:prstGeom>
        </p:spPr>
      </p:pic>
      <p:pic>
        <p:nvPicPr>
          <p:cNvPr id="9" name="Picture 8">
            <a:extLst>
              <a:ext uri="{FF2B5EF4-FFF2-40B4-BE49-F238E27FC236}">
                <a16:creationId xmlns:a16="http://schemas.microsoft.com/office/drawing/2014/main" id="{B2416B01-ADEB-4D31-8032-88E62DF2DA06}"/>
              </a:ext>
            </a:extLst>
          </p:cNvPr>
          <p:cNvPicPr>
            <a:picLocks noChangeAspect="1"/>
          </p:cNvPicPr>
          <p:nvPr/>
        </p:nvPicPr>
        <p:blipFill>
          <a:blip r:embed="rId4"/>
          <a:stretch>
            <a:fillRect/>
          </a:stretch>
        </p:blipFill>
        <p:spPr>
          <a:xfrm>
            <a:off x="3038168" y="3393986"/>
            <a:ext cx="5928851" cy="2845496"/>
          </a:xfrm>
          <a:prstGeom prst="rect">
            <a:avLst/>
          </a:prstGeom>
        </p:spPr>
      </p:pic>
      <p:graphicFrame>
        <p:nvGraphicFramePr>
          <p:cNvPr id="10" name="Object 9">
            <a:extLst>
              <a:ext uri="{FF2B5EF4-FFF2-40B4-BE49-F238E27FC236}">
                <a16:creationId xmlns:a16="http://schemas.microsoft.com/office/drawing/2014/main" id="{ABA8DAA3-838F-4A9E-BBB3-C3C69FA8E5C9}"/>
              </a:ext>
            </a:extLst>
          </p:cNvPr>
          <p:cNvGraphicFramePr>
            <a:graphicFrameLocks noChangeAspect="1"/>
          </p:cNvGraphicFramePr>
          <p:nvPr>
            <p:extLst>
              <p:ext uri="{D42A27DB-BD31-4B8C-83A1-F6EECF244321}">
                <p14:modId xmlns:p14="http://schemas.microsoft.com/office/powerpoint/2010/main" val="3207116805"/>
              </p:ext>
            </p:extLst>
          </p:nvPr>
        </p:nvGraphicFramePr>
        <p:xfrm>
          <a:off x="9905266" y="5019676"/>
          <a:ext cx="914400" cy="771525"/>
        </p:xfrm>
        <a:graphic>
          <a:graphicData uri="http://schemas.openxmlformats.org/presentationml/2006/ole">
            <mc:AlternateContent xmlns:mc="http://schemas.openxmlformats.org/markup-compatibility/2006">
              <mc:Choice xmlns:v="urn:schemas-microsoft-com:vml" Requires="v">
                <p:oleObj spid="_x0000_s2050" name="Acrobat Document" showAsIcon="1" r:id="rId5" imgW="914563" imgH="771697" progId="AcroExch.Document.DC">
                  <p:embed/>
                </p:oleObj>
              </mc:Choice>
              <mc:Fallback>
                <p:oleObj name="Acrobat Document" showAsIcon="1" r:id="rId5" imgW="914563" imgH="771697" progId="AcroExch.Document.DC">
                  <p:embed/>
                  <p:pic>
                    <p:nvPicPr>
                      <p:cNvPr id="0" name=""/>
                      <p:cNvPicPr/>
                      <p:nvPr/>
                    </p:nvPicPr>
                    <p:blipFill>
                      <a:blip r:embed="rId6"/>
                      <a:stretch>
                        <a:fillRect/>
                      </a:stretch>
                    </p:blipFill>
                    <p:spPr>
                      <a:xfrm>
                        <a:off x="9905266" y="501967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9027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8B6908-A4CA-4E10-9A57-D6816F85463D}"/>
              </a:ext>
            </a:extLst>
          </p:cNvPr>
          <p:cNvPicPr>
            <a:picLocks noChangeAspect="1"/>
          </p:cNvPicPr>
          <p:nvPr/>
        </p:nvPicPr>
        <p:blipFill rotWithShape="1">
          <a:blip r:embed="rId2">
            <a:extLst>
              <a:ext uri="{28A0092B-C50C-407E-A947-70E740481C1C}">
                <a14:useLocalDpi xmlns:a14="http://schemas.microsoft.com/office/drawing/2010/main" val="0"/>
              </a:ext>
            </a:extLst>
          </a:blip>
          <a:srcRect t="6424" b="7697"/>
          <a:stretch/>
        </p:blipFill>
        <p:spPr>
          <a:xfrm>
            <a:off x="1406013" y="766907"/>
            <a:ext cx="9379974" cy="5324168"/>
          </a:xfrm>
          <a:prstGeom prst="rect">
            <a:avLst/>
          </a:prstGeom>
        </p:spPr>
      </p:pic>
    </p:spTree>
    <p:extLst>
      <p:ext uri="{BB962C8B-B14F-4D97-AF65-F5344CB8AC3E}">
        <p14:creationId xmlns:p14="http://schemas.microsoft.com/office/powerpoint/2010/main" val="3227708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a:solidFill>
                  <a:srgbClr val="FF0000"/>
                </a:solidFill>
                <a:latin typeface="AR DARLING" panose="02000000000000000000" pitchFamily="2" charset="0"/>
              </a:rPr>
              <a:t>THANK YOU</a:t>
            </a:r>
          </a:p>
        </p:txBody>
      </p:sp>
    </p:spTree>
    <p:extLst>
      <p:ext uri="{BB962C8B-B14F-4D97-AF65-F5344CB8AC3E}">
        <p14:creationId xmlns:p14="http://schemas.microsoft.com/office/powerpoint/2010/main" val="16058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a:t>Introduction</a:t>
            </a:r>
          </a:p>
        </p:txBody>
      </p:sp>
      <p:sp>
        <p:nvSpPr>
          <p:cNvPr id="3" name="Content Placeholder 2"/>
          <p:cNvSpPr>
            <a:spLocks noGrp="1"/>
          </p:cNvSpPr>
          <p:nvPr>
            <p:ph idx="1"/>
          </p:nvPr>
        </p:nvSpPr>
        <p:spPr>
          <a:xfrm>
            <a:off x="1141413" y="2001879"/>
            <a:ext cx="9905999" cy="3469774"/>
          </a:xfrm>
        </p:spPr>
        <p:txBody>
          <a:bodyPr>
            <a:normAutofit/>
          </a:bodyPr>
          <a:lstStyle/>
          <a:p>
            <a:r>
              <a:rPr lang="en-US" dirty="0"/>
              <a:t>Part 1: </a:t>
            </a:r>
            <a:r>
              <a:rPr lang="en-US" b="1" dirty="0"/>
              <a:t>Problem Description</a:t>
            </a:r>
          </a:p>
          <a:p>
            <a:pPr marL="0" indent="0">
              <a:buNone/>
            </a:pPr>
            <a:r>
              <a:rPr lang="en-CA" b="1" dirty="0"/>
              <a:t>With house prices rising in Toronto, it is becoming very difficult to take such a big step as to buying a home in Toronto. Someone that is looking to take this big step has to look into many factors: price, safety, amenities, schools... just to name very few. Navigating through this myriad of factors is a daunting task. The proposed solution helps prospective home buyers in Toronto by providing information about prices, amenities and school ratings.</a:t>
            </a:r>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Data</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CA" b="1" dirty="0"/>
              <a:t>For the Toronto neighborhood data, we'll be using the Wikipedia page that has all the information we need to explore and cluster the neighborhoods in Toronto. The page will be scraped, wrangled, cleaned, and then read it into a pandas </a:t>
            </a:r>
            <a:r>
              <a:rPr lang="en-CA" b="1" dirty="0" err="1"/>
              <a:t>dataframe</a:t>
            </a:r>
            <a:r>
              <a:rPr lang="en-CA" b="1" dirty="0"/>
              <a:t> so that it is in a structured. The main features from this dataset that will be used are the postal code and administrative districts (boroughs).</a:t>
            </a:r>
            <a:endParaRPr lang="en-US" b="1" dirty="0"/>
          </a:p>
          <a:p>
            <a:pPr marL="0" indent="0">
              <a:buNone/>
            </a:pPr>
            <a:endParaRPr lang="en-US" b="1" dirty="0"/>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128999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Data</a:t>
            </a:r>
          </a:p>
        </p:txBody>
      </p:sp>
      <p:sp>
        <p:nvSpPr>
          <p:cNvPr id="3" name="Content Placeholder 2"/>
          <p:cNvSpPr>
            <a:spLocks noGrp="1"/>
          </p:cNvSpPr>
          <p:nvPr>
            <p:ph idx="1"/>
          </p:nvPr>
        </p:nvSpPr>
        <p:spPr>
          <a:xfrm>
            <a:off x="1141412" y="1947081"/>
            <a:ext cx="9905999" cy="3539319"/>
          </a:xfrm>
        </p:spPr>
        <p:txBody>
          <a:bodyPr/>
          <a:lstStyle/>
          <a:p>
            <a:r>
              <a:rPr lang="en-US" dirty="0"/>
              <a:t>Part 2: </a:t>
            </a:r>
            <a:r>
              <a:rPr lang="en-US" b="1" dirty="0"/>
              <a:t>Data We Need</a:t>
            </a:r>
          </a:p>
          <a:p>
            <a:pPr marL="457200" indent="-457200">
              <a:buFont typeface="+mj-lt"/>
              <a:buAutoNum type="alphaLcParenR" startAt="2"/>
            </a:pPr>
            <a:r>
              <a:rPr lang="en-CA" b="1" dirty="0"/>
              <a:t>We'll use Foursquare to find 5 top amenities per postal code and will attach this data to the </a:t>
            </a:r>
            <a:r>
              <a:rPr lang="en-CA" b="1" dirty="0" err="1"/>
              <a:t>dataframe</a:t>
            </a:r>
            <a:r>
              <a:rPr lang="en-CA" b="1" dirty="0"/>
              <a:t> containing neighborhood data (from Step a)</a:t>
            </a:r>
            <a:endParaRPr lang="en-US" b="1" dirty="0"/>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6390969" y="3429000"/>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Cont’d</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E7A43B00-7963-4B4B-A18C-6A1A02B38005}"/>
              </a:ext>
            </a:extLst>
          </p:cNvPr>
          <p:cNvPicPr>
            <a:picLocks noChangeAspect="1"/>
          </p:cNvPicPr>
          <p:nvPr/>
        </p:nvPicPr>
        <p:blipFill>
          <a:blip r:embed="rId2"/>
          <a:stretch>
            <a:fillRect/>
          </a:stretch>
        </p:blipFill>
        <p:spPr>
          <a:xfrm>
            <a:off x="4591396" y="2017950"/>
            <a:ext cx="6404415" cy="2041756"/>
          </a:xfrm>
          <a:prstGeom prst="rect">
            <a:avLst/>
          </a:prstGeom>
        </p:spPr>
      </p:pic>
      <p:pic>
        <p:nvPicPr>
          <p:cNvPr id="6" name="Picture 5">
            <a:extLst>
              <a:ext uri="{FF2B5EF4-FFF2-40B4-BE49-F238E27FC236}">
                <a16:creationId xmlns:a16="http://schemas.microsoft.com/office/drawing/2014/main" id="{585C2936-FE83-434B-87F4-7EE15746EED0}"/>
              </a:ext>
            </a:extLst>
          </p:cNvPr>
          <p:cNvPicPr>
            <a:picLocks noChangeAspect="1"/>
          </p:cNvPicPr>
          <p:nvPr/>
        </p:nvPicPr>
        <p:blipFill>
          <a:blip r:embed="rId3"/>
          <a:stretch>
            <a:fillRect/>
          </a:stretch>
        </p:blipFill>
        <p:spPr>
          <a:xfrm>
            <a:off x="904359" y="2969116"/>
            <a:ext cx="2509377" cy="1839759"/>
          </a:xfrm>
          <a:prstGeom prst="rect">
            <a:avLst/>
          </a:prstGeom>
        </p:spPr>
      </p:pic>
      <p:pic>
        <p:nvPicPr>
          <p:cNvPr id="7" name="Picture 6">
            <a:extLst>
              <a:ext uri="{FF2B5EF4-FFF2-40B4-BE49-F238E27FC236}">
                <a16:creationId xmlns:a16="http://schemas.microsoft.com/office/drawing/2014/main" id="{11A8C571-1AA3-4755-8104-DE8794AF27B4}"/>
              </a:ext>
            </a:extLst>
          </p:cNvPr>
          <p:cNvPicPr>
            <a:picLocks noChangeAspect="1"/>
          </p:cNvPicPr>
          <p:nvPr/>
        </p:nvPicPr>
        <p:blipFill rotWithShape="1">
          <a:blip r:embed="rId4"/>
          <a:srcRect t="30551" r="62938"/>
          <a:stretch/>
        </p:blipFill>
        <p:spPr>
          <a:xfrm>
            <a:off x="2971896" y="3649585"/>
            <a:ext cx="2133907" cy="2233606"/>
          </a:xfrm>
          <a:prstGeom prst="rect">
            <a:avLst/>
          </a:prstGeom>
        </p:spPr>
      </p:pic>
    </p:spTree>
    <p:extLst>
      <p:ext uri="{BB962C8B-B14F-4D97-AF65-F5344CB8AC3E}">
        <p14:creationId xmlns:p14="http://schemas.microsoft.com/office/powerpoint/2010/main" val="384638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Data</a:t>
            </a:r>
          </a:p>
        </p:txBody>
      </p:sp>
      <p:sp>
        <p:nvSpPr>
          <p:cNvPr id="3" name="Content Placeholder 2"/>
          <p:cNvSpPr>
            <a:spLocks noGrp="1"/>
          </p:cNvSpPr>
          <p:nvPr>
            <p:ph idx="1"/>
          </p:nvPr>
        </p:nvSpPr>
        <p:spPr>
          <a:xfrm>
            <a:off x="1141412" y="1947081"/>
            <a:ext cx="9905999" cy="3583564"/>
          </a:xfrm>
        </p:spPr>
        <p:txBody>
          <a:bodyPr/>
          <a:lstStyle/>
          <a:p>
            <a:r>
              <a:rPr lang="en-US" dirty="0"/>
              <a:t>Part 2: </a:t>
            </a:r>
            <a:r>
              <a:rPr lang="en-US" b="1" dirty="0"/>
              <a:t>Data We Need</a:t>
            </a:r>
          </a:p>
          <a:p>
            <a:pPr marL="457200" indent="-457200">
              <a:buFont typeface="+mj-lt"/>
              <a:buAutoNum type="alphaLcParenR" startAt="3"/>
            </a:pPr>
            <a:r>
              <a:rPr lang="en-CA" b="1" dirty="0"/>
              <a:t>For the Toronto neighborhood data, we’ll use the average price information per postal code. Since this information is not readily available, we embedded this info into the code; it was extracted from realtor.ca using different postal codes in Toronto. This data is used to join it with neighborhood data in order to use it for our analysis.</a:t>
            </a:r>
            <a:endParaRPr lang="en-US" b="1" dirty="0"/>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71775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neighborhoods in Toronto</a:t>
            </a:r>
          </a:p>
          <a:p>
            <a:pPr marL="0" indent="0">
              <a:buNone/>
            </a:pPr>
            <a:endParaRPr lang="en-US" dirty="0"/>
          </a:p>
        </p:txBody>
      </p:sp>
      <p:pic>
        <p:nvPicPr>
          <p:cNvPr id="5" name="Picture 4">
            <a:extLst>
              <a:ext uri="{FF2B5EF4-FFF2-40B4-BE49-F238E27FC236}">
                <a16:creationId xmlns:a16="http://schemas.microsoft.com/office/drawing/2014/main" id="{D181A898-EB00-4E07-BF4B-55C22071BBB0}"/>
              </a:ext>
            </a:extLst>
          </p:cNvPr>
          <p:cNvPicPr>
            <a:picLocks noChangeAspect="1"/>
          </p:cNvPicPr>
          <p:nvPr/>
        </p:nvPicPr>
        <p:blipFill>
          <a:blip r:embed="rId2"/>
          <a:stretch>
            <a:fillRect/>
          </a:stretch>
        </p:blipFill>
        <p:spPr>
          <a:xfrm>
            <a:off x="2898774" y="1723408"/>
            <a:ext cx="6391275" cy="4200525"/>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neighborhoods in Toronto</a:t>
            </a:r>
          </a:p>
          <a:p>
            <a:pPr marL="0" indent="0">
              <a:buNone/>
            </a:pPr>
            <a:endParaRPr lang="en-US" dirty="0"/>
          </a:p>
        </p:txBody>
      </p:sp>
      <p:pic>
        <p:nvPicPr>
          <p:cNvPr id="4" name="Picture 3">
            <a:extLst>
              <a:ext uri="{FF2B5EF4-FFF2-40B4-BE49-F238E27FC236}">
                <a16:creationId xmlns:a16="http://schemas.microsoft.com/office/drawing/2014/main" id="{4397E1C4-17B6-4A35-BA50-1944D440D4DC}"/>
              </a:ext>
            </a:extLst>
          </p:cNvPr>
          <p:cNvPicPr>
            <a:picLocks noChangeAspect="1"/>
          </p:cNvPicPr>
          <p:nvPr/>
        </p:nvPicPr>
        <p:blipFill>
          <a:blip r:embed="rId2"/>
          <a:stretch>
            <a:fillRect/>
          </a:stretch>
        </p:blipFill>
        <p:spPr>
          <a:xfrm>
            <a:off x="745824" y="1773355"/>
            <a:ext cx="10301587" cy="4373007"/>
          </a:xfrm>
          <a:prstGeom prst="rect">
            <a:avLst/>
          </a:prstGeom>
        </p:spPr>
      </p:pic>
    </p:spTree>
    <p:extLst>
      <p:ext uri="{BB962C8B-B14F-4D97-AF65-F5344CB8AC3E}">
        <p14:creationId xmlns:p14="http://schemas.microsoft.com/office/powerpoint/2010/main" val="14507231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536</TotalTime>
  <Words>562</Words>
  <Application>Microsoft Office PowerPoint</Application>
  <PresentationFormat>Widescreen</PresentationFormat>
  <Paragraphs>52</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 DARLING</vt:lpstr>
      <vt:lpstr>Arial</vt:lpstr>
      <vt:lpstr>Garamond</vt:lpstr>
      <vt:lpstr>Organic</vt:lpstr>
      <vt:lpstr>Adobe Acrobat Document</vt:lpstr>
      <vt:lpstr>Buying a House in Toronto</vt:lpstr>
      <vt:lpstr>PowerPoint Presentation</vt:lpstr>
      <vt:lpstr>Introduction</vt:lpstr>
      <vt:lpstr>Data</vt:lpstr>
      <vt:lpstr>Data</vt:lpstr>
      <vt:lpstr>Synopsis</vt:lpstr>
      <vt:lpstr>Data</vt:lpstr>
      <vt:lpstr>Main Article</vt:lpstr>
      <vt:lpstr>Main Article</vt:lpstr>
      <vt:lpstr>Main Article</vt:lpstr>
      <vt:lpstr>Main Article</vt:lpstr>
      <vt:lpstr>Main Article</vt:lpstr>
      <vt:lpstr>Main Article</vt:lpstr>
      <vt:lpstr>Main Article</vt:lpstr>
      <vt:lpstr>PowerPoint Presentation</vt:lpstr>
      <vt:lpstr>Main Article</vt:lpstr>
      <vt:lpstr>Main Article</vt:lpstr>
      <vt:lpstr>Main Article</vt:lpstr>
      <vt:lpstr>Main Article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Buying a house in Toronto</dc:title>
  <dc:creator>Miranda Basha</dc:creator>
  <cp:lastModifiedBy>Miranda Basha</cp:lastModifiedBy>
  <cp:revision>27</cp:revision>
  <dcterms:created xsi:type="dcterms:W3CDTF">2018-09-09T09:14:01Z</dcterms:created>
  <dcterms:modified xsi:type="dcterms:W3CDTF">2020-06-21T19:59:39Z</dcterms:modified>
</cp:coreProperties>
</file>