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2"/>
  </p:notesMasterIdLst>
  <p:sldIdLst>
    <p:sldId id="256" r:id="rId2"/>
    <p:sldId id="257" r:id="rId3"/>
    <p:sldId id="264" r:id="rId4"/>
    <p:sldId id="275" r:id="rId5"/>
    <p:sldId id="276" r:id="rId6"/>
    <p:sldId id="277" r:id="rId7"/>
    <p:sldId id="258" r:id="rId8"/>
    <p:sldId id="261" r:id="rId9"/>
    <p:sldId id="262" r:id="rId10"/>
    <p:sldId id="328" r:id="rId11"/>
    <p:sldId id="330" r:id="rId12"/>
    <p:sldId id="331" r:id="rId13"/>
    <p:sldId id="267" r:id="rId14"/>
    <p:sldId id="270" r:id="rId15"/>
    <p:sldId id="268" r:id="rId16"/>
    <p:sldId id="269" r:id="rId17"/>
    <p:sldId id="271" r:id="rId18"/>
    <p:sldId id="273" r:id="rId19"/>
    <p:sldId id="332" r:id="rId20"/>
    <p:sldId id="322" r:id="rId21"/>
    <p:sldId id="323" r:id="rId22"/>
    <p:sldId id="279" r:id="rId23"/>
    <p:sldId id="280" r:id="rId24"/>
    <p:sldId id="281" r:id="rId25"/>
    <p:sldId id="286" r:id="rId26"/>
    <p:sldId id="283" r:id="rId27"/>
    <p:sldId id="284" r:id="rId28"/>
    <p:sldId id="285" r:id="rId29"/>
    <p:sldId id="333" r:id="rId30"/>
    <p:sldId id="307" r:id="rId31"/>
    <p:sldId id="291" r:id="rId32"/>
    <p:sldId id="288" r:id="rId33"/>
    <p:sldId id="289" r:id="rId34"/>
    <p:sldId id="290" r:id="rId35"/>
    <p:sldId id="292" r:id="rId36"/>
    <p:sldId id="293" r:id="rId37"/>
    <p:sldId id="299" r:id="rId38"/>
    <p:sldId id="294" r:id="rId39"/>
    <p:sldId id="298" r:id="rId40"/>
    <p:sldId id="302" r:id="rId41"/>
    <p:sldId id="300" r:id="rId42"/>
    <p:sldId id="301" r:id="rId43"/>
    <p:sldId id="303" r:id="rId44"/>
    <p:sldId id="304" r:id="rId45"/>
    <p:sldId id="329" r:id="rId46"/>
    <p:sldId id="334" r:id="rId47"/>
    <p:sldId id="309" r:id="rId48"/>
    <p:sldId id="310" r:id="rId49"/>
    <p:sldId id="317" r:id="rId50"/>
    <p:sldId id="311" r:id="rId51"/>
    <p:sldId id="313" r:id="rId52"/>
    <p:sldId id="314" r:id="rId53"/>
    <p:sldId id="312" r:id="rId54"/>
    <p:sldId id="315" r:id="rId55"/>
    <p:sldId id="316" r:id="rId56"/>
    <p:sldId id="318" r:id="rId57"/>
    <p:sldId id="320" r:id="rId58"/>
    <p:sldId id="324" r:id="rId59"/>
    <p:sldId id="325" r:id="rId60"/>
    <p:sldId id="326"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781" autoAdjust="0"/>
  </p:normalViewPr>
  <p:slideViewPr>
    <p:cSldViewPr snapToGrid="0" snapToObjects="1">
      <p:cViewPr varScale="1">
        <p:scale>
          <a:sx n="125" d="100"/>
          <a:sy n="125" d="100"/>
        </p:scale>
        <p:origin x="-1976"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62A37F-D1DE-954C-B741-987AA3467478}" type="datetimeFigureOut">
              <a:rPr lang="en-US" smtClean="0"/>
              <a:t>5/6/16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D69FFA-4A79-A848-956A-C1CCDB03CC05}" type="slidenum">
              <a:rPr lang="en-US" smtClean="0"/>
              <a:t>‹#›</a:t>
            </a:fld>
            <a:endParaRPr lang="en-US"/>
          </a:p>
        </p:txBody>
      </p:sp>
    </p:spTree>
    <p:extLst>
      <p:ext uri="{BB962C8B-B14F-4D97-AF65-F5344CB8AC3E}">
        <p14:creationId xmlns:p14="http://schemas.microsoft.com/office/powerpoint/2010/main" val="186835787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C4225B-6096-1742-92DB-E5DFF907295F}" type="slidenum">
              <a:rPr lang="en-US" smtClean="0"/>
              <a:t>1</a:t>
            </a:fld>
            <a:endParaRPr lang="en-US"/>
          </a:p>
        </p:txBody>
      </p:sp>
    </p:spTree>
    <p:extLst>
      <p:ext uri="{BB962C8B-B14F-4D97-AF65-F5344CB8AC3E}">
        <p14:creationId xmlns:p14="http://schemas.microsoft.com/office/powerpoint/2010/main" val="2422323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most of us think of HMMs, we think about them in terms of this familiar graphical modeling notation, which shows a sequence of observations on the bottom, generated from a sequence of latent states on the top.</a:t>
            </a:r>
          </a:p>
          <a:p>
            <a:r>
              <a:rPr lang="en-US" baseline="0" dirty="0" smtClean="0"/>
              <a:t>But we can also think of an HMM as a stochastic function which samples a sequence of latent states, conditioned on observations</a:t>
            </a:r>
          </a:p>
          <a:p>
            <a:r>
              <a:rPr lang="en-US" baseline="0" dirty="0" smtClean="0"/>
              <a:t>Let’s flesh out this HMM function, starting with just the part that handles the latent states</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10</a:t>
            </a:fld>
            <a:endParaRPr lang="en-US"/>
          </a:p>
        </p:txBody>
      </p:sp>
    </p:spTree>
    <p:extLst>
      <p:ext uri="{BB962C8B-B14F-4D97-AF65-F5344CB8AC3E}">
        <p14:creationId xmlns:p14="http://schemas.microsoft.com/office/powerpoint/2010/main" val="1383129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basic structure of the function is recursive:</a:t>
            </a:r>
            <a:endParaRPr lang="en-US" baseline="0" dirty="0" smtClean="0"/>
          </a:p>
          <a:p>
            <a:r>
              <a:rPr lang="en-US" baseline="0" dirty="0" smtClean="0"/>
              <a:t>If we’re generating the first state in the sequence, then we sample from some initial state distribution.</a:t>
            </a:r>
          </a:p>
          <a:p>
            <a:r>
              <a:rPr lang="en-US" baseline="0" dirty="0" smtClean="0"/>
              <a:t>Otherwise, we recursively generate all of the sequence up to the this point, then sample from a stochastic transition model conditioned on the the previous state.</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11</a:t>
            </a:fld>
            <a:endParaRPr lang="en-US"/>
          </a:p>
        </p:txBody>
      </p:sp>
    </p:spTree>
    <p:extLst>
      <p:ext uri="{BB962C8B-B14F-4D97-AF65-F5344CB8AC3E}">
        <p14:creationId xmlns:p14="http://schemas.microsoft.com/office/powerpoint/2010/main" val="3251835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we’ll add</a:t>
            </a:r>
            <a:r>
              <a:rPr lang="en-US" baseline="0" dirty="0" smtClean="0"/>
              <a:t> in the part of the program that deals with the observed states</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12</a:t>
            </a:fld>
            <a:endParaRPr lang="en-US"/>
          </a:p>
        </p:txBody>
      </p:sp>
    </p:spTree>
    <p:extLst>
      <p:ext uri="{BB962C8B-B14F-4D97-AF65-F5344CB8AC3E}">
        <p14:creationId xmlns:p14="http://schemas.microsoft.com/office/powerpoint/2010/main" val="19372733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 assume I have the observation data in a file on disk.</a:t>
            </a:r>
          </a:p>
          <a:p>
            <a:r>
              <a:rPr lang="en-US" baseline="0" dirty="0" smtClean="0"/>
              <a:t>And I assume the user has provided an observation likelihood function in the form of this ‘observe’ function.</a:t>
            </a:r>
          </a:p>
          <a:p>
            <a:r>
              <a:rPr lang="en-US" baseline="0" dirty="0" smtClean="0"/>
              <a:t>This serves a similar purpose as the ‘condition’ statement in the toy example I showed earlier.</a:t>
            </a:r>
          </a:p>
        </p:txBody>
      </p:sp>
      <p:sp>
        <p:nvSpPr>
          <p:cNvPr id="4" name="Slide Number Placeholder 3"/>
          <p:cNvSpPr>
            <a:spLocks noGrp="1"/>
          </p:cNvSpPr>
          <p:nvPr>
            <p:ph type="sldNum" sz="quarter" idx="10"/>
          </p:nvPr>
        </p:nvSpPr>
        <p:spPr/>
        <p:txBody>
          <a:bodyPr/>
          <a:lstStyle/>
          <a:p>
            <a:fld id="{AED69FFA-4A79-A848-956A-C1CCDB03CC05}" type="slidenum">
              <a:rPr lang="en-US" smtClean="0"/>
              <a:t>13</a:t>
            </a:fld>
            <a:endParaRPr lang="en-US"/>
          </a:p>
        </p:txBody>
      </p:sp>
    </p:spTree>
    <p:extLst>
      <p:ext uri="{BB962C8B-B14F-4D97-AF65-F5344CB8AC3E}">
        <p14:creationId xmlns:p14="http://schemas.microsoft.com/office/powerpoint/2010/main" val="1945149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let’s look at how the</a:t>
            </a:r>
            <a:r>
              <a:rPr lang="en-US" baseline="0" dirty="0" smtClean="0"/>
              <a:t> execution of this function connects to the familiar graphical modeling notation.</a:t>
            </a:r>
          </a:p>
          <a:p>
            <a:r>
              <a:rPr lang="en-US" baseline="0" dirty="0" smtClean="0"/>
              <a:t>When we invoke the hmm function, it starts a chain of recursive calls that continues until we hit the base case, which is hmm(0), or the initial state.</a:t>
            </a:r>
          </a:p>
          <a:p>
            <a:r>
              <a:rPr lang="en-US" baseline="0" dirty="0" smtClean="0"/>
              <a:t>At this point, we can sample an initial state and evaluate the observe function—here, I’m assuming that we have a discrete state-space, and that we’ve sampled state 0 for the initial state.</a:t>
            </a:r>
          </a:p>
          <a:p>
            <a:r>
              <a:rPr lang="en-US" baseline="0" dirty="0" smtClean="0"/>
              <a:t>From here, the chain of recursive calls unwinds, generating a new state and evaluating the corresponding observation for each call.</a:t>
            </a:r>
          </a:p>
          <a:p>
            <a:endParaRPr lang="en-US" baseline="0" dirty="0" smtClean="0"/>
          </a:p>
          <a:p>
            <a:r>
              <a:rPr lang="en-US" baseline="0" dirty="0" smtClean="0"/>
              <a:t>So that’s how the program executes when run forward…</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14</a:t>
            </a:fld>
            <a:endParaRPr lang="en-US"/>
          </a:p>
        </p:txBody>
      </p:sp>
    </p:spTree>
    <p:extLst>
      <p:ext uri="{BB962C8B-B14F-4D97-AF65-F5344CB8AC3E}">
        <p14:creationId xmlns:p14="http://schemas.microsoft.com/office/powerpoint/2010/main" val="4052238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how do we perform inference</a:t>
            </a:r>
            <a:r>
              <a:rPr lang="en-US" baseline="0" dirty="0" smtClean="0"/>
              <a:t> on programs like this, to compute the conditional distribution given the observations?</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15</a:t>
            </a:fld>
            <a:endParaRPr lang="en-US"/>
          </a:p>
        </p:txBody>
      </p:sp>
    </p:spTree>
    <p:extLst>
      <p:ext uri="{BB962C8B-B14F-4D97-AF65-F5344CB8AC3E}">
        <p14:creationId xmlns:p14="http://schemas.microsoft.com/office/powerpoint/2010/main" val="1277366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of it’s generality,</a:t>
            </a:r>
            <a:r>
              <a:rPr lang="en-US" baseline="0" dirty="0" smtClean="0"/>
              <a:t> MCMC has been the main, workhorse family of inference algorithms for probabilistic programs.</a:t>
            </a:r>
          </a:p>
          <a:p>
            <a:r>
              <a:rPr lang="en-US" baseline="0" dirty="0" smtClean="0"/>
              <a:t>In particular, the Metropolis-Hastings algorithm.</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16</a:t>
            </a:fld>
            <a:endParaRPr lang="en-US"/>
          </a:p>
        </p:txBody>
      </p:sp>
    </p:spTree>
    <p:extLst>
      <p:ext uri="{BB962C8B-B14F-4D97-AF65-F5344CB8AC3E}">
        <p14:creationId xmlns:p14="http://schemas.microsoft.com/office/powerpoint/2010/main" val="1980823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how MH</a:t>
            </a:r>
            <a:r>
              <a:rPr lang="en-US" baseline="0" dirty="0" smtClean="0"/>
              <a:t> might work for our hmm example.</a:t>
            </a:r>
          </a:p>
          <a:p>
            <a:r>
              <a:rPr lang="en-US" baseline="0" dirty="0" smtClean="0"/>
              <a:t>MH methods typically work by proposing small, local changes to a model, followed by an accept/reject step.</a:t>
            </a:r>
          </a:p>
          <a:p>
            <a:r>
              <a:rPr lang="en-US" baseline="0" dirty="0" smtClean="0"/>
              <a:t>One general way to do this for programs is to change the value of a single random variable.</a:t>
            </a:r>
          </a:p>
        </p:txBody>
      </p:sp>
      <p:sp>
        <p:nvSpPr>
          <p:cNvPr id="4" name="Slide Number Placeholder 3"/>
          <p:cNvSpPr>
            <a:spLocks noGrp="1"/>
          </p:cNvSpPr>
          <p:nvPr>
            <p:ph type="sldNum" sz="quarter" idx="10"/>
          </p:nvPr>
        </p:nvSpPr>
        <p:spPr/>
        <p:txBody>
          <a:bodyPr/>
          <a:lstStyle/>
          <a:p>
            <a:fld id="{AED69FFA-4A79-A848-956A-C1CCDB03CC05}" type="slidenum">
              <a:rPr lang="en-US" smtClean="0"/>
              <a:t>17</a:t>
            </a:fld>
            <a:endParaRPr lang="en-US"/>
          </a:p>
        </p:txBody>
      </p:sp>
    </p:spTree>
    <p:extLst>
      <p:ext uri="{BB962C8B-B14F-4D97-AF65-F5344CB8AC3E}">
        <p14:creationId xmlns:p14="http://schemas.microsoft.com/office/powerpoint/2010/main" val="3595015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switching</a:t>
            </a:r>
            <a:r>
              <a:rPr lang="en-US" baseline="0" dirty="0" smtClean="0"/>
              <a:t> this one from state 1 to state 2.</a:t>
            </a:r>
          </a:p>
          <a:p>
            <a:r>
              <a:rPr lang="en-US" baseline="0" dirty="0" smtClean="0"/>
              <a:t>Now, changing the value of this variable affects other nearby parts of the model, as well.</a:t>
            </a:r>
          </a:p>
          <a:p>
            <a:r>
              <a:rPr lang="en-US" baseline="0" dirty="0" smtClean="0"/>
              <a:t>The likelihood of this observation changes.</a:t>
            </a:r>
          </a:p>
          <a:p>
            <a:r>
              <a:rPr lang="en-US" baseline="0" dirty="0" smtClean="0"/>
              <a:t>As does this transition probability.</a:t>
            </a:r>
          </a:p>
          <a:p>
            <a:r>
              <a:rPr lang="en-US" baseline="0" dirty="0" smtClean="0"/>
              <a:t>So we need to make sure the inference engine re-evaluates these quantities before making an accept/reject decision.</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18</a:t>
            </a:fld>
            <a:endParaRPr lang="en-US"/>
          </a:p>
        </p:txBody>
      </p:sp>
    </p:spTree>
    <p:extLst>
      <p:ext uri="{BB962C8B-B14F-4D97-AF65-F5344CB8AC3E}">
        <p14:creationId xmlns:p14="http://schemas.microsoft.com/office/powerpoint/2010/main" val="2785345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very simple way to accomplish that is to just re-execute the program.</a:t>
            </a:r>
          </a:p>
          <a:p>
            <a:r>
              <a:rPr lang="en-US" baseline="0" dirty="0" smtClean="0"/>
              <a:t>Again, this would begin by creating a chain of recursive calls down to the base case.</a:t>
            </a:r>
          </a:p>
          <a:p>
            <a:r>
              <a:rPr lang="en-US" dirty="0" smtClean="0"/>
              <a:t>But</a:t>
            </a:r>
            <a:r>
              <a:rPr lang="en-US" baseline="0" dirty="0" smtClean="0"/>
              <a:t> when we return from these calls, we re-use the values of existing random variables, rather than sampling new ones.</a:t>
            </a:r>
          </a:p>
          <a:p>
            <a:endParaRPr lang="en-US" baseline="0" dirty="0" smtClean="0"/>
          </a:p>
          <a:p>
            <a:r>
              <a:rPr lang="en-US" baseline="0" dirty="0" smtClean="0"/>
              <a:t>If this process sounds at all familiar to anyone,</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19</a:t>
            </a:fld>
            <a:endParaRPr lang="en-US"/>
          </a:p>
        </p:txBody>
      </p:sp>
    </p:spTree>
    <p:extLst>
      <p:ext uri="{BB962C8B-B14F-4D97-AF65-F5344CB8AC3E}">
        <p14:creationId xmlns:p14="http://schemas.microsoft.com/office/powerpoint/2010/main" val="3248287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talk is about probabilistic programming.</a:t>
            </a:r>
          </a:p>
          <a:p>
            <a:r>
              <a:rPr lang="en-US" dirty="0" smtClean="0"/>
              <a:t>Just out of curiosity…</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2</a:t>
            </a:fld>
            <a:endParaRPr lang="en-US"/>
          </a:p>
        </p:txBody>
      </p:sp>
    </p:spTree>
    <p:extLst>
      <p:ext uri="{BB962C8B-B14F-4D97-AF65-F5344CB8AC3E}">
        <p14:creationId xmlns:p14="http://schemas.microsoft.com/office/powerpoint/2010/main" val="724283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because it is the same algorithm described in another</a:t>
            </a:r>
            <a:r>
              <a:rPr lang="en-US" baseline="0" dirty="0" smtClean="0"/>
              <a:t> AISTATS paper from a few years ago.</a:t>
            </a:r>
            <a:endParaRPr lang="en-US" dirty="0" smtClean="0"/>
          </a:p>
          <a:p>
            <a:endParaRPr lang="en-US" dirty="0" smtClean="0"/>
          </a:p>
          <a:p>
            <a:r>
              <a:rPr lang="en-US" dirty="0" smtClean="0"/>
              <a:t>There’s </a:t>
            </a:r>
            <a:r>
              <a:rPr lang="en-US" dirty="0" smtClean="0"/>
              <a:t>a lot to like about </a:t>
            </a:r>
            <a:r>
              <a:rPr lang="en-US" dirty="0" smtClean="0"/>
              <a:t>this method.</a:t>
            </a:r>
            <a:endParaRPr lang="en-US" dirty="0" smtClean="0"/>
          </a:p>
          <a:p>
            <a:endParaRPr lang="en-US" dirty="0" smtClean="0"/>
          </a:p>
          <a:p>
            <a:r>
              <a:rPr lang="en-US" baseline="0" dirty="0" smtClean="0"/>
              <a:t>Easy </a:t>
            </a:r>
            <a:r>
              <a:rPr lang="en-US" baseline="0" dirty="0" smtClean="0"/>
              <a:t>to </a:t>
            </a:r>
            <a:r>
              <a:rPr lang="en-US" baseline="0" dirty="0" smtClean="0"/>
              <a:t>implement (hence the “lightweight” in the title). </a:t>
            </a:r>
            <a:r>
              <a:rPr lang="en-US" dirty="0" smtClean="0"/>
              <a:t>Been implemented on top of Scheme</a:t>
            </a:r>
            <a:r>
              <a:rPr lang="en-US" dirty="0" smtClean="0"/>
              <a:t>,</a:t>
            </a:r>
            <a:r>
              <a:rPr lang="en-US" baseline="0" dirty="0" smtClean="0"/>
              <a:t> </a:t>
            </a:r>
            <a:r>
              <a:rPr lang="en-US" baseline="0" dirty="0" err="1" smtClean="0"/>
              <a:t>Js</a:t>
            </a:r>
            <a:r>
              <a:rPr lang="en-US" baseline="0" dirty="0" smtClean="0"/>
              <a:t>, Julia, </a:t>
            </a:r>
            <a:r>
              <a:rPr lang="en-US" baseline="0" dirty="0" err="1" smtClean="0"/>
              <a:t>Matlab</a:t>
            </a:r>
            <a:r>
              <a:rPr lang="en-US" baseline="0" dirty="0" smtClean="0"/>
              <a:t>, among others.</a:t>
            </a:r>
          </a:p>
          <a:p>
            <a:endParaRPr lang="en-US" baseline="0" dirty="0" smtClean="0"/>
          </a:p>
          <a:p>
            <a:r>
              <a:rPr lang="en-US" baseline="0" dirty="0" smtClean="0"/>
              <a:t>Being implemented on top of an existing language means </a:t>
            </a:r>
            <a:r>
              <a:rPr lang="en-US" baseline="0" dirty="0" smtClean="0"/>
              <a:t>it can be run on whatever fast runtime engines already exist for the </a:t>
            </a:r>
            <a:r>
              <a:rPr lang="en-US" baseline="0" dirty="0" smtClean="0"/>
              <a:t>that language</a:t>
            </a:r>
            <a:r>
              <a:rPr lang="en-US" baseline="0" dirty="0" smtClean="0"/>
              <a:t>,</a:t>
            </a:r>
          </a:p>
          <a:p>
            <a:r>
              <a:rPr lang="en-US" baseline="0" dirty="0" smtClean="0"/>
              <a:t>Like V8 for </a:t>
            </a:r>
            <a:r>
              <a:rPr lang="en-US" baseline="0" dirty="0" err="1" smtClean="0"/>
              <a:t>Javascript</a:t>
            </a:r>
            <a:endParaRPr lang="en-US" baseline="0" dirty="0" smtClean="0"/>
          </a:p>
          <a:p>
            <a:endParaRPr lang="en-US" baseline="0" dirty="0" smtClean="0"/>
          </a:p>
          <a:p>
            <a:r>
              <a:rPr lang="en-US" baseline="0" dirty="0" smtClean="0"/>
              <a:t>And </a:t>
            </a:r>
            <a:r>
              <a:rPr lang="en-US" baseline="0" dirty="0" smtClean="0"/>
              <a:t>it also </a:t>
            </a:r>
            <a:r>
              <a:rPr lang="en-US" baseline="0" dirty="0" smtClean="0"/>
              <a:t>means programs can use any libraries already written for the </a:t>
            </a:r>
            <a:r>
              <a:rPr lang="en-US" baseline="0" dirty="0" smtClean="0"/>
              <a:t>that language</a:t>
            </a:r>
            <a:endParaRPr lang="en-US" baseline="0" dirty="0" smtClean="0"/>
          </a:p>
          <a:p>
            <a:r>
              <a:rPr lang="en-US" baseline="0" dirty="0" smtClean="0"/>
              <a:t>Like matrix and image manipulations in </a:t>
            </a:r>
            <a:r>
              <a:rPr lang="en-US" baseline="0" dirty="0" err="1" smtClean="0"/>
              <a:t>Matlab</a:t>
            </a:r>
            <a:r>
              <a:rPr lang="en-US" baseline="0" dirty="0" smtClean="0"/>
              <a:t>.</a:t>
            </a:r>
          </a:p>
          <a:p>
            <a:endParaRPr lang="en-US" baseline="0" dirty="0" smtClean="0"/>
          </a:p>
          <a:p>
            <a:r>
              <a:rPr lang="en-US" baseline="0" dirty="0" smtClean="0"/>
              <a:t>But it does leave one nagging question:</a:t>
            </a:r>
          </a:p>
        </p:txBody>
      </p:sp>
      <p:sp>
        <p:nvSpPr>
          <p:cNvPr id="4" name="Slide Number Placeholder 3"/>
          <p:cNvSpPr>
            <a:spLocks noGrp="1"/>
          </p:cNvSpPr>
          <p:nvPr>
            <p:ph type="sldNum" sz="quarter" idx="10"/>
          </p:nvPr>
        </p:nvSpPr>
        <p:spPr/>
        <p:txBody>
          <a:bodyPr/>
          <a:lstStyle/>
          <a:p>
            <a:fld id="{AED69FFA-4A79-A848-956A-C1CCDB03CC05}" type="slidenum">
              <a:rPr lang="en-US" smtClean="0"/>
              <a:t>20</a:t>
            </a:fld>
            <a:endParaRPr lang="en-US"/>
          </a:p>
        </p:txBody>
      </p:sp>
    </p:spTree>
    <p:extLst>
      <p:ext uri="{BB962C8B-B14F-4D97-AF65-F5344CB8AC3E}">
        <p14:creationId xmlns:p14="http://schemas.microsoft.com/office/powerpoint/2010/main" val="870192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Really need to re-run whole program to propagate</a:t>
            </a:r>
            <a:r>
              <a:rPr lang="en-US" baseline="0" dirty="0" smtClean="0"/>
              <a:t> a change to a *single* random variable?</a:t>
            </a:r>
            <a:endParaRPr lang="en-US" dirty="0" smtClean="0"/>
          </a:p>
          <a:p>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21</a:t>
            </a:fld>
            <a:endParaRPr lang="en-US"/>
          </a:p>
        </p:txBody>
      </p:sp>
    </p:spTree>
    <p:extLst>
      <p:ext uri="{BB962C8B-B14F-4D97-AF65-F5344CB8AC3E}">
        <p14:creationId xmlns:p14="http://schemas.microsoft.com/office/powerpoint/2010/main" val="25414511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back at</a:t>
            </a:r>
            <a:r>
              <a:rPr lang="en-US" baseline="0" dirty="0" smtClean="0"/>
              <a:t> the parts of the model that are affected by our proposal.</a:t>
            </a:r>
          </a:p>
          <a:p>
            <a:r>
              <a:rPr lang="en-US" baseline="0" dirty="0" smtClean="0"/>
              <a:t>First, this likelihood needs to be updated.</a:t>
            </a:r>
          </a:p>
          <a:p>
            <a:r>
              <a:rPr lang="en-US" baseline="0" dirty="0" smtClean="0"/>
              <a:t>That requires re-evaluating the observe statement in this function call.</a:t>
            </a:r>
          </a:p>
          <a:p>
            <a:r>
              <a:rPr lang="en-US" baseline="0" dirty="0" smtClean="0"/>
              <a:t>Second, this transition probability needs to be updated.</a:t>
            </a:r>
          </a:p>
          <a:p>
            <a:r>
              <a:rPr lang="en-US" baseline="0" dirty="0" smtClean="0"/>
              <a:t>That requires returning up one level and evaluating the transition function in this function call.</a:t>
            </a:r>
          </a:p>
          <a:p>
            <a:endParaRPr lang="en-US" baseline="0" dirty="0" smtClean="0"/>
          </a:p>
          <a:p>
            <a:r>
              <a:rPr lang="en-US" baseline="0" dirty="0" smtClean="0"/>
              <a:t>So this is all the re-execution that’s needed…</a:t>
            </a:r>
          </a:p>
        </p:txBody>
      </p:sp>
      <p:sp>
        <p:nvSpPr>
          <p:cNvPr id="4" name="Slide Number Placeholder 3"/>
          <p:cNvSpPr>
            <a:spLocks noGrp="1"/>
          </p:cNvSpPr>
          <p:nvPr>
            <p:ph type="sldNum" sz="quarter" idx="10"/>
          </p:nvPr>
        </p:nvSpPr>
        <p:spPr/>
        <p:txBody>
          <a:bodyPr/>
          <a:lstStyle/>
          <a:p>
            <a:fld id="{AED69FFA-4A79-A848-956A-C1CCDB03CC05}" type="slidenum">
              <a:rPr lang="en-US" smtClean="0"/>
              <a:t>22</a:t>
            </a:fld>
            <a:endParaRPr lang="en-US"/>
          </a:p>
        </p:txBody>
      </p:sp>
    </p:spTree>
    <p:extLst>
      <p:ext uri="{BB962C8B-B14F-4D97-AF65-F5344CB8AC3E}">
        <p14:creationId xmlns:p14="http://schemas.microsoft.com/office/powerpoint/2010/main" val="23144636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this is all the re-execution that our method actually does.</a:t>
            </a:r>
          </a:p>
          <a:p>
            <a:r>
              <a:rPr lang="en-US" dirty="0" smtClean="0"/>
              <a:t>If there are n states in the</a:t>
            </a:r>
            <a:r>
              <a:rPr lang="en-US" baseline="0" dirty="0" smtClean="0"/>
              <a:t> sequence, then this method requires 2n calls and returns.</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23</a:t>
            </a:fld>
            <a:endParaRPr lang="en-US"/>
          </a:p>
        </p:txBody>
      </p:sp>
    </p:spTree>
    <p:extLst>
      <p:ext uri="{BB962C8B-B14F-4D97-AF65-F5344CB8AC3E}">
        <p14:creationId xmlns:p14="http://schemas.microsoft.com/office/powerpoint/2010/main" val="422323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wasteful, redundant computation, and it really adds up quickly…</a:t>
            </a:r>
          </a:p>
          <a:p>
            <a:r>
              <a:rPr lang="en-US" baseline="0" dirty="0" smtClean="0"/>
              <a:t>….as the hmm sequence gets longer</a:t>
            </a:r>
          </a:p>
          <a:p>
            <a:r>
              <a:rPr lang="en-US" baseline="0" dirty="0" smtClean="0"/>
              <a:t>…and as we do thousands of these proposals within an inference query.</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24</a:t>
            </a:fld>
            <a:endParaRPr lang="en-US"/>
          </a:p>
        </p:txBody>
      </p:sp>
    </p:spTree>
    <p:extLst>
      <p:ext uri="{BB962C8B-B14F-4D97-AF65-F5344CB8AC3E}">
        <p14:creationId xmlns:p14="http://schemas.microsoft.com/office/powerpoint/2010/main" val="4223235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for the next part of the talk, we’re going to work on eliminating this redundant computation.</a:t>
            </a:r>
          </a:p>
          <a:p>
            <a:r>
              <a:rPr lang="en-US" baseline="0" dirty="0" smtClean="0"/>
              <a:t>First, by caching the results of some function calls, we can eliminate entire call/return pairs from the re-execution.</a:t>
            </a:r>
          </a:p>
          <a:p>
            <a:r>
              <a:rPr lang="en-US" baseline="0" dirty="0" smtClean="0"/>
              <a:t>Next, by capturing the “future of the program” at key points using a construct called a “</a:t>
            </a:r>
            <a:r>
              <a:rPr lang="en-US" baseline="0" dirty="0" err="1" smtClean="0"/>
              <a:t>continutation</a:t>
            </a:r>
            <a:r>
              <a:rPr lang="en-US" baseline="0" dirty="0" smtClean="0"/>
              <a:t>”, we can skip this initial sequence of calls and start re-execution right at the point where it’s first needed.</a:t>
            </a:r>
          </a:p>
          <a:p>
            <a:r>
              <a:rPr lang="en-US" baseline="0" dirty="0" smtClean="0"/>
              <a:t>And finally, by combining these two techniques, we can detect when no further changes are possible and short-circuit the rest of the re-execution.</a:t>
            </a:r>
          </a:p>
          <a:p>
            <a:r>
              <a:rPr lang="en-US" baseline="0" dirty="0" smtClean="0"/>
              <a:t>We call this combination of </a:t>
            </a:r>
            <a:r>
              <a:rPr lang="en-US" baseline="0" dirty="0" err="1" smtClean="0"/>
              <a:t>Callsite</a:t>
            </a:r>
            <a:r>
              <a:rPr lang="en-US" baseline="0" dirty="0" smtClean="0"/>
              <a:t> Caching and Continuations “C3”</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25</a:t>
            </a:fld>
            <a:endParaRPr lang="en-US"/>
          </a:p>
        </p:txBody>
      </p:sp>
    </p:spTree>
    <p:extLst>
      <p:ext uri="{BB962C8B-B14F-4D97-AF65-F5344CB8AC3E}">
        <p14:creationId xmlns:p14="http://schemas.microsoft.com/office/powerpoint/2010/main" val="422323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first look at how caching works.</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26</a:t>
            </a:fld>
            <a:endParaRPr lang="en-US"/>
          </a:p>
        </p:txBody>
      </p:sp>
    </p:spTree>
    <p:extLst>
      <p:ext uri="{BB962C8B-B14F-4D97-AF65-F5344CB8AC3E}">
        <p14:creationId xmlns:p14="http://schemas.microsoft.com/office/powerpoint/2010/main" val="4223235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(conceptually) pretty simple, and works pretty much just like it sounds.</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27</a:t>
            </a:fld>
            <a:endParaRPr lang="en-US"/>
          </a:p>
        </p:txBody>
      </p:sp>
    </p:spTree>
    <p:extLst>
      <p:ext uri="{BB962C8B-B14F-4D97-AF65-F5344CB8AC3E}">
        <p14:creationId xmlns:p14="http://schemas.microsoft.com/office/powerpoint/2010/main" val="4223235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first wrap the recursive</a:t>
            </a:r>
            <a:r>
              <a:rPr lang="en-US" baseline="0" dirty="0" smtClean="0"/>
              <a:t> call to hmm in this ‘cache’ directive.</a:t>
            </a:r>
          </a:p>
          <a:p>
            <a:r>
              <a:rPr lang="en-US" baseline="0" dirty="0" smtClean="0"/>
              <a:t>This instructs the program to re-use the return value of this call, provided its inputs haven’t changed from the previous program execution.</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28</a:t>
            </a:fld>
            <a:endParaRPr lang="en-US"/>
          </a:p>
        </p:txBody>
      </p:sp>
    </p:spTree>
    <p:extLst>
      <p:ext uri="{BB962C8B-B14F-4D97-AF65-F5344CB8AC3E}">
        <p14:creationId xmlns:p14="http://schemas.microsoft.com/office/powerpoint/2010/main" val="4223235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now when we perform re-execution, the recursive calls start proceeding as usual.</a:t>
            </a:r>
          </a:p>
          <a:p>
            <a:r>
              <a:rPr lang="en-US" baseline="0" dirty="0" smtClean="0"/>
              <a:t>But when we reach the call where the changed variable occurs, we can look at the argument to the next call, hmm(1), and see that it hasn’t changed from the last execution.</a:t>
            </a:r>
          </a:p>
          <a:p>
            <a:r>
              <a:rPr lang="en-US" baseline="0" dirty="0" smtClean="0"/>
              <a:t>So we can skip any calls below that and immediately begin returning.</a:t>
            </a:r>
          </a:p>
        </p:txBody>
      </p:sp>
      <p:sp>
        <p:nvSpPr>
          <p:cNvPr id="4" name="Slide Number Placeholder 3"/>
          <p:cNvSpPr>
            <a:spLocks noGrp="1"/>
          </p:cNvSpPr>
          <p:nvPr>
            <p:ph type="sldNum" sz="quarter" idx="10"/>
          </p:nvPr>
        </p:nvSpPr>
        <p:spPr/>
        <p:txBody>
          <a:bodyPr/>
          <a:lstStyle/>
          <a:p>
            <a:fld id="{AED69FFA-4A79-A848-956A-C1CCDB03CC05}" type="slidenum">
              <a:rPr lang="en-US" smtClean="0"/>
              <a:t>29</a:t>
            </a:fld>
            <a:endParaRPr lang="en-US"/>
          </a:p>
        </p:txBody>
      </p:sp>
    </p:spTree>
    <p:extLst>
      <p:ext uri="{BB962C8B-B14F-4D97-AF65-F5344CB8AC3E}">
        <p14:creationId xmlns:p14="http://schemas.microsoft.com/office/powerpoint/2010/main" val="422323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to make</a:t>
            </a:r>
            <a:r>
              <a:rPr lang="en-US" baseline="0" dirty="0" smtClean="0"/>
              <a:t> sure we’re all on the same page</a:t>
            </a:r>
          </a:p>
          <a:p>
            <a:r>
              <a:rPr lang="en-US" baseline="0" dirty="0" smtClean="0"/>
              <a:t>when people say probabilistic programming, what they’re usually talking about</a:t>
            </a:r>
          </a:p>
          <a:p>
            <a:r>
              <a:rPr lang="en-US" baseline="0" dirty="0" smtClean="0"/>
              <a:t>Is performing probabilistic inference</a:t>
            </a:r>
          </a:p>
          <a:p>
            <a:r>
              <a:rPr lang="en-US" baseline="0" dirty="0" smtClean="0"/>
              <a:t>On generative models</a:t>
            </a:r>
          </a:p>
          <a:p>
            <a:r>
              <a:rPr lang="en-US" baseline="0" dirty="0" smtClean="0"/>
              <a:t>Which are expressed as programs</a:t>
            </a:r>
          </a:p>
        </p:txBody>
      </p:sp>
      <p:sp>
        <p:nvSpPr>
          <p:cNvPr id="4" name="Slide Number Placeholder 3"/>
          <p:cNvSpPr>
            <a:spLocks noGrp="1"/>
          </p:cNvSpPr>
          <p:nvPr>
            <p:ph type="sldNum" sz="quarter" idx="10"/>
          </p:nvPr>
        </p:nvSpPr>
        <p:spPr/>
        <p:txBody>
          <a:bodyPr/>
          <a:lstStyle/>
          <a:p>
            <a:fld id="{AED69FFA-4A79-A848-956A-C1CCDB03CC05}" type="slidenum">
              <a:rPr lang="en-US" smtClean="0"/>
              <a:t>3</a:t>
            </a:fld>
            <a:endParaRPr lang="en-US"/>
          </a:p>
        </p:txBody>
      </p:sp>
    </p:spTree>
    <p:extLst>
      <p:ext uri="{BB962C8B-B14F-4D97-AF65-F5344CB8AC3E}">
        <p14:creationId xmlns:p14="http://schemas.microsoft.com/office/powerpoint/2010/main" val="41598191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a win over full re-execution.</a:t>
            </a:r>
            <a:r>
              <a:rPr lang="en-US" baseline="0" dirty="0"/>
              <a:t> </a:t>
            </a:r>
            <a:r>
              <a:rPr lang="en-US" baseline="0" dirty="0" smtClean="0"/>
              <a:t>But in the worst case, when we’re proposing a change to the initial state,</a:t>
            </a:r>
          </a:p>
          <a:p>
            <a:r>
              <a:rPr lang="en-US" baseline="0" dirty="0" smtClean="0"/>
              <a:t>We still do 2n calls and returns. So we need another trick to get rid of more unnecessary computation.</a:t>
            </a:r>
          </a:p>
          <a:p>
            <a:r>
              <a:rPr lang="en-US" baseline="0" dirty="0" smtClean="0"/>
              <a:t>One thing we can notice right away is that these calls serve no purpose other than to get us down to where the changed variable occurs.</a:t>
            </a:r>
          </a:p>
          <a:p>
            <a:r>
              <a:rPr lang="en-US" baseline="0" dirty="0" smtClean="0"/>
              <a:t>What if we could skip them…</a:t>
            </a:r>
          </a:p>
        </p:txBody>
      </p:sp>
      <p:sp>
        <p:nvSpPr>
          <p:cNvPr id="4" name="Slide Number Placeholder 3"/>
          <p:cNvSpPr>
            <a:spLocks noGrp="1"/>
          </p:cNvSpPr>
          <p:nvPr>
            <p:ph type="sldNum" sz="quarter" idx="10"/>
          </p:nvPr>
        </p:nvSpPr>
        <p:spPr/>
        <p:txBody>
          <a:bodyPr/>
          <a:lstStyle/>
          <a:p>
            <a:fld id="{AED69FFA-4A79-A848-956A-C1CCDB03CC05}" type="slidenum">
              <a:rPr lang="en-US" smtClean="0"/>
              <a:t>30</a:t>
            </a:fld>
            <a:endParaRPr lang="en-US"/>
          </a:p>
        </p:txBody>
      </p:sp>
    </p:spTree>
    <p:extLst>
      <p:ext uri="{BB962C8B-B14F-4D97-AF65-F5344CB8AC3E}">
        <p14:creationId xmlns:p14="http://schemas.microsoft.com/office/powerpoint/2010/main" val="4223235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instead start right at the call that contains that</a:t>
            </a:r>
            <a:r>
              <a:rPr lang="en-US" baseline="0" dirty="0" smtClean="0"/>
              <a:t> changed variable?</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31</a:t>
            </a:fld>
            <a:endParaRPr lang="en-US"/>
          </a:p>
        </p:txBody>
      </p:sp>
    </p:spTree>
    <p:extLst>
      <p:ext uri="{BB962C8B-B14F-4D97-AF65-F5344CB8AC3E}">
        <p14:creationId xmlns:p14="http://schemas.microsoft.com/office/powerpoint/2010/main" val="4223235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exactly</a:t>
            </a:r>
            <a:r>
              <a:rPr lang="en-US" baseline="0" dirty="0" smtClean="0"/>
              <a:t> the behavior that we’ll be able to get…</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32</a:t>
            </a:fld>
            <a:endParaRPr lang="en-US"/>
          </a:p>
        </p:txBody>
      </p:sp>
    </p:spTree>
    <p:extLst>
      <p:ext uri="{BB962C8B-B14F-4D97-AF65-F5344CB8AC3E}">
        <p14:creationId xmlns:p14="http://schemas.microsoft.com/office/powerpoint/2010/main" val="4223235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using</a:t>
            </a:r>
            <a:r>
              <a:rPr lang="en-US" baseline="0" dirty="0" smtClean="0"/>
              <a:t> continuations.</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33</a:t>
            </a:fld>
            <a:endParaRPr lang="en-US"/>
          </a:p>
        </p:txBody>
      </p:sp>
    </p:spTree>
    <p:extLst>
      <p:ext uri="{BB962C8B-B14F-4D97-AF65-F5344CB8AC3E}">
        <p14:creationId xmlns:p14="http://schemas.microsoft.com/office/powerpoint/2010/main" val="422323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our goal is to start re-execution</a:t>
            </a:r>
          </a:p>
          <a:p>
            <a:r>
              <a:rPr lang="en-US" baseline="0" dirty="0" smtClean="0"/>
              <a:t>right at this call—ideally, right after the point where the changed random variable occurs.</a:t>
            </a:r>
          </a:p>
          <a:p>
            <a:r>
              <a:rPr lang="en-US" baseline="0" dirty="0" smtClean="0"/>
              <a:t>In the code, that would correspond to resuming execution from right after this transition function returns.</a:t>
            </a:r>
          </a:p>
          <a:p>
            <a:r>
              <a:rPr lang="en-US" baseline="0" dirty="0" smtClean="0"/>
              <a:t>What we’d like is some way to encapsulate “The rest of the program” after this point, so that we can execute that, instead of the full program.</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34</a:t>
            </a:fld>
            <a:endParaRPr lang="en-US"/>
          </a:p>
        </p:txBody>
      </p:sp>
    </p:spTree>
    <p:extLst>
      <p:ext uri="{BB962C8B-B14F-4D97-AF65-F5344CB8AC3E}">
        <p14:creationId xmlns:p14="http://schemas.microsoft.com/office/powerpoint/2010/main" val="4223235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that’s precisely what continuations are designed to do,</a:t>
            </a:r>
            <a:r>
              <a:rPr lang="en-US" baseline="0" dirty="0" smtClean="0"/>
              <a:t> so h</a:t>
            </a:r>
            <a:r>
              <a:rPr lang="en-US" dirty="0" smtClean="0"/>
              <a:t>ere’s a lightning</a:t>
            </a:r>
            <a:r>
              <a:rPr lang="en-US" baseline="0" dirty="0" smtClean="0"/>
              <a:t>-quick primer just to give you a feel for how they work.</a:t>
            </a:r>
          </a:p>
          <a:p>
            <a:r>
              <a:rPr lang="en-US" baseline="0" dirty="0" smtClean="0"/>
              <a:t>If we have a function that computes and returns some value…</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35</a:t>
            </a:fld>
            <a:endParaRPr lang="en-US"/>
          </a:p>
        </p:txBody>
      </p:sp>
    </p:spTree>
    <p:extLst>
      <p:ext uri="{BB962C8B-B14F-4D97-AF65-F5344CB8AC3E}">
        <p14:creationId xmlns:p14="http://schemas.microsoft.com/office/powerpoint/2010/main" val="4938639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it’s possible to</a:t>
            </a:r>
            <a:r>
              <a:rPr lang="en-US" dirty="0" smtClean="0"/>
              <a:t> rewrite</a:t>
            </a:r>
            <a:r>
              <a:rPr lang="en-US" baseline="0" dirty="0" smtClean="0"/>
              <a:t> the function so that instead of returning a value, it passes it to a function k.</a:t>
            </a:r>
          </a:p>
          <a:p>
            <a:r>
              <a:rPr lang="en-US" baseline="0" dirty="0" smtClean="0"/>
              <a:t>This k function represents the rest of the program after this point—it encapsulates all the operations the program will do with that return value and beyond.</a:t>
            </a:r>
          </a:p>
          <a:p>
            <a:r>
              <a:rPr lang="en-US" baseline="0" dirty="0" smtClean="0"/>
              <a:t>In web-programming-speak, this k function would be called a ‘callback function’…</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36</a:t>
            </a:fld>
            <a:endParaRPr lang="en-US"/>
          </a:p>
        </p:txBody>
      </p:sp>
    </p:spTree>
    <p:extLst>
      <p:ext uri="{BB962C8B-B14F-4D97-AF65-F5344CB8AC3E}">
        <p14:creationId xmlns:p14="http://schemas.microsoft.com/office/powerpoint/2010/main" val="13315705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it’s also known as a continuation</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37</a:t>
            </a:fld>
            <a:endParaRPr lang="en-US"/>
          </a:p>
        </p:txBody>
      </p:sp>
    </p:spTree>
    <p:extLst>
      <p:ext uri="{BB962C8B-B14F-4D97-AF65-F5344CB8AC3E}">
        <p14:creationId xmlns:p14="http://schemas.microsoft.com/office/powerpoint/2010/main" val="17683952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when we write functions in this style, that’s called</a:t>
            </a:r>
            <a:r>
              <a:rPr lang="en-US" baseline="0" dirty="0" smtClean="0"/>
              <a:t> continuation-passing-style, or CPS.</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38</a:t>
            </a:fld>
            <a:endParaRPr lang="en-US"/>
          </a:p>
        </p:txBody>
      </p:sp>
    </p:spTree>
    <p:extLst>
      <p:ext uri="{BB962C8B-B14F-4D97-AF65-F5344CB8AC3E}">
        <p14:creationId xmlns:p14="http://schemas.microsoft.com/office/powerpoint/2010/main" val="39601541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Alright,</a:t>
            </a:r>
            <a:r>
              <a:rPr lang="en-US" baseline="0" dirty="0" smtClean="0"/>
              <a:t> back to the hmm.</a:t>
            </a:r>
          </a:p>
          <a:p>
            <a:r>
              <a:rPr lang="en-US" baseline="0" dirty="0" smtClean="0"/>
              <a:t>It’s possible to re-write the hmm function in continuation-passing-style, but it gets a bit hairy, so I’ll spare you the gory details.</a:t>
            </a:r>
          </a:p>
          <a:p>
            <a:r>
              <a:rPr lang="en-US" baseline="0" dirty="0" smtClean="0"/>
              <a:t>The takeaway point is that we can use a continuation to capture the rest of the program after the transition function in hmm(2) returns,</a:t>
            </a:r>
          </a:p>
          <a:p>
            <a:r>
              <a:rPr lang="en-US" baseline="0" dirty="0" smtClean="0"/>
              <a:t>so we can jump to unwinding the call chain without having to build it first.</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39</a:t>
            </a:fld>
            <a:endParaRPr lang="en-US"/>
          </a:p>
        </p:txBody>
      </p:sp>
    </p:spTree>
    <p:extLst>
      <p:ext uri="{BB962C8B-B14F-4D97-AF65-F5344CB8AC3E}">
        <p14:creationId xmlns:p14="http://schemas.microsoft.com/office/powerpoint/2010/main" val="422323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do that, we need a probabilistic programming</a:t>
            </a:r>
            <a:r>
              <a:rPr lang="en-US" baseline="0" dirty="0" smtClean="0"/>
              <a:t> language</a:t>
            </a:r>
          </a:p>
          <a:p>
            <a:r>
              <a:rPr lang="en-US" baseline="0" dirty="0" smtClean="0"/>
              <a:t>Which has all the features of the regular old programming languages you</a:t>
            </a:r>
            <a:r>
              <a:rPr lang="fr-FR" baseline="0" dirty="0" smtClean="0"/>
              <a:t>’</a:t>
            </a:r>
            <a:r>
              <a:rPr lang="en-US" baseline="0" dirty="0" smtClean="0"/>
              <a:t>re used to, like functions</a:t>
            </a:r>
          </a:p>
          <a:p>
            <a:r>
              <a:rPr lang="en-US" baseline="0" dirty="0" smtClean="0"/>
              <a:t>As well as random sampling operators, like this ‘</a:t>
            </a:r>
            <a:r>
              <a:rPr lang="en-US" baseline="0" dirty="0" err="1" smtClean="0"/>
              <a:t>bernoulli</a:t>
            </a:r>
            <a:r>
              <a:rPr lang="en-US" baseline="0" dirty="0" smtClean="0"/>
              <a:t>’ function that samples either a 0 or a 1 from a Bernoulli distribution</a:t>
            </a:r>
          </a:p>
          <a:p>
            <a:r>
              <a:rPr lang="en-US" baseline="0" dirty="0" smtClean="0"/>
              <a:t>If our function returns the sum of these random variables, then running this function draws samples from this distribution</a:t>
            </a:r>
          </a:p>
        </p:txBody>
      </p:sp>
      <p:sp>
        <p:nvSpPr>
          <p:cNvPr id="4" name="Slide Number Placeholder 3"/>
          <p:cNvSpPr>
            <a:spLocks noGrp="1"/>
          </p:cNvSpPr>
          <p:nvPr>
            <p:ph type="sldNum" sz="quarter" idx="10"/>
          </p:nvPr>
        </p:nvSpPr>
        <p:spPr/>
        <p:txBody>
          <a:bodyPr/>
          <a:lstStyle/>
          <a:p>
            <a:fld id="{AED69FFA-4A79-A848-956A-C1CCDB03CC05}" type="slidenum">
              <a:rPr lang="en-US" smtClean="0"/>
              <a:t>4</a:t>
            </a:fld>
            <a:endParaRPr lang="en-US"/>
          </a:p>
        </p:txBody>
      </p:sp>
    </p:spTree>
    <p:extLst>
      <p:ext uri="{BB962C8B-B14F-4D97-AF65-F5344CB8AC3E}">
        <p14:creationId xmlns:p14="http://schemas.microsoft.com/office/powerpoint/2010/main" val="41598191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a:t>
            </a:r>
            <a:r>
              <a:rPr lang="en-US" baseline="0" dirty="0" smtClean="0"/>
              <a:t>, this is a further improvement in runtime, but, if we look at the worst case again,</a:t>
            </a:r>
          </a:p>
          <a:p>
            <a:r>
              <a:rPr lang="en-US" baseline="0" dirty="0" smtClean="0"/>
              <a:t>It still needs n returns for a sequence of length n.</a:t>
            </a:r>
          </a:p>
          <a:p>
            <a:r>
              <a:rPr lang="en-US" baseline="0" dirty="0" smtClean="0"/>
              <a:t>If we take one more look at the parts of the model affected by the proposal, then we see that there is no affected part further up the call chain than hmm(3)</a:t>
            </a:r>
          </a:p>
          <a:p>
            <a:r>
              <a:rPr lang="en-US" baseline="0" dirty="0" smtClean="0"/>
              <a:t>So ideally, we’d like to stop re-executing once we finish hmm(3).</a:t>
            </a:r>
          </a:p>
        </p:txBody>
      </p:sp>
      <p:sp>
        <p:nvSpPr>
          <p:cNvPr id="4" name="Slide Number Placeholder 3"/>
          <p:cNvSpPr>
            <a:spLocks noGrp="1"/>
          </p:cNvSpPr>
          <p:nvPr>
            <p:ph type="sldNum" sz="quarter" idx="10"/>
          </p:nvPr>
        </p:nvSpPr>
        <p:spPr/>
        <p:txBody>
          <a:bodyPr/>
          <a:lstStyle/>
          <a:p>
            <a:fld id="{AED69FFA-4A79-A848-956A-C1CCDB03CC05}" type="slidenum">
              <a:rPr lang="en-US" smtClean="0"/>
              <a:t>40</a:t>
            </a:fld>
            <a:endParaRPr lang="en-US"/>
          </a:p>
        </p:txBody>
      </p:sp>
    </p:spTree>
    <p:extLst>
      <p:ext uri="{BB962C8B-B14F-4D97-AF65-F5344CB8AC3E}">
        <p14:creationId xmlns:p14="http://schemas.microsoft.com/office/powerpoint/2010/main" val="4223235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turns out that this is quite easy to express…</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41</a:t>
            </a:fld>
            <a:endParaRPr lang="en-US"/>
          </a:p>
        </p:txBody>
      </p:sp>
    </p:spTree>
    <p:extLst>
      <p:ext uri="{BB962C8B-B14F-4D97-AF65-F5344CB8AC3E}">
        <p14:creationId xmlns:p14="http://schemas.microsoft.com/office/powerpoint/2010/main" val="4223235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use both caching and continuations in</a:t>
            </a:r>
            <a:r>
              <a:rPr lang="en-US" baseline="0" dirty="0" smtClean="0"/>
              <a:t> concert.</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42</a:t>
            </a:fld>
            <a:endParaRPr lang="en-US"/>
          </a:p>
        </p:txBody>
      </p:sp>
    </p:spTree>
    <p:extLst>
      <p:ext uri="{BB962C8B-B14F-4D97-AF65-F5344CB8AC3E}">
        <p14:creationId xmlns:p14="http://schemas.microsoft.com/office/powerpoint/2010/main" val="4223235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take the hmm</a:t>
            </a:r>
            <a:r>
              <a:rPr lang="en-US" baseline="0" dirty="0" smtClean="0"/>
              <a:t> code, using continuations…</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43</a:t>
            </a:fld>
            <a:endParaRPr lang="en-US"/>
          </a:p>
        </p:txBody>
      </p:sp>
    </p:spTree>
    <p:extLst>
      <p:ext uri="{BB962C8B-B14F-4D97-AF65-F5344CB8AC3E}">
        <p14:creationId xmlns:p14="http://schemas.microsoft.com/office/powerpoint/2010/main" val="4223235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add the cache directive back into it.</a:t>
            </a:r>
          </a:p>
          <a:p>
            <a:r>
              <a:rPr lang="en-US" baseline="0" dirty="0" smtClean="0"/>
              <a:t>Using continuations, we start re-execution at hmm(2),</a:t>
            </a:r>
          </a:p>
          <a:p>
            <a:r>
              <a:rPr lang="en-US" baseline="0" dirty="0" smtClean="0"/>
              <a:t>and return up to hmm(3).</a:t>
            </a:r>
          </a:p>
          <a:p>
            <a:r>
              <a:rPr lang="en-US" baseline="0" dirty="0" smtClean="0"/>
              <a:t>But now, let’s take advantage of the fact that we’re caching the return values of calls to hmm.</a:t>
            </a:r>
          </a:p>
          <a:p>
            <a:r>
              <a:rPr lang="en-US" baseline="0" dirty="0" smtClean="0"/>
              <a:t>If we look at the current return value and compare it to the previous return value, we see that they’re both the same—this call returns s0. This is intuitive; it’s expressing the fact that while changing the value of a latent state may affect the *probability* of the next state in the sequence, it doesn’t affect its value.</a:t>
            </a:r>
          </a:p>
          <a:p>
            <a:r>
              <a:rPr lang="en-US" baseline="0" dirty="0" smtClean="0"/>
              <a:t>Now, if we’re using a purely functional language, which most probabilistic programming languages are, then this return value being unchanged means that no further computation in the program can change.</a:t>
            </a:r>
          </a:p>
          <a:p>
            <a:r>
              <a:rPr lang="en-US" baseline="0" dirty="0" smtClean="0"/>
              <a:t>So it’s safe to short-circuit the rest of the re-execution by jumping directly to the end—which we can do using—surprise!--a continuation.</a:t>
            </a:r>
          </a:p>
          <a:p>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44</a:t>
            </a:fld>
            <a:endParaRPr lang="en-US"/>
          </a:p>
        </p:txBody>
      </p:sp>
    </p:spTree>
    <p:extLst>
      <p:ext uri="{BB962C8B-B14F-4D97-AF65-F5344CB8AC3E}">
        <p14:creationId xmlns:p14="http://schemas.microsoft.com/office/powerpoint/2010/main" val="4223235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look at the amount of computation this method is doing, it turns out to be constant time:</a:t>
            </a:r>
          </a:p>
          <a:p>
            <a:r>
              <a:rPr lang="en-US" baseline="0" dirty="0" smtClean="0"/>
              <a:t>We’re guaranteed to only traverse one return, which is the asymptotically-optimal update for this model.</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45</a:t>
            </a:fld>
            <a:endParaRPr lang="en-US"/>
          </a:p>
        </p:txBody>
      </p:sp>
    </p:spTree>
    <p:extLst>
      <p:ext uri="{BB962C8B-B14F-4D97-AF65-F5344CB8AC3E}">
        <p14:creationId xmlns:p14="http://schemas.microsoft.com/office/powerpoint/2010/main" val="4223235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as I said earlier, we call this MH implementation C3.</a:t>
            </a:r>
          </a:p>
          <a:p>
            <a:r>
              <a:rPr lang="en-US" baseline="0" dirty="0" smtClean="0"/>
              <a:t>And while it needs a few modifications to program source code in order to work…</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46</a:t>
            </a:fld>
            <a:endParaRPr lang="en-US"/>
          </a:p>
        </p:txBody>
      </p:sp>
    </p:spTree>
    <p:extLst>
      <p:ext uri="{BB962C8B-B14F-4D97-AF65-F5344CB8AC3E}">
        <p14:creationId xmlns:p14="http://schemas.microsoft.com/office/powerpoint/2010/main" val="4223235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…those modifications are all systematic</a:t>
            </a:r>
            <a:r>
              <a:rPr lang="en-US" baseline="0" dirty="0" smtClean="0"/>
              <a:t> and are easily implemented as automatic source-to-source transformations.</a:t>
            </a:r>
          </a:p>
          <a:p>
            <a:r>
              <a:rPr lang="en-US" baseline="0" dirty="0" smtClean="0"/>
              <a:t>So, from a user perspective, C3 can “just work.”</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47</a:t>
            </a:fld>
            <a:endParaRPr lang="en-US"/>
          </a:p>
        </p:txBody>
      </p:sp>
    </p:spTree>
    <p:extLst>
      <p:ext uri="{BB962C8B-B14F-4D97-AF65-F5344CB8AC3E}">
        <p14:creationId xmlns:p14="http://schemas.microsoft.com/office/powerpoint/2010/main" val="4223235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ran a</a:t>
            </a:r>
            <a:r>
              <a:rPr lang="en-US" baseline="0" dirty="0" smtClean="0"/>
              <a:t> few experiments to quantify the speedups </a:t>
            </a:r>
            <a:r>
              <a:rPr lang="en-US" baseline="0" dirty="0" smtClean="0"/>
              <a:t>that C3 enables.</a:t>
            </a:r>
            <a:endParaRPr lang="en-US" dirty="0"/>
          </a:p>
        </p:txBody>
      </p:sp>
      <p:sp>
        <p:nvSpPr>
          <p:cNvPr id="4" name="Slide Number Placeholder 3"/>
          <p:cNvSpPr>
            <a:spLocks noGrp="1"/>
          </p:cNvSpPr>
          <p:nvPr>
            <p:ph type="sldNum" sz="quarter" idx="10"/>
          </p:nvPr>
        </p:nvSpPr>
        <p:spPr/>
        <p:txBody>
          <a:bodyPr/>
          <a:lstStyle/>
          <a:p>
            <a:fld id="{AEC4225B-6096-1742-92DB-E5DFF907295F}" type="slidenum">
              <a:rPr lang="en-US" smtClean="0"/>
              <a:t>48</a:t>
            </a:fld>
            <a:endParaRPr lang="en-US"/>
          </a:p>
        </p:txBody>
      </p:sp>
    </p:spTree>
    <p:extLst>
      <p:ext uri="{BB962C8B-B14F-4D97-AF65-F5344CB8AC3E}">
        <p14:creationId xmlns:p14="http://schemas.microsoft.com/office/powerpoint/2010/main" val="16600568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look</a:t>
            </a:r>
            <a:r>
              <a:rPr lang="en-US" baseline="0" dirty="0" smtClean="0"/>
              <a:t> at the speedup C3 gives over full re-execution for four different programs: the HMM we’ve been using as a running example, an </a:t>
            </a:r>
            <a:r>
              <a:rPr lang="en-US" baseline="0" dirty="0" err="1" smtClean="0"/>
              <a:t>uncollapsed</a:t>
            </a:r>
            <a:r>
              <a:rPr lang="en-US" baseline="0" dirty="0" smtClean="0"/>
              <a:t> LDA program, a Gaussian mixture model, and a hierarchical linear regression.</a:t>
            </a:r>
          </a:p>
          <a:p>
            <a:r>
              <a:rPr lang="en-US" baseline="0" dirty="0" smtClean="0"/>
              <a:t>This plot shows speedup over full re-execution as the size of each model increases.</a:t>
            </a:r>
          </a:p>
          <a:p>
            <a:r>
              <a:rPr lang="en-US" baseline="0" dirty="0" smtClean="0"/>
              <a:t>As </a:t>
            </a:r>
            <a:r>
              <a:rPr lang="en-US" baseline="0" dirty="0" smtClean="0"/>
              <a:t>you’d expect, the speedup gets larger the bigger the models get, up to 80x for the values we </a:t>
            </a:r>
            <a:r>
              <a:rPr lang="en-US" baseline="0" dirty="0" smtClean="0"/>
              <a:t>ran, and these trends should increase without bound as the model size grows even further.</a:t>
            </a:r>
          </a:p>
          <a:p>
            <a:r>
              <a:rPr lang="en-US" baseline="0" dirty="0" smtClean="0"/>
              <a:t>There are more details in the paper about this experiment and the models involved.</a:t>
            </a:r>
            <a:endParaRPr lang="en-US" baseline="0" dirty="0" smtClean="0"/>
          </a:p>
        </p:txBody>
      </p:sp>
      <p:sp>
        <p:nvSpPr>
          <p:cNvPr id="4" name="Slide Number Placeholder 3"/>
          <p:cNvSpPr>
            <a:spLocks noGrp="1"/>
          </p:cNvSpPr>
          <p:nvPr>
            <p:ph type="sldNum" sz="quarter" idx="10"/>
          </p:nvPr>
        </p:nvSpPr>
        <p:spPr/>
        <p:txBody>
          <a:bodyPr/>
          <a:lstStyle/>
          <a:p>
            <a:fld id="{AEC4225B-6096-1742-92DB-E5DFF907295F}" type="slidenum">
              <a:rPr lang="en-US" smtClean="0"/>
              <a:t>49</a:t>
            </a:fld>
            <a:endParaRPr lang="en-US"/>
          </a:p>
        </p:txBody>
      </p:sp>
    </p:spTree>
    <p:extLst>
      <p:ext uri="{BB962C8B-B14F-4D97-AF65-F5344CB8AC3E}">
        <p14:creationId xmlns:p14="http://schemas.microsoft.com/office/powerpoint/2010/main" val="4043614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addition, most probabilistic programming languages also provide some kind of conditioning operators, so that programs can define conditional distributions.</a:t>
            </a:r>
          </a:p>
          <a:p>
            <a:r>
              <a:rPr lang="en-US" baseline="0" dirty="0" smtClean="0"/>
              <a:t>Here, by conditioning on either a or b being true,</a:t>
            </a:r>
          </a:p>
          <a:p>
            <a:r>
              <a:rPr lang="en-US" baseline="0" dirty="0" smtClean="0"/>
              <a:t>We modify the program to sample from this distribution</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5</a:t>
            </a:fld>
            <a:endParaRPr lang="en-US"/>
          </a:p>
        </p:txBody>
      </p:sp>
    </p:spTree>
    <p:extLst>
      <p:ext uri="{BB962C8B-B14F-4D97-AF65-F5344CB8AC3E}">
        <p14:creationId xmlns:p14="http://schemas.microsoft.com/office/powerpoint/2010/main" val="41598191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also drill down into</a:t>
            </a:r>
            <a:r>
              <a:rPr lang="en-US" baseline="0" dirty="0" smtClean="0"/>
              <a:t> some of these programs to see what’s going on in more detail. Here’s the HMM program.</a:t>
            </a:r>
            <a:endParaRPr lang="en-US" baseline="0" dirty="0" smtClean="0"/>
          </a:p>
          <a:p>
            <a:r>
              <a:rPr lang="en-US" dirty="0" smtClean="0"/>
              <a:t>This</a:t>
            </a:r>
            <a:r>
              <a:rPr lang="en-US" baseline="0" dirty="0" smtClean="0"/>
              <a:t> plot shows time to complete ten thousand MH proposals as the length of the time series increases</a:t>
            </a:r>
            <a:r>
              <a:rPr lang="en-US" baseline="0" dirty="0" smtClean="0"/>
              <a:t>.</a:t>
            </a:r>
          </a:p>
          <a:p>
            <a:r>
              <a:rPr lang="en-US" baseline="0" dirty="0" smtClean="0"/>
              <a:t>And we’re comparing four methods here: full re-execution, using caching only, using continuations only, and using the full C3 method with both caching and continuations.</a:t>
            </a:r>
            <a:endParaRPr lang="en-US" dirty="0"/>
          </a:p>
        </p:txBody>
      </p:sp>
      <p:sp>
        <p:nvSpPr>
          <p:cNvPr id="4" name="Slide Number Placeholder 3"/>
          <p:cNvSpPr>
            <a:spLocks noGrp="1"/>
          </p:cNvSpPr>
          <p:nvPr>
            <p:ph type="sldNum" sz="quarter" idx="10"/>
          </p:nvPr>
        </p:nvSpPr>
        <p:spPr/>
        <p:txBody>
          <a:bodyPr/>
          <a:lstStyle/>
          <a:p>
            <a:fld id="{AEC4225B-6096-1742-92DB-E5DFF907295F}" type="slidenum">
              <a:rPr lang="en-US" smtClean="0"/>
              <a:t>50</a:t>
            </a:fld>
            <a:endParaRPr lang="en-US"/>
          </a:p>
        </p:txBody>
      </p:sp>
    </p:spTree>
    <p:extLst>
      <p:ext uri="{BB962C8B-B14F-4D97-AF65-F5344CB8AC3E}">
        <p14:creationId xmlns:p14="http://schemas.microsoft.com/office/powerpoint/2010/main" val="6956356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only continuations, we get a linear relationship,</a:t>
            </a:r>
            <a:r>
              <a:rPr lang="en-US" baseline="0" dirty="0" smtClean="0"/>
              <a:t> as expected.</a:t>
            </a:r>
            <a:endParaRPr lang="en-US" dirty="0"/>
          </a:p>
        </p:txBody>
      </p:sp>
      <p:sp>
        <p:nvSpPr>
          <p:cNvPr id="4" name="Slide Number Placeholder 3"/>
          <p:cNvSpPr>
            <a:spLocks noGrp="1"/>
          </p:cNvSpPr>
          <p:nvPr>
            <p:ph type="sldNum" sz="quarter" idx="10"/>
          </p:nvPr>
        </p:nvSpPr>
        <p:spPr/>
        <p:txBody>
          <a:bodyPr/>
          <a:lstStyle/>
          <a:p>
            <a:fld id="{AEC4225B-6096-1742-92DB-E5DFF907295F}" type="slidenum">
              <a:rPr lang="en-US" smtClean="0"/>
              <a:t>51</a:t>
            </a:fld>
            <a:endParaRPr lang="en-US"/>
          </a:p>
        </p:txBody>
      </p:sp>
    </p:spTree>
    <p:extLst>
      <p:ext uri="{BB962C8B-B14F-4D97-AF65-F5344CB8AC3E}">
        <p14:creationId xmlns:p14="http://schemas.microsoft.com/office/powerpoint/2010/main" val="14418845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Using full re-execution or caching only gives a linear relationship with a coefficient about twice as large as continuations only, which is again what we’d expect.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EC4225B-6096-1742-92DB-E5DFF907295F}" type="slidenum">
              <a:rPr lang="en-US" smtClean="0"/>
              <a:t>52</a:t>
            </a:fld>
            <a:endParaRPr lang="en-US"/>
          </a:p>
        </p:txBody>
      </p:sp>
    </p:spTree>
    <p:extLst>
      <p:ext uri="{BB962C8B-B14F-4D97-AF65-F5344CB8AC3E}">
        <p14:creationId xmlns:p14="http://schemas.microsoft.com/office/powerpoint/2010/main" val="1991087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 as </a:t>
            </a:r>
            <a:r>
              <a:rPr lang="en-US" dirty="0" smtClean="0"/>
              <a:t>promised, C3 does achieve constant</a:t>
            </a:r>
            <a:r>
              <a:rPr lang="en-US" baseline="0" dirty="0" smtClean="0"/>
              <a:t> time proposals, regardless of the hmm sequence length.</a:t>
            </a:r>
            <a:endParaRPr lang="en-US" dirty="0"/>
          </a:p>
        </p:txBody>
      </p:sp>
      <p:sp>
        <p:nvSpPr>
          <p:cNvPr id="4" name="Slide Number Placeholder 3"/>
          <p:cNvSpPr>
            <a:spLocks noGrp="1"/>
          </p:cNvSpPr>
          <p:nvPr>
            <p:ph type="sldNum" sz="quarter" idx="10"/>
          </p:nvPr>
        </p:nvSpPr>
        <p:spPr/>
        <p:txBody>
          <a:bodyPr/>
          <a:lstStyle/>
          <a:p>
            <a:fld id="{AEC4225B-6096-1742-92DB-E5DFF907295F}" type="slidenum">
              <a:rPr lang="en-US" smtClean="0"/>
              <a:t>53</a:t>
            </a:fld>
            <a:endParaRPr lang="en-US"/>
          </a:p>
        </p:txBody>
      </p:sp>
    </p:spTree>
    <p:extLst>
      <p:ext uri="{BB962C8B-B14F-4D97-AF65-F5344CB8AC3E}">
        <p14:creationId xmlns:p14="http://schemas.microsoft.com/office/powerpoint/2010/main" val="28445598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also ran the same experiment on </a:t>
            </a:r>
            <a:r>
              <a:rPr lang="en-US" baseline="0" dirty="0" smtClean="0"/>
              <a:t>the LDA program, </a:t>
            </a:r>
            <a:r>
              <a:rPr lang="en-US" baseline="0" dirty="0" smtClean="0"/>
              <a:t>where here the horizontal axis shows increasing number of documents in the corpus.</a:t>
            </a:r>
          </a:p>
          <a:p>
            <a:r>
              <a:rPr lang="en-US" baseline="0" dirty="0" smtClean="0"/>
              <a:t>We get pretty much the same behavior as before, with C3 giving near constant-time proposals.</a:t>
            </a:r>
          </a:p>
          <a:p>
            <a:r>
              <a:rPr lang="en-US" baseline="0" dirty="0" smtClean="0"/>
              <a:t>The one new interesting property to note is how well ‘caching only’ does…</a:t>
            </a:r>
            <a:endParaRPr lang="en-US" dirty="0"/>
          </a:p>
        </p:txBody>
      </p:sp>
      <p:sp>
        <p:nvSpPr>
          <p:cNvPr id="4" name="Slide Number Placeholder 3"/>
          <p:cNvSpPr>
            <a:spLocks noGrp="1"/>
          </p:cNvSpPr>
          <p:nvPr>
            <p:ph type="sldNum" sz="quarter" idx="10"/>
          </p:nvPr>
        </p:nvSpPr>
        <p:spPr/>
        <p:txBody>
          <a:bodyPr/>
          <a:lstStyle/>
          <a:p>
            <a:fld id="{AEC4225B-6096-1742-92DB-E5DFF907295F}" type="slidenum">
              <a:rPr lang="en-US" smtClean="0"/>
              <a:t>54</a:t>
            </a:fld>
            <a:endParaRPr lang="en-US"/>
          </a:p>
        </p:txBody>
      </p:sp>
    </p:spTree>
    <p:extLst>
      <p:ext uri="{BB962C8B-B14F-4D97-AF65-F5344CB8AC3E}">
        <p14:creationId xmlns:p14="http://schemas.microsoft.com/office/powerpoint/2010/main" val="22981193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 is because the </a:t>
            </a:r>
            <a:r>
              <a:rPr lang="en-US" dirty="0" smtClean="0"/>
              <a:t>program </a:t>
            </a:r>
            <a:r>
              <a:rPr lang="en-US" baseline="0" dirty="0" smtClean="0"/>
              <a:t>is </a:t>
            </a:r>
            <a:r>
              <a:rPr lang="en-US" baseline="0" dirty="0" smtClean="0"/>
              <a:t>implemented </a:t>
            </a:r>
            <a:r>
              <a:rPr lang="en-US" baseline="0" dirty="0" smtClean="0"/>
              <a:t>with nested </a:t>
            </a:r>
            <a:r>
              <a:rPr lang="en-US" baseline="0" dirty="0" smtClean="0"/>
              <a:t>loops </a:t>
            </a:r>
            <a:r>
              <a:rPr lang="en-US" baseline="0" dirty="0" smtClean="0"/>
              <a:t>(outer loop over </a:t>
            </a:r>
            <a:r>
              <a:rPr lang="en-US" baseline="0" dirty="0" smtClean="0"/>
              <a:t>documents, </a:t>
            </a:r>
            <a:r>
              <a:rPr lang="en-US" baseline="0" dirty="0" smtClean="0"/>
              <a:t>inner loop over </a:t>
            </a:r>
            <a:r>
              <a:rPr lang="en-US" baseline="0" dirty="0" smtClean="0"/>
              <a:t>words in the documents) and caching often allows many of the inner loops to be skipped.</a:t>
            </a:r>
            <a:endParaRPr lang="en-US" dirty="0"/>
          </a:p>
        </p:txBody>
      </p:sp>
      <p:sp>
        <p:nvSpPr>
          <p:cNvPr id="4" name="Slide Number Placeholder 3"/>
          <p:cNvSpPr>
            <a:spLocks noGrp="1"/>
          </p:cNvSpPr>
          <p:nvPr>
            <p:ph type="sldNum" sz="quarter" idx="10"/>
          </p:nvPr>
        </p:nvSpPr>
        <p:spPr/>
        <p:txBody>
          <a:bodyPr/>
          <a:lstStyle/>
          <a:p>
            <a:fld id="{AEC4225B-6096-1742-92DB-E5DFF907295F}" type="slidenum">
              <a:rPr lang="en-US" smtClean="0"/>
              <a:t>55</a:t>
            </a:fld>
            <a:endParaRPr lang="en-US"/>
          </a:p>
        </p:txBody>
      </p:sp>
    </p:spTree>
    <p:extLst>
      <p:ext uri="{BB962C8B-B14F-4D97-AF65-F5344CB8AC3E}">
        <p14:creationId xmlns:p14="http://schemas.microsoft.com/office/powerpoint/2010/main" val="11982536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also ran</a:t>
            </a:r>
            <a:r>
              <a:rPr lang="en-US" baseline="0" dirty="0" smtClean="0"/>
              <a:t> a comparison experiment on a more complicated inverse procedural modeling program.</a:t>
            </a:r>
          </a:p>
          <a:p>
            <a:r>
              <a:rPr lang="en-US" baseline="0" dirty="0" smtClean="0"/>
              <a:t>Inverse procedural modeling is a computer graphics problem. It starts with a stochastic process that generates 3D models,</a:t>
            </a:r>
          </a:p>
          <a:p>
            <a:r>
              <a:rPr lang="en-US" baseline="0" dirty="0" smtClean="0"/>
              <a:t>Such as tree skeletons.</a:t>
            </a:r>
          </a:p>
          <a:p>
            <a:r>
              <a:rPr lang="en-US" baseline="0" dirty="0" smtClean="0"/>
              <a:t>The goal is then to enforce a constraint on the output of that process, such as volumetric similarity to a target shape,</a:t>
            </a:r>
          </a:p>
          <a:p>
            <a:r>
              <a:rPr lang="en-US" baseline="0" dirty="0" smtClean="0"/>
              <a:t>To get roughly constraint-satisfying outputs.</a:t>
            </a:r>
          </a:p>
          <a:p>
            <a:r>
              <a:rPr lang="en-US" baseline="0" dirty="0" smtClean="0"/>
              <a:t>This is similar in spirit to Bayesian vision-as-inverse-graphics problems.</a:t>
            </a:r>
          </a:p>
        </p:txBody>
      </p:sp>
      <p:sp>
        <p:nvSpPr>
          <p:cNvPr id="4" name="Slide Number Placeholder 3"/>
          <p:cNvSpPr>
            <a:spLocks noGrp="1"/>
          </p:cNvSpPr>
          <p:nvPr>
            <p:ph type="sldNum" sz="quarter" idx="10"/>
          </p:nvPr>
        </p:nvSpPr>
        <p:spPr/>
        <p:txBody>
          <a:bodyPr/>
          <a:lstStyle/>
          <a:p>
            <a:fld id="{AEC4225B-6096-1742-92DB-E5DFF907295F}" type="slidenum">
              <a:rPr lang="en-US" smtClean="0"/>
              <a:t>56</a:t>
            </a:fld>
            <a:endParaRPr lang="en-US"/>
          </a:p>
        </p:txBody>
      </p:sp>
    </p:spTree>
    <p:extLst>
      <p:ext uri="{BB962C8B-B14F-4D97-AF65-F5344CB8AC3E}">
        <p14:creationId xmlns:p14="http://schemas.microsoft.com/office/powerpoint/2010/main" val="14933908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we look at throughput on this problem in terms of </a:t>
            </a:r>
            <a:r>
              <a:rPr lang="en-US" baseline="0" dirty="0" smtClean="0"/>
              <a:t>proposals per second</a:t>
            </a:r>
            <a:r>
              <a:rPr lang="en-US" baseline="0" dirty="0" smtClean="0"/>
              <a:t>, C3 computes them </a:t>
            </a:r>
            <a:r>
              <a:rPr lang="en-US" baseline="0" dirty="0" smtClean="0"/>
              <a:t>about 9x faster than </a:t>
            </a:r>
            <a:r>
              <a:rPr lang="en-US" baseline="0" dirty="0" smtClean="0"/>
              <a:t>full re-execution, on average.</a:t>
            </a:r>
            <a:endParaRPr lang="en-US" dirty="0" smtClean="0"/>
          </a:p>
          <a:p>
            <a:r>
              <a:rPr lang="en-US" dirty="0" smtClean="0"/>
              <a:t>This</a:t>
            </a:r>
            <a:r>
              <a:rPr lang="en-US" baseline="0" dirty="0" smtClean="0"/>
              <a:t> program is d</a:t>
            </a:r>
            <a:r>
              <a:rPr lang="en-US" dirty="0" smtClean="0"/>
              <a:t>ifferent in nature</a:t>
            </a:r>
            <a:r>
              <a:rPr lang="en-US" baseline="0" dirty="0" smtClean="0"/>
              <a:t> from previous examples in that there’s no early termination, all speedup due to skipping </a:t>
            </a:r>
            <a:r>
              <a:rPr lang="en-US" baseline="0" dirty="0" err="1" smtClean="0"/>
              <a:t>subtrees</a:t>
            </a:r>
            <a:r>
              <a:rPr lang="en-US" baseline="0" dirty="0" smtClean="0"/>
              <a:t> using continuations or caching</a:t>
            </a:r>
            <a:endParaRPr lang="en-US" dirty="0"/>
          </a:p>
        </p:txBody>
      </p:sp>
      <p:sp>
        <p:nvSpPr>
          <p:cNvPr id="4" name="Slide Number Placeholder 3"/>
          <p:cNvSpPr>
            <a:spLocks noGrp="1"/>
          </p:cNvSpPr>
          <p:nvPr>
            <p:ph type="sldNum" sz="quarter" idx="10"/>
          </p:nvPr>
        </p:nvSpPr>
        <p:spPr/>
        <p:txBody>
          <a:bodyPr/>
          <a:lstStyle/>
          <a:p>
            <a:fld id="{AEC4225B-6096-1742-92DB-E5DFF907295F}" type="slidenum">
              <a:rPr lang="en-US" smtClean="0"/>
              <a:t>57</a:t>
            </a:fld>
            <a:endParaRPr lang="en-US"/>
          </a:p>
        </p:txBody>
      </p:sp>
    </p:spTree>
    <p:extLst>
      <p:ext uri="{BB962C8B-B14F-4D97-AF65-F5344CB8AC3E}">
        <p14:creationId xmlns:p14="http://schemas.microsoft.com/office/powerpoint/2010/main" val="14933908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Before I wrap up, I want to take a little time to situate our work relative to the previous methods for asymptotically-efficient MH on probabilistic programs.</a:t>
            </a:r>
            <a:endParaRPr lang="en-US" dirty="0" smtClean="0"/>
          </a:p>
          <a:p>
            <a:endParaRPr lang="en-US" dirty="0" smtClean="0"/>
          </a:p>
          <a:p>
            <a:r>
              <a:rPr lang="en-US" dirty="0" smtClean="0"/>
              <a:t>One approach is to</a:t>
            </a:r>
            <a:r>
              <a:rPr lang="en-US" baseline="0" dirty="0" smtClean="0"/>
              <a:t> record a trace of all the operations the program executes, use dependency analysis to slice out just the parts affected by a particular random variable, and then compile that ‘sliced trace’ into an executable proposal function.</a:t>
            </a:r>
          </a:p>
          <a:p>
            <a:r>
              <a:rPr lang="en-US" baseline="0" dirty="0" smtClean="0"/>
              <a:t>Has been shown to work well in many cases, but it requires a </a:t>
            </a:r>
            <a:r>
              <a:rPr lang="en-US" baseline="0" dirty="0" smtClean="0"/>
              <a:t>heavyweight compiler </a:t>
            </a:r>
            <a:r>
              <a:rPr lang="en-US" baseline="0" dirty="0" smtClean="0"/>
              <a:t>backend</a:t>
            </a:r>
          </a:p>
          <a:p>
            <a:r>
              <a:rPr lang="en-US" baseline="0" dirty="0" smtClean="0"/>
              <a:t>And the overhead due to slice compilation can grow prohibitively large for some complex models.</a:t>
            </a:r>
          </a:p>
          <a:p>
            <a:endParaRPr lang="en-US" baseline="0" dirty="0" smtClean="0"/>
          </a:p>
          <a:p>
            <a:r>
              <a:rPr lang="en-US" baseline="0" dirty="0" smtClean="0"/>
              <a:t>Another strategy is the Detach/</a:t>
            </a:r>
            <a:r>
              <a:rPr lang="en-US" baseline="0" dirty="0" err="1" smtClean="0"/>
              <a:t>Regen</a:t>
            </a:r>
            <a:r>
              <a:rPr lang="en-US" baseline="0" dirty="0" smtClean="0"/>
              <a:t> scheme used in the Venture language.</a:t>
            </a:r>
          </a:p>
          <a:p>
            <a:r>
              <a:rPr lang="en-US" baseline="0" dirty="0" smtClean="0"/>
              <a:t>Treats the current program execution state as a kind of augmented Bayes Net and then walks this graph and identifies how far changes need to be propagated.</a:t>
            </a:r>
          </a:p>
          <a:p>
            <a:r>
              <a:rPr lang="en-US" baseline="0" dirty="0" smtClean="0"/>
              <a:t>But this requires running under an interpreter, to maintain a complete graphical description of the program state.</a:t>
            </a:r>
          </a:p>
          <a:p>
            <a:r>
              <a:rPr lang="en-US" baseline="0" dirty="0" smtClean="0"/>
              <a:t>So we lose out on all those nice benefits </a:t>
            </a:r>
            <a:r>
              <a:rPr lang="en-US" baseline="0" dirty="0" smtClean="0"/>
              <a:t>I mentioned earlier of </a:t>
            </a:r>
            <a:r>
              <a:rPr lang="en-US" baseline="0" dirty="0" smtClean="0"/>
              <a:t>being embedded in an existing host language.</a:t>
            </a:r>
          </a:p>
          <a:p>
            <a:endParaRPr lang="en-US" baseline="0" dirty="0" smtClean="0"/>
          </a:p>
        </p:txBody>
      </p:sp>
      <p:sp>
        <p:nvSpPr>
          <p:cNvPr id="4" name="Slide Number Placeholder 3"/>
          <p:cNvSpPr>
            <a:spLocks noGrp="1"/>
          </p:cNvSpPr>
          <p:nvPr>
            <p:ph type="sldNum" sz="quarter" idx="10"/>
          </p:nvPr>
        </p:nvSpPr>
        <p:spPr/>
        <p:txBody>
          <a:bodyPr/>
          <a:lstStyle/>
          <a:p>
            <a:fld id="{AEC4225B-6096-1742-92DB-E5DFF907295F}" type="slidenum">
              <a:rPr lang="en-US" smtClean="0"/>
              <a:t>58</a:t>
            </a:fld>
            <a:endParaRPr lang="en-US"/>
          </a:p>
        </p:txBody>
      </p:sp>
    </p:spTree>
    <p:extLst>
      <p:ext uri="{BB962C8B-B14F-4D97-AF65-F5344CB8AC3E}">
        <p14:creationId xmlns:p14="http://schemas.microsoft.com/office/powerpoint/2010/main" val="9671686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smtClean="0"/>
              <a:t>summary,</a:t>
            </a:r>
          </a:p>
          <a:p>
            <a:r>
              <a:rPr lang="en-US" dirty="0" smtClean="0"/>
              <a:t>We</a:t>
            </a:r>
            <a:r>
              <a:rPr lang="en-US" baseline="0" dirty="0" smtClean="0"/>
              <a:t> set out to </a:t>
            </a:r>
            <a:r>
              <a:rPr lang="en-US" baseline="0" dirty="0" smtClean="0"/>
              <a:t>build an asymptotically-efficient MH system, which only re-executes as much of a program as is affected by a proposal. And we wanted to do it in a lightweight style.</a:t>
            </a:r>
            <a:endParaRPr lang="en-US" baseline="0" dirty="0" smtClean="0"/>
          </a:p>
          <a:p>
            <a:r>
              <a:rPr lang="en-US" baseline="0" dirty="0" smtClean="0"/>
              <a:t>The key ideas to making this work were the combination of continuation passing style with </a:t>
            </a:r>
            <a:r>
              <a:rPr lang="en-US" baseline="0" dirty="0" err="1" smtClean="0"/>
              <a:t>callsite</a:t>
            </a:r>
            <a:r>
              <a:rPr lang="en-US" baseline="0" dirty="0" smtClean="0"/>
              <a:t> caching, which we call C3.</a:t>
            </a:r>
          </a:p>
          <a:p>
            <a:r>
              <a:rPr lang="en-US" baseline="0" dirty="0" smtClean="0"/>
              <a:t>And using C3 can lead to order-of-magnitude speedups for</a:t>
            </a:r>
          </a:p>
          <a:p>
            <a:r>
              <a:rPr lang="en-US" baseline="0" dirty="0" smtClean="0"/>
              <a:t>	time series models</a:t>
            </a:r>
          </a:p>
          <a:p>
            <a:r>
              <a:rPr lang="en-US" baseline="0" dirty="0" smtClean="0"/>
              <a:t>	</a:t>
            </a:r>
            <a:r>
              <a:rPr lang="en-US" baseline="0" dirty="0" err="1" smtClean="0"/>
              <a:t>bayesian</a:t>
            </a:r>
            <a:r>
              <a:rPr lang="en-US" baseline="0" dirty="0" smtClean="0"/>
              <a:t> data analysis</a:t>
            </a:r>
          </a:p>
          <a:p>
            <a:r>
              <a:rPr lang="en-US" baseline="0" dirty="0" smtClean="0"/>
              <a:t>	or, in general, any model that has a lot of local latent variables.</a:t>
            </a:r>
          </a:p>
          <a:p>
            <a:r>
              <a:rPr lang="en-US" baseline="0" dirty="0" smtClean="0"/>
              <a:t>And other researchers in our group at Stanford have been having success using it for these tasks.</a:t>
            </a:r>
          </a:p>
        </p:txBody>
      </p:sp>
      <p:sp>
        <p:nvSpPr>
          <p:cNvPr id="4" name="Slide Number Placeholder 3"/>
          <p:cNvSpPr>
            <a:spLocks noGrp="1"/>
          </p:cNvSpPr>
          <p:nvPr>
            <p:ph type="sldNum" sz="quarter" idx="10"/>
          </p:nvPr>
        </p:nvSpPr>
        <p:spPr/>
        <p:txBody>
          <a:bodyPr/>
          <a:lstStyle/>
          <a:p>
            <a:fld id="{AEC4225B-6096-1742-92DB-E5DFF907295F}" type="slidenum">
              <a:rPr lang="en-US" smtClean="0"/>
              <a:t>59</a:t>
            </a:fld>
            <a:endParaRPr lang="en-US"/>
          </a:p>
        </p:txBody>
      </p:sp>
    </p:spTree>
    <p:extLst>
      <p:ext uri="{BB962C8B-B14F-4D97-AF65-F5344CB8AC3E}">
        <p14:creationId xmlns:p14="http://schemas.microsoft.com/office/powerpoint/2010/main" val="600941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in order to actually compute these</a:t>
            </a:r>
            <a:r>
              <a:rPr lang="en-US" baseline="0" dirty="0" smtClean="0"/>
              <a:t> conditional distributions, the language has to provide inference operators.</a:t>
            </a:r>
          </a:p>
          <a:p>
            <a:r>
              <a:rPr lang="en-US" baseline="0" dirty="0" smtClean="0"/>
              <a:t>In this example, we’d like to m</a:t>
            </a:r>
            <a:r>
              <a:rPr lang="en-US" dirty="0" smtClean="0"/>
              <a:t>arginalize</a:t>
            </a:r>
            <a:r>
              <a:rPr lang="en-US" baseline="0" dirty="0" smtClean="0"/>
              <a:t> </a:t>
            </a:r>
            <a:r>
              <a:rPr lang="en-US" baseline="0" dirty="0" smtClean="0"/>
              <a:t>out </a:t>
            </a:r>
            <a:r>
              <a:rPr lang="en-US" baseline="0" dirty="0" smtClean="0"/>
              <a:t>a, b, and c to obtain a distribution over just the return value of this function.</a:t>
            </a:r>
          </a:p>
          <a:p>
            <a:r>
              <a:rPr lang="en-US" baseline="0" dirty="0" smtClean="0"/>
              <a:t>Which looks like this: where 2 is the most likely value, followed by 1 and then 3, and with 0 being impossible.</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6</a:t>
            </a:fld>
            <a:endParaRPr lang="en-US"/>
          </a:p>
        </p:txBody>
      </p:sp>
    </p:spTree>
    <p:extLst>
      <p:ext uri="{BB962C8B-B14F-4D97-AF65-F5344CB8AC3E}">
        <p14:creationId xmlns:p14="http://schemas.microsoft.com/office/powerpoint/2010/main" val="415981919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a:t>
            </a:r>
            <a:r>
              <a:rPr lang="en-US" dirty="0" smtClean="0"/>
              <a:t>about it.</a:t>
            </a:r>
          </a:p>
          <a:p>
            <a:r>
              <a:rPr lang="en-US" baseline="0" dirty="0" smtClean="0"/>
              <a:t>Just </a:t>
            </a:r>
            <a:r>
              <a:rPr lang="en-US" baseline="0" dirty="0" smtClean="0"/>
              <a:t>want to mention in closing that C3 is available as the ‘</a:t>
            </a:r>
            <a:r>
              <a:rPr lang="en-US" baseline="0" dirty="0" err="1" smtClean="0"/>
              <a:t>IncrementalMH</a:t>
            </a:r>
            <a:r>
              <a:rPr lang="en-US" baseline="0" dirty="0" smtClean="0"/>
              <a:t>’ method in the open-source </a:t>
            </a:r>
            <a:r>
              <a:rPr lang="en-US" baseline="0" dirty="0" err="1" smtClean="0"/>
              <a:t>WebPPL</a:t>
            </a:r>
            <a:r>
              <a:rPr lang="en-US" baseline="0" dirty="0" smtClean="0"/>
              <a:t> language, which you can find at this link.</a:t>
            </a:r>
          </a:p>
          <a:p>
            <a:r>
              <a:rPr lang="en-US" baseline="0" dirty="0" smtClean="0"/>
              <a:t>Thanks for listening!</a:t>
            </a:r>
            <a:endParaRPr lang="en-US" dirty="0"/>
          </a:p>
        </p:txBody>
      </p:sp>
      <p:sp>
        <p:nvSpPr>
          <p:cNvPr id="4" name="Slide Number Placeholder 3"/>
          <p:cNvSpPr>
            <a:spLocks noGrp="1"/>
          </p:cNvSpPr>
          <p:nvPr>
            <p:ph type="sldNum" sz="quarter" idx="10"/>
          </p:nvPr>
        </p:nvSpPr>
        <p:spPr/>
        <p:txBody>
          <a:bodyPr/>
          <a:lstStyle/>
          <a:p>
            <a:fld id="{AEC4225B-6096-1742-92DB-E5DFF907295F}" type="slidenum">
              <a:rPr lang="en-US" smtClean="0"/>
              <a:t>60</a:t>
            </a:fld>
            <a:endParaRPr lang="en-US"/>
          </a:p>
        </p:txBody>
      </p:sp>
    </p:spTree>
    <p:extLst>
      <p:ext uri="{BB962C8B-B14F-4D97-AF65-F5344CB8AC3E}">
        <p14:creationId xmlns:p14="http://schemas.microsoft.com/office/powerpoint/2010/main" val="2913379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Probabilistic programming has a number</a:t>
            </a:r>
            <a:r>
              <a:rPr lang="en-US" baseline="0" dirty="0" smtClean="0"/>
              <a:t> of nice properties.</a:t>
            </a:r>
          </a:p>
          <a:p>
            <a:r>
              <a:rPr lang="en-US" baseline="0" dirty="0" smtClean="0"/>
              <a:t>It allows concise representation of many generative models in just a few lines of code.</a:t>
            </a:r>
          </a:p>
          <a:p>
            <a:r>
              <a:rPr lang="en-US" baseline="0" dirty="0" smtClean="0"/>
              <a:t>It’s a universal representation: any generative process you can dream up can be expressed as a probabilistic program, since programs are Turing complete.</a:t>
            </a:r>
          </a:p>
          <a:p>
            <a:r>
              <a:rPr lang="en-US" baseline="0" dirty="0" smtClean="0"/>
              <a:t>Finally, probabilistic programs aim to support universal inference algorithms that can be used on any program, regardless of its structure or content.</a:t>
            </a:r>
          </a:p>
          <a:p>
            <a:r>
              <a:rPr lang="en-US" baseline="0" dirty="0" smtClean="0"/>
              <a:t>This allows a clean separation between modeling and inference, where users of the language can focus on how to define their models, and developers of the language can focus on building efficient inference engines.</a:t>
            </a:r>
          </a:p>
          <a:p>
            <a:endParaRPr lang="en-US" baseline="0" dirty="0" smtClean="0"/>
          </a:p>
          <a:p>
            <a:r>
              <a:rPr lang="en-US" baseline="0" dirty="0" smtClean="0"/>
              <a:t>Now, this last point is a great idea in theory, but in practice it’s quite challenging to build efficient universal inference engines</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7</a:t>
            </a:fld>
            <a:endParaRPr lang="en-US"/>
          </a:p>
        </p:txBody>
      </p:sp>
    </p:spTree>
    <p:extLst>
      <p:ext uri="{BB962C8B-B14F-4D97-AF65-F5344CB8AC3E}">
        <p14:creationId xmlns:p14="http://schemas.microsoft.com/office/powerpoint/2010/main" val="3894906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try to make progress on this front, there are a couple of different avenues to pursue</a:t>
            </a:r>
          </a:p>
          <a:p>
            <a:r>
              <a:rPr lang="en-US" baseline="0" dirty="0" smtClean="0"/>
              <a:t>You can take the algorithmic route, and to focus on developing more statistically-efficient inference algorithms.</a:t>
            </a:r>
          </a:p>
          <a:p>
            <a:r>
              <a:rPr lang="en-US" baseline="0" dirty="0" smtClean="0"/>
              <a:t>But you can also take a systems approach, and work on building more computationally-efficient implementations of existing inference algorithms.</a:t>
            </a:r>
          </a:p>
          <a:p>
            <a:r>
              <a:rPr lang="en-US" baseline="0" dirty="0" smtClean="0"/>
              <a:t>While the first approach is more in line with the work that typically gets presented at a conference like AISTATS…</a:t>
            </a:r>
          </a:p>
          <a:p>
            <a:r>
              <a:rPr lang="en-US" baseline="0" dirty="0" smtClean="0"/>
              <a:t>…I’m going to instead focus on on the systems approach.</a:t>
            </a:r>
          </a:p>
          <a:p>
            <a:r>
              <a:rPr lang="en-US" baseline="0" dirty="0" smtClean="0"/>
              <a:t>In particular, this talk will look at how to use programming language and compiler techniques to make faster inference engines.</a:t>
            </a:r>
          </a:p>
        </p:txBody>
      </p:sp>
      <p:sp>
        <p:nvSpPr>
          <p:cNvPr id="4" name="Slide Number Placeholder 3"/>
          <p:cNvSpPr>
            <a:spLocks noGrp="1"/>
          </p:cNvSpPr>
          <p:nvPr>
            <p:ph type="sldNum" sz="quarter" idx="10"/>
          </p:nvPr>
        </p:nvSpPr>
        <p:spPr/>
        <p:txBody>
          <a:bodyPr/>
          <a:lstStyle/>
          <a:p>
            <a:fld id="{AED69FFA-4A79-A848-956A-C1CCDB03CC05}" type="slidenum">
              <a:rPr lang="en-US" smtClean="0"/>
              <a:t>8</a:t>
            </a:fld>
            <a:endParaRPr lang="en-US"/>
          </a:p>
        </p:txBody>
      </p:sp>
    </p:spTree>
    <p:extLst>
      <p:ext uri="{BB962C8B-B14F-4D97-AF65-F5344CB8AC3E}">
        <p14:creationId xmlns:p14="http://schemas.microsoft.com/office/powerpoint/2010/main" val="2422442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make this all more concrete by focusing on a specific</a:t>
            </a:r>
            <a:r>
              <a:rPr lang="en-US" baseline="0" dirty="0" smtClean="0"/>
              <a:t> example: hidden </a:t>
            </a:r>
            <a:r>
              <a:rPr lang="en-US" baseline="0" dirty="0" err="1" smtClean="0"/>
              <a:t>markov</a:t>
            </a:r>
            <a:r>
              <a:rPr lang="en-US" baseline="0" dirty="0" smtClean="0"/>
              <a:t> models.</a:t>
            </a:r>
            <a:endParaRPr lang="en-US" dirty="0" smtClean="0"/>
          </a:p>
          <a:p>
            <a:r>
              <a:rPr lang="en-US" dirty="0" smtClean="0"/>
              <a:t>I want to point out in advance that while</a:t>
            </a:r>
            <a:r>
              <a:rPr lang="en-US" baseline="0" dirty="0" smtClean="0"/>
              <a:t> I’ll be using HMMs as a case study, the methods I’m about to present aren’t limited to HMMs or even to time series models, but are universal and apply to programs in general.</a:t>
            </a:r>
            <a:endParaRPr lang="en-US" dirty="0"/>
          </a:p>
        </p:txBody>
      </p:sp>
      <p:sp>
        <p:nvSpPr>
          <p:cNvPr id="4" name="Slide Number Placeholder 3"/>
          <p:cNvSpPr>
            <a:spLocks noGrp="1"/>
          </p:cNvSpPr>
          <p:nvPr>
            <p:ph type="sldNum" sz="quarter" idx="10"/>
          </p:nvPr>
        </p:nvSpPr>
        <p:spPr/>
        <p:txBody>
          <a:bodyPr/>
          <a:lstStyle/>
          <a:p>
            <a:fld id="{AED69FFA-4A79-A848-956A-C1CCDB03CC05}" type="slidenum">
              <a:rPr lang="en-US" smtClean="0"/>
              <a:t>9</a:t>
            </a:fld>
            <a:endParaRPr lang="en-US"/>
          </a:p>
        </p:txBody>
      </p:sp>
    </p:spTree>
    <p:extLst>
      <p:ext uri="{BB962C8B-B14F-4D97-AF65-F5344CB8AC3E}">
        <p14:creationId xmlns:p14="http://schemas.microsoft.com/office/powerpoint/2010/main" val="3314919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E05544-208A-F046-AF47-A6BA29CD1837}" type="datetimeFigureOut">
              <a:rPr lang="en-US" smtClean="0"/>
              <a:t>5/6/16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A494-BC68-EB42-B9EC-AB06EACD3181}" type="slidenum">
              <a:rPr lang="en-US" smtClean="0"/>
              <a:t>‹#›</a:t>
            </a:fld>
            <a:endParaRPr lang="en-US"/>
          </a:p>
        </p:txBody>
      </p:sp>
    </p:spTree>
    <p:extLst>
      <p:ext uri="{BB962C8B-B14F-4D97-AF65-F5344CB8AC3E}">
        <p14:creationId xmlns:p14="http://schemas.microsoft.com/office/powerpoint/2010/main" val="2524148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E05544-208A-F046-AF47-A6BA29CD1837}" type="datetimeFigureOut">
              <a:rPr lang="en-US" smtClean="0"/>
              <a:t>5/6/16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A494-BC68-EB42-B9EC-AB06EACD3181}" type="slidenum">
              <a:rPr lang="en-US" smtClean="0"/>
              <a:t>‹#›</a:t>
            </a:fld>
            <a:endParaRPr lang="en-US"/>
          </a:p>
        </p:txBody>
      </p:sp>
    </p:spTree>
    <p:extLst>
      <p:ext uri="{BB962C8B-B14F-4D97-AF65-F5344CB8AC3E}">
        <p14:creationId xmlns:p14="http://schemas.microsoft.com/office/powerpoint/2010/main" val="1003412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E05544-208A-F046-AF47-A6BA29CD1837}" type="datetimeFigureOut">
              <a:rPr lang="en-US" smtClean="0"/>
              <a:t>5/6/16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A494-BC68-EB42-B9EC-AB06EACD3181}" type="slidenum">
              <a:rPr lang="en-US" smtClean="0"/>
              <a:t>‹#›</a:t>
            </a:fld>
            <a:endParaRPr lang="en-US"/>
          </a:p>
        </p:txBody>
      </p:sp>
    </p:spTree>
    <p:extLst>
      <p:ext uri="{BB962C8B-B14F-4D97-AF65-F5344CB8AC3E}">
        <p14:creationId xmlns:p14="http://schemas.microsoft.com/office/powerpoint/2010/main" val="2647328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E05544-208A-F046-AF47-A6BA29CD1837}" type="datetimeFigureOut">
              <a:rPr lang="en-US" smtClean="0"/>
              <a:t>5/6/16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A494-BC68-EB42-B9EC-AB06EACD3181}" type="slidenum">
              <a:rPr lang="en-US" smtClean="0"/>
              <a:t>‹#›</a:t>
            </a:fld>
            <a:endParaRPr lang="en-US"/>
          </a:p>
        </p:txBody>
      </p:sp>
    </p:spTree>
    <p:extLst>
      <p:ext uri="{BB962C8B-B14F-4D97-AF65-F5344CB8AC3E}">
        <p14:creationId xmlns:p14="http://schemas.microsoft.com/office/powerpoint/2010/main" val="45128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E05544-208A-F046-AF47-A6BA29CD1837}" type="datetimeFigureOut">
              <a:rPr lang="en-US" smtClean="0"/>
              <a:t>5/6/16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CA494-BC68-EB42-B9EC-AB06EACD3181}" type="slidenum">
              <a:rPr lang="en-US" smtClean="0"/>
              <a:t>‹#›</a:t>
            </a:fld>
            <a:endParaRPr lang="en-US"/>
          </a:p>
        </p:txBody>
      </p:sp>
    </p:spTree>
    <p:extLst>
      <p:ext uri="{BB962C8B-B14F-4D97-AF65-F5344CB8AC3E}">
        <p14:creationId xmlns:p14="http://schemas.microsoft.com/office/powerpoint/2010/main" val="54130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E05544-208A-F046-AF47-A6BA29CD1837}" type="datetimeFigureOut">
              <a:rPr lang="en-US" smtClean="0"/>
              <a:t>5/6/16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CA494-BC68-EB42-B9EC-AB06EACD3181}" type="slidenum">
              <a:rPr lang="en-US" smtClean="0"/>
              <a:t>‹#›</a:t>
            </a:fld>
            <a:endParaRPr lang="en-US"/>
          </a:p>
        </p:txBody>
      </p:sp>
    </p:spTree>
    <p:extLst>
      <p:ext uri="{BB962C8B-B14F-4D97-AF65-F5344CB8AC3E}">
        <p14:creationId xmlns:p14="http://schemas.microsoft.com/office/powerpoint/2010/main" val="1364162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E05544-208A-F046-AF47-A6BA29CD1837}" type="datetimeFigureOut">
              <a:rPr lang="en-US" smtClean="0"/>
              <a:t>5/6/16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9CA494-BC68-EB42-B9EC-AB06EACD3181}" type="slidenum">
              <a:rPr lang="en-US" smtClean="0"/>
              <a:t>‹#›</a:t>
            </a:fld>
            <a:endParaRPr lang="en-US"/>
          </a:p>
        </p:txBody>
      </p:sp>
    </p:spTree>
    <p:extLst>
      <p:ext uri="{BB962C8B-B14F-4D97-AF65-F5344CB8AC3E}">
        <p14:creationId xmlns:p14="http://schemas.microsoft.com/office/powerpoint/2010/main" val="2614833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E05544-208A-F046-AF47-A6BA29CD1837}" type="datetimeFigureOut">
              <a:rPr lang="en-US" smtClean="0"/>
              <a:t>5/6/16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9CA494-BC68-EB42-B9EC-AB06EACD3181}" type="slidenum">
              <a:rPr lang="en-US" smtClean="0"/>
              <a:t>‹#›</a:t>
            </a:fld>
            <a:endParaRPr lang="en-US"/>
          </a:p>
        </p:txBody>
      </p:sp>
    </p:spTree>
    <p:extLst>
      <p:ext uri="{BB962C8B-B14F-4D97-AF65-F5344CB8AC3E}">
        <p14:creationId xmlns:p14="http://schemas.microsoft.com/office/powerpoint/2010/main" val="2640007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E05544-208A-F046-AF47-A6BA29CD1837}" type="datetimeFigureOut">
              <a:rPr lang="en-US" smtClean="0"/>
              <a:t>5/6/16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9CA494-BC68-EB42-B9EC-AB06EACD3181}" type="slidenum">
              <a:rPr lang="en-US" smtClean="0"/>
              <a:t>‹#›</a:t>
            </a:fld>
            <a:endParaRPr lang="en-US"/>
          </a:p>
        </p:txBody>
      </p:sp>
    </p:spTree>
    <p:extLst>
      <p:ext uri="{BB962C8B-B14F-4D97-AF65-F5344CB8AC3E}">
        <p14:creationId xmlns:p14="http://schemas.microsoft.com/office/powerpoint/2010/main" val="639866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E05544-208A-F046-AF47-A6BA29CD1837}" type="datetimeFigureOut">
              <a:rPr lang="en-US" smtClean="0"/>
              <a:t>5/6/16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CA494-BC68-EB42-B9EC-AB06EACD3181}" type="slidenum">
              <a:rPr lang="en-US" smtClean="0"/>
              <a:t>‹#›</a:t>
            </a:fld>
            <a:endParaRPr lang="en-US"/>
          </a:p>
        </p:txBody>
      </p:sp>
    </p:spTree>
    <p:extLst>
      <p:ext uri="{BB962C8B-B14F-4D97-AF65-F5344CB8AC3E}">
        <p14:creationId xmlns:p14="http://schemas.microsoft.com/office/powerpoint/2010/main" val="967116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E05544-208A-F046-AF47-A6BA29CD1837}" type="datetimeFigureOut">
              <a:rPr lang="en-US" smtClean="0"/>
              <a:t>5/6/16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CA494-BC68-EB42-B9EC-AB06EACD3181}" type="slidenum">
              <a:rPr lang="en-US" smtClean="0"/>
              <a:t>‹#›</a:t>
            </a:fld>
            <a:endParaRPr lang="en-US"/>
          </a:p>
        </p:txBody>
      </p:sp>
    </p:spTree>
    <p:extLst>
      <p:ext uri="{BB962C8B-B14F-4D97-AF65-F5344CB8AC3E}">
        <p14:creationId xmlns:p14="http://schemas.microsoft.com/office/powerpoint/2010/main" val="38760695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Neutra Text-Book"/>
                <a:cs typeface="Neutra Text-Book"/>
              </a:defRPr>
            </a:lvl1pPr>
          </a:lstStyle>
          <a:p>
            <a:fld id="{B8E05544-208A-F046-AF47-A6BA29CD1837}" type="datetimeFigureOut">
              <a:rPr lang="en-US" smtClean="0"/>
              <a:t>5/6/16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Neutra Text-Book"/>
                <a:cs typeface="Neutra Text-Book"/>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Neutra Text-Book"/>
                <a:cs typeface="Neutra Text-Book"/>
              </a:defRPr>
            </a:lvl1pPr>
          </a:lstStyle>
          <a:p>
            <a:fld id="{8A9CA494-BC68-EB42-B9EC-AB06EACD3181}" type="slidenum">
              <a:rPr lang="en-US" smtClean="0"/>
              <a:t>‹#›</a:t>
            </a:fld>
            <a:endParaRPr lang="en-US"/>
          </a:p>
        </p:txBody>
      </p:sp>
    </p:spTree>
    <p:extLst>
      <p:ext uri="{BB962C8B-B14F-4D97-AF65-F5344CB8AC3E}">
        <p14:creationId xmlns:p14="http://schemas.microsoft.com/office/powerpoint/2010/main" val="36809879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Ubuntu"/>
          <a:ea typeface="+mj-ea"/>
          <a:cs typeface="Ubuntu"/>
        </a:defRPr>
      </a:lvl1pPr>
    </p:titleStyle>
    <p:bodyStyle>
      <a:lvl1pPr marL="0" indent="0" algn="l" defTabSz="457200" rtl="0" eaLnBrk="1" latinLnBrk="0" hangingPunct="1">
        <a:spcBef>
          <a:spcPct val="20000"/>
        </a:spcBef>
        <a:buFontTx/>
        <a:buNone/>
        <a:defRPr sz="3200" b="0" i="0" kern="1200">
          <a:solidFill>
            <a:schemeClr val="tx1"/>
          </a:solidFill>
          <a:latin typeface="Ubuntu Light"/>
          <a:ea typeface="+mn-ea"/>
          <a:cs typeface="Ubuntu Light"/>
        </a:defRPr>
      </a:lvl1pPr>
      <a:lvl2pPr marL="457200" indent="0" algn="l" defTabSz="457200" rtl="0" eaLnBrk="1" latinLnBrk="0" hangingPunct="1">
        <a:spcBef>
          <a:spcPct val="20000"/>
        </a:spcBef>
        <a:buFontTx/>
        <a:buNone/>
        <a:defRPr sz="2800" b="0" i="0" kern="1200">
          <a:solidFill>
            <a:schemeClr val="tx1"/>
          </a:solidFill>
          <a:latin typeface="Ubuntu Light"/>
          <a:ea typeface="+mn-ea"/>
          <a:cs typeface="Ubuntu Light"/>
        </a:defRPr>
      </a:lvl2pPr>
      <a:lvl3pPr marL="914400" indent="0" algn="l" defTabSz="457200" rtl="0" eaLnBrk="1" latinLnBrk="0" hangingPunct="1">
        <a:spcBef>
          <a:spcPct val="20000"/>
        </a:spcBef>
        <a:buFontTx/>
        <a:buNone/>
        <a:defRPr sz="2400" b="0" i="0" kern="1200">
          <a:solidFill>
            <a:schemeClr val="tx1"/>
          </a:solidFill>
          <a:latin typeface="Ubuntu Light"/>
          <a:ea typeface="+mn-ea"/>
          <a:cs typeface="Ubuntu Light"/>
        </a:defRPr>
      </a:lvl3pPr>
      <a:lvl4pPr marL="1371600" indent="0" algn="l" defTabSz="457200" rtl="0" eaLnBrk="1" latinLnBrk="0" hangingPunct="1">
        <a:spcBef>
          <a:spcPct val="20000"/>
        </a:spcBef>
        <a:buFontTx/>
        <a:buNone/>
        <a:defRPr sz="2000" b="0" i="0" kern="1200">
          <a:solidFill>
            <a:schemeClr val="tx1"/>
          </a:solidFill>
          <a:latin typeface="Ubuntu Light"/>
          <a:ea typeface="+mn-ea"/>
          <a:cs typeface="Ubuntu Light"/>
        </a:defRPr>
      </a:lvl4pPr>
      <a:lvl5pPr marL="1828800" indent="0" algn="l" defTabSz="457200" rtl="0" eaLnBrk="1" latinLnBrk="0" hangingPunct="1">
        <a:spcBef>
          <a:spcPct val="20000"/>
        </a:spcBef>
        <a:buFontTx/>
        <a:buNone/>
        <a:defRPr sz="2000" b="0" i="0" kern="1200">
          <a:solidFill>
            <a:schemeClr val="tx1"/>
          </a:solidFill>
          <a:latin typeface="Ubuntu Light"/>
          <a:ea typeface="+mn-ea"/>
          <a:cs typeface="Ubuntu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5" Type="http://schemas.openxmlformats.org/officeDocument/2006/relationships/image" Target="../media/image4.emf"/><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5" Type="http://schemas.openxmlformats.org/officeDocument/2006/relationships/image" Target="../media/image5.emf"/><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1.emf"/><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image" Target="../media/image12.emf"/><Relationship Id="rId4" Type="http://schemas.openxmlformats.org/officeDocument/2006/relationships/image" Target="../media/image11.emf"/><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1.emf"/><Relationship Id="rId1" Type="http://schemas.openxmlformats.org/officeDocument/2006/relationships/slideLayout" Target="../slideLayouts/slideLayout6.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1.emf"/><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image" Target="../media/image15.emf"/><Relationship Id="rId4" Type="http://schemas.openxmlformats.org/officeDocument/2006/relationships/image" Target="../media/image11.emf"/><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19.emf"/><Relationship Id="rId1" Type="http://schemas.openxmlformats.org/officeDocument/2006/relationships/slideLayout" Target="../slideLayouts/slideLayout6.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 y="1946900"/>
            <a:ext cx="8549640" cy="1470025"/>
          </a:xfrm>
        </p:spPr>
        <p:txBody>
          <a:bodyPr>
            <a:noAutofit/>
          </a:bodyPr>
          <a:lstStyle/>
          <a:p>
            <a:r>
              <a:rPr lang="en-US" sz="3600" dirty="0" smtClean="0"/>
              <a:t>C3: Lightweight </a:t>
            </a:r>
            <a:r>
              <a:rPr lang="en-US" sz="3600" dirty="0" err="1" smtClean="0"/>
              <a:t>Incrementalized</a:t>
            </a:r>
            <a:r>
              <a:rPr lang="en-US" sz="3600" dirty="0" smtClean="0"/>
              <a:t> MCMC for Probabilistic Programs using Continuations and </a:t>
            </a:r>
            <a:r>
              <a:rPr lang="en-US" sz="3600" dirty="0" err="1" smtClean="0"/>
              <a:t>Callsite</a:t>
            </a:r>
            <a:r>
              <a:rPr lang="en-US" sz="3600" dirty="0" smtClean="0"/>
              <a:t> Caching</a:t>
            </a:r>
            <a:endParaRPr lang="en-US" sz="3600" dirty="0"/>
          </a:p>
        </p:txBody>
      </p:sp>
      <p:sp>
        <p:nvSpPr>
          <p:cNvPr id="3" name="Subtitle 2"/>
          <p:cNvSpPr>
            <a:spLocks noGrp="1"/>
          </p:cNvSpPr>
          <p:nvPr>
            <p:ph type="subTitle" idx="1"/>
          </p:nvPr>
        </p:nvSpPr>
        <p:spPr>
          <a:xfrm>
            <a:off x="312268" y="3952847"/>
            <a:ext cx="8519465" cy="521330"/>
          </a:xfrm>
        </p:spPr>
        <p:txBody>
          <a:bodyPr>
            <a:normAutofit/>
          </a:bodyPr>
          <a:lstStyle/>
          <a:p>
            <a:r>
              <a:rPr lang="en-US" sz="2600" dirty="0" smtClean="0"/>
              <a:t>Daniel Ritchie    Andreas </a:t>
            </a:r>
            <a:r>
              <a:rPr lang="en-US" sz="2600" dirty="0" err="1" smtClean="0"/>
              <a:t>Stuhlmüller</a:t>
            </a:r>
            <a:r>
              <a:rPr lang="en-US" sz="2600" dirty="0" smtClean="0"/>
              <a:t>    Noah D. Goodman</a:t>
            </a:r>
          </a:p>
          <a:p>
            <a:endParaRPr lang="en-US" sz="2600" dirty="0"/>
          </a:p>
        </p:txBody>
      </p:sp>
      <p:sp>
        <p:nvSpPr>
          <p:cNvPr id="4" name="TextBox 3"/>
          <p:cNvSpPr txBox="1"/>
          <p:nvPr/>
        </p:nvSpPr>
        <p:spPr>
          <a:xfrm>
            <a:off x="2869001" y="4878297"/>
            <a:ext cx="3405999" cy="492443"/>
          </a:xfrm>
          <a:prstGeom prst="rect">
            <a:avLst/>
          </a:prstGeom>
          <a:noFill/>
        </p:spPr>
        <p:txBody>
          <a:bodyPr wrap="square" rtlCol="0">
            <a:spAutoFit/>
          </a:bodyPr>
          <a:lstStyle/>
          <a:p>
            <a:pPr algn="ctr"/>
            <a:r>
              <a:rPr lang="en-US" sz="2600" dirty="0" smtClean="0">
                <a:latin typeface="Ubuntu Light"/>
                <a:cs typeface="Ubuntu Light"/>
              </a:rPr>
              <a:t>Stanford University</a:t>
            </a:r>
          </a:p>
        </p:txBody>
      </p:sp>
    </p:spTree>
    <p:extLst>
      <p:ext uri="{BB962C8B-B14F-4D97-AF65-F5344CB8AC3E}">
        <p14:creationId xmlns:p14="http://schemas.microsoft.com/office/powerpoint/2010/main" val="401959719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a:off x="517320" y="3709989"/>
            <a:ext cx="8109360" cy="2105607"/>
            <a:chOff x="509938" y="3944970"/>
            <a:chExt cx="8109360" cy="2105607"/>
          </a:xfrm>
        </p:grpSpPr>
        <p:sp>
          <p:nvSpPr>
            <p:cNvPr id="5" name="Oval 4"/>
            <p:cNvSpPr/>
            <p:nvPr/>
          </p:nvSpPr>
          <p:spPr>
            <a:xfrm>
              <a:off x="509938" y="3944970"/>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1962472" y="3944970"/>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a:stCxn id="5" idx="6"/>
              <a:endCxn id="6" idx="2"/>
            </p:cNvCxnSpPr>
            <p:nvPr/>
          </p:nvCxnSpPr>
          <p:spPr>
            <a:xfrm>
              <a:off x="1356627" y="4368315"/>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09938" y="5203888"/>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5" idx="4"/>
              <a:endCxn id="8" idx="0"/>
            </p:cNvCxnSpPr>
            <p:nvPr/>
          </p:nvCxnSpPr>
          <p:spPr>
            <a:xfrm>
              <a:off x="933283" y="4791659"/>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962472" y="5203888"/>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6" idx="4"/>
              <a:endCxn id="10" idx="0"/>
            </p:cNvCxnSpPr>
            <p:nvPr/>
          </p:nvCxnSpPr>
          <p:spPr>
            <a:xfrm>
              <a:off x="2385817" y="4791659"/>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415006" y="3944970"/>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4867540" y="3944970"/>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3415006" y="5203888"/>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Arrow Connector 15"/>
            <p:cNvCxnSpPr>
              <a:stCxn id="12" idx="4"/>
              <a:endCxn id="15" idx="0"/>
            </p:cNvCxnSpPr>
            <p:nvPr/>
          </p:nvCxnSpPr>
          <p:spPr>
            <a:xfrm>
              <a:off x="3838351" y="4791659"/>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4867540" y="5203888"/>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a:stCxn id="13" idx="4"/>
              <a:endCxn id="17" idx="0"/>
            </p:cNvCxnSpPr>
            <p:nvPr/>
          </p:nvCxnSpPr>
          <p:spPr>
            <a:xfrm>
              <a:off x="5290885" y="4791659"/>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6320074" y="3944970"/>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7772609" y="3944970"/>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Arrow Connector 20"/>
            <p:cNvCxnSpPr>
              <a:stCxn id="19" idx="6"/>
              <a:endCxn id="20" idx="2"/>
            </p:cNvCxnSpPr>
            <p:nvPr/>
          </p:nvCxnSpPr>
          <p:spPr>
            <a:xfrm>
              <a:off x="7166763" y="4368315"/>
              <a:ext cx="605846"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6320074" y="5203888"/>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Arrow Connector 22"/>
            <p:cNvCxnSpPr>
              <a:stCxn id="19" idx="4"/>
              <a:endCxn id="22" idx="0"/>
            </p:cNvCxnSpPr>
            <p:nvPr/>
          </p:nvCxnSpPr>
          <p:spPr>
            <a:xfrm>
              <a:off x="6743419" y="4791659"/>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4" name="Oval 23"/>
            <p:cNvSpPr/>
            <p:nvPr/>
          </p:nvSpPr>
          <p:spPr>
            <a:xfrm>
              <a:off x="7772609" y="5203888"/>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Arrow Connector 24"/>
            <p:cNvCxnSpPr>
              <a:stCxn id="20" idx="4"/>
              <a:endCxn id="24" idx="0"/>
            </p:cNvCxnSpPr>
            <p:nvPr/>
          </p:nvCxnSpPr>
          <p:spPr>
            <a:xfrm>
              <a:off x="8195954" y="4791659"/>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6" idx="6"/>
              <a:endCxn id="12" idx="2"/>
            </p:cNvCxnSpPr>
            <p:nvPr/>
          </p:nvCxnSpPr>
          <p:spPr>
            <a:xfrm>
              <a:off x="2809161" y="4368315"/>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2" idx="6"/>
              <a:endCxn id="13" idx="2"/>
            </p:cNvCxnSpPr>
            <p:nvPr/>
          </p:nvCxnSpPr>
          <p:spPr>
            <a:xfrm>
              <a:off x="4261695" y="4368315"/>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3" idx="6"/>
              <a:endCxn id="19" idx="2"/>
            </p:cNvCxnSpPr>
            <p:nvPr/>
          </p:nvCxnSpPr>
          <p:spPr>
            <a:xfrm>
              <a:off x="5714229" y="4368315"/>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45" name="Content Placeholder 4"/>
          <p:cNvSpPr txBox="1">
            <a:spLocks/>
          </p:cNvSpPr>
          <p:nvPr/>
        </p:nvSpPr>
        <p:spPr>
          <a:xfrm>
            <a:off x="428336" y="279036"/>
            <a:ext cx="6653061" cy="3146356"/>
          </a:xfrm>
          <a:prstGeom prst="rect">
            <a:avLst/>
          </a:prstGeom>
        </p:spPr>
        <p:txBody>
          <a:bodyPr>
            <a:normAutofit/>
          </a:bodyPr>
          <a:lstStyle>
            <a:lvl1pPr marL="0" indent="0" algn="l" defTabSz="457200" rtl="0" eaLnBrk="1" latinLnBrk="0" hangingPunct="1">
              <a:spcBef>
                <a:spcPct val="20000"/>
              </a:spcBef>
              <a:buFontTx/>
              <a:buNone/>
              <a:defRPr sz="3200" b="0" i="0" kern="1200">
                <a:solidFill>
                  <a:schemeClr val="tx1"/>
                </a:solidFill>
                <a:latin typeface="Ubuntu Light"/>
                <a:ea typeface="+mn-ea"/>
                <a:cs typeface="Ubuntu Light"/>
              </a:defRPr>
            </a:lvl1pPr>
            <a:lvl2pPr marL="457200" indent="0" algn="l" defTabSz="457200" rtl="0" eaLnBrk="1" latinLnBrk="0" hangingPunct="1">
              <a:spcBef>
                <a:spcPct val="20000"/>
              </a:spcBef>
              <a:buFontTx/>
              <a:buNone/>
              <a:defRPr sz="2800" b="0" i="0" kern="1200">
                <a:solidFill>
                  <a:schemeClr val="tx1"/>
                </a:solidFill>
                <a:latin typeface="Ubuntu Light"/>
                <a:ea typeface="+mn-ea"/>
                <a:cs typeface="Ubuntu Light"/>
              </a:defRPr>
            </a:lvl2pPr>
            <a:lvl3pPr marL="914400" indent="0" algn="l" defTabSz="457200" rtl="0" eaLnBrk="1" latinLnBrk="0" hangingPunct="1">
              <a:spcBef>
                <a:spcPct val="20000"/>
              </a:spcBef>
              <a:buFontTx/>
              <a:buNone/>
              <a:defRPr sz="2400" b="0" i="0" kern="1200">
                <a:solidFill>
                  <a:schemeClr val="tx1"/>
                </a:solidFill>
                <a:latin typeface="Ubuntu Light"/>
                <a:ea typeface="+mn-ea"/>
                <a:cs typeface="Ubuntu Light"/>
              </a:defRPr>
            </a:lvl3pPr>
            <a:lvl4pPr marL="1371600" indent="0" algn="l" defTabSz="457200" rtl="0" eaLnBrk="1" latinLnBrk="0" hangingPunct="1">
              <a:spcBef>
                <a:spcPct val="20000"/>
              </a:spcBef>
              <a:buFontTx/>
              <a:buNone/>
              <a:defRPr sz="2000" b="0" i="0" kern="1200">
                <a:solidFill>
                  <a:schemeClr val="tx1"/>
                </a:solidFill>
                <a:latin typeface="Ubuntu Light"/>
                <a:ea typeface="+mn-ea"/>
                <a:cs typeface="Ubuntu Light"/>
              </a:defRPr>
            </a:lvl4pPr>
            <a:lvl5pPr marL="1828800" indent="0" algn="l" defTabSz="457200" rtl="0" eaLnBrk="1" latinLnBrk="0" hangingPunct="1">
              <a:spcBef>
                <a:spcPct val="20000"/>
              </a:spcBef>
              <a:buFontTx/>
              <a:buNone/>
              <a:defRPr sz="2000" b="0" i="0" kern="1200">
                <a:solidFill>
                  <a:schemeClr val="tx1"/>
                </a:solidFill>
                <a:latin typeface="Ubuntu Light"/>
                <a:ea typeface="+mn-ea"/>
                <a:cs typeface="Ubuntu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2000" dirty="0" smtClean="0">
              <a:solidFill>
                <a:srgbClr val="4F81BD"/>
              </a:solidFill>
              <a:latin typeface="Consolas"/>
              <a:cs typeface="Consolas"/>
            </a:endParaRPr>
          </a:p>
          <a:p>
            <a:r>
              <a:rPr lang="en-US" sz="2000" dirty="0" err="1" smtClean="0">
                <a:solidFill>
                  <a:srgbClr val="4F81BD"/>
                </a:solidFill>
                <a:latin typeface="Consolas"/>
                <a:cs typeface="Consolas"/>
              </a:rPr>
              <a:t>var</a:t>
            </a:r>
            <a:r>
              <a:rPr lang="en-US" sz="2000" dirty="0" smtClean="0">
                <a:solidFill>
                  <a:srgbClr val="4F81BD"/>
                </a:solidFill>
                <a:latin typeface="Consolas"/>
                <a:cs typeface="Consolas"/>
              </a:rPr>
              <a:t> </a:t>
            </a:r>
            <a:r>
              <a:rPr lang="en-US" sz="2000" dirty="0" smtClean="0">
                <a:latin typeface="Consolas"/>
                <a:cs typeface="Consolas"/>
              </a:rPr>
              <a:t>hmm </a:t>
            </a:r>
            <a:r>
              <a:rPr lang="en-US" sz="2000" dirty="0" smtClean="0">
                <a:solidFill>
                  <a:srgbClr val="FFFFFF"/>
                </a:solidFill>
                <a:latin typeface="Consolas"/>
                <a:cs typeface="Consolas"/>
              </a:rPr>
              <a:t>= </a:t>
            </a:r>
            <a:r>
              <a:rPr lang="en-US" sz="2000" dirty="0" smtClean="0">
                <a:solidFill>
                  <a:srgbClr val="4F81BD"/>
                </a:solidFill>
                <a:latin typeface="Consolas"/>
                <a:cs typeface="Consolas"/>
              </a:rPr>
              <a:t>function</a:t>
            </a:r>
            <a:r>
              <a:rPr lang="en-US" sz="2000" dirty="0" smtClean="0">
                <a:latin typeface="Consolas"/>
                <a:cs typeface="Consolas"/>
              </a:rPr>
              <a:t>(n) {</a:t>
            </a:r>
          </a:p>
          <a:p>
            <a:r>
              <a:rPr lang="en-US" sz="2000" dirty="0">
                <a:latin typeface="Consolas"/>
                <a:cs typeface="Consolas"/>
              </a:rPr>
              <a:t>	</a:t>
            </a:r>
            <a:endParaRPr lang="en-US" sz="2000" dirty="0">
              <a:solidFill>
                <a:srgbClr val="4F81BD"/>
              </a:solidFill>
              <a:latin typeface="Consolas"/>
              <a:cs typeface="Consolas"/>
            </a:endParaRPr>
          </a:p>
          <a:p>
            <a:r>
              <a:rPr lang="en-US" sz="2000" dirty="0" smtClean="0">
                <a:solidFill>
                  <a:schemeClr val="tx1">
                    <a:lumMod val="50000"/>
                  </a:schemeClr>
                </a:solidFill>
                <a:latin typeface="Consolas"/>
                <a:cs typeface="Consolas"/>
              </a:rPr>
              <a:t>	// Sample sequence of n latent states,</a:t>
            </a:r>
          </a:p>
          <a:p>
            <a:r>
              <a:rPr lang="en-US" sz="2000" dirty="0" smtClean="0">
                <a:solidFill>
                  <a:srgbClr val="4F81BD"/>
                </a:solidFill>
                <a:latin typeface="Consolas"/>
                <a:cs typeface="Consolas"/>
              </a:rPr>
              <a:t>	</a:t>
            </a:r>
            <a:r>
              <a:rPr lang="en-US" sz="2000" dirty="0" smtClean="0">
                <a:solidFill>
                  <a:schemeClr val="tx1">
                    <a:lumMod val="50000"/>
                  </a:schemeClr>
                </a:solidFill>
                <a:latin typeface="Consolas"/>
                <a:cs typeface="Consolas"/>
              </a:rPr>
              <a:t>// conditioned on observations</a:t>
            </a:r>
            <a:endParaRPr lang="en-US" sz="2000" dirty="0">
              <a:solidFill>
                <a:schemeClr val="tx1">
                  <a:lumMod val="50000"/>
                </a:schemeClr>
              </a:solidFill>
              <a:latin typeface="Consolas"/>
              <a:cs typeface="Consolas"/>
            </a:endParaRPr>
          </a:p>
          <a:p>
            <a:endParaRPr lang="en-US" sz="2000" dirty="0" smtClean="0">
              <a:latin typeface="Consolas"/>
              <a:cs typeface="Consolas"/>
            </a:endParaRPr>
          </a:p>
          <a:p>
            <a:endParaRPr lang="en-US" sz="2000" dirty="0" smtClean="0">
              <a:latin typeface="Consolas"/>
              <a:cs typeface="Consolas"/>
            </a:endParaRPr>
          </a:p>
          <a:p>
            <a:r>
              <a:rPr lang="en-US" sz="2000" dirty="0" smtClean="0">
                <a:latin typeface="Consolas"/>
                <a:cs typeface="Consolas"/>
              </a:rPr>
              <a:t>}</a:t>
            </a:r>
            <a:endParaRPr lang="en-US" sz="2000" dirty="0" smtClean="0">
              <a:latin typeface="Consolas"/>
              <a:cs typeface="Consolas"/>
            </a:endParaRPr>
          </a:p>
        </p:txBody>
      </p:sp>
      <p:sp>
        <p:nvSpPr>
          <p:cNvPr id="28" name="Rectangle 27"/>
          <p:cNvSpPr/>
          <p:nvPr/>
        </p:nvSpPr>
        <p:spPr>
          <a:xfrm>
            <a:off x="327130" y="4556678"/>
            <a:ext cx="8409160" cy="1318198"/>
          </a:xfrm>
          <a:prstGeom prst="rect">
            <a:avLst/>
          </a:prstGeom>
          <a:solidFill>
            <a:schemeClr val="bg1">
              <a:lumMod val="85000"/>
              <a:lumOff val="15000"/>
              <a:alpha val="8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11794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xEl>
                                              <p:pRg st="1" end="1"/>
                                            </p:txEl>
                                          </p:spTgt>
                                        </p:tgtEl>
                                        <p:attrNameLst>
                                          <p:attrName>style.visibility</p:attrName>
                                        </p:attrNameLst>
                                      </p:cBhvr>
                                      <p:to>
                                        <p:strVal val="visible"/>
                                      </p:to>
                                    </p:set>
                                    <p:animEffect transition="in" filter="fade">
                                      <p:cBhvr>
                                        <p:cTn id="12" dur="500"/>
                                        <p:tgtEl>
                                          <p:spTgt spid="4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5">
                                            <p:txEl>
                                              <p:pRg st="7" end="7"/>
                                            </p:txEl>
                                          </p:spTgt>
                                        </p:tgtEl>
                                        <p:attrNameLst>
                                          <p:attrName>style.visibility</p:attrName>
                                        </p:attrNameLst>
                                      </p:cBhvr>
                                      <p:to>
                                        <p:strVal val="visible"/>
                                      </p:to>
                                    </p:set>
                                    <p:animEffect transition="in" filter="fade">
                                      <p:cBhvr>
                                        <p:cTn id="15" dur="500"/>
                                        <p:tgtEl>
                                          <p:spTgt spid="45">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5">
                                            <p:txEl>
                                              <p:pRg st="3" end="3"/>
                                            </p:txEl>
                                          </p:spTgt>
                                        </p:tgtEl>
                                        <p:attrNameLst>
                                          <p:attrName>style.visibility</p:attrName>
                                        </p:attrNameLst>
                                      </p:cBhvr>
                                      <p:to>
                                        <p:strVal val="visible"/>
                                      </p:to>
                                    </p:set>
                                    <p:animEffect transition="in" filter="fade">
                                      <p:cBhvr>
                                        <p:cTn id="18" dur="500"/>
                                        <p:tgtEl>
                                          <p:spTgt spid="4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5">
                                            <p:txEl>
                                              <p:pRg st="4" end="4"/>
                                            </p:txEl>
                                          </p:spTgt>
                                        </p:tgtEl>
                                        <p:attrNameLst>
                                          <p:attrName>style.visibility</p:attrName>
                                        </p:attrNameLst>
                                      </p:cBhvr>
                                      <p:to>
                                        <p:strVal val="visible"/>
                                      </p:to>
                                    </p:set>
                                    <p:animEffect transition="in" filter="fade">
                                      <p:cBhvr>
                                        <p:cTn id="21" dur="500"/>
                                        <p:tgtEl>
                                          <p:spTgt spid="4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a:off x="517320" y="3709989"/>
            <a:ext cx="8109360" cy="2105607"/>
            <a:chOff x="509938" y="3944970"/>
            <a:chExt cx="8109360" cy="2105607"/>
          </a:xfrm>
        </p:grpSpPr>
        <p:sp>
          <p:nvSpPr>
            <p:cNvPr id="5" name="Oval 4"/>
            <p:cNvSpPr/>
            <p:nvPr/>
          </p:nvSpPr>
          <p:spPr>
            <a:xfrm>
              <a:off x="509938" y="3944970"/>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1962472" y="3944970"/>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a:stCxn id="5" idx="6"/>
              <a:endCxn id="6" idx="2"/>
            </p:cNvCxnSpPr>
            <p:nvPr/>
          </p:nvCxnSpPr>
          <p:spPr>
            <a:xfrm>
              <a:off x="1356627" y="4368315"/>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09938" y="5203888"/>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5" idx="4"/>
              <a:endCxn id="8" idx="0"/>
            </p:cNvCxnSpPr>
            <p:nvPr/>
          </p:nvCxnSpPr>
          <p:spPr>
            <a:xfrm>
              <a:off x="933283" y="4791659"/>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962472" y="5203888"/>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6" idx="4"/>
              <a:endCxn id="10" idx="0"/>
            </p:cNvCxnSpPr>
            <p:nvPr/>
          </p:nvCxnSpPr>
          <p:spPr>
            <a:xfrm>
              <a:off x="2385817" y="4791659"/>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415006" y="3944970"/>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4867540" y="3944970"/>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3415006" y="5203888"/>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Arrow Connector 15"/>
            <p:cNvCxnSpPr>
              <a:stCxn id="12" idx="4"/>
              <a:endCxn id="15" idx="0"/>
            </p:cNvCxnSpPr>
            <p:nvPr/>
          </p:nvCxnSpPr>
          <p:spPr>
            <a:xfrm>
              <a:off x="3838351" y="4791659"/>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4867540" y="5203888"/>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a:stCxn id="13" idx="4"/>
              <a:endCxn id="17" idx="0"/>
            </p:cNvCxnSpPr>
            <p:nvPr/>
          </p:nvCxnSpPr>
          <p:spPr>
            <a:xfrm>
              <a:off x="5290885" y="4791659"/>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6320074" y="3944970"/>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7772609" y="3944970"/>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Arrow Connector 20"/>
            <p:cNvCxnSpPr>
              <a:stCxn id="19" idx="6"/>
              <a:endCxn id="20" idx="2"/>
            </p:cNvCxnSpPr>
            <p:nvPr/>
          </p:nvCxnSpPr>
          <p:spPr>
            <a:xfrm>
              <a:off x="7166763" y="4368315"/>
              <a:ext cx="605846"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6320074" y="5203888"/>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Arrow Connector 22"/>
            <p:cNvCxnSpPr>
              <a:stCxn id="19" idx="4"/>
              <a:endCxn id="22" idx="0"/>
            </p:cNvCxnSpPr>
            <p:nvPr/>
          </p:nvCxnSpPr>
          <p:spPr>
            <a:xfrm>
              <a:off x="6743419" y="4791659"/>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4" name="Oval 23"/>
            <p:cNvSpPr/>
            <p:nvPr/>
          </p:nvSpPr>
          <p:spPr>
            <a:xfrm>
              <a:off x="7772609" y="5203888"/>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Arrow Connector 24"/>
            <p:cNvCxnSpPr>
              <a:stCxn id="20" idx="4"/>
              <a:endCxn id="24" idx="0"/>
            </p:cNvCxnSpPr>
            <p:nvPr/>
          </p:nvCxnSpPr>
          <p:spPr>
            <a:xfrm>
              <a:off x="8195954" y="4791659"/>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6" idx="6"/>
              <a:endCxn id="12" idx="2"/>
            </p:cNvCxnSpPr>
            <p:nvPr/>
          </p:nvCxnSpPr>
          <p:spPr>
            <a:xfrm>
              <a:off x="2809161" y="4368315"/>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2" idx="6"/>
              <a:endCxn id="13" idx="2"/>
            </p:cNvCxnSpPr>
            <p:nvPr/>
          </p:nvCxnSpPr>
          <p:spPr>
            <a:xfrm>
              <a:off x="4261695" y="4368315"/>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3" idx="6"/>
              <a:endCxn id="19" idx="2"/>
            </p:cNvCxnSpPr>
            <p:nvPr/>
          </p:nvCxnSpPr>
          <p:spPr>
            <a:xfrm>
              <a:off x="5714229" y="4368315"/>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45" name="Content Placeholder 4"/>
          <p:cNvSpPr txBox="1">
            <a:spLocks/>
          </p:cNvSpPr>
          <p:nvPr/>
        </p:nvSpPr>
        <p:spPr>
          <a:xfrm>
            <a:off x="428336" y="279036"/>
            <a:ext cx="6653061" cy="3146356"/>
          </a:xfrm>
          <a:prstGeom prst="rect">
            <a:avLst/>
          </a:prstGeom>
        </p:spPr>
        <p:txBody>
          <a:bodyPr>
            <a:normAutofit/>
          </a:bodyPr>
          <a:lstStyle>
            <a:lvl1pPr marL="0" indent="0" algn="l" defTabSz="457200" rtl="0" eaLnBrk="1" latinLnBrk="0" hangingPunct="1">
              <a:spcBef>
                <a:spcPct val="20000"/>
              </a:spcBef>
              <a:buFontTx/>
              <a:buNone/>
              <a:defRPr sz="3200" b="0" i="0" kern="1200">
                <a:solidFill>
                  <a:schemeClr val="tx1"/>
                </a:solidFill>
                <a:latin typeface="Ubuntu Light"/>
                <a:ea typeface="+mn-ea"/>
                <a:cs typeface="Ubuntu Light"/>
              </a:defRPr>
            </a:lvl1pPr>
            <a:lvl2pPr marL="457200" indent="0" algn="l" defTabSz="457200" rtl="0" eaLnBrk="1" latinLnBrk="0" hangingPunct="1">
              <a:spcBef>
                <a:spcPct val="20000"/>
              </a:spcBef>
              <a:buFontTx/>
              <a:buNone/>
              <a:defRPr sz="2800" b="0" i="0" kern="1200">
                <a:solidFill>
                  <a:schemeClr val="tx1"/>
                </a:solidFill>
                <a:latin typeface="Ubuntu Light"/>
                <a:ea typeface="+mn-ea"/>
                <a:cs typeface="Ubuntu Light"/>
              </a:defRPr>
            </a:lvl2pPr>
            <a:lvl3pPr marL="914400" indent="0" algn="l" defTabSz="457200" rtl="0" eaLnBrk="1" latinLnBrk="0" hangingPunct="1">
              <a:spcBef>
                <a:spcPct val="20000"/>
              </a:spcBef>
              <a:buFontTx/>
              <a:buNone/>
              <a:defRPr sz="2400" b="0" i="0" kern="1200">
                <a:solidFill>
                  <a:schemeClr val="tx1"/>
                </a:solidFill>
                <a:latin typeface="Ubuntu Light"/>
                <a:ea typeface="+mn-ea"/>
                <a:cs typeface="Ubuntu Light"/>
              </a:defRPr>
            </a:lvl3pPr>
            <a:lvl4pPr marL="1371600" indent="0" algn="l" defTabSz="457200" rtl="0" eaLnBrk="1" latinLnBrk="0" hangingPunct="1">
              <a:spcBef>
                <a:spcPct val="20000"/>
              </a:spcBef>
              <a:buFontTx/>
              <a:buNone/>
              <a:defRPr sz="2000" b="0" i="0" kern="1200">
                <a:solidFill>
                  <a:schemeClr val="tx1"/>
                </a:solidFill>
                <a:latin typeface="Ubuntu Light"/>
                <a:ea typeface="+mn-ea"/>
                <a:cs typeface="Ubuntu Light"/>
              </a:defRPr>
            </a:lvl4pPr>
            <a:lvl5pPr marL="1828800" indent="0" algn="l" defTabSz="457200" rtl="0" eaLnBrk="1" latinLnBrk="0" hangingPunct="1">
              <a:spcBef>
                <a:spcPct val="20000"/>
              </a:spcBef>
              <a:buFontTx/>
              <a:buNone/>
              <a:defRPr sz="2000" b="0" i="0" kern="1200">
                <a:solidFill>
                  <a:schemeClr val="tx1"/>
                </a:solidFill>
                <a:latin typeface="Ubuntu Light"/>
                <a:ea typeface="+mn-ea"/>
                <a:cs typeface="Ubuntu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2000" dirty="0" smtClean="0">
              <a:solidFill>
                <a:srgbClr val="4F81BD"/>
              </a:solidFill>
              <a:latin typeface="Consolas"/>
              <a:cs typeface="Consolas"/>
            </a:endParaRPr>
          </a:p>
          <a:p>
            <a:r>
              <a:rPr lang="en-US" sz="2000" dirty="0" err="1" smtClean="0">
                <a:solidFill>
                  <a:srgbClr val="4F81BD"/>
                </a:solidFill>
                <a:latin typeface="Consolas"/>
                <a:cs typeface="Consolas"/>
              </a:rPr>
              <a:t>var</a:t>
            </a:r>
            <a:r>
              <a:rPr lang="en-US" sz="2000" dirty="0" smtClean="0">
                <a:solidFill>
                  <a:srgbClr val="4F81BD"/>
                </a:solidFill>
                <a:latin typeface="Consolas"/>
                <a:cs typeface="Consolas"/>
              </a:rPr>
              <a:t> </a:t>
            </a:r>
            <a:r>
              <a:rPr lang="en-US" sz="2000" dirty="0" smtClean="0">
                <a:latin typeface="Consolas"/>
                <a:cs typeface="Consolas"/>
              </a:rPr>
              <a:t>hmm </a:t>
            </a:r>
            <a:r>
              <a:rPr lang="en-US" sz="2000" dirty="0" smtClean="0">
                <a:solidFill>
                  <a:srgbClr val="FFFFFF"/>
                </a:solidFill>
                <a:latin typeface="Consolas"/>
                <a:cs typeface="Consolas"/>
              </a:rPr>
              <a:t>= </a:t>
            </a:r>
            <a:r>
              <a:rPr lang="en-US" sz="2000" dirty="0" smtClean="0">
                <a:solidFill>
                  <a:srgbClr val="4F81BD"/>
                </a:solidFill>
                <a:latin typeface="Consolas"/>
                <a:cs typeface="Consolas"/>
              </a:rPr>
              <a:t>function</a:t>
            </a:r>
            <a:r>
              <a:rPr lang="en-US" sz="2000" dirty="0" smtClean="0">
                <a:latin typeface="Consolas"/>
                <a:cs typeface="Consolas"/>
              </a:rPr>
              <a:t>(n) {</a:t>
            </a:r>
          </a:p>
          <a:p>
            <a:r>
              <a:rPr lang="en-US" sz="2000" dirty="0">
                <a:latin typeface="Consolas"/>
                <a:cs typeface="Consolas"/>
              </a:rPr>
              <a:t>	</a:t>
            </a:r>
            <a:r>
              <a:rPr lang="en-US" sz="2000" dirty="0" err="1" smtClean="0">
                <a:solidFill>
                  <a:srgbClr val="4F81BD"/>
                </a:solidFill>
                <a:latin typeface="Consolas"/>
                <a:cs typeface="Consolas"/>
              </a:rPr>
              <a:t>var</a:t>
            </a:r>
            <a:r>
              <a:rPr lang="en-US" sz="2000" dirty="0" smtClean="0">
                <a:solidFill>
                  <a:srgbClr val="4F81BD"/>
                </a:solidFill>
                <a:latin typeface="Consolas"/>
                <a:cs typeface="Consolas"/>
              </a:rPr>
              <a:t> </a:t>
            </a:r>
            <a:r>
              <a:rPr lang="en-US" sz="2000" dirty="0" smtClean="0">
                <a:latin typeface="Consolas"/>
                <a:cs typeface="Consolas"/>
              </a:rPr>
              <a:t>state = (n == 0) ?</a:t>
            </a:r>
          </a:p>
          <a:p>
            <a:r>
              <a:rPr lang="en-US" sz="2000" dirty="0">
                <a:latin typeface="Consolas"/>
                <a:cs typeface="Consolas"/>
              </a:rPr>
              <a:t>	</a:t>
            </a:r>
            <a:r>
              <a:rPr lang="en-US" sz="2000" dirty="0" smtClean="0">
                <a:latin typeface="Consolas"/>
                <a:cs typeface="Consolas"/>
              </a:rPr>
              <a:t>	</a:t>
            </a:r>
            <a:r>
              <a:rPr lang="en-US" sz="2000" dirty="0" err="1" smtClean="0">
                <a:latin typeface="Consolas"/>
                <a:cs typeface="Consolas"/>
              </a:rPr>
              <a:t>initState</a:t>
            </a:r>
            <a:r>
              <a:rPr lang="en-US" sz="2000" dirty="0" smtClean="0">
                <a:latin typeface="Consolas"/>
                <a:cs typeface="Consolas"/>
              </a:rPr>
              <a:t>() :</a:t>
            </a:r>
          </a:p>
          <a:p>
            <a:r>
              <a:rPr lang="en-US" sz="2000" dirty="0">
                <a:latin typeface="Consolas"/>
                <a:cs typeface="Consolas"/>
              </a:rPr>
              <a:t>	</a:t>
            </a:r>
            <a:r>
              <a:rPr lang="en-US" sz="2000" dirty="0" smtClean="0">
                <a:latin typeface="Consolas"/>
                <a:cs typeface="Consolas"/>
              </a:rPr>
              <a:t>	transition(hmm(n-1));</a:t>
            </a:r>
          </a:p>
          <a:p>
            <a:r>
              <a:rPr lang="en-US" sz="2000" dirty="0" smtClean="0">
                <a:latin typeface="Consolas"/>
                <a:cs typeface="Consolas"/>
              </a:rPr>
              <a:t>	</a:t>
            </a:r>
          </a:p>
          <a:p>
            <a:r>
              <a:rPr lang="en-US" sz="2000" dirty="0" smtClean="0">
                <a:latin typeface="Consolas"/>
                <a:cs typeface="Consolas"/>
              </a:rPr>
              <a:t>	</a:t>
            </a:r>
            <a:r>
              <a:rPr lang="en-US" sz="2000" dirty="0" smtClean="0">
                <a:solidFill>
                  <a:srgbClr val="4F81BD"/>
                </a:solidFill>
                <a:latin typeface="Consolas"/>
                <a:cs typeface="Consolas"/>
              </a:rPr>
              <a:t>return</a:t>
            </a:r>
            <a:r>
              <a:rPr lang="en-US" sz="2000" dirty="0" smtClean="0">
                <a:solidFill>
                  <a:srgbClr val="D74546"/>
                </a:solidFill>
                <a:latin typeface="Consolas"/>
                <a:cs typeface="Consolas"/>
              </a:rPr>
              <a:t> </a:t>
            </a:r>
            <a:r>
              <a:rPr lang="en-US" sz="2000" dirty="0" smtClean="0">
                <a:latin typeface="Consolas"/>
                <a:cs typeface="Consolas"/>
              </a:rPr>
              <a:t>state;</a:t>
            </a:r>
          </a:p>
          <a:p>
            <a:r>
              <a:rPr lang="en-US" sz="2000" dirty="0" smtClean="0">
                <a:latin typeface="Consolas"/>
                <a:cs typeface="Consolas"/>
              </a:rPr>
              <a:t>}</a:t>
            </a:r>
            <a:endParaRPr lang="en-US" sz="2000" dirty="0" smtClean="0">
              <a:latin typeface="Consolas"/>
              <a:cs typeface="Consolas"/>
            </a:endParaRPr>
          </a:p>
        </p:txBody>
      </p:sp>
      <p:sp>
        <p:nvSpPr>
          <p:cNvPr id="28" name="Rectangle 27"/>
          <p:cNvSpPr/>
          <p:nvPr/>
        </p:nvSpPr>
        <p:spPr>
          <a:xfrm>
            <a:off x="327130" y="4556678"/>
            <a:ext cx="8409160" cy="1318198"/>
          </a:xfrm>
          <a:prstGeom prst="rect">
            <a:avLst/>
          </a:prstGeom>
          <a:solidFill>
            <a:schemeClr val="bg1">
              <a:lumMod val="85000"/>
              <a:lumOff val="15000"/>
              <a:alpha val="8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52866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
                                            <p:txEl>
                                              <p:pRg st="2" end="2"/>
                                            </p:txEl>
                                          </p:spTgt>
                                        </p:tgtEl>
                                        <p:attrNameLst>
                                          <p:attrName>style.visibility</p:attrName>
                                        </p:attrNameLst>
                                      </p:cBhvr>
                                      <p:to>
                                        <p:strVal val="visible"/>
                                      </p:to>
                                    </p:set>
                                    <p:animEffect transition="in" filter="fade">
                                      <p:cBhvr>
                                        <p:cTn id="7" dur="500"/>
                                        <p:tgtEl>
                                          <p:spTgt spid="4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5">
                                            <p:txEl>
                                              <p:pRg st="3" end="3"/>
                                            </p:txEl>
                                          </p:spTgt>
                                        </p:tgtEl>
                                        <p:attrNameLst>
                                          <p:attrName>style.visibility</p:attrName>
                                        </p:attrNameLst>
                                      </p:cBhvr>
                                      <p:to>
                                        <p:strVal val="visible"/>
                                      </p:to>
                                    </p:set>
                                    <p:animEffect transition="in" filter="fade">
                                      <p:cBhvr>
                                        <p:cTn id="10" dur="500"/>
                                        <p:tgtEl>
                                          <p:spTgt spid="45">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5">
                                            <p:txEl>
                                              <p:pRg st="4" end="4"/>
                                            </p:txEl>
                                          </p:spTgt>
                                        </p:tgtEl>
                                        <p:attrNameLst>
                                          <p:attrName>style.visibility</p:attrName>
                                        </p:attrNameLst>
                                      </p:cBhvr>
                                      <p:to>
                                        <p:strVal val="visible"/>
                                      </p:to>
                                    </p:set>
                                    <p:animEffect transition="in" filter="fade">
                                      <p:cBhvr>
                                        <p:cTn id="13" dur="500"/>
                                        <p:tgtEl>
                                          <p:spTgt spid="45">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5">
                                            <p:txEl>
                                              <p:pRg st="5" end="5"/>
                                            </p:txEl>
                                          </p:spTgt>
                                        </p:tgtEl>
                                        <p:attrNameLst>
                                          <p:attrName>style.visibility</p:attrName>
                                        </p:attrNameLst>
                                      </p:cBhvr>
                                      <p:to>
                                        <p:strVal val="visible"/>
                                      </p:to>
                                    </p:set>
                                    <p:animEffect transition="in" filter="fade">
                                      <p:cBhvr>
                                        <p:cTn id="16" dur="500"/>
                                        <p:tgtEl>
                                          <p:spTgt spid="45">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5">
                                            <p:txEl>
                                              <p:pRg st="6" end="6"/>
                                            </p:txEl>
                                          </p:spTgt>
                                        </p:tgtEl>
                                        <p:attrNameLst>
                                          <p:attrName>style.visibility</p:attrName>
                                        </p:attrNameLst>
                                      </p:cBhvr>
                                      <p:to>
                                        <p:strVal val="visible"/>
                                      </p:to>
                                    </p:set>
                                    <p:animEffect transition="in" filter="fade">
                                      <p:cBhvr>
                                        <p:cTn id="19" dur="500"/>
                                        <p:tgtEl>
                                          <p:spTgt spid="4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a:off x="517320" y="3709989"/>
            <a:ext cx="8109360" cy="2105607"/>
            <a:chOff x="509938" y="3944970"/>
            <a:chExt cx="8109360" cy="2105607"/>
          </a:xfrm>
        </p:grpSpPr>
        <p:sp>
          <p:nvSpPr>
            <p:cNvPr id="5" name="Oval 4"/>
            <p:cNvSpPr/>
            <p:nvPr/>
          </p:nvSpPr>
          <p:spPr>
            <a:xfrm>
              <a:off x="509938" y="3944970"/>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1962472" y="3944970"/>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a:stCxn id="5" idx="6"/>
              <a:endCxn id="6" idx="2"/>
            </p:cNvCxnSpPr>
            <p:nvPr/>
          </p:nvCxnSpPr>
          <p:spPr>
            <a:xfrm>
              <a:off x="1356627" y="4368315"/>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09938" y="5203888"/>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5" idx="4"/>
              <a:endCxn id="8" idx="0"/>
            </p:cNvCxnSpPr>
            <p:nvPr/>
          </p:nvCxnSpPr>
          <p:spPr>
            <a:xfrm>
              <a:off x="933283" y="4791659"/>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962472" y="5203888"/>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6" idx="4"/>
              <a:endCxn id="10" idx="0"/>
            </p:cNvCxnSpPr>
            <p:nvPr/>
          </p:nvCxnSpPr>
          <p:spPr>
            <a:xfrm>
              <a:off x="2385817" y="4791659"/>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415006" y="3944970"/>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4867540" y="3944970"/>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3415006" y="5203888"/>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Arrow Connector 15"/>
            <p:cNvCxnSpPr>
              <a:stCxn id="12" idx="4"/>
              <a:endCxn id="15" idx="0"/>
            </p:cNvCxnSpPr>
            <p:nvPr/>
          </p:nvCxnSpPr>
          <p:spPr>
            <a:xfrm>
              <a:off x="3838351" y="4791659"/>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4867540" y="5203888"/>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a:stCxn id="13" idx="4"/>
              <a:endCxn id="17" idx="0"/>
            </p:cNvCxnSpPr>
            <p:nvPr/>
          </p:nvCxnSpPr>
          <p:spPr>
            <a:xfrm>
              <a:off x="5290885" y="4791659"/>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6320074" y="3944970"/>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7772609" y="3944970"/>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Arrow Connector 20"/>
            <p:cNvCxnSpPr>
              <a:stCxn id="19" idx="6"/>
              <a:endCxn id="20" idx="2"/>
            </p:cNvCxnSpPr>
            <p:nvPr/>
          </p:nvCxnSpPr>
          <p:spPr>
            <a:xfrm>
              <a:off x="7166763" y="4368315"/>
              <a:ext cx="605846"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6320074" y="5203888"/>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Arrow Connector 22"/>
            <p:cNvCxnSpPr>
              <a:stCxn id="19" idx="4"/>
              <a:endCxn id="22" idx="0"/>
            </p:cNvCxnSpPr>
            <p:nvPr/>
          </p:nvCxnSpPr>
          <p:spPr>
            <a:xfrm>
              <a:off x="6743419" y="4791659"/>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4" name="Oval 23"/>
            <p:cNvSpPr/>
            <p:nvPr/>
          </p:nvSpPr>
          <p:spPr>
            <a:xfrm>
              <a:off x="7772609" y="5203888"/>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Arrow Connector 24"/>
            <p:cNvCxnSpPr>
              <a:stCxn id="20" idx="4"/>
              <a:endCxn id="24" idx="0"/>
            </p:cNvCxnSpPr>
            <p:nvPr/>
          </p:nvCxnSpPr>
          <p:spPr>
            <a:xfrm>
              <a:off x="8195954" y="4791659"/>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6" idx="6"/>
              <a:endCxn id="12" idx="2"/>
            </p:cNvCxnSpPr>
            <p:nvPr/>
          </p:nvCxnSpPr>
          <p:spPr>
            <a:xfrm>
              <a:off x="2809161" y="4368315"/>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2" idx="6"/>
              <a:endCxn id="13" idx="2"/>
            </p:cNvCxnSpPr>
            <p:nvPr/>
          </p:nvCxnSpPr>
          <p:spPr>
            <a:xfrm>
              <a:off x="4261695" y="4368315"/>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3" idx="6"/>
              <a:endCxn id="19" idx="2"/>
            </p:cNvCxnSpPr>
            <p:nvPr/>
          </p:nvCxnSpPr>
          <p:spPr>
            <a:xfrm>
              <a:off x="5714229" y="4368315"/>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45" name="Content Placeholder 4"/>
          <p:cNvSpPr txBox="1">
            <a:spLocks/>
          </p:cNvSpPr>
          <p:nvPr/>
        </p:nvSpPr>
        <p:spPr>
          <a:xfrm>
            <a:off x="428336" y="279036"/>
            <a:ext cx="6653061" cy="3146356"/>
          </a:xfrm>
          <a:prstGeom prst="rect">
            <a:avLst/>
          </a:prstGeom>
        </p:spPr>
        <p:txBody>
          <a:bodyPr>
            <a:normAutofit/>
          </a:bodyPr>
          <a:lstStyle>
            <a:lvl1pPr marL="0" indent="0" algn="l" defTabSz="457200" rtl="0" eaLnBrk="1" latinLnBrk="0" hangingPunct="1">
              <a:spcBef>
                <a:spcPct val="20000"/>
              </a:spcBef>
              <a:buFontTx/>
              <a:buNone/>
              <a:defRPr sz="3200" b="0" i="0" kern="1200">
                <a:solidFill>
                  <a:schemeClr val="tx1"/>
                </a:solidFill>
                <a:latin typeface="Ubuntu Light"/>
                <a:ea typeface="+mn-ea"/>
                <a:cs typeface="Ubuntu Light"/>
              </a:defRPr>
            </a:lvl1pPr>
            <a:lvl2pPr marL="457200" indent="0" algn="l" defTabSz="457200" rtl="0" eaLnBrk="1" latinLnBrk="0" hangingPunct="1">
              <a:spcBef>
                <a:spcPct val="20000"/>
              </a:spcBef>
              <a:buFontTx/>
              <a:buNone/>
              <a:defRPr sz="2800" b="0" i="0" kern="1200">
                <a:solidFill>
                  <a:schemeClr val="tx1"/>
                </a:solidFill>
                <a:latin typeface="Ubuntu Light"/>
                <a:ea typeface="+mn-ea"/>
                <a:cs typeface="Ubuntu Light"/>
              </a:defRPr>
            </a:lvl2pPr>
            <a:lvl3pPr marL="914400" indent="0" algn="l" defTabSz="457200" rtl="0" eaLnBrk="1" latinLnBrk="0" hangingPunct="1">
              <a:spcBef>
                <a:spcPct val="20000"/>
              </a:spcBef>
              <a:buFontTx/>
              <a:buNone/>
              <a:defRPr sz="2400" b="0" i="0" kern="1200">
                <a:solidFill>
                  <a:schemeClr val="tx1"/>
                </a:solidFill>
                <a:latin typeface="Ubuntu Light"/>
                <a:ea typeface="+mn-ea"/>
                <a:cs typeface="Ubuntu Light"/>
              </a:defRPr>
            </a:lvl3pPr>
            <a:lvl4pPr marL="1371600" indent="0" algn="l" defTabSz="457200" rtl="0" eaLnBrk="1" latinLnBrk="0" hangingPunct="1">
              <a:spcBef>
                <a:spcPct val="20000"/>
              </a:spcBef>
              <a:buFontTx/>
              <a:buNone/>
              <a:defRPr sz="2000" b="0" i="0" kern="1200">
                <a:solidFill>
                  <a:schemeClr val="tx1"/>
                </a:solidFill>
                <a:latin typeface="Ubuntu Light"/>
                <a:ea typeface="+mn-ea"/>
                <a:cs typeface="Ubuntu Light"/>
              </a:defRPr>
            </a:lvl4pPr>
            <a:lvl5pPr marL="1828800" indent="0" algn="l" defTabSz="457200" rtl="0" eaLnBrk="1" latinLnBrk="0" hangingPunct="1">
              <a:spcBef>
                <a:spcPct val="20000"/>
              </a:spcBef>
              <a:buFontTx/>
              <a:buNone/>
              <a:defRPr sz="2000" b="0" i="0" kern="1200">
                <a:solidFill>
                  <a:schemeClr val="tx1"/>
                </a:solidFill>
                <a:latin typeface="Ubuntu Light"/>
                <a:ea typeface="+mn-ea"/>
                <a:cs typeface="Ubuntu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2000" dirty="0" smtClean="0">
              <a:solidFill>
                <a:srgbClr val="4F81BD"/>
              </a:solidFill>
              <a:latin typeface="Consolas"/>
              <a:cs typeface="Consolas"/>
            </a:endParaRPr>
          </a:p>
          <a:p>
            <a:r>
              <a:rPr lang="en-US" sz="2000" dirty="0" err="1" smtClean="0">
                <a:solidFill>
                  <a:srgbClr val="4F81BD"/>
                </a:solidFill>
                <a:latin typeface="Consolas"/>
                <a:cs typeface="Consolas"/>
              </a:rPr>
              <a:t>var</a:t>
            </a:r>
            <a:r>
              <a:rPr lang="en-US" sz="2000" dirty="0" smtClean="0">
                <a:solidFill>
                  <a:srgbClr val="4F81BD"/>
                </a:solidFill>
                <a:latin typeface="Consolas"/>
                <a:cs typeface="Consolas"/>
              </a:rPr>
              <a:t> </a:t>
            </a:r>
            <a:r>
              <a:rPr lang="en-US" sz="2000" dirty="0" smtClean="0">
                <a:latin typeface="Consolas"/>
                <a:cs typeface="Consolas"/>
              </a:rPr>
              <a:t>hmm </a:t>
            </a:r>
            <a:r>
              <a:rPr lang="en-US" sz="2000" dirty="0" smtClean="0">
                <a:solidFill>
                  <a:srgbClr val="FFFFFF"/>
                </a:solidFill>
                <a:latin typeface="Consolas"/>
                <a:cs typeface="Consolas"/>
              </a:rPr>
              <a:t>= </a:t>
            </a:r>
            <a:r>
              <a:rPr lang="en-US" sz="2000" dirty="0" smtClean="0">
                <a:solidFill>
                  <a:srgbClr val="4F81BD"/>
                </a:solidFill>
                <a:latin typeface="Consolas"/>
                <a:cs typeface="Consolas"/>
              </a:rPr>
              <a:t>function</a:t>
            </a:r>
            <a:r>
              <a:rPr lang="en-US" sz="2000" dirty="0" smtClean="0">
                <a:latin typeface="Consolas"/>
                <a:cs typeface="Consolas"/>
              </a:rPr>
              <a:t>(n) {</a:t>
            </a:r>
          </a:p>
          <a:p>
            <a:r>
              <a:rPr lang="en-US" sz="2000" dirty="0">
                <a:latin typeface="Consolas"/>
                <a:cs typeface="Consolas"/>
              </a:rPr>
              <a:t>	</a:t>
            </a:r>
            <a:r>
              <a:rPr lang="en-US" sz="2000" dirty="0" err="1" smtClean="0">
                <a:solidFill>
                  <a:srgbClr val="4F81BD"/>
                </a:solidFill>
                <a:latin typeface="Consolas"/>
                <a:cs typeface="Consolas"/>
              </a:rPr>
              <a:t>var</a:t>
            </a:r>
            <a:r>
              <a:rPr lang="en-US" sz="2000" dirty="0" smtClean="0">
                <a:solidFill>
                  <a:srgbClr val="4F81BD"/>
                </a:solidFill>
                <a:latin typeface="Consolas"/>
                <a:cs typeface="Consolas"/>
              </a:rPr>
              <a:t> </a:t>
            </a:r>
            <a:r>
              <a:rPr lang="en-US" sz="2000" dirty="0" smtClean="0">
                <a:latin typeface="Consolas"/>
                <a:cs typeface="Consolas"/>
              </a:rPr>
              <a:t>state = (n == 0) ?</a:t>
            </a:r>
          </a:p>
          <a:p>
            <a:r>
              <a:rPr lang="en-US" sz="2000" dirty="0">
                <a:latin typeface="Consolas"/>
                <a:cs typeface="Consolas"/>
              </a:rPr>
              <a:t>	</a:t>
            </a:r>
            <a:r>
              <a:rPr lang="en-US" sz="2000" dirty="0" smtClean="0">
                <a:latin typeface="Consolas"/>
                <a:cs typeface="Consolas"/>
              </a:rPr>
              <a:t>	</a:t>
            </a:r>
            <a:r>
              <a:rPr lang="en-US" sz="2000" dirty="0" err="1" smtClean="0">
                <a:latin typeface="Consolas"/>
                <a:cs typeface="Consolas"/>
              </a:rPr>
              <a:t>initState</a:t>
            </a:r>
            <a:r>
              <a:rPr lang="en-US" sz="2000" dirty="0" smtClean="0">
                <a:latin typeface="Consolas"/>
                <a:cs typeface="Consolas"/>
              </a:rPr>
              <a:t>() :</a:t>
            </a:r>
          </a:p>
          <a:p>
            <a:r>
              <a:rPr lang="en-US" sz="2000" dirty="0">
                <a:latin typeface="Consolas"/>
                <a:cs typeface="Consolas"/>
              </a:rPr>
              <a:t>	</a:t>
            </a:r>
            <a:r>
              <a:rPr lang="en-US" sz="2000" dirty="0" smtClean="0">
                <a:latin typeface="Consolas"/>
                <a:cs typeface="Consolas"/>
              </a:rPr>
              <a:t>	transition(hmm(n-1));</a:t>
            </a:r>
          </a:p>
          <a:p>
            <a:r>
              <a:rPr lang="en-US" sz="2000" dirty="0" smtClean="0">
                <a:latin typeface="Consolas"/>
                <a:cs typeface="Consolas"/>
              </a:rPr>
              <a:t>	</a:t>
            </a:r>
          </a:p>
          <a:p>
            <a:r>
              <a:rPr lang="en-US" sz="2000" dirty="0" smtClean="0">
                <a:latin typeface="Consolas"/>
                <a:cs typeface="Consolas"/>
              </a:rPr>
              <a:t>	</a:t>
            </a:r>
            <a:r>
              <a:rPr lang="en-US" sz="2000" dirty="0" smtClean="0">
                <a:solidFill>
                  <a:srgbClr val="4F81BD"/>
                </a:solidFill>
                <a:latin typeface="Consolas"/>
                <a:cs typeface="Consolas"/>
              </a:rPr>
              <a:t>return</a:t>
            </a:r>
            <a:r>
              <a:rPr lang="en-US" sz="2000" dirty="0" smtClean="0">
                <a:solidFill>
                  <a:srgbClr val="D74546"/>
                </a:solidFill>
                <a:latin typeface="Consolas"/>
                <a:cs typeface="Consolas"/>
              </a:rPr>
              <a:t> </a:t>
            </a:r>
            <a:r>
              <a:rPr lang="en-US" sz="2000" dirty="0" smtClean="0">
                <a:latin typeface="Consolas"/>
                <a:cs typeface="Consolas"/>
              </a:rPr>
              <a:t>state;</a:t>
            </a:r>
          </a:p>
          <a:p>
            <a:r>
              <a:rPr lang="en-US" sz="2000" dirty="0" smtClean="0">
                <a:latin typeface="Consolas"/>
                <a:cs typeface="Consolas"/>
              </a:rPr>
              <a:t>}</a:t>
            </a:r>
            <a:endParaRPr lang="en-US" sz="2000" dirty="0" smtClean="0">
              <a:latin typeface="Consolas"/>
              <a:cs typeface="Consolas"/>
            </a:endParaRPr>
          </a:p>
        </p:txBody>
      </p:sp>
    </p:spTree>
    <p:extLst>
      <p:ext uri="{BB962C8B-B14F-4D97-AF65-F5344CB8AC3E}">
        <p14:creationId xmlns:p14="http://schemas.microsoft.com/office/powerpoint/2010/main" val="35088322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a:off x="517320" y="3709989"/>
            <a:ext cx="8109360" cy="2105607"/>
            <a:chOff x="509938" y="3944970"/>
            <a:chExt cx="8109360" cy="2105607"/>
          </a:xfrm>
        </p:grpSpPr>
        <p:sp>
          <p:nvSpPr>
            <p:cNvPr id="5" name="Oval 4"/>
            <p:cNvSpPr/>
            <p:nvPr/>
          </p:nvSpPr>
          <p:spPr>
            <a:xfrm>
              <a:off x="509938" y="3944970"/>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1962472" y="3944970"/>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a:stCxn id="5" idx="6"/>
              <a:endCxn id="6" idx="2"/>
            </p:cNvCxnSpPr>
            <p:nvPr/>
          </p:nvCxnSpPr>
          <p:spPr>
            <a:xfrm>
              <a:off x="1356627" y="4368315"/>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09938" y="5203888"/>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5" idx="4"/>
              <a:endCxn id="8" idx="0"/>
            </p:cNvCxnSpPr>
            <p:nvPr/>
          </p:nvCxnSpPr>
          <p:spPr>
            <a:xfrm>
              <a:off x="933283" y="4791659"/>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962472" y="5203888"/>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6" idx="4"/>
              <a:endCxn id="10" idx="0"/>
            </p:cNvCxnSpPr>
            <p:nvPr/>
          </p:nvCxnSpPr>
          <p:spPr>
            <a:xfrm>
              <a:off x="2385817" y="4791659"/>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415006" y="3944970"/>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4867540" y="3944970"/>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3415006" y="5203888"/>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Arrow Connector 15"/>
            <p:cNvCxnSpPr>
              <a:stCxn id="12" idx="4"/>
              <a:endCxn id="15" idx="0"/>
            </p:cNvCxnSpPr>
            <p:nvPr/>
          </p:nvCxnSpPr>
          <p:spPr>
            <a:xfrm>
              <a:off x="3838351" y="4791659"/>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4867540" y="5203888"/>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a:stCxn id="13" idx="4"/>
              <a:endCxn id="17" idx="0"/>
            </p:cNvCxnSpPr>
            <p:nvPr/>
          </p:nvCxnSpPr>
          <p:spPr>
            <a:xfrm>
              <a:off x="5290885" y="4791659"/>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6320074" y="3944970"/>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7772609" y="3944970"/>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Arrow Connector 20"/>
            <p:cNvCxnSpPr>
              <a:stCxn id="19" idx="6"/>
              <a:endCxn id="20" idx="2"/>
            </p:cNvCxnSpPr>
            <p:nvPr/>
          </p:nvCxnSpPr>
          <p:spPr>
            <a:xfrm>
              <a:off x="7166763" y="4368315"/>
              <a:ext cx="605846"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6320074" y="5203888"/>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Arrow Connector 22"/>
            <p:cNvCxnSpPr>
              <a:stCxn id="19" idx="4"/>
              <a:endCxn id="22" idx="0"/>
            </p:cNvCxnSpPr>
            <p:nvPr/>
          </p:nvCxnSpPr>
          <p:spPr>
            <a:xfrm>
              <a:off x="6743419" y="4791659"/>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4" name="Oval 23"/>
            <p:cNvSpPr/>
            <p:nvPr/>
          </p:nvSpPr>
          <p:spPr>
            <a:xfrm>
              <a:off x="7772609" y="5203888"/>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Arrow Connector 24"/>
            <p:cNvCxnSpPr>
              <a:stCxn id="20" idx="4"/>
              <a:endCxn id="24" idx="0"/>
            </p:cNvCxnSpPr>
            <p:nvPr/>
          </p:nvCxnSpPr>
          <p:spPr>
            <a:xfrm>
              <a:off x="8195954" y="4791659"/>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6" idx="6"/>
              <a:endCxn id="12" idx="2"/>
            </p:cNvCxnSpPr>
            <p:nvPr/>
          </p:nvCxnSpPr>
          <p:spPr>
            <a:xfrm>
              <a:off x="2809161" y="4368315"/>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2" idx="6"/>
              <a:endCxn id="13" idx="2"/>
            </p:cNvCxnSpPr>
            <p:nvPr/>
          </p:nvCxnSpPr>
          <p:spPr>
            <a:xfrm>
              <a:off x="4261695" y="4368315"/>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3" idx="6"/>
              <a:endCxn id="19" idx="2"/>
            </p:cNvCxnSpPr>
            <p:nvPr/>
          </p:nvCxnSpPr>
          <p:spPr>
            <a:xfrm>
              <a:off x="5714229" y="4368315"/>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45" name="Content Placeholder 4"/>
          <p:cNvSpPr txBox="1">
            <a:spLocks/>
          </p:cNvSpPr>
          <p:nvPr/>
        </p:nvSpPr>
        <p:spPr>
          <a:xfrm>
            <a:off x="428336" y="279036"/>
            <a:ext cx="6653061" cy="3146356"/>
          </a:xfrm>
          <a:prstGeom prst="rect">
            <a:avLst/>
          </a:prstGeom>
        </p:spPr>
        <p:txBody>
          <a:bodyPr>
            <a:normAutofit/>
          </a:bodyPr>
          <a:lstStyle>
            <a:lvl1pPr marL="0" indent="0" algn="l" defTabSz="457200" rtl="0" eaLnBrk="1" latinLnBrk="0" hangingPunct="1">
              <a:spcBef>
                <a:spcPct val="20000"/>
              </a:spcBef>
              <a:buFontTx/>
              <a:buNone/>
              <a:defRPr sz="3200" b="0" i="0" kern="1200">
                <a:solidFill>
                  <a:schemeClr val="tx1"/>
                </a:solidFill>
                <a:latin typeface="Ubuntu Light"/>
                <a:ea typeface="+mn-ea"/>
                <a:cs typeface="Ubuntu Light"/>
              </a:defRPr>
            </a:lvl1pPr>
            <a:lvl2pPr marL="457200" indent="0" algn="l" defTabSz="457200" rtl="0" eaLnBrk="1" latinLnBrk="0" hangingPunct="1">
              <a:spcBef>
                <a:spcPct val="20000"/>
              </a:spcBef>
              <a:buFontTx/>
              <a:buNone/>
              <a:defRPr sz="2800" b="0" i="0" kern="1200">
                <a:solidFill>
                  <a:schemeClr val="tx1"/>
                </a:solidFill>
                <a:latin typeface="Ubuntu Light"/>
                <a:ea typeface="+mn-ea"/>
                <a:cs typeface="Ubuntu Light"/>
              </a:defRPr>
            </a:lvl2pPr>
            <a:lvl3pPr marL="914400" indent="0" algn="l" defTabSz="457200" rtl="0" eaLnBrk="1" latinLnBrk="0" hangingPunct="1">
              <a:spcBef>
                <a:spcPct val="20000"/>
              </a:spcBef>
              <a:buFontTx/>
              <a:buNone/>
              <a:defRPr sz="2400" b="0" i="0" kern="1200">
                <a:solidFill>
                  <a:schemeClr val="tx1"/>
                </a:solidFill>
                <a:latin typeface="Ubuntu Light"/>
                <a:ea typeface="+mn-ea"/>
                <a:cs typeface="Ubuntu Light"/>
              </a:defRPr>
            </a:lvl3pPr>
            <a:lvl4pPr marL="1371600" indent="0" algn="l" defTabSz="457200" rtl="0" eaLnBrk="1" latinLnBrk="0" hangingPunct="1">
              <a:spcBef>
                <a:spcPct val="20000"/>
              </a:spcBef>
              <a:buFontTx/>
              <a:buNone/>
              <a:defRPr sz="2000" b="0" i="0" kern="1200">
                <a:solidFill>
                  <a:schemeClr val="tx1"/>
                </a:solidFill>
                <a:latin typeface="Ubuntu Light"/>
                <a:ea typeface="+mn-ea"/>
                <a:cs typeface="Ubuntu Light"/>
              </a:defRPr>
            </a:lvl4pPr>
            <a:lvl5pPr marL="1828800" indent="0" algn="l" defTabSz="457200" rtl="0" eaLnBrk="1" latinLnBrk="0" hangingPunct="1">
              <a:spcBef>
                <a:spcPct val="20000"/>
              </a:spcBef>
              <a:buFontTx/>
              <a:buNone/>
              <a:defRPr sz="2000" b="0" i="0" kern="1200">
                <a:solidFill>
                  <a:schemeClr val="tx1"/>
                </a:solidFill>
                <a:latin typeface="Ubuntu Light"/>
                <a:ea typeface="+mn-ea"/>
                <a:cs typeface="Ubuntu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err="1">
                <a:solidFill>
                  <a:schemeClr val="accent1"/>
                </a:solidFill>
                <a:latin typeface="Consolas"/>
                <a:cs typeface="Consolas"/>
              </a:rPr>
              <a:t>var</a:t>
            </a:r>
            <a:r>
              <a:rPr lang="en-US" sz="2000" dirty="0">
                <a:solidFill>
                  <a:schemeClr val="accent1"/>
                </a:solidFill>
                <a:latin typeface="Consolas"/>
                <a:cs typeface="Consolas"/>
              </a:rPr>
              <a:t> </a:t>
            </a:r>
            <a:r>
              <a:rPr lang="en-US" sz="2000" dirty="0" err="1">
                <a:latin typeface="Consolas"/>
                <a:cs typeface="Consolas"/>
              </a:rPr>
              <a:t>obs</a:t>
            </a:r>
            <a:r>
              <a:rPr lang="en-US" sz="2000" dirty="0">
                <a:latin typeface="Consolas"/>
                <a:cs typeface="Consolas"/>
              </a:rPr>
              <a:t> </a:t>
            </a:r>
            <a:r>
              <a:rPr lang="en-US" sz="2000" dirty="0">
                <a:solidFill>
                  <a:srgbClr val="FFFFFF"/>
                </a:solidFill>
                <a:latin typeface="Consolas"/>
                <a:cs typeface="Consolas"/>
              </a:rPr>
              <a:t>= </a:t>
            </a:r>
            <a:r>
              <a:rPr lang="en-US" sz="2000" dirty="0" err="1">
                <a:latin typeface="Consolas"/>
                <a:cs typeface="Consolas"/>
              </a:rPr>
              <a:t>loadObservations</a:t>
            </a:r>
            <a:r>
              <a:rPr lang="en-US" sz="2000" dirty="0">
                <a:latin typeface="Consolas"/>
                <a:cs typeface="Consolas"/>
              </a:rPr>
              <a:t>(</a:t>
            </a:r>
            <a:r>
              <a:rPr lang="en-US" sz="2000" dirty="0">
                <a:solidFill>
                  <a:srgbClr val="F3F65C"/>
                </a:solidFill>
                <a:latin typeface="Consolas"/>
                <a:cs typeface="Consolas"/>
              </a:rPr>
              <a:t>‘</a:t>
            </a:r>
            <a:r>
              <a:rPr lang="en-US" sz="2000" dirty="0" err="1">
                <a:solidFill>
                  <a:srgbClr val="F3F65C"/>
                </a:solidFill>
                <a:latin typeface="Consolas"/>
                <a:cs typeface="Consolas"/>
              </a:rPr>
              <a:t>file.txt</a:t>
            </a:r>
            <a:r>
              <a:rPr lang="en-US" sz="2000" dirty="0">
                <a:solidFill>
                  <a:srgbClr val="F3F65C"/>
                </a:solidFill>
                <a:latin typeface="Consolas"/>
                <a:cs typeface="Consolas"/>
              </a:rPr>
              <a:t>’</a:t>
            </a:r>
            <a:r>
              <a:rPr lang="en-US" sz="2000" dirty="0">
                <a:latin typeface="Consolas"/>
                <a:cs typeface="Consolas"/>
              </a:rPr>
              <a:t>)</a:t>
            </a:r>
            <a:r>
              <a:rPr lang="en-US" sz="2000" dirty="0" smtClean="0">
                <a:latin typeface="Consolas"/>
                <a:cs typeface="Consolas"/>
              </a:rPr>
              <a:t>;</a:t>
            </a:r>
            <a:endParaRPr lang="en-US" sz="2000" dirty="0" smtClean="0">
              <a:solidFill>
                <a:srgbClr val="4F81BD"/>
              </a:solidFill>
              <a:latin typeface="Consolas"/>
              <a:cs typeface="Consolas"/>
            </a:endParaRPr>
          </a:p>
          <a:p>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hmm </a:t>
            </a:r>
            <a:r>
              <a:rPr lang="en-US" sz="2000" dirty="0">
                <a:solidFill>
                  <a:srgbClr val="FFFFFF"/>
                </a:solidFill>
                <a:latin typeface="Consolas"/>
                <a:cs typeface="Consolas"/>
              </a:rPr>
              <a:t>= </a:t>
            </a:r>
            <a:r>
              <a:rPr lang="en-US" sz="2000" dirty="0">
                <a:solidFill>
                  <a:srgbClr val="4F81BD"/>
                </a:solidFill>
                <a:latin typeface="Consolas"/>
                <a:cs typeface="Consolas"/>
              </a:rPr>
              <a:t>function</a:t>
            </a:r>
            <a:r>
              <a:rPr lang="en-US" sz="2000" dirty="0">
                <a:latin typeface="Consolas"/>
                <a:cs typeface="Consolas"/>
              </a:rPr>
              <a:t>(n) {</a:t>
            </a:r>
          </a:p>
          <a:p>
            <a:r>
              <a:rPr lang="en-US" sz="2000" dirty="0">
                <a:latin typeface="Consolas"/>
                <a:cs typeface="Consolas"/>
              </a:rPr>
              <a:t>	</a:t>
            </a:r>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state = (n == 0) ?</a:t>
            </a:r>
          </a:p>
          <a:p>
            <a:r>
              <a:rPr lang="en-US" sz="2000" dirty="0">
                <a:latin typeface="Consolas"/>
                <a:cs typeface="Consolas"/>
              </a:rPr>
              <a:t>		</a:t>
            </a:r>
            <a:r>
              <a:rPr lang="en-US" sz="2000" dirty="0" err="1">
                <a:latin typeface="Consolas"/>
                <a:cs typeface="Consolas"/>
              </a:rPr>
              <a:t>initState</a:t>
            </a:r>
            <a:r>
              <a:rPr lang="en-US" sz="2000" dirty="0">
                <a:latin typeface="Consolas"/>
                <a:cs typeface="Consolas"/>
              </a:rPr>
              <a:t>() :</a:t>
            </a:r>
          </a:p>
          <a:p>
            <a:r>
              <a:rPr lang="en-US" sz="2000" dirty="0">
                <a:latin typeface="Consolas"/>
                <a:cs typeface="Consolas"/>
              </a:rPr>
              <a:t>		transition(hmm(n-1));</a:t>
            </a:r>
          </a:p>
          <a:p>
            <a:r>
              <a:rPr lang="en-US" sz="2000" dirty="0" smtClean="0">
                <a:latin typeface="Consolas"/>
                <a:cs typeface="Consolas"/>
              </a:rPr>
              <a:t>	observe</a:t>
            </a:r>
            <a:r>
              <a:rPr lang="en-US" sz="2000" dirty="0">
                <a:latin typeface="Consolas"/>
                <a:cs typeface="Consolas"/>
              </a:rPr>
              <a:t>(state, </a:t>
            </a:r>
            <a:r>
              <a:rPr lang="en-US" sz="2000" dirty="0" err="1">
                <a:latin typeface="Consolas"/>
                <a:cs typeface="Consolas"/>
              </a:rPr>
              <a:t>obs</a:t>
            </a:r>
            <a:r>
              <a:rPr lang="en-US" sz="2000" dirty="0">
                <a:latin typeface="Consolas"/>
                <a:cs typeface="Consolas"/>
              </a:rPr>
              <a:t>[n])</a:t>
            </a:r>
            <a:r>
              <a:rPr lang="en-US" sz="2000" dirty="0" smtClean="0">
                <a:latin typeface="Consolas"/>
                <a:cs typeface="Consolas"/>
              </a:rPr>
              <a:t>;</a:t>
            </a:r>
          </a:p>
          <a:p>
            <a:r>
              <a:rPr lang="en-US" sz="2000" dirty="0" smtClean="0">
                <a:latin typeface="Consolas"/>
                <a:cs typeface="Consolas"/>
              </a:rPr>
              <a:t>	</a:t>
            </a:r>
            <a:r>
              <a:rPr lang="en-US" sz="2000" dirty="0" smtClean="0">
                <a:solidFill>
                  <a:srgbClr val="4F81BD"/>
                </a:solidFill>
                <a:latin typeface="Consolas"/>
                <a:cs typeface="Consolas"/>
              </a:rPr>
              <a:t>return</a:t>
            </a:r>
            <a:r>
              <a:rPr lang="en-US" sz="2000" dirty="0" smtClean="0">
                <a:solidFill>
                  <a:srgbClr val="D74546"/>
                </a:solidFill>
                <a:latin typeface="Consolas"/>
                <a:cs typeface="Consolas"/>
              </a:rPr>
              <a:t> </a:t>
            </a:r>
            <a:r>
              <a:rPr lang="en-US" sz="2000" dirty="0" smtClean="0">
                <a:latin typeface="Consolas"/>
                <a:cs typeface="Consolas"/>
              </a:rPr>
              <a:t>state;</a:t>
            </a:r>
          </a:p>
          <a:p>
            <a:r>
              <a:rPr lang="en-US" sz="2000" dirty="0" smtClean="0">
                <a:latin typeface="Consolas"/>
                <a:cs typeface="Consolas"/>
              </a:rPr>
              <a:t>}</a:t>
            </a:r>
          </a:p>
        </p:txBody>
      </p:sp>
    </p:spTree>
    <p:extLst>
      <p:ext uri="{BB962C8B-B14F-4D97-AF65-F5344CB8AC3E}">
        <p14:creationId xmlns:p14="http://schemas.microsoft.com/office/powerpoint/2010/main" val="12568533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517320" y="3709989"/>
            <a:ext cx="846689" cy="2105607"/>
            <a:chOff x="517320" y="3709989"/>
            <a:chExt cx="846689" cy="2105607"/>
          </a:xfrm>
        </p:grpSpPr>
        <p:sp>
          <p:nvSpPr>
            <p:cNvPr id="5" name="Oval 4"/>
            <p:cNvSpPr/>
            <p:nvPr/>
          </p:nvSpPr>
          <p:spPr>
            <a:xfrm>
              <a:off x="517320"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8" name="Oval 7"/>
            <p:cNvSpPr/>
            <p:nvPr/>
          </p:nvSpPr>
          <p:spPr>
            <a:xfrm>
              <a:off x="517320"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5" idx="4"/>
              <a:endCxn id="8" idx="0"/>
            </p:cNvCxnSpPr>
            <p:nvPr/>
          </p:nvCxnSpPr>
          <p:spPr>
            <a:xfrm>
              <a:off x="940665"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1364009" y="3709989"/>
            <a:ext cx="1452534" cy="2105607"/>
            <a:chOff x="1364009" y="3709989"/>
            <a:chExt cx="1452534" cy="2105607"/>
          </a:xfrm>
        </p:grpSpPr>
        <p:sp>
          <p:nvSpPr>
            <p:cNvPr id="6" name="Oval 5"/>
            <p:cNvSpPr/>
            <p:nvPr/>
          </p:nvSpPr>
          <p:spPr>
            <a:xfrm>
              <a:off x="1969854"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cxnSp>
          <p:nvCxnSpPr>
            <p:cNvPr id="7" name="Straight Arrow Connector 6"/>
            <p:cNvCxnSpPr>
              <a:stCxn id="5" idx="6"/>
              <a:endCxn id="6" idx="2"/>
            </p:cNvCxnSpPr>
            <p:nvPr/>
          </p:nvCxnSpPr>
          <p:spPr>
            <a:xfrm>
              <a:off x="1364009"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969854"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6" idx="4"/>
              <a:endCxn id="10" idx="0"/>
            </p:cNvCxnSpPr>
            <p:nvPr/>
          </p:nvCxnSpPr>
          <p:spPr>
            <a:xfrm>
              <a:off x="2393199"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7174145" y="3714518"/>
            <a:ext cx="1452535" cy="2105607"/>
            <a:chOff x="7174145" y="3709989"/>
            <a:chExt cx="1452535" cy="2105607"/>
          </a:xfrm>
        </p:grpSpPr>
        <p:sp>
          <p:nvSpPr>
            <p:cNvPr id="19" name="Oval 18"/>
            <p:cNvSpPr/>
            <p:nvPr/>
          </p:nvSpPr>
          <p:spPr>
            <a:xfrm>
              <a:off x="7779991"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cxnSp>
          <p:nvCxnSpPr>
            <p:cNvPr id="20" name="Straight Arrow Connector 19"/>
            <p:cNvCxnSpPr>
              <a:stCxn id="18" idx="6"/>
              <a:endCxn id="19" idx="2"/>
            </p:cNvCxnSpPr>
            <p:nvPr/>
          </p:nvCxnSpPr>
          <p:spPr>
            <a:xfrm>
              <a:off x="7174145" y="4133334"/>
              <a:ext cx="605846"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7779991"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a:stCxn id="19" idx="4"/>
              <a:endCxn id="23" idx="0"/>
            </p:cNvCxnSpPr>
            <p:nvPr/>
          </p:nvCxnSpPr>
          <p:spPr>
            <a:xfrm>
              <a:off x="8203336"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2816543" y="3709989"/>
            <a:ext cx="1452534" cy="2105607"/>
            <a:chOff x="2816543" y="3709989"/>
            <a:chExt cx="1452534" cy="2105607"/>
          </a:xfrm>
        </p:grpSpPr>
        <p:sp>
          <p:nvSpPr>
            <p:cNvPr id="12" name="Oval 11"/>
            <p:cNvSpPr/>
            <p:nvPr/>
          </p:nvSpPr>
          <p:spPr>
            <a:xfrm>
              <a:off x="3422388"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sp>
          <p:nvSpPr>
            <p:cNvPr id="14" name="Oval 13"/>
            <p:cNvSpPr/>
            <p:nvPr/>
          </p:nvSpPr>
          <p:spPr>
            <a:xfrm>
              <a:off x="3422388"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12" idx="4"/>
              <a:endCxn id="14" idx="0"/>
            </p:cNvCxnSpPr>
            <p:nvPr/>
          </p:nvCxnSpPr>
          <p:spPr>
            <a:xfrm>
              <a:off x="3845733"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6" idx="6"/>
              <a:endCxn id="12" idx="2"/>
            </p:cNvCxnSpPr>
            <p:nvPr/>
          </p:nvCxnSpPr>
          <p:spPr>
            <a:xfrm>
              <a:off x="2816543"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p:nvGrpSpPr>
        <p:grpSpPr>
          <a:xfrm>
            <a:off x="4269077" y="3709989"/>
            <a:ext cx="1452534" cy="2105607"/>
            <a:chOff x="4269077" y="3709989"/>
            <a:chExt cx="1452534" cy="2105607"/>
          </a:xfrm>
        </p:grpSpPr>
        <p:sp>
          <p:nvSpPr>
            <p:cNvPr id="13" name="Oval 12"/>
            <p:cNvSpPr/>
            <p:nvPr/>
          </p:nvSpPr>
          <p:spPr>
            <a:xfrm>
              <a:off x="4874922"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16" name="Oval 15"/>
            <p:cNvSpPr/>
            <p:nvPr/>
          </p:nvSpPr>
          <p:spPr>
            <a:xfrm>
              <a:off x="4874922"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13" idx="4"/>
              <a:endCxn id="16" idx="0"/>
            </p:cNvCxnSpPr>
            <p:nvPr/>
          </p:nvCxnSpPr>
          <p:spPr>
            <a:xfrm>
              <a:off x="5298267"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6"/>
              <a:endCxn id="13" idx="2"/>
            </p:cNvCxnSpPr>
            <p:nvPr/>
          </p:nvCxnSpPr>
          <p:spPr>
            <a:xfrm>
              <a:off x="4269077"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5721611" y="3709989"/>
            <a:ext cx="1452534" cy="2105607"/>
            <a:chOff x="5721611" y="3709989"/>
            <a:chExt cx="1452534" cy="2105607"/>
          </a:xfrm>
        </p:grpSpPr>
        <p:sp>
          <p:nvSpPr>
            <p:cNvPr id="18" name="Oval 17"/>
            <p:cNvSpPr/>
            <p:nvPr/>
          </p:nvSpPr>
          <p:spPr>
            <a:xfrm>
              <a:off x="6327456"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sp>
          <p:nvSpPr>
            <p:cNvPr id="21" name="Oval 20"/>
            <p:cNvSpPr/>
            <p:nvPr/>
          </p:nvSpPr>
          <p:spPr>
            <a:xfrm>
              <a:off x="6327456"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18" idx="4"/>
              <a:endCxn id="21" idx="0"/>
            </p:cNvCxnSpPr>
            <p:nvPr/>
          </p:nvCxnSpPr>
          <p:spPr>
            <a:xfrm>
              <a:off x="6750801"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6"/>
              <a:endCxn id="18" idx="2"/>
            </p:cNvCxnSpPr>
            <p:nvPr/>
          </p:nvCxnSpPr>
          <p:spPr>
            <a:xfrm>
              <a:off x="5721611"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437958" y="3340657"/>
            <a:ext cx="1029496" cy="2474939"/>
            <a:chOff x="437958" y="3340657"/>
            <a:chExt cx="1029496" cy="2474939"/>
          </a:xfrm>
        </p:grpSpPr>
        <p:sp>
          <p:nvSpPr>
            <p:cNvPr id="33" name="Rectangle 32"/>
            <p:cNvSpPr/>
            <p:nvPr/>
          </p:nvSpPr>
          <p:spPr>
            <a:xfrm>
              <a:off x="517320" y="3709989"/>
              <a:ext cx="846689"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4" name="TextBox 33"/>
            <p:cNvSpPr txBox="1"/>
            <p:nvPr/>
          </p:nvSpPr>
          <p:spPr>
            <a:xfrm>
              <a:off x="437958" y="3340657"/>
              <a:ext cx="1029496"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mm(0)</a:t>
              </a:r>
            </a:p>
          </p:txBody>
        </p:sp>
      </p:grpSp>
      <p:grpSp>
        <p:nvGrpSpPr>
          <p:cNvPr id="43" name="Group 42"/>
          <p:cNvGrpSpPr/>
          <p:nvPr/>
        </p:nvGrpSpPr>
        <p:grpSpPr>
          <a:xfrm>
            <a:off x="1364010" y="3340657"/>
            <a:ext cx="1568987" cy="2474939"/>
            <a:chOff x="1364010" y="3340657"/>
            <a:chExt cx="1568987" cy="2474939"/>
          </a:xfrm>
        </p:grpSpPr>
        <p:sp>
          <p:nvSpPr>
            <p:cNvPr id="32" name="Rectangle 31"/>
            <p:cNvSpPr/>
            <p:nvPr/>
          </p:nvSpPr>
          <p:spPr>
            <a:xfrm>
              <a:off x="1364010"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5" name="TextBox 34"/>
            <p:cNvSpPr txBox="1"/>
            <p:nvPr/>
          </p:nvSpPr>
          <p:spPr>
            <a:xfrm>
              <a:off x="1903501" y="3340657"/>
              <a:ext cx="1029496"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mm(1)</a:t>
              </a:r>
            </a:p>
          </p:txBody>
        </p:sp>
      </p:grpSp>
      <p:grpSp>
        <p:nvGrpSpPr>
          <p:cNvPr id="42" name="Group 41"/>
          <p:cNvGrpSpPr/>
          <p:nvPr/>
        </p:nvGrpSpPr>
        <p:grpSpPr>
          <a:xfrm>
            <a:off x="2816544" y="3340657"/>
            <a:ext cx="1568793" cy="2474939"/>
            <a:chOff x="2816544" y="3340657"/>
            <a:chExt cx="1568793" cy="2474939"/>
          </a:xfrm>
        </p:grpSpPr>
        <p:sp>
          <p:nvSpPr>
            <p:cNvPr id="31" name="Rectangle 30"/>
            <p:cNvSpPr/>
            <p:nvPr/>
          </p:nvSpPr>
          <p:spPr>
            <a:xfrm>
              <a:off x="2816544"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6" name="TextBox 35"/>
            <p:cNvSpPr txBox="1"/>
            <p:nvPr/>
          </p:nvSpPr>
          <p:spPr>
            <a:xfrm>
              <a:off x="3355841" y="3340657"/>
              <a:ext cx="1029496"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2</a:t>
              </a:r>
              <a:r>
                <a:rPr lang="en-US" dirty="0" smtClean="0">
                  <a:solidFill>
                    <a:schemeClr val="tx1">
                      <a:lumMod val="75000"/>
                    </a:schemeClr>
                  </a:solidFill>
                  <a:latin typeface="Consolas"/>
                  <a:cs typeface="Consolas"/>
                </a:rPr>
                <a:t>)</a:t>
              </a:r>
            </a:p>
          </p:txBody>
        </p:sp>
      </p:grpSp>
      <p:grpSp>
        <p:nvGrpSpPr>
          <p:cNvPr id="41" name="Group 40"/>
          <p:cNvGrpSpPr/>
          <p:nvPr/>
        </p:nvGrpSpPr>
        <p:grpSpPr>
          <a:xfrm>
            <a:off x="4269078" y="3345152"/>
            <a:ext cx="1677190" cy="2470444"/>
            <a:chOff x="4269078" y="3345152"/>
            <a:chExt cx="1677190" cy="2470444"/>
          </a:xfrm>
        </p:grpSpPr>
        <p:sp>
          <p:nvSpPr>
            <p:cNvPr id="30" name="Rectangle 29"/>
            <p:cNvSpPr/>
            <p:nvPr/>
          </p:nvSpPr>
          <p:spPr>
            <a:xfrm>
              <a:off x="4269078"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7" name="TextBox 36"/>
            <p:cNvSpPr txBox="1"/>
            <p:nvPr/>
          </p:nvSpPr>
          <p:spPr>
            <a:xfrm>
              <a:off x="4700577" y="3345152"/>
              <a:ext cx="1245691"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3</a:t>
              </a:r>
              <a:r>
                <a:rPr lang="en-US" dirty="0" smtClean="0">
                  <a:solidFill>
                    <a:schemeClr val="tx1">
                      <a:lumMod val="75000"/>
                    </a:schemeClr>
                  </a:solidFill>
                  <a:latin typeface="Consolas"/>
                  <a:cs typeface="Consolas"/>
                </a:rPr>
                <a:t>)</a:t>
              </a:r>
            </a:p>
          </p:txBody>
        </p:sp>
      </p:grpSp>
      <p:grpSp>
        <p:nvGrpSpPr>
          <p:cNvPr id="4" name="Group 3"/>
          <p:cNvGrpSpPr/>
          <p:nvPr/>
        </p:nvGrpSpPr>
        <p:grpSpPr>
          <a:xfrm>
            <a:off x="5721612" y="3340691"/>
            <a:ext cx="1689196" cy="2474905"/>
            <a:chOff x="5721612" y="3340691"/>
            <a:chExt cx="1689196" cy="2474905"/>
          </a:xfrm>
        </p:grpSpPr>
        <p:sp>
          <p:nvSpPr>
            <p:cNvPr id="29" name="Rectangle 28"/>
            <p:cNvSpPr/>
            <p:nvPr/>
          </p:nvSpPr>
          <p:spPr>
            <a:xfrm>
              <a:off x="5721612" y="3709989"/>
              <a:ext cx="1448760"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8" name="TextBox 37"/>
            <p:cNvSpPr txBox="1"/>
            <p:nvPr/>
          </p:nvSpPr>
          <p:spPr>
            <a:xfrm>
              <a:off x="6165117" y="3340691"/>
              <a:ext cx="1245691"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mm(4)</a:t>
              </a:r>
            </a:p>
          </p:txBody>
        </p:sp>
      </p:grpSp>
      <p:grpSp>
        <p:nvGrpSpPr>
          <p:cNvPr id="2" name="Group 1"/>
          <p:cNvGrpSpPr/>
          <p:nvPr/>
        </p:nvGrpSpPr>
        <p:grpSpPr>
          <a:xfrm>
            <a:off x="7174145" y="3345186"/>
            <a:ext cx="1689496" cy="2470410"/>
            <a:chOff x="7174145" y="3345186"/>
            <a:chExt cx="1689496" cy="2470410"/>
          </a:xfrm>
        </p:grpSpPr>
        <p:sp>
          <p:nvSpPr>
            <p:cNvPr id="28" name="Rectangle 27"/>
            <p:cNvSpPr/>
            <p:nvPr/>
          </p:nvSpPr>
          <p:spPr>
            <a:xfrm>
              <a:off x="7174145" y="3709989"/>
              <a:ext cx="1445153"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9" name="TextBox 38"/>
            <p:cNvSpPr txBox="1"/>
            <p:nvPr/>
          </p:nvSpPr>
          <p:spPr>
            <a:xfrm>
              <a:off x="7617950" y="3345186"/>
              <a:ext cx="1245691" cy="369332"/>
            </a:xfrm>
            <a:prstGeom prst="rect">
              <a:avLst/>
            </a:prstGeom>
            <a:noFill/>
          </p:spPr>
          <p:txBody>
            <a:bodyPr wrap="square" rtlCol="0">
              <a:spAutoFit/>
            </a:bodyPr>
            <a:lstStyle/>
            <a:p>
              <a:pPr algn="ctr"/>
              <a:r>
                <a:rPr lang="en-US" dirty="0" smtClean="0">
                  <a:solidFill>
                    <a:schemeClr val="tx1">
                      <a:lumMod val="75000"/>
                    </a:schemeClr>
                  </a:solidFill>
                  <a:latin typeface="Consolas"/>
                  <a:cs typeface="Consolas"/>
                </a:rPr>
                <a:t>hmm(5)</a:t>
              </a:r>
            </a:p>
          </p:txBody>
        </p:sp>
      </p:grpSp>
      <p:grpSp>
        <p:nvGrpSpPr>
          <p:cNvPr id="44" name="Group 43"/>
          <p:cNvGrpSpPr/>
          <p:nvPr/>
        </p:nvGrpSpPr>
        <p:grpSpPr>
          <a:xfrm>
            <a:off x="6750800" y="5856028"/>
            <a:ext cx="1452536" cy="475172"/>
            <a:chOff x="6750800" y="5884894"/>
            <a:chExt cx="1452536" cy="475172"/>
          </a:xfrm>
        </p:grpSpPr>
        <p:sp>
          <p:nvSpPr>
            <p:cNvPr id="3" name="Left Arrow 2"/>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TextBox 39"/>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46" name="Group 45"/>
          <p:cNvGrpSpPr/>
          <p:nvPr/>
        </p:nvGrpSpPr>
        <p:grpSpPr>
          <a:xfrm>
            <a:off x="5298267" y="5856028"/>
            <a:ext cx="1452536" cy="475172"/>
            <a:chOff x="6750800" y="5884894"/>
            <a:chExt cx="1452536" cy="475172"/>
          </a:xfrm>
        </p:grpSpPr>
        <p:sp>
          <p:nvSpPr>
            <p:cNvPr id="47" name="Left Arrow 46"/>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TextBox 47"/>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49" name="Group 48"/>
          <p:cNvGrpSpPr/>
          <p:nvPr/>
        </p:nvGrpSpPr>
        <p:grpSpPr>
          <a:xfrm>
            <a:off x="3842877" y="5856028"/>
            <a:ext cx="1452536" cy="475172"/>
            <a:chOff x="6750800" y="5884894"/>
            <a:chExt cx="1452536" cy="475172"/>
          </a:xfrm>
        </p:grpSpPr>
        <p:sp>
          <p:nvSpPr>
            <p:cNvPr id="50" name="Left Arrow 49"/>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 name="TextBox 50"/>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52" name="Group 51"/>
          <p:cNvGrpSpPr/>
          <p:nvPr/>
        </p:nvGrpSpPr>
        <p:grpSpPr>
          <a:xfrm>
            <a:off x="2396232" y="5855841"/>
            <a:ext cx="1452536" cy="475172"/>
            <a:chOff x="6750800" y="5884894"/>
            <a:chExt cx="1452536" cy="475172"/>
          </a:xfrm>
        </p:grpSpPr>
        <p:sp>
          <p:nvSpPr>
            <p:cNvPr id="53" name="Left Arrow 52"/>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 name="TextBox 53"/>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55" name="Group 54"/>
          <p:cNvGrpSpPr/>
          <p:nvPr/>
        </p:nvGrpSpPr>
        <p:grpSpPr>
          <a:xfrm>
            <a:off x="940663" y="5855841"/>
            <a:ext cx="1452536" cy="475172"/>
            <a:chOff x="6750800" y="5884894"/>
            <a:chExt cx="1452536" cy="475172"/>
          </a:xfrm>
        </p:grpSpPr>
        <p:sp>
          <p:nvSpPr>
            <p:cNvPr id="56" name="Left Arrow 55"/>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TextBox 56"/>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58" name="Group 57"/>
          <p:cNvGrpSpPr/>
          <p:nvPr/>
        </p:nvGrpSpPr>
        <p:grpSpPr>
          <a:xfrm flipH="1">
            <a:off x="940662" y="6285978"/>
            <a:ext cx="1455569" cy="475172"/>
            <a:chOff x="6750800" y="5884894"/>
            <a:chExt cx="1452536" cy="475172"/>
          </a:xfrm>
        </p:grpSpPr>
        <p:sp>
          <p:nvSpPr>
            <p:cNvPr id="59" name="Left Arrow 58"/>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0" name="TextBox 59"/>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67" name="Group 66"/>
          <p:cNvGrpSpPr/>
          <p:nvPr/>
        </p:nvGrpSpPr>
        <p:grpSpPr>
          <a:xfrm flipH="1">
            <a:off x="2409896" y="6285978"/>
            <a:ext cx="1455569" cy="475172"/>
            <a:chOff x="6750800" y="5884894"/>
            <a:chExt cx="1452536" cy="475172"/>
          </a:xfrm>
        </p:grpSpPr>
        <p:sp>
          <p:nvSpPr>
            <p:cNvPr id="68" name="Left Arrow 67"/>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 name="TextBox 68"/>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73" name="Group 72"/>
          <p:cNvGrpSpPr/>
          <p:nvPr/>
        </p:nvGrpSpPr>
        <p:grpSpPr>
          <a:xfrm flipH="1">
            <a:off x="3865465" y="6285978"/>
            <a:ext cx="1455569" cy="475172"/>
            <a:chOff x="6750800" y="5884894"/>
            <a:chExt cx="1452536" cy="475172"/>
          </a:xfrm>
        </p:grpSpPr>
        <p:sp>
          <p:nvSpPr>
            <p:cNvPr id="74" name="Left Arrow 73"/>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5" name="TextBox 74"/>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76" name="Group 75"/>
          <p:cNvGrpSpPr/>
          <p:nvPr/>
        </p:nvGrpSpPr>
        <p:grpSpPr>
          <a:xfrm flipH="1">
            <a:off x="5332248" y="6285978"/>
            <a:ext cx="1455569" cy="475172"/>
            <a:chOff x="6750800" y="5884894"/>
            <a:chExt cx="1452536" cy="475172"/>
          </a:xfrm>
        </p:grpSpPr>
        <p:sp>
          <p:nvSpPr>
            <p:cNvPr id="77" name="Left Arrow 76"/>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8" name="TextBox 77"/>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79" name="Group 78"/>
          <p:cNvGrpSpPr/>
          <p:nvPr/>
        </p:nvGrpSpPr>
        <p:grpSpPr>
          <a:xfrm flipH="1">
            <a:off x="6794278" y="6285978"/>
            <a:ext cx="1455569" cy="475172"/>
            <a:chOff x="6750800" y="5884894"/>
            <a:chExt cx="1452536" cy="475172"/>
          </a:xfrm>
        </p:grpSpPr>
        <p:sp>
          <p:nvSpPr>
            <p:cNvPr id="80" name="Left Arrow 79"/>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1" name="TextBox 80"/>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sp>
        <p:nvSpPr>
          <p:cNvPr id="70" name="Content Placeholder 4"/>
          <p:cNvSpPr txBox="1">
            <a:spLocks/>
          </p:cNvSpPr>
          <p:nvPr/>
        </p:nvSpPr>
        <p:spPr>
          <a:xfrm>
            <a:off x="428336" y="279036"/>
            <a:ext cx="6653061" cy="3146356"/>
          </a:xfrm>
          <a:prstGeom prst="rect">
            <a:avLst/>
          </a:prstGeom>
        </p:spPr>
        <p:txBody>
          <a:bodyPr>
            <a:normAutofit/>
          </a:bodyPr>
          <a:lstStyle>
            <a:lvl1pPr marL="0" indent="0" algn="l" defTabSz="457200" rtl="0" eaLnBrk="1" latinLnBrk="0" hangingPunct="1">
              <a:spcBef>
                <a:spcPct val="20000"/>
              </a:spcBef>
              <a:buFontTx/>
              <a:buNone/>
              <a:defRPr sz="3200" b="0" i="0" kern="1200">
                <a:solidFill>
                  <a:schemeClr val="tx1"/>
                </a:solidFill>
                <a:latin typeface="Ubuntu Light"/>
                <a:ea typeface="+mn-ea"/>
                <a:cs typeface="Ubuntu Light"/>
              </a:defRPr>
            </a:lvl1pPr>
            <a:lvl2pPr marL="457200" indent="0" algn="l" defTabSz="457200" rtl="0" eaLnBrk="1" latinLnBrk="0" hangingPunct="1">
              <a:spcBef>
                <a:spcPct val="20000"/>
              </a:spcBef>
              <a:buFontTx/>
              <a:buNone/>
              <a:defRPr sz="2800" b="0" i="0" kern="1200">
                <a:solidFill>
                  <a:schemeClr val="tx1"/>
                </a:solidFill>
                <a:latin typeface="Ubuntu Light"/>
                <a:ea typeface="+mn-ea"/>
                <a:cs typeface="Ubuntu Light"/>
              </a:defRPr>
            </a:lvl2pPr>
            <a:lvl3pPr marL="914400" indent="0" algn="l" defTabSz="457200" rtl="0" eaLnBrk="1" latinLnBrk="0" hangingPunct="1">
              <a:spcBef>
                <a:spcPct val="20000"/>
              </a:spcBef>
              <a:buFontTx/>
              <a:buNone/>
              <a:defRPr sz="2400" b="0" i="0" kern="1200">
                <a:solidFill>
                  <a:schemeClr val="tx1"/>
                </a:solidFill>
                <a:latin typeface="Ubuntu Light"/>
                <a:ea typeface="+mn-ea"/>
                <a:cs typeface="Ubuntu Light"/>
              </a:defRPr>
            </a:lvl3pPr>
            <a:lvl4pPr marL="1371600" indent="0" algn="l" defTabSz="457200" rtl="0" eaLnBrk="1" latinLnBrk="0" hangingPunct="1">
              <a:spcBef>
                <a:spcPct val="20000"/>
              </a:spcBef>
              <a:buFontTx/>
              <a:buNone/>
              <a:defRPr sz="2000" b="0" i="0" kern="1200">
                <a:solidFill>
                  <a:schemeClr val="tx1"/>
                </a:solidFill>
                <a:latin typeface="Ubuntu Light"/>
                <a:ea typeface="+mn-ea"/>
                <a:cs typeface="Ubuntu Light"/>
              </a:defRPr>
            </a:lvl4pPr>
            <a:lvl5pPr marL="1828800" indent="0" algn="l" defTabSz="457200" rtl="0" eaLnBrk="1" latinLnBrk="0" hangingPunct="1">
              <a:spcBef>
                <a:spcPct val="20000"/>
              </a:spcBef>
              <a:buFontTx/>
              <a:buNone/>
              <a:defRPr sz="2000" b="0" i="0" kern="1200">
                <a:solidFill>
                  <a:schemeClr val="tx1"/>
                </a:solidFill>
                <a:latin typeface="Ubuntu Light"/>
                <a:ea typeface="+mn-ea"/>
                <a:cs typeface="Ubuntu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err="1">
                <a:solidFill>
                  <a:schemeClr val="accent1"/>
                </a:solidFill>
                <a:latin typeface="Consolas"/>
                <a:cs typeface="Consolas"/>
              </a:rPr>
              <a:t>var</a:t>
            </a:r>
            <a:r>
              <a:rPr lang="en-US" sz="2000" dirty="0">
                <a:solidFill>
                  <a:schemeClr val="accent1"/>
                </a:solidFill>
                <a:latin typeface="Consolas"/>
                <a:cs typeface="Consolas"/>
              </a:rPr>
              <a:t> </a:t>
            </a:r>
            <a:r>
              <a:rPr lang="en-US" sz="2000" dirty="0" err="1">
                <a:latin typeface="Consolas"/>
                <a:cs typeface="Consolas"/>
              </a:rPr>
              <a:t>obs</a:t>
            </a:r>
            <a:r>
              <a:rPr lang="en-US" sz="2000" dirty="0">
                <a:latin typeface="Consolas"/>
                <a:cs typeface="Consolas"/>
              </a:rPr>
              <a:t> </a:t>
            </a:r>
            <a:r>
              <a:rPr lang="en-US" sz="2000" dirty="0">
                <a:solidFill>
                  <a:srgbClr val="FFFFFF"/>
                </a:solidFill>
                <a:latin typeface="Consolas"/>
                <a:cs typeface="Consolas"/>
              </a:rPr>
              <a:t>= </a:t>
            </a:r>
            <a:r>
              <a:rPr lang="en-US" sz="2000" dirty="0" err="1">
                <a:latin typeface="Consolas"/>
                <a:cs typeface="Consolas"/>
              </a:rPr>
              <a:t>loadObservations</a:t>
            </a:r>
            <a:r>
              <a:rPr lang="en-US" sz="2000" dirty="0">
                <a:latin typeface="Consolas"/>
                <a:cs typeface="Consolas"/>
              </a:rPr>
              <a:t>(</a:t>
            </a:r>
            <a:r>
              <a:rPr lang="en-US" sz="2000" dirty="0">
                <a:solidFill>
                  <a:srgbClr val="F3F65C"/>
                </a:solidFill>
                <a:latin typeface="Consolas"/>
                <a:cs typeface="Consolas"/>
              </a:rPr>
              <a:t>‘</a:t>
            </a:r>
            <a:r>
              <a:rPr lang="en-US" sz="2000" dirty="0" err="1">
                <a:solidFill>
                  <a:srgbClr val="F3F65C"/>
                </a:solidFill>
                <a:latin typeface="Consolas"/>
                <a:cs typeface="Consolas"/>
              </a:rPr>
              <a:t>file.txt</a:t>
            </a:r>
            <a:r>
              <a:rPr lang="en-US" sz="2000" dirty="0">
                <a:solidFill>
                  <a:srgbClr val="F3F65C"/>
                </a:solidFill>
                <a:latin typeface="Consolas"/>
                <a:cs typeface="Consolas"/>
              </a:rPr>
              <a:t>’</a:t>
            </a:r>
            <a:r>
              <a:rPr lang="en-US" sz="2000" dirty="0">
                <a:latin typeface="Consolas"/>
                <a:cs typeface="Consolas"/>
              </a:rPr>
              <a:t>)</a:t>
            </a:r>
            <a:r>
              <a:rPr lang="en-US" sz="2000" dirty="0" smtClean="0">
                <a:latin typeface="Consolas"/>
                <a:cs typeface="Consolas"/>
              </a:rPr>
              <a:t>;</a:t>
            </a:r>
            <a:endParaRPr lang="en-US" sz="2000" dirty="0" smtClean="0">
              <a:solidFill>
                <a:srgbClr val="4F81BD"/>
              </a:solidFill>
              <a:latin typeface="Consolas"/>
              <a:cs typeface="Consolas"/>
            </a:endParaRPr>
          </a:p>
          <a:p>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hmm </a:t>
            </a:r>
            <a:r>
              <a:rPr lang="en-US" sz="2000" dirty="0">
                <a:solidFill>
                  <a:srgbClr val="FFFFFF"/>
                </a:solidFill>
                <a:latin typeface="Consolas"/>
                <a:cs typeface="Consolas"/>
              </a:rPr>
              <a:t>= </a:t>
            </a:r>
            <a:r>
              <a:rPr lang="en-US" sz="2000" dirty="0">
                <a:solidFill>
                  <a:srgbClr val="4F81BD"/>
                </a:solidFill>
                <a:latin typeface="Consolas"/>
                <a:cs typeface="Consolas"/>
              </a:rPr>
              <a:t>function</a:t>
            </a:r>
            <a:r>
              <a:rPr lang="en-US" sz="2000" dirty="0">
                <a:latin typeface="Consolas"/>
                <a:cs typeface="Consolas"/>
              </a:rPr>
              <a:t>(n) {</a:t>
            </a:r>
          </a:p>
          <a:p>
            <a:r>
              <a:rPr lang="en-US" sz="2000" dirty="0">
                <a:latin typeface="Consolas"/>
                <a:cs typeface="Consolas"/>
              </a:rPr>
              <a:t>	</a:t>
            </a:r>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state = (n == 0) ?</a:t>
            </a:r>
          </a:p>
          <a:p>
            <a:r>
              <a:rPr lang="en-US" sz="2000" dirty="0">
                <a:latin typeface="Consolas"/>
                <a:cs typeface="Consolas"/>
              </a:rPr>
              <a:t>		</a:t>
            </a:r>
            <a:r>
              <a:rPr lang="en-US" sz="2000" dirty="0" err="1">
                <a:latin typeface="Consolas"/>
                <a:cs typeface="Consolas"/>
              </a:rPr>
              <a:t>initState</a:t>
            </a:r>
            <a:r>
              <a:rPr lang="en-US" sz="2000" dirty="0">
                <a:latin typeface="Consolas"/>
                <a:cs typeface="Consolas"/>
              </a:rPr>
              <a:t>() :</a:t>
            </a:r>
          </a:p>
          <a:p>
            <a:r>
              <a:rPr lang="en-US" sz="2000" dirty="0">
                <a:latin typeface="Consolas"/>
                <a:cs typeface="Consolas"/>
              </a:rPr>
              <a:t>		transition(hmm(n-1));</a:t>
            </a:r>
          </a:p>
          <a:p>
            <a:r>
              <a:rPr lang="en-US" sz="2000" dirty="0" smtClean="0">
                <a:latin typeface="Consolas"/>
                <a:cs typeface="Consolas"/>
              </a:rPr>
              <a:t>	observe</a:t>
            </a:r>
            <a:r>
              <a:rPr lang="en-US" sz="2000" dirty="0">
                <a:latin typeface="Consolas"/>
                <a:cs typeface="Consolas"/>
              </a:rPr>
              <a:t>(state, </a:t>
            </a:r>
            <a:r>
              <a:rPr lang="en-US" sz="2000" dirty="0" err="1">
                <a:latin typeface="Consolas"/>
                <a:cs typeface="Consolas"/>
              </a:rPr>
              <a:t>obs</a:t>
            </a:r>
            <a:r>
              <a:rPr lang="en-US" sz="2000" dirty="0">
                <a:latin typeface="Consolas"/>
                <a:cs typeface="Consolas"/>
              </a:rPr>
              <a:t>[n])</a:t>
            </a:r>
            <a:r>
              <a:rPr lang="en-US" sz="2000" dirty="0" smtClean="0">
                <a:latin typeface="Consolas"/>
                <a:cs typeface="Consolas"/>
              </a:rPr>
              <a:t>;</a:t>
            </a:r>
          </a:p>
          <a:p>
            <a:r>
              <a:rPr lang="en-US" sz="2000" dirty="0" smtClean="0">
                <a:latin typeface="Consolas"/>
                <a:cs typeface="Consolas"/>
              </a:rPr>
              <a:t>	</a:t>
            </a:r>
            <a:r>
              <a:rPr lang="en-US" sz="2000" dirty="0" smtClean="0">
                <a:solidFill>
                  <a:srgbClr val="4F81BD"/>
                </a:solidFill>
                <a:latin typeface="Consolas"/>
                <a:cs typeface="Consolas"/>
              </a:rPr>
              <a:t>return</a:t>
            </a:r>
            <a:r>
              <a:rPr lang="en-US" sz="2000" dirty="0" smtClean="0">
                <a:solidFill>
                  <a:srgbClr val="D74546"/>
                </a:solidFill>
                <a:latin typeface="Consolas"/>
                <a:cs typeface="Consolas"/>
              </a:rPr>
              <a:t> </a:t>
            </a:r>
            <a:r>
              <a:rPr lang="en-US" sz="2000" dirty="0" smtClean="0">
                <a:latin typeface="Consolas"/>
                <a:cs typeface="Consolas"/>
              </a:rPr>
              <a:t>state;</a:t>
            </a:r>
          </a:p>
          <a:p>
            <a:r>
              <a:rPr lang="en-US" sz="2000" dirty="0" smtClean="0">
                <a:latin typeface="Consolas"/>
                <a:cs typeface="Consolas"/>
              </a:rPr>
              <a:t>}</a:t>
            </a:r>
          </a:p>
        </p:txBody>
      </p:sp>
    </p:spTree>
    <p:extLst>
      <p:ext uri="{BB962C8B-B14F-4D97-AF65-F5344CB8AC3E}">
        <p14:creationId xmlns:p14="http://schemas.microsoft.com/office/powerpoint/2010/main" val="21940208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500"/>
                                        <p:tgtEl>
                                          <p:spTgt spid="44"/>
                                        </p:tgtEl>
                                      </p:cBhvr>
                                    </p:animEffect>
                                  </p:childTnLst>
                                </p:cTn>
                              </p:par>
                              <p:par>
                                <p:cTn id="12" presetID="10"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10" presetClass="exit" presetSubtype="0" fill="hold" nodeType="afterEffect">
                                  <p:stCondLst>
                                    <p:cond delay="0"/>
                                  </p:stCondLst>
                                  <p:childTnLst>
                                    <p:animEffect transition="out" filter="fade">
                                      <p:cBhvr>
                                        <p:cTn id="17" dur="500"/>
                                        <p:tgtEl>
                                          <p:spTgt spid="44"/>
                                        </p:tgtEl>
                                      </p:cBhvr>
                                    </p:animEffect>
                                    <p:set>
                                      <p:cBhvr>
                                        <p:cTn id="18" dur="1" fill="hold">
                                          <p:stCondLst>
                                            <p:cond delay="499"/>
                                          </p:stCondLst>
                                        </p:cTn>
                                        <p:tgtEl>
                                          <p:spTgt spid="44"/>
                                        </p:tgtEl>
                                        <p:attrNameLst>
                                          <p:attrName>style.visibility</p:attrName>
                                        </p:attrNameLst>
                                      </p:cBhvr>
                                      <p:to>
                                        <p:strVal val="hidden"/>
                                      </p:to>
                                    </p:se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par>
                                <p:cTn id="23" presetID="10"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2000"/>
                            </p:stCondLst>
                            <p:childTnLst>
                              <p:par>
                                <p:cTn id="27" presetID="10" presetClass="exit" presetSubtype="0" fill="hold" nodeType="afterEffect">
                                  <p:stCondLst>
                                    <p:cond delay="0"/>
                                  </p:stCondLst>
                                  <p:childTnLst>
                                    <p:animEffect transition="out" filter="fade">
                                      <p:cBhvr>
                                        <p:cTn id="28" dur="500"/>
                                        <p:tgtEl>
                                          <p:spTgt spid="46"/>
                                        </p:tgtEl>
                                      </p:cBhvr>
                                    </p:animEffect>
                                    <p:set>
                                      <p:cBhvr>
                                        <p:cTn id="29" dur="1" fill="hold">
                                          <p:stCondLst>
                                            <p:cond delay="499"/>
                                          </p:stCondLst>
                                        </p:cTn>
                                        <p:tgtEl>
                                          <p:spTgt spid="46"/>
                                        </p:tgtEl>
                                        <p:attrNameLst>
                                          <p:attrName>style.visibility</p:attrName>
                                        </p:attrNameLst>
                                      </p:cBhvr>
                                      <p:to>
                                        <p:strVal val="hidden"/>
                                      </p:to>
                                    </p:se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par>
                                <p:cTn id="34" presetID="10" presetClass="entr" presetSubtype="0" fill="hold"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childTnLst>
                          </p:cTn>
                        </p:par>
                        <p:par>
                          <p:cTn id="37" fill="hold">
                            <p:stCondLst>
                              <p:cond delay="3000"/>
                            </p:stCondLst>
                            <p:childTnLst>
                              <p:par>
                                <p:cTn id="38" presetID="10" presetClass="exit" presetSubtype="0" fill="hold" nodeType="afterEffect">
                                  <p:stCondLst>
                                    <p:cond delay="0"/>
                                  </p:stCondLst>
                                  <p:childTnLst>
                                    <p:animEffect transition="out" filter="fade">
                                      <p:cBhvr>
                                        <p:cTn id="39" dur="500"/>
                                        <p:tgtEl>
                                          <p:spTgt spid="49"/>
                                        </p:tgtEl>
                                      </p:cBhvr>
                                    </p:animEffect>
                                    <p:set>
                                      <p:cBhvr>
                                        <p:cTn id="40" dur="1" fill="hold">
                                          <p:stCondLst>
                                            <p:cond delay="499"/>
                                          </p:stCondLst>
                                        </p:cTn>
                                        <p:tgtEl>
                                          <p:spTgt spid="49"/>
                                        </p:tgtEl>
                                        <p:attrNameLst>
                                          <p:attrName>style.visibility</p:attrName>
                                        </p:attrNameLst>
                                      </p:cBhvr>
                                      <p:to>
                                        <p:strVal val="hidden"/>
                                      </p:to>
                                    </p:set>
                                  </p:childTnLst>
                                </p:cTn>
                              </p:par>
                            </p:childTnLst>
                          </p:cTn>
                        </p:par>
                        <p:par>
                          <p:cTn id="41" fill="hold">
                            <p:stCondLst>
                              <p:cond delay="3500"/>
                            </p:stCondLst>
                            <p:childTnLst>
                              <p:par>
                                <p:cTn id="42" presetID="10" presetClass="entr" presetSubtype="0" fill="hold" nodeType="after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fade">
                                      <p:cBhvr>
                                        <p:cTn id="44" dur="500"/>
                                        <p:tgtEl>
                                          <p:spTgt spid="52"/>
                                        </p:tgtEl>
                                      </p:cBhvr>
                                    </p:animEffect>
                                  </p:childTnLst>
                                </p:cTn>
                              </p:par>
                              <p:par>
                                <p:cTn id="45" presetID="10" presetClass="entr" presetSubtype="0"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childTnLst>
                          </p:cTn>
                        </p:par>
                        <p:par>
                          <p:cTn id="48" fill="hold">
                            <p:stCondLst>
                              <p:cond delay="4000"/>
                            </p:stCondLst>
                            <p:childTnLst>
                              <p:par>
                                <p:cTn id="49" presetID="10" presetClass="exit" presetSubtype="0" fill="hold" nodeType="afterEffect">
                                  <p:stCondLst>
                                    <p:cond delay="0"/>
                                  </p:stCondLst>
                                  <p:childTnLst>
                                    <p:animEffect transition="out" filter="fade">
                                      <p:cBhvr>
                                        <p:cTn id="50" dur="500"/>
                                        <p:tgtEl>
                                          <p:spTgt spid="52"/>
                                        </p:tgtEl>
                                      </p:cBhvr>
                                    </p:animEffect>
                                    <p:set>
                                      <p:cBhvr>
                                        <p:cTn id="51" dur="1" fill="hold">
                                          <p:stCondLst>
                                            <p:cond delay="499"/>
                                          </p:stCondLst>
                                        </p:cTn>
                                        <p:tgtEl>
                                          <p:spTgt spid="52"/>
                                        </p:tgtEl>
                                        <p:attrNameLst>
                                          <p:attrName>style.visibility</p:attrName>
                                        </p:attrNameLst>
                                      </p:cBhvr>
                                      <p:to>
                                        <p:strVal val="hidden"/>
                                      </p:to>
                                    </p:set>
                                  </p:childTnLst>
                                </p:cTn>
                              </p:par>
                            </p:childTnLst>
                          </p:cTn>
                        </p:par>
                        <p:par>
                          <p:cTn id="52" fill="hold">
                            <p:stCondLst>
                              <p:cond delay="4500"/>
                            </p:stCondLst>
                            <p:childTnLst>
                              <p:par>
                                <p:cTn id="53" presetID="10" presetClass="entr" presetSubtype="0" fill="hold" nodeType="after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fade">
                                      <p:cBhvr>
                                        <p:cTn id="55" dur="500"/>
                                        <p:tgtEl>
                                          <p:spTgt spid="55"/>
                                        </p:tgtEl>
                                      </p:cBhvr>
                                    </p:animEffect>
                                  </p:childTnLst>
                                </p:cTn>
                              </p:par>
                              <p:par>
                                <p:cTn id="56" presetID="10" presetClass="entr" presetSubtype="0" fill="hold" nodeType="with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fade">
                                      <p:cBhvr>
                                        <p:cTn id="58" dur="500"/>
                                        <p:tgtEl>
                                          <p:spTgt spid="61"/>
                                        </p:tgtEl>
                                      </p:cBhvr>
                                    </p:animEffect>
                                  </p:childTnLst>
                                </p:cTn>
                              </p:par>
                            </p:childTnLst>
                          </p:cTn>
                        </p:par>
                        <p:par>
                          <p:cTn id="59" fill="hold">
                            <p:stCondLst>
                              <p:cond delay="5000"/>
                            </p:stCondLst>
                            <p:childTnLst>
                              <p:par>
                                <p:cTn id="60" presetID="10" presetClass="exit" presetSubtype="0" fill="hold" nodeType="afterEffect">
                                  <p:stCondLst>
                                    <p:cond delay="0"/>
                                  </p:stCondLst>
                                  <p:childTnLst>
                                    <p:animEffect transition="out" filter="fade">
                                      <p:cBhvr>
                                        <p:cTn id="61" dur="500"/>
                                        <p:tgtEl>
                                          <p:spTgt spid="55"/>
                                        </p:tgtEl>
                                      </p:cBhvr>
                                    </p:animEffect>
                                    <p:set>
                                      <p:cBhvr>
                                        <p:cTn id="62" dur="1" fill="hold">
                                          <p:stCondLst>
                                            <p:cond delay="499"/>
                                          </p:stCondLst>
                                        </p:cTn>
                                        <p:tgtEl>
                                          <p:spTgt spid="5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fade">
                                      <p:cBhvr>
                                        <p:cTn id="67" dur="500"/>
                                        <p:tgtEl>
                                          <p:spTgt spid="6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fade">
                                      <p:cBhvr>
                                        <p:cTn id="72" dur="500"/>
                                        <p:tgtEl>
                                          <p:spTgt spid="58"/>
                                        </p:tgtEl>
                                      </p:cBhvr>
                                    </p:animEffect>
                                  </p:childTnLst>
                                </p:cTn>
                              </p:par>
                              <p:par>
                                <p:cTn id="73" presetID="10" presetClass="exit" presetSubtype="0" fill="hold" nodeType="withEffect">
                                  <p:stCondLst>
                                    <p:cond delay="0"/>
                                  </p:stCondLst>
                                  <p:childTnLst>
                                    <p:animEffect transition="out" filter="fade">
                                      <p:cBhvr>
                                        <p:cTn id="74" dur="500"/>
                                        <p:tgtEl>
                                          <p:spTgt spid="61"/>
                                        </p:tgtEl>
                                      </p:cBhvr>
                                    </p:animEffect>
                                    <p:set>
                                      <p:cBhvr>
                                        <p:cTn id="75" dur="1" fill="hold">
                                          <p:stCondLst>
                                            <p:cond delay="499"/>
                                          </p:stCondLst>
                                        </p:cTn>
                                        <p:tgtEl>
                                          <p:spTgt spid="61"/>
                                        </p:tgtEl>
                                        <p:attrNameLst>
                                          <p:attrName>style.visibility</p:attrName>
                                        </p:attrNameLst>
                                      </p:cBhvr>
                                      <p:to>
                                        <p:strVal val="hidden"/>
                                      </p:to>
                                    </p:set>
                                  </p:childTnLst>
                                </p:cTn>
                              </p:par>
                            </p:childTnLst>
                          </p:cTn>
                        </p:par>
                        <p:par>
                          <p:cTn id="76" fill="hold">
                            <p:stCondLst>
                              <p:cond delay="500"/>
                            </p:stCondLst>
                            <p:childTnLst>
                              <p:par>
                                <p:cTn id="77" presetID="10" presetClass="exit" presetSubtype="0" fill="hold" nodeType="afterEffect">
                                  <p:stCondLst>
                                    <p:cond delay="0"/>
                                  </p:stCondLst>
                                  <p:childTnLst>
                                    <p:animEffect transition="out" filter="fade">
                                      <p:cBhvr>
                                        <p:cTn id="78" dur="500"/>
                                        <p:tgtEl>
                                          <p:spTgt spid="58"/>
                                        </p:tgtEl>
                                      </p:cBhvr>
                                    </p:animEffect>
                                    <p:set>
                                      <p:cBhvr>
                                        <p:cTn id="79" dur="1" fill="hold">
                                          <p:stCondLst>
                                            <p:cond delay="499"/>
                                          </p:stCondLst>
                                        </p:cTn>
                                        <p:tgtEl>
                                          <p:spTgt spid="58"/>
                                        </p:tgtEl>
                                        <p:attrNameLst>
                                          <p:attrName>style.visibility</p:attrName>
                                        </p:attrNameLst>
                                      </p:cBhvr>
                                      <p:to>
                                        <p:strVal val="hidden"/>
                                      </p:to>
                                    </p:set>
                                  </p:childTnLst>
                                </p:cTn>
                              </p:par>
                            </p:childTnLst>
                          </p:cTn>
                        </p:par>
                        <p:par>
                          <p:cTn id="80" fill="hold">
                            <p:stCondLst>
                              <p:cond delay="1000"/>
                            </p:stCondLst>
                            <p:childTnLst>
                              <p:par>
                                <p:cTn id="81" presetID="10" presetClass="entr" presetSubtype="0" fill="hold" nodeType="afterEffect">
                                  <p:stCondLst>
                                    <p:cond delay="0"/>
                                  </p:stCondLst>
                                  <p:childTnLst>
                                    <p:set>
                                      <p:cBhvr>
                                        <p:cTn id="82" dur="1" fill="hold">
                                          <p:stCondLst>
                                            <p:cond delay="0"/>
                                          </p:stCondLst>
                                        </p:cTn>
                                        <p:tgtEl>
                                          <p:spTgt spid="63"/>
                                        </p:tgtEl>
                                        <p:attrNameLst>
                                          <p:attrName>style.visibility</p:attrName>
                                        </p:attrNameLst>
                                      </p:cBhvr>
                                      <p:to>
                                        <p:strVal val="visible"/>
                                      </p:to>
                                    </p:set>
                                    <p:animEffect transition="in" filter="fade">
                                      <p:cBhvr>
                                        <p:cTn id="83" dur="500"/>
                                        <p:tgtEl>
                                          <p:spTgt spid="63"/>
                                        </p:tgtEl>
                                      </p:cBhvr>
                                    </p:animEffect>
                                  </p:childTnLst>
                                </p:cTn>
                              </p:par>
                            </p:childTnLst>
                          </p:cTn>
                        </p:par>
                        <p:par>
                          <p:cTn id="84" fill="hold">
                            <p:stCondLst>
                              <p:cond delay="1500"/>
                            </p:stCondLst>
                            <p:childTnLst>
                              <p:par>
                                <p:cTn id="85" presetID="10" presetClass="entr" presetSubtype="0" fill="hold" nodeType="afterEffect">
                                  <p:stCondLst>
                                    <p:cond delay="0"/>
                                  </p:stCondLst>
                                  <p:childTnLst>
                                    <p:set>
                                      <p:cBhvr>
                                        <p:cTn id="86" dur="1" fill="hold">
                                          <p:stCondLst>
                                            <p:cond delay="0"/>
                                          </p:stCondLst>
                                        </p:cTn>
                                        <p:tgtEl>
                                          <p:spTgt spid="67"/>
                                        </p:tgtEl>
                                        <p:attrNameLst>
                                          <p:attrName>style.visibility</p:attrName>
                                        </p:attrNameLst>
                                      </p:cBhvr>
                                      <p:to>
                                        <p:strVal val="visible"/>
                                      </p:to>
                                    </p:set>
                                    <p:animEffect transition="in" filter="fade">
                                      <p:cBhvr>
                                        <p:cTn id="87" dur="500"/>
                                        <p:tgtEl>
                                          <p:spTgt spid="67"/>
                                        </p:tgtEl>
                                      </p:cBhvr>
                                    </p:animEffect>
                                  </p:childTnLst>
                                </p:cTn>
                              </p:par>
                              <p:par>
                                <p:cTn id="88" presetID="10" presetClass="exit" presetSubtype="0" fill="hold" nodeType="withEffect">
                                  <p:stCondLst>
                                    <p:cond delay="0"/>
                                  </p:stCondLst>
                                  <p:childTnLst>
                                    <p:animEffect transition="out" filter="fade">
                                      <p:cBhvr>
                                        <p:cTn id="89" dur="500"/>
                                        <p:tgtEl>
                                          <p:spTgt spid="43"/>
                                        </p:tgtEl>
                                      </p:cBhvr>
                                    </p:animEffect>
                                    <p:set>
                                      <p:cBhvr>
                                        <p:cTn id="90" dur="1" fill="hold">
                                          <p:stCondLst>
                                            <p:cond delay="499"/>
                                          </p:stCondLst>
                                        </p:cTn>
                                        <p:tgtEl>
                                          <p:spTgt spid="43"/>
                                        </p:tgtEl>
                                        <p:attrNameLst>
                                          <p:attrName>style.visibility</p:attrName>
                                        </p:attrNameLst>
                                      </p:cBhvr>
                                      <p:to>
                                        <p:strVal val="hidden"/>
                                      </p:to>
                                    </p:set>
                                  </p:childTnLst>
                                </p:cTn>
                              </p:par>
                            </p:childTnLst>
                          </p:cTn>
                        </p:par>
                        <p:par>
                          <p:cTn id="91" fill="hold">
                            <p:stCondLst>
                              <p:cond delay="2000"/>
                            </p:stCondLst>
                            <p:childTnLst>
                              <p:par>
                                <p:cTn id="92" presetID="10" presetClass="exit" presetSubtype="0" fill="hold" nodeType="afterEffect">
                                  <p:stCondLst>
                                    <p:cond delay="0"/>
                                  </p:stCondLst>
                                  <p:childTnLst>
                                    <p:animEffect transition="out" filter="fade">
                                      <p:cBhvr>
                                        <p:cTn id="93" dur="500"/>
                                        <p:tgtEl>
                                          <p:spTgt spid="67"/>
                                        </p:tgtEl>
                                      </p:cBhvr>
                                    </p:animEffect>
                                    <p:set>
                                      <p:cBhvr>
                                        <p:cTn id="94" dur="1" fill="hold">
                                          <p:stCondLst>
                                            <p:cond delay="499"/>
                                          </p:stCondLst>
                                        </p:cTn>
                                        <p:tgtEl>
                                          <p:spTgt spid="67"/>
                                        </p:tgtEl>
                                        <p:attrNameLst>
                                          <p:attrName>style.visibility</p:attrName>
                                        </p:attrNameLst>
                                      </p:cBhvr>
                                      <p:to>
                                        <p:strVal val="hidden"/>
                                      </p:to>
                                    </p:set>
                                  </p:childTnLst>
                                </p:cTn>
                              </p:par>
                            </p:childTnLst>
                          </p:cTn>
                        </p:par>
                        <p:par>
                          <p:cTn id="95" fill="hold">
                            <p:stCondLst>
                              <p:cond delay="2500"/>
                            </p:stCondLst>
                            <p:childTnLst>
                              <p:par>
                                <p:cTn id="96" presetID="10" presetClass="entr" presetSubtype="0" fill="hold" nodeType="afterEffect">
                                  <p:stCondLst>
                                    <p:cond delay="0"/>
                                  </p:stCondLst>
                                  <p:childTnLst>
                                    <p:set>
                                      <p:cBhvr>
                                        <p:cTn id="97" dur="1" fill="hold">
                                          <p:stCondLst>
                                            <p:cond delay="0"/>
                                          </p:stCondLst>
                                        </p:cTn>
                                        <p:tgtEl>
                                          <p:spTgt spid="64"/>
                                        </p:tgtEl>
                                        <p:attrNameLst>
                                          <p:attrName>style.visibility</p:attrName>
                                        </p:attrNameLst>
                                      </p:cBhvr>
                                      <p:to>
                                        <p:strVal val="visible"/>
                                      </p:to>
                                    </p:set>
                                    <p:animEffect transition="in" filter="fade">
                                      <p:cBhvr>
                                        <p:cTn id="98" dur="500"/>
                                        <p:tgtEl>
                                          <p:spTgt spid="64"/>
                                        </p:tgtEl>
                                      </p:cBhvr>
                                    </p:animEffect>
                                  </p:childTnLst>
                                </p:cTn>
                              </p:par>
                            </p:childTnLst>
                          </p:cTn>
                        </p:par>
                        <p:par>
                          <p:cTn id="99" fill="hold">
                            <p:stCondLst>
                              <p:cond delay="3000"/>
                            </p:stCondLst>
                            <p:childTnLst>
                              <p:par>
                                <p:cTn id="100" presetID="10" presetClass="entr" presetSubtype="0" fill="hold" nodeType="afterEffect">
                                  <p:stCondLst>
                                    <p:cond delay="0"/>
                                  </p:stCondLst>
                                  <p:childTnLst>
                                    <p:set>
                                      <p:cBhvr>
                                        <p:cTn id="101" dur="1" fill="hold">
                                          <p:stCondLst>
                                            <p:cond delay="0"/>
                                          </p:stCondLst>
                                        </p:cTn>
                                        <p:tgtEl>
                                          <p:spTgt spid="73"/>
                                        </p:tgtEl>
                                        <p:attrNameLst>
                                          <p:attrName>style.visibility</p:attrName>
                                        </p:attrNameLst>
                                      </p:cBhvr>
                                      <p:to>
                                        <p:strVal val="visible"/>
                                      </p:to>
                                    </p:set>
                                    <p:animEffect transition="in" filter="fade">
                                      <p:cBhvr>
                                        <p:cTn id="102" dur="500"/>
                                        <p:tgtEl>
                                          <p:spTgt spid="73"/>
                                        </p:tgtEl>
                                      </p:cBhvr>
                                    </p:animEffect>
                                  </p:childTnLst>
                                </p:cTn>
                              </p:par>
                              <p:par>
                                <p:cTn id="103" presetID="10" presetClass="exit" presetSubtype="0" fill="hold" nodeType="withEffect">
                                  <p:stCondLst>
                                    <p:cond delay="0"/>
                                  </p:stCondLst>
                                  <p:childTnLst>
                                    <p:animEffect transition="out" filter="fade">
                                      <p:cBhvr>
                                        <p:cTn id="104" dur="500"/>
                                        <p:tgtEl>
                                          <p:spTgt spid="42"/>
                                        </p:tgtEl>
                                      </p:cBhvr>
                                    </p:animEffect>
                                    <p:set>
                                      <p:cBhvr>
                                        <p:cTn id="105" dur="1" fill="hold">
                                          <p:stCondLst>
                                            <p:cond delay="499"/>
                                          </p:stCondLst>
                                        </p:cTn>
                                        <p:tgtEl>
                                          <p:spTgt spid="42"/>
                                        </p:tgtEl>
                                        <p:attrNameLst>
                                          <p:attrName>style.visibility</p:attrName>
                                        </p:attrNameLst>
                                      </p:cBhvr>
                                      <p:to>
                                        <p:strVal val="hidden"/>
                                      </p:to>
                                    </p:set>
                                  </p:childTnLst>
                                </p:cTn>
                              </p:par>
                            </p:childTnLst>
                          </p:cTn>
                        </p:par>
                        <p:par>
                          <p:cTn id="106" fill="hold">
                            <p:stCondLst>
                              <p:cond delay="3500"/>
                            </p:stCondLst>
                            <p:childTnLst>
                              <p:par>
                                <p:cTn id="107" presetID="10" presetClass="exit" presetSubtype="0" fill="hold" nodeType="afterEffect">
                                  <p:stCondLst>
                                    <p:cond delay="0"/>
                                  </p:stCondLst>
                                  <p:childTnLst>
                                    <p:animEffect transition="out" filter="fade">
                                      <p:cBhvr>
                                        <p:cTn id="108" dur="500"/>
                                        <p:tgtEl>
                                          <p:spTgt spid="73"/>
                                        </p:tgtEl>
                                      </p:cBhvr>
                                    </p:animEffect>
                                    <p:set>
                                      <p:cBhvr>
                                        <p:cTn id="109" dur="1" fill="hold">
                                          <p:stCondLst>
                                            <p:cond delay="499"/>
                                          </p:stCondLst>
                                        </p:cTn>
                                        <p:tgtEl>
                                          <p:spTgt spid="73"/>
                                        </p:tgtEl>
                                        <p:attrNameLst>
                                          <p:attrName>style.visibility</p:attrName>
                                        </p:attrNameLst>
                                      </p:cBhvr>
                                      <p:to>
                                        <p:strVal val="hidden"/>
                                      </p:to>
                                    </p:set>
                                  </p:childTnLst>
                                </p:cTn>
                              </p:par>
                            </p:childTnLst>
                          </p:cTn>
                        </p:par>
                        <p:par>
                          <p:cTn id="110" fill="hold">
                            <p:stCondLst>
                              <p:cond delay="4000"/>
                            </p:stCondLst>
                            <p:childTnLst>
                              <p:par>
                                <p:cTn id="111" presetID="10" presetClass="entr" presetSubtype="0" fill="hold" nodeType="afterEffect">
                                  <p:stCondLst>
                                    <p:cond delay="0"/>
                                  </p:stCondLst>
                                  <p:childTnLst>
                                    <p:set>
                                      <p:cBhvr>
                                        <p:cTn id="112" dur="1" fill="hold">
                                          <p:stCondLst>
                                            <p:cond delay="0"/>
                                          </p:stCondLst>
                                        </p:cTn>
                                        <p:tgtEl>
                                          <p:spTgt spid="65"/>
                                        </p:tgtEl>
                                        <p:attrNameLst>
                                          <p:attrName>style.visibility</p:attrName>
                                        </p:attrNameLst>
                                      </p:cBhvr>
                                      <p:to>
                                        <p:strVal val="visible"/>
                                      </p:to>
                                    </p:set>
                                    <p:animEffect transition="in" filter="fade">
                                      <p:cBhvr>
                                        <p:cTn id="113" dur="500"/>
                                        <p:tgtEl>
                                          <p:spTgt spid="65"/>
                                        </p:tgtEl>
                                      </p:cBhvr>
                                    </p:animEffect>
                                  </p:childTnLst>
                                </p:cTn>
                              </p:par>
                            </p:childTnLst>
                          </p:cTn>
                        </p:par>
                        <p:par>
                          <p:cTn id="114" fill="hold">
                            <p:stCondLst>
                              <p:cond delay="4500"/>
                            </p:stCondLst>
                            <p:childTnLst>
                              <p:par>
                                <p:cTn id="115" presetID="10" presetClass="entr" presetSubtype="0" fill="hold" nodeType="afterEffect">
                                  <p:stCondLst>
                                    <p:cond delay="0"/>
                                  </p:stCondLst>
                                  <p:childTnLst>
                                    <p:set>
                                      <p:cBhvr>
                                        <p:cTn id="116" dur="1" fill="hold">
                                          <p:stCondLst>
                                            <p:cond delay="0"/>
                                          </p:stCondLst>
                                        </p:cTn>
                                        <p:tgtEl>
                                          <p:spTgt spid="76"/>
                                        </p:tgtEl>
                                        <p:attrNameLst>
                                          <p:attrName>style.visibility</p:attrName>
                                        </p:attrNameLst>
                                      </p:cBhvr>
                                      <p:to>
                                        <p:strVal val="visible"/>
                                      </p:to>
                                    </p:set>
                                    <p:animEffect transition="in" filter="fade">
                                      <p:cBhvr>
                                        <p:cTn id="117" dur="500"/>
                                        <p:tgtEl>
                                          <p:spTgt spid="76"/>
                                        </p:tgtEl>
                                      </p:cBhvr>
                                    </p:animEffect>
                                  </p:childTnLst>
                                </p:cTn>
                              </p:par>
                              <p:par>
                                <p:cTn id="118" presetID="10" presetClass="exit" presetSubtype="0" fill="hold" nodeType="withEffect">
                                  <p:stCondLst>
                                    <p:cond delay="0"/>
                                  </p:stCondLst>
                                  <p:childTnLst>
                                    <p:animEffect transition="out" filter="fade">
                                      <p:cBhvr>
                                        <p:cTn id="119" dur="500"/>
                                        <p:tgtEl>
                                          <p:spTgt spid="41"/>
                                        </p:tgtEl>
                                      </p:cBhvr>
                                    </p:animEffect>
                                    <p:set>
                                      <p:cBhvr>
                                        <p:cTn id="120" dur="1" fill="hold">
                                          <p:stCondLst>
                                            <p:cond delay="499"/>
                                          </p:stCondLst>
                                        </p:cTn>
                                        <p:tgtEl>
                                          <p:spTgt spid="41"/>
                                        </p:tgtEl>
                                        <p:attrNameLst>
                                          <p:attrName>style.visibility</p:attrName>
                                        </p:attrNameLst>
                                      </p:cBhvr>
                                      <p:to>
                                        <p:strVal val="hidden"/>
                                      </p:to>
                                    </p:set>
                                  </p:childTnLst>
                                </p:cTn>
                              </p:par>
                            </p:childTnLst>
                          </p:cTn>
                        </p:par>
                        <p:par>
                          <p:cTn id="121" fill="hold">
                            <p:stCondLst>
                              <p:cond delay="5000"/>
                            </p:stCondLst>
                            <p:childTnLst>
                              <p:par>
                                <p:cTn id="122" presetID="10" presetClass="exit" presetSubtype="0" fill="hold" nodeType="afterEffect">
                                  <p:stCondLst>
                                    <p:cond delay="0"/>
                                  </p:stCondLst>
                                  <p:childTnLst>
                                    <p:animEffect transition="out" filter="fade">
                                      <p:cBhvr>
                                        <p:cTn id="123" dur="500"/>
                                        <p:tgtEl>
                                          <p:spTgt spid="76"/>
                                        </p:tgtEl>
                                      </p:cBhvr>
                                    </p:animEffect>
                                    <p:set>
                                      <p:cBhvr>
                                        <p:cTn id="124" dur="1" fill="hold">
                                          <p:stCondLst>
                                            <p:cond delay="499"/>
                                          </p:stCondLst>
                                        </p:cTn>
                                        <p:tgtEl>
                                          <p:spTgt spid="76"/>
                                        </p:tgtEl>
                                        <p:attrNameLst>
                                          <p:attrName>style.visibility</p:attrName>
                                        </p:attrNameLst>
                                      </p:cBhvr>
                                      <p:to>
                                        <p:strVal val="hidden"/>
                                      </p:to>
                                    </p:set>
                                  </p:childTnLst>
                                </p:cTn>
                              </p:par>
                            </p:childTnLst>
                          </p:cTn>
                        </p:par>
                        <p:par>
                          <p:cTn id="125" fill="hold">
                            <p:stCondLst>
                              <p:cond delay="5500"/>
                            </p:stCondLst>
                            <p:childTnLst>
                              <p:par>
                                <p:cTn id="126" presetID="10" presetClass="entr" presetSubtype="0" fill="hold" nodeType="afterEffect">
                                  <p:stCondLst>
                                    <p:cond delay="0"/>
                                  </p:stCondLst>
                                  <p:childTnLst>
                                    <p:set>
                                      <p:cBhvr>
                                        <p:cTn id="127" dur="1" fill="hold">
                                          <p:stCondLst>
                                            <p:cond delay="0"/>
                                          </p:stCondLst>
                                        </p:cTn>
                                        <p:tgtEl>
                                          <p:spTgt spid="66"/>
                                        </p:tgtEl>
                                        <p:attrNameLst>
                                          <p:attrName>style.visibility</p:attrName>
                                        </p:attrNameLst>
                                      </p:cBhvr>
                                      <p:to>
                                        <p:strVal val="visible"/>
                                      </p:to>
                                    </p:set>
                                    <p:animEffect transition="in" filter="fade">
                                      <p:cBhvr>
                                        <p:cTn id="128" dur="500"/>
                                        <p:tgtEl>
                                          <p:spTgt spid="66"/>
                                        </p:tgtEl>
                                      </p:cBhvr>
                                    </p:animEffect>
                                  </p:childTnLst>
                                </p:cTn>
                              </p:par>
                            </p:childTnLst>
                          </p:cTn>
                        </p:par>
                        <p:par>
                          <p:cTn id="129" fill="hold">
                            <p:stCondLst>
                              <p:cond delay="6000"/>
                            </p:stCondLst>
                            <p:childTnLst>
                              <p:par>
                                <p:cTn id="130" presetID="10" presetClass="entr" presetSubtype="0" fill="hold" nodeType="afterEffect">
                                  <p:stCondLst>
                                    <p:cond delay="0"/>
                                  </p:stCondLst>
                                  <p:childTnLst>
                                    <p:set>
                                      <p:cBhvr>
                                        <p:cTn id="131" dur="1" fill="hold">
                                          <p:stCondLst>
                                            <p:cond delay="0"/>
                                          </p:stCondLst>
                                        </p:cTn>
                                        <p:tgtEl>
                                          <p:spTgt spid="79"/>
                                        </p:tgtEl>
                                        <p:attrNameLst>
                                          <p:attrName>style.visibility</p:attrName>
                                        </p:attrNameLst>
                                      </p:cBhvr>
                                      <p:to>
                                        <p:strVal val="visible"/>
                                      </p:to>
                                    </p:set>
                                    <p:animEffect transition="in" filter="fade">
                                      <p:cBhvr>
                                        <p:cTn id="132" dur="500"/>
                                        <p:tgtEl>
                                          <p:spTgt spid="79"/>
                                        </p:tgtEl>
                                      </p:cBhvr>
                                    </p:animEffect>
                                  </p:childTnLst>
                                </p:cTn>
                              </p:par>
                              <p:par>
                                <p:cTn id="133" presetID="10" presetClass="exit" presetSubtype="0" fill="hold" nodeType="withEffect">
                                  <p:stCondLst>
                                    <p:cond delay="0"/>
                                  </p:stCondLst>
                                  <p:childTnLst>
                                    <p:animEffect transition="out" filter="fade">
                                      <p:cBhvr>
                                        <p:cTn id="134" dur="500"/>
                                        <p:tgtEl>
                                          <p:spTgt spid="4"/>
                                        </p:tgtEl>
                                      </p:cBhvr>
                                    </p:animEffect>
                                    <p:set>
                                      <p:cBhvr>
                                        <p:cTn id="135" dur="1" fill="hold">
                                          <p:stCondLst>
                                            <p:cond delay="499"/>
                                          </p:stCondLst>
                                        </p:cTn>
                                        <p:tgtEl>
                                          <p:spTgt spid="4"/>
                                        </p:tgtEl>
                                        <p:attrNameLst>
                                          <p:attrName>style.visibility</p:attrName>
                                        </p:attrNameLst>
                                      </p:cBhvr>
                                      <p:to>
                                        <p:strVal val="hidden"/>
                                      </p:to>
                                    </p:set>
                                  </p:childTnLst>
                                </p:cTn>
                              </p:par>
                            </p:childTnLst>
                          </p:cTn>
                        </p:par>
                        <p:par>
                          <p:cTn id="136" fill="hold">
                            <p:stCondLst>
                              <p:cond delay="6500"/>
                            </p:stCondLst>
                            <p:childTnLst>
                              <p:par>
                                <p:cTn id="137" presetID="10" presetClass="exit" presetSubtype="0" fill="hold" nodeType="afterEffect">
                                  <p:stCondLst>
                                    <p:cond delay="0"/>
                                  </p:stCondLst>
                                  <p:childTnLst>
                                    <p:animEffect transition="out" filter="fade">
                                      <p:cBhvr>
                                        <p:cTn id="138" dur="500"/>
                                        <p:tgtEl>
                                          <p:spTgt spid="79"/>
                                        </p:tgtEl>
                                      </p:cBhvr>
                                    </p:animEffect>
                                    <p:set>
                                      <p:cBhvr>
                                        <p:cTn id="139" dur="1" fill="hold">
                                          <p:stCondLst>
                                            <p:cond delay="499"/>
                                          </p:stCondLst>
                                        </p:cTn>
                                        <p:tgtEl>
                                          <p:spTgt spid="79"/>
                                        </p:tgtEl>
                                        <p:attrNameLst>
                                          <p:attrName>style.visibility</p:attrName>
                                        </p:attrNameLst>
                                      </p:cBhvr>
                                      <p:to>
                                        <p:strVal val="hidden"/>
                                      </p:to>
                                    </p:set>
                                  </p:childTnLst>
                                </p:cTn>
                              </p:par>
                            </p:childTnLst>
                          </p:cTn>
                        </p:par>
                        <p:par>
                          <p:cTn id="140" fill="hold">
                            <p:stCondLst>
                              <p:cond delay="7000"/>
                            </p:stCondLst>
                            <p:childTnLst>
                              <p:par>
                                <p:cTn id="141" presetID="10" presetClass="entr" presetSubtype="0" fill="hold" nodeType="afterEffect">
                                  <p:stCondLst>
                                    <p:cond delay="0"/>
                                  </p:stCondLst>
                                  <p:childTnLst>
                                    <p:set>
                                      <p:cBhvr>
                                        <p:cTn id="142" dur="1" fill="hold">
                                          <p:stCondLst>
                                            <p:cond delay="0"/>
                                          </p:stCondLst>
                                        </p:cTn>
                                        <p:tgtEl>
                                          <p:spTgt spid="71"/>
                                        </p:tgtEl>
                                        <p:attrNameLst>
                                          <p:attrName>style.visibility</p:attrName>
                                        </p:attrNameLst>
                                      </p:cBhvr>
                                      <p:to>
                                        <p:strVal val="visible"/>
                                      </p:to>
                                    </p:set>
                                    <p:animEffect transition="in" filter="fade">
                                      <p:cBhvr>
                                        <p:cTn id="143" dur="500"/>
                                        <p:tgtEl>
                                          <p:spTgt spid="71"/>
                                        </p:tgtEl>
                                      </p:cBhvr>
                                    </p:animEffect>
                                  </p:childTnLst>
                                </p:cTn>
                              </p:par>
                            </p:childTnLst>
                          </p:cTn>
                        </p:par>
                        <p:par>
                          <p:cTn id="144" fill="hold">
                            <p:stCondLst>
                              <p:cond delay="7500"/>
                            </p:stCondLst>
                            <p:childTnLst>
                              <p:par>
                                <p:cTn id="145" presetID="10" presetClass="exit" presetSubtype="0" fill="hold" nodeType="afterEffect">
                                  <p:stCondLst>
                                    <p:cond delay="0"/>
                                  </p:stCondLst>
                                  <p:childTnLst>
                                    <p:animEffect transition="out" filter="fade">
                                      <p:cBhvr>
                                        <p:cTn id="146" dur="500"/>
                                        <p:tgtEl>
                                          <p:spTgt spid="2"/>
                                        </p:tgtEl>
                                      </p:cBhvr>
                                    </p:animEffect>
                                    <p:set>
                                      <p:cBhvr>
                                        <p:cTn id="14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2745" y="4310606"/>
            <a:ext cx="7716416" cy="769441"/>
          </a:xfrm>
          <a:prstGeom prst="rect">
            <a:avLst/>
          </a:prstGeom>
          <a:noFill/>
        </p:spPr>
        <p:txBody>
          <a:bodyPr wrap="square" rtlCol="0">
            <a:spAutoFit/>
          </a:bodyPr>
          <a:lstStyle/>
          <a:p>
            <a:pPr algn="ctr"/>
            <a:r>
              <a:rPr lang="en-US" sz="4400" dirty="0" smtClean="0">
                <a:latin typeface="Ubuntu Light"/>
                <a:cs typeface="Ubuntu Light"/>
              </a:rPr>
              <a:t>How to perform inference?</a:t>
            </a:r>
          </a:p>
        </p:txBody>
      </p:sp>
      <p:sp>
        <p:nvSpPr>
          <p:cNvPr id="4" name="Content Placeholder 4"/>
          <p:cNvSpPr txBox="1">
            <a:spLocks/>
          </p:cNvSpPr>
          <p:nvPr/>
        </p:nvSpPr>
        <p:spPr>
          <a:xfrm>
            <a:off x="428336" y="279036"/>
            <a:ext cx="6653061" cy="3146356"/>
          </a:xfrm>
          <a:prstGeom prst="rect">
            <a:avLst/>
          </a:prstGeom>
        </p:spPr>
        <p:txBody>
          <a:bodyPr>
            <a:normAutofit/>
          </a:bodyPr>
          <a:lstStyle>
            <a:lvl1pPr marL="0" indent="0" algn="l" defTabSz="457200" rtl="0" eaLnBrk="1" latinLnBrk="0" hangingPunct="1">
              <a:spcBef>
                <a:spcPct val="20000"/>
              </a:spcBef>
              <a:buFontTx/>
              <a:buNone/>
              <a:defRPr sz="3200" b="0" i="0" kern="1200">
                <a:solidFill>
                  <a:schemeClr val="tx1"/>
                </a:solidFill>
                <a:latin typeface="Ubuntu Light"/>
                <a:ea typeface="+mn-ea"/>
                <a:cs typeface="Ubuntu Light"/>
              </a:defRPr>
            </a:lvl1pPr>
            <a:lvl2pPr marL="457200" indent="0" algn="l" defTabSz="457200" rtl="0" eaLnBrk="1" latinLnBrk="0" hangingPunct="1">
              <a:spcBef>
                <a:spcPct val="20000"/>
              </a:spcBef>
              <a:buFontTx/>
              <a:buNone/>
              <a:defRPr sz="2800" b="0" i="0" kern="1200">
                <a:solidFill>
                  <a:schemeClr val="tx1"/>
                </a:solidFill>
                <a:latin typeface="Ubuntu Light"/>
                <a:ea typeface="+mn-ea"/>
                <a:cs typeface="Ubuntu Light"/>
              </a:defRPr>
            </a:lvl2pPr>
            <a:lvl3pPr marL="914400" indent="0" algn="l" defTabSz="457200" rtl="0" eaLnBrk="1" latinLnBrk="0" hangingPunct="1">
              <a:spcBef>
                <a:spcPct val="20000"/>
              </a:spcBef>
              <a:buFontTx/>
              <a:buNone/>
              <a:defRPr sz="2400" b="0" i="0" kern="1200">
                <a:solidFill>
                  <a:schemeClr val="tx1"/>
                </a:solidFill>
                <a:latin typeface="Ubuntu Light"/>
                <a:ea typeface="+mn-ea"/>
                <a:cs typeface="Ubuntu Light"/>
              </a:defRPr>
            </a:lvl3pPr>
            <a:lvl4pPr marL="1371600" indent="0" algn="l" defTabSz="457200" rtl="0" eaLnBrk="1" latinLnBrk="0" hangingPunct="1">
              <a:spcBef>
                <a:spcPct val="20000"/>
              </a:spcBef>
              <a:buFontTx/>
              <a:buNone/>
              <a:defRPr sz="2000" b="0" i="0" kern="1200">
                <a:solidFill>
                  <a:schemeClr val="tx1"/>
                </a:solidFill>
                <a:latin typeface="Ubuntu Light"/>
                <a:ea typeface="+mn-ea"/>
                <a:cs typeface="Ubuntu Light"/>
              </a:defRPr>
            </a:lvl4pPr>
            <a:lvl5pPr marL="1828800" indent="0" algn="l" defTabSz="457200" rtl="0" eaLnBrk="1" latinLnBrk="0" hangingPunct="1">
              <a:spcBef>
                <a:spcPct val="20000"/>
              </a:spcBef>
              <a:buFontTx/>
              <a:buNone/>
              <a:defRPr sz="2000" b="0" i="0" kern="1200">
                <a:solidFill>
                  <a:schemeClr val="tx1"/>
                </a:solidFill>
                <a:latin typeface="Ubuntu Light"/>
                <a:ea typeface="+mn-ea"/>
                <a:cs typeface="Ubuntu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err="1">
                <a:solidFill>
                  <a:schemeClr val="accent1"/>
                </a:solidFill>
                <a:latin typeface="Consolas"/>
                <a:cs typeface="Consolas"/>
              </a:rPr>
              <a:t>var</a:t>
            </a:r>
            <a:r>
              <a:rPr lang="en-US" sz="2000" dirty="0">
                <a:solidFill>
                  <a:schemeClr val="accent1"/>
                </a:solidFill>
                <a:latin typeface="Consolas"/>
                <a:cs typeface="Consolas"/>
              </a:rPr>
              <a:t> </a:t>
            </a:r>
            <a:r>
              <a:rPr lang="en-US" sz="2000" dirty="0" err="1">
                <a:latin typeface="Consolas"/>
                <a:cs typeface="Consolas"/>
              </a:rPr>
              <a:t>obs</a:t>
            </a:r>
            <a:r>
              <a:rPr lang="en-US" sz="2000" dirty="0">
                <a:latin typeface="Consolas"/>
                <a:cs typeface="Consolas"/>
              </a:rPr>
              <a:t> </a:t>
            </a:r>
            <a:r>
              <a:rPr lang="en-US" sz="2000" dirty="0">
                <a:solidFill>
                  <a:srgbClr val="FFFFFF"/>
                </a:solidFill>
                <a:latin typeface="Consolas"/>
                <a:cs typeface="Consolas"/>
              </a:rPr>
              <a:t>= </a:t>
            </a:r>
            <a:r>
              <a:rPr lang="en-US" sz="2000" dirty="0" err="1">
                <a:latin typeface="Consolas"/>
                <a:cs typeface="Consolas"/>
              </a:rPr>
              <a:t>loadObservations</a:t>
            </a:r>
            <a:r>
              <a:rPr lang="en-US" sz="2000" dirty="0">
                <a:latin typeface="Consolas"/>
                <a:cs typeface="Consolas"/>
              </a:rPr>
              <a:t>(</a:t>
            </a:r>
            <a:r>
              <a:rPr lang="en-US" sz="2000" dirty="0">
                <a:solidFill>
                  <a:srgbClr val="F3F65C"/>
                </a:solidFill>
                <a:latin typeface="Consolas"/>
                <a:cs typeface="Consolas"/>
              </a:rPr>
              <a:t>‘</a:t>
            </a:r>
            <a:r>
              <a:rPr lang="en-US" sz="2000" dirty="0" err="1">
                <a:solidFill>
                  <a:srgbClr val="F3F65C"/>
                </a:solidFill>
                <a:latin typeface="Consolas"/>
                <a:cs typeface="Consolas"/>
              </a:rPr>
              <a:t>file.txt</a:t>
            </a:r>
            <a:r>
              <a:rPr lang="en-US" sz="2000" dirty="0">
                <a:solidFill>
                  <a:srgbClr val="F3F65C"/>
                </a:solidFill>
                <a:latin typeface="Consolas"/>
                <a:cs typeface="Consolas"/>
              </a:rPr>
              <a:t>’</a:t>
            </a:r>
            <a:r>
              <a:rPr lang="en-US" sz="2000" dirty="0">
                <a:latin typeface="Consolas"/>
                <a:cs typeface="Consolas"/>
              </a:rPr>
              <a:t>)</a:t>
            </a:r>
            <a:r>
              <a:rPr lang="en-US" sz="2000" dirty="0" smtClean="0">
                <a:latin typeface="Consolas"/>
                <a:cs typeface="Consolas"/>
              </a:rPr>
              <a:t>;</a:t>
            </a:r>
            <a:endParaRPr lang="en-US" sz="2000" dirty="0" smtClean="0">
              <a:solidFill>
                <a:srgbClr val="4F81BD"/>
              </a:solidFill>
              <a:latin typeface="Consolas"/>
              <a:cs typeface="Consolas"/>
            </a:endParaRPr>
          </a:p>
          <a:p>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hmm </a:t>
            </a:r>
            <a:r>
              <a:rPr lang="en-US" sz="2000" dirty="0">
                <a:solidFill>
                  <a:srgbClr val="FFFFFF"/>
                </a:solidFill>
                <a:latin typeface="Consolas"/>
                <a:cs typeface="Consolas"/>
              </a:rPr>
              <a:t>= </a:t>
            </a:r>
            <a:r>
              <a:rPr lang="en-US" sz="2000" dirty="0">
                <a:solidFill>
                  <a:srgbClr val="4F81BD"/>
                </a:solidFill>
                <a:latin typeface="Consolas"/>
                <a:cs typeface="Consolas"/>
              </a:rPr>
              <a:t>function</a:t>
            </a:r>
            <a:r>
              <a:rPr lang="en-US" sz="2000" dirty="0">
                <a:latin typeface="Consolas"/>
                <a:cs typeface="Consolas"/>
              </a:rPr>
              <a:t>(n) {</a:t>
            </a:r>
          </a:p>
          <a:p>
            <a:r>
              <a:rPr lang="en-US" sz="2000" dirty="0">
                <a:latin typeface="Consolas"/>
                <a:cs typeface="Consolas"/>
              </a:rPr>
              <a:t>	</a:t>
            </a:r>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state = (n == 0) ?</a:t>
            </a:r>
          </a:p>
          <a:p>
            <a:r>
              <a:rPr lang="en-US" sz="2000" dirty="0">
                <a:latin typeface="Consolas"/>
                <a:cs typeface="Consolas"/>
              </a:rPr>
              <a:t>		</a:t>
            </a:r>
            <a:r>
              <a:rPr lang="en-US" sz="2000" dirty="0" err="1">
                <a:latin typeface="Consolas"/>
                <a:cs typeface="Consolas"/>
              </a:rPr>
              <a:t>initState</a:t>
            </a:r>
            <a:r>
              <a:rPr lang="en-US" sz="2000" dirty="0">
                <a:latin typeface="Consolas"/>
                <a:cs typeface="Consolas"/>
              </a:rPr>
              <a:t>() :</a:t>
            </a:r>
          </a:p>
          <a:p>
            <a:r>
              <a:rPr lang="en-US" sz="2000" dirty="0">
                <a:latin typeface="Consolas"/>
                <a:cs typeface="Consolas"/>
              </a:rPr>
              <a:t>		transition(hmm(n-1));</a:t>
            </a:r>
          </a:p>
          <a:p>
            <a:r>
              <a:rPr lang="en-US" sz="2000" dirty="0" smtClean="0">
                <a:latin typeface="Consolas"/>
                <a:cs typeface="Consolas"/>
              </a:rPr>
              <a:t>	observe</a:t>
            </a:r>
            <a:r>
              <a:rPr lang="en-US" sz="2000" dirty="0">
                <a:latin typeface="Consolas"/>
                <a:cs typeface="Consolas"/>
              </a:rPr>
              <a:t>(state, </a:t>
            </a:r>
            <a:r>
              <a:rPr lang="en-US" sz="2000" dirty="0" err="1">
                <a:latin typeface="Consolas"/>
                <a:cs typeface="Consolas"/>
              </a:rPr>
              <a:t>obs</a:t>
            </a:r>
            <a:r>
              <a:rPr lang="en-US" sz="2000" dirty="0">
                <a:latin typeface="Consolas"/>
                <a:cs typeface="Consolas"/>
              </a:rPr>
              <a:t>[n])</a:t>
            </a:r>
            <a:r>
              <a:rPr lang="en-US" sz="2000" dirty="0" smtClean="0">
                <a:latin typeface="Consolas"/>
                <a:cs typeface="Consolas"/>
              </a:rPr>
              <a:t>;</a:t>
            </a:r>
          </a:p>
          <a:p>
            <a:r>
              <a:rPr lang="en-US" sz="2000" dirty="0" smtClean="0">
                <a:latin typeface="Consolas"/>
                <a:cs typeface="Consolas"/>
              </a:rPr>
              <a:t>	</a:t>
            </a:r>
            <a:r>
              <a:rPr lang="en-US" sz="2000" dirty="0" smtClean="0">
                <a:solidFill>
                  <a:srgbClr val="4F81BD"/>
                </a:solidFill>
                <a:latin typeface="Consolas"/>
                <a:cs typeface="Consolas"/>
              </a:rPr>
              <a:t>return</a:t>
            </a:r>
            <a:r>
              <a:rPr lang="en-US" sz="2000" dirty="0" smtClean="0">
                <a:solidFill>
                  <a:srgbClr val="D74546"/>
                </a:solidFill>
                <a:latin typeface="Consolas"/>
                <a:cs typeface="Consolas"/>
              </a:rPr>
              <a:t> </a:t>
            </a:r>
            <a:r>
              <a:rPr lang="en-US" sz="2000" dirty="0" smtClean="0">
                <a:latin typeface="Consolas"/>
                <a:cs typeface="Consolas"/>
              </a:rPr>
              <a:t>state;</a:t>
            </a:r>
          </a:p>
          <a:p>
            <a:r>
              <a:rPr lang="en-US" sz="2000" dirty="0" smtClean="0">
                <a:latin typeface="Consolas"/>
                <a:cs typeface="Consolas"/>
              </a:rPr>
              <a:t>}</a:t>
            </a:r>
          </a:p>
        </p:txBody>
      </p:sp>
    </p:spTree>
    <p:extLst>
      <p:ext uri="{BB962C8B-B14F-4D97-AF65-F5344CB8AC3E}">
        <p14:creationId xmlns:p14="http://schemas.microsoft.com/office/powerpoint/2010/main" val="33959286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2745" y="4310606"/>
            <a:ext cx="7716416" cy="1446550"/>
          </a:xfrm>
          <a:prstGeom prst="rect">
            <a:avLst/>
          </a:prstGeom>
          <a:noFill/>
        </p:spPr>
        <p:txBody>
          <a:bodyPr wrap="square" rtlCol="0">
            <a:spAutoFit/>
          </a:bodyPr>
          <a:lstStyle/>
          <a:p>
            <a:pPr algn="ctr"/>
            <a:r>
              <a:rPr lang="en-US" sz="4400" dirty="0" smtClean="0">
                <a:latin typeface="Ubuntu Light"/>
                <a:cs typeface="Ubuntu Light"/>
              </a:rPr>
              <a:t>MCMC</a:t>
            </a:r>
          </a:p>
          <a:p>
            <a:pPr algn="ctr"/>
            <a:r>
              <a:rPr lang="en-US" sz="4400" dirty="0" smtClean="0">
                <a:latin typeface="Ubuntu Light"/>
                <a:cs typeface="Ubuntu Light"/>
              </a:rPr>
              <a:t>Metropolis-</a:t>
            </a:r>
            <a:r>
              <a:rPr lang="en-US" sz="4400" dirty="0" smtClean="0">
                <a:latin typeface="Ubuntu Light"/>
                <a:cs typeface="Ubuntu Light"/>
              </a:rPr>
              <a:t>Hastings (MH) </a:t>
            </a:r>
            <a:endParaRPr lang="en-US" sz="4400" dirty="0" smtClean="0">
              <a:latin typeface="Ubuntu Light"/>
              <a:cs typeface="Ubuntu Light"/>
            </a:endParaRPr>
          </a:p>
        </p:txBody>
      </p:sp>
      <p:sp>
        <p:nvSpPr>
          <p:cNvPr id="4" name="Content Placeholder 4"/>
          <p:cNvSpPr txBox="1">
            <a:spLocks/>
          </p:cNvSpPr>
          <p:nvPr/>
        </p:nvSpPr>
        <p:spPr>
          <a:xfrm>
            <a:off x="428336" y="279036"/>
            <a:ext cx="6653061" cy="3146356"/>
          </a:xfrm>
          <a:prstGeom prst="rect">
            <a:avLst/>
          </a:prstGeom>
        </p:spPr>
        <p:txBody>
          <a:bodyPr>
            <a:normAutofit/>
          </a:bodyPr>
          <a:lstStyle>
            <a:lvl1pPr marL="0" indent="0" algn="l" defTabSz="457200" rtl="0" eaLnBrk="1" latinLnBrk="0" hangingPunct="1">
              <a:spcBef>
                <a:spcPct val="20000"/>
              </a:spcBef>
              <a:buFontTx/>
              <a:buNone/>
              <a:defRPr sz="3200" b="0" i="0" kern="1200">
                <a:solidFill>
                  <a:schemeClr val="tx1"/>
                </a:solidFill>
                <a:latin typeface="Ubuntu Light"/>
                <a:ea typeface="+mn-ea"/>
                <a:cs typeface="Ubuntu Light"/>
              </a:defRPr>
            </a:lvl1pPr>
            <a:lvl2pPr marL="457200" indent="0" algn="l" defTabSz="457200" rtl="0" eaLnBrk="1" latinLnBrk="0" hangingPunct="1">
              <a:spcBef>
                <a:spcPct val="20000"/>
              </a:spcBef>
              <a:buFontTx/>
              <a:buNone/>
              <a:defRPr sz="2800" b="0" i="0" kern="1200">
                <a:solidFill>
                  <a:schemeClr val="tx1"/>
                </a:solidFill>
                <a:latin typeface="Ubuntu Light"/>
                <a:ea typeface="+mn-ea"/>
                <a:cs typeface="Ubuntu Light"/>
              </a:defRPr>
            </a:lvl2pPr>
            <a:lvl3pPr marL="914400" indent="0" algn="l" defTabSz="457200" rtl="0" eaLnBrk="1" latinLnBrk="0" hangingPunct="1">
              <a:spcBef>
                <a:spcPct val="20000"/>
              </a:spcBef>
              <a:buFontTx/>
              <a:buNone/>
              <a:defRPr sz="2400" b="0" i="0" kern="1200">
                <a:solidFill>
                  <a:schemeClr val="tx1"/>
                </a:solidFill>
                <a:latin typeface="Ubuntu Light"/>
                <a:ea typeface="+mn-ea"/>
                <a:cs typeface="Ubuntu Light"/>
              </a:defRPr>
            </a:lvl3pPr>
            <a:lvl4pPr marL="1371600" indent="0" algn="l" defTabSz="457200" rtl="0" eaLnBrk="1" latinLnBrk="0" hangingPunct="1">
              <a:spcBef>
                <a:spcPct val="20000"/>
              </a:spcBef>
              <a:buFontTx/>
              <a:buNone/>
              <a:defRPr sz="2000" b="0" i="0" kern="1200">
                <a:solidFill>
                  <a:schemeClr val="tx1"/>
                </a:solidFill>
                <a:latin typeface="Ubuntu Light"/>
                <a:ea typeface="+mn-ea"/>
                <a:cs typeface="Ubuntu Light"/>
              </a:defRPr>
            </a:lvl4pPr>
            <a:lvl5pPr marL="1828800" indent="0" algn="l" defTabSz="457200" rtl="0" eaLnBrk="1" latinLnBrk="0" hangingPunct="1">
              <a:spcBef>
                <a:spcPct val="20000"/>
              </a:spcBef>
              <a:buFontTx/>
              <a:buNone/>
              <a:defRPr sz="2000" b="0" i="0" kern="1200">
                <a:solidFill>
                  <a:schemeClr val="tx1"/>
                </a:solidFill>
                <a:latin typeface="Ubuntu Light"/>
                <a:ea typeface="+mn-ea"/>
                <a:cs typeface="Ubuntu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err="1">
                <a:solidFill>
                  <a:schemeClr val="accent1"/>
                </a:solidFill>
                <a:latin typeface="Consolas"/>
                <a:cs typeface="Consolas"/>
              </a:rPr>
              <a:t>var</a:t>
            </a:r>
            <a:r>
              <a:rPr lang="en-US" sz="2000" dirty="0">
                <a:solidFill>
                  <a:schemeClr val="accent1"/>
                </a:solidFill>
                <a:latin typeface="Consolas"/>
                <a:cs typeface="Consolas"/>
              </a:rPr>
              <a:t> </a:t>
            </a:r>
            <a:r>
              <a:rPr lang="en-US" sz="2000" dirty="0" err="1">
                <a:latin typeface="Consolas"/>
                <a:cs typeface="Consolas"/>
              </a:rPr>
              <a:t>obs</a:t>
            </a:r>
            <a:r>
              <a:rPr lang="en-US" sz="2000" dirty="0">
                <a:latin typeface="Consolas"/>
                <a:cs typeface="Consolas"/>
              </a:rPr>
              <a:t> </a:t>
            </a:r>
            <a:r>
              <a:rPr lang="en-US" sz="2000" dirty="0">
                <a:solidFill>
                  <a:srgbClr val="FFFFFF"/>
                </a:solidFill>
                <a:latin typeface="Consolas"/>
                <a:cs typeface="Consolas"/>
              </a:rPr>
              <a:t>= </a:t>
            </a:r>
            <a:r>
              <a:rPr lang="en-US" sz="2000" dirty="0" err="1">
                <a:latin typeface="Consolas"/>
                <a:cs typeface="Consolas"/>
              </a:rPr>
              <a:t>loadObservations</a:t>
            </a:r>
            <a:r>
              <a:rPr lang="en-US" sz="2000" dirty="0">
                <a:latin typeface="Consolas"/>
                <a:cs typeface="Consolas"/>
              </a:rPr>
              <a:t>(</a:t>
            </a:r>
            <a:r>
              <a:rPr lang="en-US" sz="2000" dirty="0">
                <a:solidFill>
                  <a:srgbClr val="F3F65C"/>
                </a:solidFill>
                <a:latin typeface="Consolas"/>
                <a:cs typeface="Consolas"/>
              </a:rPr>
              <a:t>‘</a:t>
            </a:r>
            <a:r>
              <a:rPr lang="en-US" sz="2000" dirty="0" err="1">
                <a:solidFill>
                  <a:srgbClr val="F3F65C"/>
                </a:solidFill>
                <a:latin typeface="Consolas"/>
                <a:cs typeface="Consolas"/>
              </a:rPr>
              <a:t>file.txt</a:t>
            </a:r>
            <a:r>
              <a:rPr lang="en-US" sz="2000" dirty="0">
                <a:solidFill>
                  <a:srgbClr val="F3F65C"/>
                </a:solidFill>
                <a:latin typeface="Consolas"/>
                <a:cs typeface="Consolas"/>
              </a:rPr>
              <a:t>’</a:t>
            </a:r>
            <a:r>
              <a:rPr lang="en-US" sz="2000" dirty="0">
                <a:latin typeface="Consolas"/>
                <a:cs typeface="Consolas"/>
              </a:rPr>
              <a:t>)</a:t>
            </a:r>
            <a:r>
              <a:rPr lang="en-US" sz="2000" dirty="0" smtClean="0">
                <a:latin typeface="Consolas"/>
                <a:cs typeface="Consolas"/>
              </a:rPr>
              <a:t>;</a:t>
            </a:r>
            <a:endParaRPr lang="en-US" sz="2000" dirty="0" smtClean="0">
              <a:solidFill>
                <a:srgbClr val="4F81BD"/>
              </a:solidFill>
              <a:latin typeface="Consolas"/>
              <a:cs typeface="Consolas"/>
            </a:endParaRPr>
          </a:p>
          <a:p>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hmm </a:t>
            </a:r>
            <a:r>
              <a:rPr lang="en-US" sz="2000" dirty="0">
                <a:solidFill>
                  <a:srgbClr val="FFFFFF"/>
                </a:solidFill>
                <a:latin typeface="Consolas"/>
                <a:cs typeface="Consolas"/>
              </a:rPr>
              <a:t>= </a:t>
            </a:r>
            <a:r>
              <a:rPr lang="en-US" sz="2000" dirty="0">
                <a:solidFill>
                  <a:srgbClr val="4F81BD"/>
                </a:solidFill>
                <a:latin typeface="Consolas"/>
                <a:cs typeface="Consolas"/>
              </a:rPr>
              <a:t>function</a:t>
            </a:r>
            <a:r>
              <a:rPr lang="en-US" sz="2000" dirty="0">
                <a:latin typeface="Consolas"/>
                <a:cs typeface="Consolas"/>
              </a:rPr>
              <a:t>(n) {</a:t>
            </a:r>
          </a:p>
          <a:p>
            <a:r>
              <a:rPr lang="en-US" sz="2000" dirty="0">
                <a:latin typeface="Consolas"/>
                <a:cs typeface="Consolas"/>
              </a:rPr>
              <a:t>	</a:t>
            </a:r>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state = (n == 0) ?</a:t>
            </a:r>
          </a:p>
          <a:p>
            <a:r>
              <a:rPr lang="en-US" sz="2000" dirty="0">
                <a:latin typeface="Consolas"/>
                <a:cs typeface="Consolas"/>
              </a:rPr>
              <a:t>		</a:t>
            </a:r>
            <a:r>
              <a:rPr lang="en-US" sz="2000" dirty="0" err="1">
                <a:latin typeface="Consolas"/>
                <a:cs typeface="Consolas"/>
              </a:rPr>
              <a:t>initState</a:t>
            </a:r>
            <a:r>
              <a:rPr lang="en-US" sz="2000" dirty="0">
                <a:latin typeface="Consolas"/>
                <a:cs typeface="Consolas"/>
              </a:rPr>
              <a:t>() :</a:t>
            </a:r>
          </a:p>
          <a:p>
            <a:r>
              <a:rPr lang="en-US" sz="2000" dirty="0">
                <a:latin typeface="Consolas"/>
                <a:cs typeface="Consolas"/>
              </a:rPr>
              <a:t>		transition(hmm(n-1));</a:t>
            </a:r>
          </a:p>
          <a:p>
            <a:r>
              <a:rPr lang="en-US" sz="2000" dirty="0" smtClean="0">
                <a:latin typeface="Consolas"/>
                <a:cs typeface="Consolas"/>
              </a:rPr>
              <a:t>	observe</a:t>
            </a:r>
            <a:r>
              <a:rPr lang="en-US" sz="2000" dirty="0">
                <a:latin typeface="Consolas"/>
                <a:cs typeface="Consolas"/>
              </a:rPr>
              <a:t>(state, </a:t>
            </a:r>
            <a:r>
              <a:rPr lang="en-US" sz="2000" dirty="0" err="1">
                <a:latin typeface="Consolas"/>
                <a:cs typeface="Consolas"/>
              </a:rPr>
              <a:t>obs</a:t>
            </a:r>
            <a:r>
              <a:rPr lang="en-US" sz="2000" dirty="0">
                <a:latin typeface="Consolas"/>
                <a:cs typeface="Consolas"/>
              </a:rPr>
              <a:t>[n])</a:t>
            </a:r>
            <a:r>
              <a:rPr lang="en-US" sz="2000" dirty="0" smtClean="0">
                <a:latin typeface="Consolas"/>
                <a:cs typeface="Consolas"/>
              </a:rPr>
              <a:t>;</a:t>
            </a:r>
          </a:p>
          <a:p>
            <a:r>
              <a:rPr lang="en-US" sz="2000" dirty="0" smtClean="0">
                <a:latin typeface="Consolas"/>
                <a:cs typeface="Consolas"/>
              </a:rPr>
              <a:t>	</a:t>
            </a:r>
            <a:r>
              <a:rPr lang="en-US" sz="2000" dirty="0" smtClean="0">
                <a:solidFill>
                  <a:srgbClr val="4F81BD"/>
                </a:solidFill>
                <a:latin typeface="Consolas"/>
                <a:cs typeface="Consolas"/>
              </a:rPr>
              <a:t>return</a:t>
            </a:r>
            <a:r>
              <a:rPr lang="en-US" sz="2000" dirty="0" smtClean="0">
                <a:solidFill>
                  <a:srgbClr val="D74546"/>
                </a:solidFill>
                <a:latin typeface="Consolas"/>
                <a:cs typeface="Consolas"/>
              </a:rPr>
              <a:t> </a:t>
            </a:r>
            <a:r>
              <a:rPr lang="en-US" sz="2000" dirty="0" smtClean="0">
                <a:latin typeface="Consolas"/>
                <a:cs typeface="Consolas"/>
              </a:rPr>
              <a:t>state;</a:t>
            </a:r>
          </a:p>
          <a:p>
            <a:r>
              <a:rPr lang="en-US" sz="2000" dirty="0" smtClean="0">
                <a:latin typeface="Consolas"/>
                <a:cs typeface="Consolas"/>
              </a:rPr>
              <a:t>}</a:t>
            </a:r>
          </a:p>
        </p:txBody>
      </p:sp>
    </p:spTree>
    <p:extLst>
      <p:ext uri="{BB962C8B-B14F-4D97-AF65-F5344CB8AC3E}">
        <p14:creationId xmlns:p14="http://schemas.microsoft.com/office/powerpoint/2010/main" val="35046050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17320" y="3709989"/>
            <a:ext cx="8109360" cy="2105607"/>
            <a:chOff x="517320" y="3709989"/>
            <a:chExt cx="8109360" cy="2105607"/>
          </a:xfrm>
        </p:grpSpPr>
        <p:sp>
          <p:nvSpPr>
            <p:cNvPr id="5" name="Oval 4"/>
            <p:cNvSpPr/>
            <p:nvPr/>
          </p:nvSpPr>
          <p:spPr>
            <a:xfrm>
              <a:off x="517320"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6" name="Oval 5"/>
            <p:cNvSpPr/>
            <p:nvPr/>
          </p:nvSpPr>
          <p:spPr>
            <a:xfrm>
              <a:off x="1969854"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cxnSp>
          <p:nvCxnSpPr>
            <p:cNvPr id="7" name="Straight Arrow Connector 6"/>
            <p:cNvCxnSpPr>
              <a:stCxn id="5" idx="6"/>
              <a:endCxn id="6" idx="2"/>
            </p:cNvCxnSpPr>
            <p:nvPr/>
          </p:nvCxnSpPr>
          <p:spPr>
            <a:xfrm>
              <a:off x="1364009"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17320"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5" idx="4"/>
              <a:endCxn id="8" idx="0"/>
            </p:cNvCxnSpPr>
            <p:nvPr/>
          </p:nvCxnSpPr>
          <p:spPr>
            <a:xfrm>
              <a:off x="940665"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969854"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6" idx="4"/>
              <a:endCxn id="10" idx="0"/>
            </p:cNvCxnSpPr>
            <p:nvPr/>
          </p:nvCxnSpPr>
          <p:spPr>
            <a:xfrm>
              <a:off x="2393199"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422388"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sp>
          <p:nvSpPr>
            <p:cNvPr id="13" name="Oval 12"/>
            <p:cNvSpPr/>
            <p:nvPr/>
          </p:nvSpPr>
          <p:spPr>
            <a:xfrm>
              <a:off x="4874922"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14" name="Oval 13"/>
            <p:cNvSpPr/>
            <p:nvPr/>
          </p:nvSpPr>
          <p:spPr>
            <a:xfrm>
              <a:off x="3422388"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12" idx="4"/>
              <a:endCxn id="14" idx="0"/>
            </p:cNvCxnSpPr>
            <p:nvPr/>
          </p:nvCxnSpPr>
          <p:spPr>
            <a:xfrm>
              <a:off x="3845733"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874922"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13" idx="4"/>
              <a:endCxn id="16" idx="0"/>
            </p:cNvCxnSpPr>
            <p:nvPr/>
          </p:nvCxnSpPr>
          <p:spPr>
            <a:xfrm>
              <a:off x="5298267"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6327456"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sp>
          <p:nvSpPr>
            <p:cNvPr id="19" name="Oval 18"/>
            <p:cNvSpPr/>
            <p:nvPr/>
          </p:nvSpPr>
          <p:spPr>
            <a:xfrm>
              <a:off x="7779991"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cxnSp>
          <p:nvCxnSpPr>
            <p:cNvPr id="20" name="Straight Arrow Connector 19"/>
            <p:cNvCxnSpPr>
              <a:stCxn id="18" idx="6"/>
              <a:endCxn id="19" idx="2"/>
            </p:cNvCxnSpPr>
            <p:nvPr/>
          </p:nvCxnSpPr>
          <p:spPr>
            <a:xfrm>
              <a:off x="7174145" y="4133334"/>
              <a:ext cx="605846"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6327456"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18" idx="4"/>
              <a:endCxn id="21" idx="0"/>
            </p:cNvCxnSpPr>
            <p:nvPr/>
          </p:nvCxnSpPr>
          <p:spPr>
            <a:xfrm>
              <a:off x="6750801"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7779991"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a:stCxn id="19" idx="4"/>
              <a:endCxn id="23" idx="0"/>
            </p:cNvCxnSpPr>
            <p:nvPr/>
          </p:nvCxnSpPr>
          <p:spPr>
            <a:xfrm>
              <a:off x="8203336"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6" idx="6"/>
              <a:endCxn id="12" idx="2"/>
            </p:cNvCxnSpPr>
            <p:nvPr/>
          </p:nvCxnSpPr>
          <p:spPr>
            <a:xfrm>
              <a:off x="2816543"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6"/>
              <a:endCxn id="13" idx="2"/>
            </p:cNvCxnSpPr>
            <p:nvPr/>
          </p:nvCxnSpPr>
          <p:spPr>
            <a:xfrm>
              <a:off x="4269077"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6"/>
              <a:endCxn id="18" idx="2"/>
            </p:cNvCxnSpPr>
            <p:nvPr/>
          </p:nvCxnSpPr>
          <p:spPr>
            <a:xfrm>
              <a:off x="5721611"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28" name="Content Placeholder 4"/>
          <p:cNvSpPr txBox="1">
            <a:spLocks/>
          </p:cNvSpPr>
          <p:nvPr/>
        </p:nvSpPr>
        <p:spPr>
          <a:xfrm>
            <a:off x="428336" y="279036"/>
            <a:ext cx="6653061" cy="3146356"/>
          </a:xfrm>
          <a:prstGeom prst="rect">
            <a:avLst/>
          </a:prstGeom>
        </p:spPr>
        <p:txBody>
          <a:bodyPr>
            <a:normAutofit/>
          </a:bodyPr>
          <a:lstStyle>
            <a:lvl1pPr marL="0" indent="0" algn="l" defTabSz="457200" rtl="0" eaLnBrk="1" latinLnBrk="0" hangingPunct="1">
              <a:spcBef>
                <a:spcPct val="20000"/>
              </a:spcBef>
              <a:buFontTx/>
              <a:buNone/>
              <a:defRPr sz="3200" b="0" i="0" kern="1200">
                <a:solidFill>
                  <a:schemeClr val="tx1"/>
                </a:solidFill>
                <a:latin typeface="Ubuntu Light"/>
                <a:ea typeface="+mn-ea"/>
                <a:cs typeface="Ubuntu Light"/>
              </a:defRPr>
            </a:lvl1pPr>
            <a:lvl2pPr marL="457200" indent="0" algn="l" defTabSz="457200" rtl="0" eaLnBrk="1" latinLnBrk="0" hangingPunct="1">
              <a:spcBef>
                <a:spcPct val="20000"/>
              </a:spcBef>
              <a:buFontTx/>
              <a:buNone/>
              <a:defRPr sz="2800" b="0" i="0" kern="1200">
                <a:solidFill>
                  <a:schemeClr val="tx1"/>
                </a:solidFill>
                <a:latin typeface="Ubuntu Light"/>
                <a:ea typeface="+mn-ea"/>
                <a:cs typeface="Ubuntu Light"/>
              </a:defRPr>
            </a:lvl2pPr>
            <a:lvl3pPr marL="914400" indent="0" algn="l" defTabSz="457200" rtl="0" eaLnBrk="1" latinLnBrk="0" hangingPunct="1">
              <a:spcBef>
                <a:spcPct val="20000"/>
              </a:spcBef>
              <a:buFontTx/>
              <a:buNone/>
              <a:defRPr sz="2400" b="0" i="0" kern="1200">
                <a:solidFill>
                  <a:schemeClr val="tx1"/>
                </a:solidFill>
                <a:latin typeface="Ubuntu Light"/>
                <a:ea typeface="+mn-ea"/>
                <a:cs typeface="Ubuntu Light"/>
              </a:defRPr>
            </a:lvl3pPr>
            <a:lvl4pPr marL="1371600" indent="0" algn="l" defTabSz="457200" rtl="0" eaLnBrk="1" latinLnBrk="0" hangingPunct="1">
              <a:spcBef>
                <a:spcPct val="20000"/>
              </a:spcBef>
              <a:buFontTx/>
              <a:buNone/>
              <a:defRPr sz="2000" b="0" i="0" kern="1200">
                <a:solidFill>
                  <a:schemeClr val="tx1"/>
                </a:solidFill>
                <a:latin typeface="Ubuntu Light"/>
                <a:ea typeface="+mn-ea"/>
                <a:cs typeface="Ubuntu Light"/>
              </a:defRPr>
            </a:lvl4pPr>
            <a:lvl5pPr marL="1828800" indent="0" algn="l" defTabSz="457200" rtl="0" eaLnBrk="1" latinLnBrk="0" hangingPunct="1">
              <a:spcBef>
                <a:spcPct val="20000"/>
              </a:spcBef>
              <a:buFontTx/>
              <a:buNone/>
              <a:defRPr sz="2000" b="0" i="0" kern="1200">
                <a:solidFill>
                  <a:schemeClr val="tx1"/>
                </a:solidFill>
                <a:latin typeface="Ubuntu Light"/>
                <a:ea typeface="+mn-ea"/>
                <a:cs typeface="Ubuntu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err="1">
                <a:solidFill>
                  <a:schemeClr val="accent1"/>
                </a:solidFill>
                <a:latin typeface="Consolas"/>
                <a:cs typeface="Consolas"/>
              </a:rPr>
              <a:t>var</a:t>
            </a:r>
            <a:r>
              <a:rPr lang="en-US" sz="2000" dirty="0">
                <a:solidFill>
                  <a:schemeClr val="accent1"/>
                </a:solidFill>
                <a:latin typeface="Consolas"/>
                <a:cs typeface="Consolas"/>
              </a:rPr>
              <a:t> </a:t>
            </a:r>
            <a:r>
              <a:rPr lang="en-US" sz="2000" dirty="0" err="1">
                <a:latin typeface="Consolas"/>
                <a:cs typeface="Consolas"/>
              </a:rPr>
              <a:t>obs</a:t>
            </a:r>
            <a:r>
              <a:rPr lang="en-US" sz="2000" dirty="0">
                <a:latin typeface="Consolas"/>
                <a:cs typeface="Consolas"/>
              </a:rPr>
              <a:t> </a:t>
            </a:r>
            <a:r>
              <a:rPr lang="en-US" sz="2000" dirty="0">
                <a:solidFill>
                  <a:srgbClr val="FFFFFF"/>
                </a:solidFill>
                <a:latin typeface="Consolas"/>
                <a:cs typeface="Consolas"/>
              </a:rPr>
              <a:t>= </a:t>
            </a:r>
            <a:r>
              <a:rPr lang="en-US" sz="2000" dirty="0" err="1">
                <a:latin typeface="Consolas"/>
                <a:cs typeface="Consolas"/>
              </a:rPr>
              <a:t>loadObservations</a:t>
            </a:r>
            <a:r>
              <a:rPr lang="en-US" sz="2000" dirty="0">
                <a:latin typeface="Consolas"/>
                <a:cs typeface="Consolas"/>
              </a:rPr>
              <a:t>(</a:t>
            </a:r>
            <a:r>
              <a:rPr lang="en-US" sz="2000" dirty="0">
                <a:solidFill>
                  <a:srgbClr val="F3F65C"/>
                </a:solidFill>
                <a:latin typeface="Consolas"/>
                <a:cs typeface="Consolas"/>
              </a:rPr>
              <a:t>‘</a:t>
            </a:r>
            <a:r>
              <a:rPr lang="en-US" sz="2000" dirty="0" err="1">
                <a:solidFill>
                  <a:srgbClr val="F3F65C"/>
                </a:solidFill>
                <a:latin typeface="Consolas"/>
                <a:cs typeface="Consolas"/>
              </a:rPr>
              <a:t>file.txt</a:t>
            </a:r>
            <a:r>
              <a:rPr lang="en-US" sz="2000" dirty="0">
                <a:solidFill>
                  <a:srgbClr val="F3F65C"/>
                </a:solidFill>
                <a:latin typeface="Consolas"/>
                <a:cs typeface="Consolas"/>
              </a:rPr>
              <a:t>’</a:t>
            </a:r>
            <a:r>
              <a:rPr lang="en-US" sz="2000" dirty="0">
                <a:latin typeface="Consolas"/>
                <a:cs typeface="Consolas"/>
              </a:rPr>
              <a:t>)</a:t>
            </a:r>
            <a:r>
              <a:rPr lang="en-US" sz="2000" dirty="0" smtClean="0">
                <a:latin typeface="Consolas"/>
                <a:cs typeface="Consolas"/>
              </a:rPr>
              <a:t>;</a:t>
            </a:r>
            <a:endParaRPr lang="en-US" sz="2000" dirty="0" smtClean="0">
              <a:solidFill>
                <a:srgbClr val="4F81BD"/>
              </a:solidFill>
              <a:latin typeface="Consolas"/>
              <a:cs typeface="Consolas"/>
            </a:endParaRPr>
          </a:p>
          <a:p>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hmm </a:t>
            </a:r>
            <a:r>
              <a:rPr lang="en-US" sz="2000" dirty="0">
                <a:solidFill>
                  <a:srgbClr val="FFFFFF"/>
                </a:solidFill>
                <a:latin typeface="Consolas"/>
                <a:cs typeface="Consolas"/>
              </a:rPr>
              <a:t>= </a:t>
            </a:r>
            <a:r>
              <a:rPr lang="en-US" sz="2000" dirty="0">
                <a:solidFill>
                  <a:srgbClr val="4F81BD"/>
                </a:solidFill>
                <a:latin typeface="Consolas"/>
                <a:cs typeface="Consolas"/>
              </a:rPr>
              <a:t>function</a:t>
            </a:r>
            <a:r>
              <a:rPr lang="en-US" sz="2000" dirty="0">
                <a:latin typeface="Consolas"/>
                <a:cs typeface="Consolas"/>
              </a:rPr>
              <a:t>(n) {</a:t>
            </a:r>
          </a:p>
          <a:p>
            <a:r>
              <a:rPr lang="en-US" sz="2000" dirty="0">
                <a:latin typeface="Consolas"/>
                <a:cs typeface="Consolas"/>
              </a:rPr>
              <a:t>	</a:t>
            </a:r>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state = (n == 0) ?</a:t>
            </a:r>
          </a:p>
          <a:p>
            <a:r>
              <a:rPr lang="en-US" sz="2000" dirty="0">
                <a:latin typeface="Consolas"/>
                <a:cs typeface="Consolas"/>
              </a:rPr>
              <a:t>		</a:t>
            </a:r>
            <a:r>
              <a:rPr lang="en-US" sz="2000" dirty="0" err="1">
                <a:latin typeface="Consolas"/>
                <a:cs typeface="Consolas"/>
              </a:rPr>
              <a:t>initState</a:t>
            </a:r>
            <a:r>
              <a:rPr lang="en-US" sz="2000" dirty="0">
                <a:latin typeface="Consolas"/>
                <a:cs typeface="Consolas"/>
              </a:rPr>
              <a:t>() :</a:t>
            </a:r>
          </a:p>
          <a:p>
            <a:r>
              <a:rPr lang="en-US" sz="2000" dirty="0">
                <a:latin typeface="Consolas"/>
                <a:cs typeface="Consolas"/>
              </a:rPr>
              <a:t>		transition(hmm(n-1));</a:t>
            </a:r>
          </a:p>
          <a:p>
            <a:r>
              <a:rPr lang="en-US" sz="2000" dirty="0" smtClean="0">
                <a:latin typeface="Consolas"/>
                <a:cs typeface="Consolas"/>
              </a:rPr>
              <a:t>	observe</a:t>
            </a:r>
            <a:r>
              <a:rPr lang="en-US" sz="2000" dirty="0">
                <a:latin typeface="Consolas"/>
                <a:cs typeface="Consolas"/>
              </a:rPr>
              <a:t>(state, </a:t>
            </a:r>
            <a:r>
              <a:rPr lang="en-US" sz="2000" dirty="0" err="1">
                <a:latin typeface="Consolas"/>
                <a:cs typeface="Consolas"/>
              </a:rPr>
              <a:t>obs</a:t>
            </a:r>
            <a:r>
              <a:rPr lang="en-US" sz="2000" dirty="0">
                <a:latin typeface="Consolas"/>
                <a:cs typeface="Consolas"/>
              </a:rPr>
              <a:t>[n])</a:t>
            </a:r>
            <a:r>
              <a:rPr lang="en-US" sz="2000" dirty="0" smtClean="0">
                <a:latin typeface="Consolas"/>
                <a:cs typeface="Consolas"/>
              </a:rPr>
              <a:t>;</a:t>
            </a:r>
          </a:p>
          <a:p>
            <a:r>
              <a:rPr lang="en-US" sz="2000" dirty="0" smtClean="0">
                <a:latin typeface="Consolas"/>
                <a:cs typeface="Consolas"/>
              </a:rPr>
              <a:t>	</a:t>
            </a:r>
            <a:r>
              <a:rPr lang="en-US" sz="2000" dirty="0" smtClean="0">
                <a:solidFill>
                  <a:srgbClr val="4F81BD"/>
                </a:solidFill>
                <a:latin typeface="Consolas"/>
                <a:cs typeface="Consolas"/>
              </a:rPr>
              <a:t>return</a:t>
            </a:r>
            <a:r>
              <a:rPr lang="en-US" sz="2000" dirty="0" smtClean="0">
                <a:solidFill>
                  <a:srgbClr val="D74546"/>
                </a:solidFill>
                <a:latin typeface="Consolas"/>
                <a:cs typeface="Consolas"/>
              </a:rPr>
              <a:t> </a:t>
            </a:r>
            <a:r>
              <a:rPr lang="en-US" sz="2000" dirty="0" smtClean="0">
                <a:latin typeface="Consolas"/>
                <a:cs typeface="Consolas"/>
              </a:rPr>
              <a:t>state;</a:t>
            </a:r>
          </a:p>
          <a:p>
            <a:r>
              <a:rPr lang="en-US" sz="2000" dirty="0" smtClean="0">
                <a:latin typeface="Consolas"/>
                <a:cs typeface="Consolas"/>
              </a:rPr>
              <a:t>}</a:t>
            </a:r>
          </a:p>
        </p:txBody>
      </p:sp>
    </p:spTree>
    <p:extLst>
      <p:ext uri="{BB962C8B-B14F-4D97-AF65-F5344CB8AC3E}">
        <p14:creationId xmlns:p14="http://schemas.microsoft.com/office/powerpoint/2010/main" val="18498712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517320"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6" name="Oval 5"/>
          <p:cNvSpPr/>
          <p:nvPr/>
        </p:nvSpPr>
        <p:spPr>
          <a:xfrm>
            <a:off x="1969854"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cxnSp>
        <p:nvCxnSpPr>
          <p:cNvPr id="7" name="Straight Arrow Connector 6"/>
          <p:cNvCxnSpPr>
            <a:stCxn id="5" idx="6"/>
            <a:endCxn id="6" idx="2"/>
          </p:cNvCxnSpPr>
          <p:nvPr/>
        </p:nvCxnSpPr>
        <p:spPr>
          <a:xfrm>
            <a:off x="1364009"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17320"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5" idx="4"/>
            <a:endCxn id="8" idx="0"/>
          </p:cNvCxnSpPr>
          <p:nvPr/>
        </p:nvCxnSpPr>
        <p:spPr>
          <a:xfrm>
            <a:off x="940665"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969854"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6" idx="4"/>
            <a:endCxn id="10" idx="0"/>
          </p:cNvCxnSpPr>
          <p:nvPr/>
        </p:nvCxnSpPr>
        <p:spPr>
          <a:xfrm>
            <a:off x="2393199"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422388"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00"/>
                </a:solidFill>
                <a:latin typeface="Ubuntu"/>
                <a:cs typeface="Ubuntu"/>
              </a:rPr>
              <a:t>s2</a:t>
            </a:r>
            <a:endParaRPr lang="en-US" sz="2800" b="1" dirty="0">
              <a:solidFill>
                <a:srgbClr val="000000"/>
              </a:solidFill>
              <a:latin typeface="Ubuntu"/>
              <a:cs typeface="Ubuntu"/>
            </a:endParaRPr>
          </a:p>
        </p:txBody>
      </p:sp>
      <p:sp>
        <p:nvSpPr>
          <p:cNvPr id="13" name="Oval 12"/>
          <p:cNvSpPr/>
          <p:nvPr/>
        </p:nvSpPr>
        <p:spPr>
          <a:xfrm>
            <a:off x="4874922"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14" name="Oval 13"/>
          <p:cNvSpPr/>
          <p:nvPr/>
        </p:nvSpPr>
        <p:spPr>
          <a:xfrm>
            <a:off x="3422388"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12" idx="4"/>
            <a:endCxn id="14" idx="0"/>
          </p:cNvCxnSpPr>
          <p:nvPr/>
        </p:nvCxnSpPr>
        <p:spPr>
          <a:xfrm>
            <a:off x="3845733"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874922"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13" idx="4"/>
            <a:endCxn id="16" idx="0"/>
          </p:cNvCxnSpPr>
          <p:nvPr/>
        </p:nvCxnSpPr>
        <p:spPr>
          <a:xfrm>
            <a:off x="5298267"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6327456"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sp>
        <p:nvSpPr>
          <p:cNvPr id="19" name="Oval 18"/>
          <p:cNvSpPr/>
          <p:nvPr/>
        </p:nvSpPr>
        <p:spPr>
          <a:xfrm>
            <a:off x="7779991"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cxnSp>
        <p:nvCxnSpPr>
          <p:cNvPr id="20" name="Straight Arrow Connector 19"/>
          <p:cNvCxnSpPr>
            <a:stCxn id="18" idx="6"/>
            <a:endCxn id="19" idx="2"/>
          </p:cNvCxnSpPr>
          <p:nvPr/>
        </p:nvCxnSpPr>
        <p:spPr>
          <a:xfrm>
            <a:off x="7174145" y="4133334"/>
            <a:ext cx="605846"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6327456"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18" idx="4"/>
            <a:endCxn id="21" idx="0"/>
          </p:cNvCxnSpPr>
          <p:nvPr/>
        </p:nvCxnSpPr>
        <p:spPr>
          <a:xfrm>
            <a:off x="6750801"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7779991"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a:stCxn id="19" idx="4"/>
            <a:endCxn id="23" idx="0"/>
          </p:cNvCxnSpPr>
          <p:nvPr/>
        </p:nvCxnSpPr>
        <p:spPr>
          <a:xfrm>
            <a:off x="8203336"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6" idx="6"/>
            <a:endCxn id="12" idx="2"/>
          </p:cNvCxnSpPr>
          <p:nvPr/>
        </p:nvCxnSpPr>
        <p:spPr>
          <a:xfrm>
            <a:off x="2816543"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6"/>
            <a:endCxn id="13" idx="2"/>
          </p:cNvCxnSpPr>
          <p:nvPr/>
        </p:nvCxnSpPr>
        <p:spPr>
          <a:xfrm>
            <a:off x="4269077"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6"/>
            <a:endCxn id="18" idx="2"/>
          </p:cNvCxnSpPr>
          <p:nvPr/>
        </p:nvCxnSpPr>
        <p:spPr>
          <a:xfrm>
            <a:off x="5721611"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 name="Oval 1"/>
          <p:cNvSpPr/>
          <p:nvPr/>
        </p:nvSpPr>
        <p:spPr>
          <a:xfrm>
            <a:off x="4146852" y="3940896"/>
            <a:ext cx="856310" cy="384875"/>
          </a:xfrm>
          <a:prstGeom prst="ellipse">
            <a:avLst/>
          </a:prstGeom>
          <a:no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rot="5400000">
            <a:off x="3533020" y="4546343"/>
            <a:ext cx="625421" cy="384875"/>
          </a:xfrm>
          <a:prstGeom prst="ellipse">
            <a:avLst/>
          </a:prstGeom>
          <a:no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Content Placeholder 4"/>
          <p:cNvSpPr txBox="1">
            <a:spLocks/>
          </p:cNvSpPr>
          <p:nvPr/>
        </p:nvSpPr>
        <p:spPr>
          <a:xfrm>
            <a:off x="428336" y="279036"/>
            <a:ext cx="6653061" cy="3146356"/>
          </a:xfrm>
          <a:prstGeom prst="rect">
            <a:avLst/>
          </a:prstGeom>
        </p:spPr>
        <p:txBody>
          <a:bodyPr>
            <a:normAutofit/>
          </a:bodyPr>
          <a:lstStyle>
            <a:lvl1pPr marL="0" indent="0" algn="l" defTabSz="457200" rtl="0" eaLnBrk="1" latinLnBrk="0" hangingPunct="1">
              <a:spcBef>
                <a:spcPct val="20000"/>
              </a:spcBef>
              <a:buFontTx/>
              <a:buNone/>
              <a:defRPr sz="3200" b="0" i="0" kern="1200">
                <a:solidFill>
                  <a:schemeClr val="tx1"/>
                </a:solidFill>
                <a:latin typeface="Ubuntu Light"/>
                <a:ea typeface="+mn-ea"/>
                <a:cs typeface="Ubuntu Light"/>
              </a:defRPr>
            </a:lvl1pPr>
            <a:lvl2pPr marL="457200" indent="0" algn="l" defTabSz="457200" rtl="0" eaLnBrk="1" latinLnBrk="0" hangingPunct="1">
              <a:spcBef>
                <a:spcPct val="20000"/>
              </a:spcBef>
              <a:buFontTx/>
              <a:buNone/>
              <a:defRPr sz="2800" b="0" i="0" kern="1200">
                <a:solidFill>
                  <a:schemeClr val="tx1"/>
                </a:solidFill>
                <a:latin typeface="Ubuntu Light"/>
                <a:ea typeface="+mn-ea"/>
                <a:cs typeface="Ubuntu Light"/>
              </a:defRPr>
            </a:lvl2pPr>
            <a:lvl3pPr marL="914400" indent="0" algn="l" defTabSz="457200" rtl="0" eaLnBrk="1" latinLnBrk="0" hangingPunct="1">
              <a:spcBef>
                <a:spcPct val="20000"/>
              </a:spcBef>
              <a:buFontTx/>
              <a:buNone/>
              <a:defRPr sz="2400" b="0" i="0" kern="1200">
                <a:solidFill>
                  <a:schemeClr val="tx1"/>
                </a:solidFill>
                <a:latin typeface="Ubuntu Light"/>
                <a:ea typeface="+mn-ea"/>
                <a:cs typeface="Ubuntu Light"/>
              </a:defRPr>
            </a:lvl3pPr>
            <a:lvl4pPr marL="1371600" indent="0" algn="l" defTabSz="457200" rtl="0" eaLnBrk="1" latinLnBrk="0" hangingPunct="1">
              <a:spcBef>
                <a:spcPct val="20000"/>
              </a:spcBef>
              <a:buFontTx/>
              <a:buNone/>
              <a:defRPr sz="2000" b="0" i="0" kern="1200">
                <a:solidFill>
                  <a:schemeClr val="tx1"/>
                </a:solidFill>
                <a:latin typeface="Ubuntu Light"/>
                <a:ea typeface="+mn-ea"/>
                <a:cs typeface="Ubuntu Light"/>
              </a:defRPr>
            </a:lvl4pPr>
            <a:lvl5pPr marL="1828800" indent="0" algn="l" defTabSz="457200" rtl="0" eaLnBrk="1" latinLnBrk="0" hangingPunct="1">
              <a:spcBef>
                <a:spcPct val="20000"/>
              </a:spcBef>
              <a:buFontTx/>
              <a:buNone/>
              <a:defRPr sz="2000" b="0" i="0" kern="1200">
                <a:solidFill>
                  <a:schemeClr val="tx1"/>
                </a:solidFill>
                <a:latin typeface="Ubuntu Light"/>
                <a:ea typeface="+mn-ea"/>
                <a:cs typeface="Ubuntu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err="1">
                <a:solidFill>
                  <a:schemeClr val="accent1"/>
                </a:solidFill>
                <a:latin typeface="Consolas"/>
                <a:cs typeface="Consolas"/>
              </a:rPr>
              <a:t>var</a:t>
            </a:r>
            <a:r>
              <a:rPr lang="en-US" sz="2000" dirty="0">
                <a:solidFill>
                  <a:schemeClr val="accent1"/>
                </a:solidFill>
                <a:latin typeface="Consolas"/>
                <a:cs typeface="Consolas"/>
              </a:rPr>
              <a:t> </a:t>
            </a:r>
            <a:r>
              <a:rPr lang="en-US" sz="2000" dirty="0" err="1">
                <a:latin typeface="Consolas"/>
                <a:cs typeface="Consolas"/>
              </a:rPr>
              <a:t>obs</a:t>
            </a:r>
            <a:r>
              <a:rPr lang="en-US" sz="2000" dirty="0">
                <a:latin typeface="Consolas"/>
                <a:cs typeface="Consolas"/>
              </a:rPr>
              <a:t> </a:t>
            </a:r>
            <a:r>
              <a:rPr lang="en-US" sz="2000" dirty="0">
                <a:solidFill>
                  <a:srgbClr val="FFFFFF"/>
                </a:solidFill>
                <a:latin typeface="Consolas"/>
                <a:cs typeface="Consolas"/>
              </a:rPr>
              <a:t>= </a:t>
            </a:r>
            <a:r>
              <a:rPr lang="en-US" sz="2000" dirty="0" err="1">
                <a:latin typeface="Consolas"/>
                <a:cs typeface="Consolas"/>
              </a:rPr>
              <a:t>loadObservations</a:t>
            </a:r>
            <a:r>
              <a:rPr lang="en-US" sz="2000" dirty="0">
                <a:latin typeface="Consolas"/>
                <a:cs typeface="Consolas"/>
              </a:rPr>
              <a:t>(</a:t>
            </a:r>
            <a:r>
              <a:rPr lang="en-US" sz="2000" dirty="0">
                <a:solidFill>
                  <a:srgbClr val="F3F65C"/>
                </a:solidFill>
                <a:latin typeface="Consolas"/>
                <a:cs typeface="Consolas"/>
              </a:rPr>
              <a:t>‘</a:t>
            </a:r>
            <a:r>
              <a:rPr lang="en-US" sz="2000" dirty="0" err="1">
                <a:solidFill>
                  <a:srgbClr val="F3F65C"/>
                </a:solidFill>
                <a:latin typeface="Consolas"/>
                <a:cs typeface="Consolas"/>
              </a:rPr>
              <a:t>file.txt</a:t>
            </a:r>
            <a:r>
              <a:rPr lang="en-US" sz="2000" dirty="0">
                <a:solidFill>
                  <a:srgbClr val="F3F65C"/>
                </a:solidFill>
                <a:latin typeface="Consolas"/>
                <a:cs typeface="Consolas"/>
              </a:rPr>
              <a:t>’</a:t>
            </a:r>
            <a:r>
              <a:rPr lang="en-US" sz="2000" dirty="0">
                <a:latin typeface="Consolas"/>
                <a:cs typeface="Consolas"/>
              </a:rPr>
              <a:t>)</a:t>
            </a:r>
            <a:r>
              <a:rPr lang="en-US" sz="2000" dirty="0" smtClean="0">
                <a:latin typeface="Consolas"/>
                <a:cs typeface="Consolas"/>
              </a:rPr>
              <a:t>;</a:t>
            </a:r>
            <a:endParaRPr lang="en-US" sz="2000" dirty="0" smtClean="0">
              <a:solidFill>
                <a:srgbClr val="4F81BD"/>
              </a:solidFill>
              <a:latin typeface="Consolas"/>
              <a:cs typeface="Consolas"/>
            </a:endParaRPr>
          </a:p>
          <a:p>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hmm </a:t>
            </a:r>
            <a:r>
              <a:rPr lang="en-US" sz="2000" dirty="0">
                <a:solidFill>
                  <a:srgbClr val="FFFFFF"/>
                </a:solidFill>
                <a:latin typeface="Consolas"/>
                <a:cs typeface="Consolas"/>
              </a:rPr>
              <a:t>= </a:t>
            </a:r>
            <a:r>
              <a:rPr lang="en-US" sz="2000" dirty="0">
                <a:solidFill>
                  <a:srgbClr val="4F81BD"/>
                </a:solidFill>
                <a:latin typeface="Consolas"/>
                <a:cs typeface="Consolas"/>
              </a:rPr>
              <a:t>function</a:t>
            </a:r>
            <a:r>
              <a:rPr lang="en-US" sz="2000" dirty="0">
                <a:latin typeface="Consolas"/>
                <a:cs typeface="Consolas"/>
              </a:rPr>
              <a:t>(n) {</a:t>
            </a:r>
          </a:p>
          <a:p>
            <a:r>
              <a:rPr lang="en-US" sz="2000" dirty="0">
                <a:latin typeface="Consolas"/>
                <a:cs typeface="Consolas"/>
              </a:rPr>
              <a:t>	</a:t>
            </a:r>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state = (n == 0) ?</a:t>
            </a:r>
          </a:p>
          <a:p>
            <a:r>
              <a:rPr lang="en-US" sz="2000" dirty="0">
                <a:latin typeface="Consolas"/>
                <a:cs typeface="Consolas"/>
              </a:rPr>
              <a:t>		</a:t>
            </a:r>
            <a:r>
              <a:rPr lang="en-US" sz="2000" dirty="0" err="1">
                <a:latin typeface="Consolas"/>
                <a:cs typeface="Consolas"/>
              </a:rPr>
              <a:t>initState</a:t>
            </a:r>
            <a:r>
              <a:rPr lang="en-US" sz="2000" dirty="0">
                <a:latin typeface="Consolas"/>
                <a:cs typeface="Consolas"/>
              </a:rPr>
              <a:t>() :</a:t>
            </a:r>
          </a:p>
          <a:p>
            <a:r>
              <a:rPr lang="en-US" sz="2000" dirty="0">
                <a:latin typeface="Consolas"/>
                <a:cs typeface="Consolas"/>
              </a:rPr>
              <a:t>		transition(hmm(n-1));</a:t>
            </a:r>
          </a:p>
          <a:p>
            <a:r>
              <a:rPr lang="en-US" sz="2000" dirty="0" smtClean="0">
                <a:latin typeface="Consolas"/>
                <a:cs typeface="Consolas"/>
              </a:rPr>
              <a:t>	observe</a:t>
            </a:r>
            <a:r>
              <a:rPr lang="en-US" sz="2000" dirty="0">
                <a:latin typeface="Consolas"/>
                <a:cs typeface="Consolas"/>
              </a:rPr>
              <a:t>(state, </a:t>
            </a:r>
            <a:r>
              <a:rPr lang="en-US" sz="2000" dirty="0" err="1">
                <a:latin typeface="Consolas"/>
                <a:cs typeface="Consolas"/>
              </a:rPr>
              <a:t>obs</a:t>
            </a:r>
            <a:r>
              <a:rPr lang="en-US" sz="2000" dirty="0">
                <a:latin typeface="Consolas"/>
                <a:cs typeface="Consolas"/>
              </a:rPr>
              <a:t>[n])</a:t>
            </a:r>
            <a:r>
              <a:rPr lang="en-US" sz="2000" dirty="0" smtClean="0">
                <a:latin typeface="Consolas"/>
                <a:cs typeface="Consolas"/>
              </a:rPr>
              <a:t>;</a:t>
            </a:r>
          </a:p>
          <a:p>
            <a:r>
              <a:rPr lang="en-US" sz="2000" dirty="0" smtClean="0">
                <a:latin typeface="Consolas"/>
                <a:cs typeface="Consolas"/>
              </a:rPr>
              <a:t>	</a:t>
            </a:r>
            <a:r>
              <a:rPr lang="en-US" sz="2000" dirty="0" smtClean="0">
                <a:solidFill>
                  <a:srgbClr val="4F81BD"/>
                </a:solidFill>
                <a:latin typeface="Consolas"/>
                <a:cs typeface="Consolas"/>
              </a:rPr>
              <a:t>return</a:t>
            </a:r>
            <a:r>
              <a:rPr lang="en-US" sz="2000" dirty="0" smtClean="0">
                <a:solidFill>
                  <a:srgbClr val="D74546"/>
                </a:solidFill>
                <a:latin typeface="Consolas"/>
                <a:cs typeface="Consolas"/>
              </a:rPr>
              <a:t> </a:t>
            </a:r>
            <a:r>
              <a:rPr lang="en-US" sz="2000" dirty="0" smtClean="0">
                <a:latin typeface="Consolas"/>
                <a:cs typeface="Consolas"/>
              </a:rPr>
              <a:t>state;</a:t>
            </a:r>
          </a:p>
          <a:p>
            <a:r>
              <a:rPr lang="en-US" sz="2000" dirty="0" smtClean="0">
                <a:latin typeface="Consolas"/>
                <a:cs typeface="Consolas"/>
              </a:rPr>
              <a:t>}</a:t>
            </a:r>
          </a:p>
        </p:txBody>
      </p:sp>
    </p:spTree>
    <p:extLst>
      <p:ext uri="{BB962C8B-B14F-4D97-AF65-F5344CB8AC3E}">
        <p14:creationId xmlns:p14="http://schemas.microsoft.com/office/powerpoint/2010/main" val="2917847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517320"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6" name="Oval 5"/>
          <p:cNvSpPr/>
          <p:nvPr/>
        </p:nvSpPr>
        <p:spPr>
          <a:xfrm>
            <a:off x="1969854"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cxnSp>
        <p:nvCxnSpPr>
          <p:cNvPr id="7" name="Straight Arrow Connector 6"/>
          <p:cNvCxnSpPr>
            <a:stCxn id="5" idx="6"/>
            <a:endCxn id="6" idx="2"/>
          </p:cNvCxnSpPr>
          <p:nvPr/>
        </p:nvCxnSpPr>
        <p:spPr>
          <a:xfrm>
            <a:off x="1364009"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17320"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5" idx="4"/>
            <a:endCxn id="8" idx="0"/>
          </p:cNvCxnSpPr>
          <p:nvPr/>
        </p:nvCxnSpPr>
        <p:spPr>
          <a:xfrm>
            <a:off x="940665"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969854"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6" idx="4"/>
            <a:endCxn id="10" idx="0"/>
          </p:cNvCxnSpPr>
          <p:nvPr/>
        </p:nvCxnSpPr>
        <p:spPr>
          <a:xfrm>
            <a:off x="2393199"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422388"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00"/>
                </a:solidFill>
                <a:latin typeface="Ubuntu"/>
                <a:cs typeface="Ubuntu"/>
              </a:rPr>
              <a:t>s2</a:t>
            </a:r>
            <a:endParaRPr lang="en-US" sz="2800" b="1" dirty="0">
              <a:solidFill>
                <a:srgbClr val="000000"/>
              </a:solidFill>
              <a:latin typeface="Ubuntu"/>
              <a:cs typeface="Ubuntu"/>
            </a:endParaRPr>
          </a:p>
        </p:txBody>
      </p:sp>
      <p:sp>
        <p:nvSpPr>
          <p:cNvPr id="13" name="Oval 12"/>
          <p:cNvSpPr/>
          <p:nvPr/>
        </p:nvSpPr>
        <p:spPr>
          <a:xfrm>
            <a:off x="4874922"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14" name="Oval 13"/>
          <p:cNvSpPr/>
          <p:nvPr/>
        </p:nvSpPr>
        <p:spPr>
          <a:xfrm>
            <a:off x="3422388"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12" idx="4"/>
            <a:endCxn id="14" idx="0"/>
          </p:cNvCxnSpPr>
          <p:nvPr/>
        </p:nvCxnSpPr>
        <p:spPr>
          <a:xfrm>
            <a:off x="3845733"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874922"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13" idx="4"/>
            <a:endCxn id="16" idx="0"/>
          </p:cNvCxnSpPr>
          <p:nvPr/>
        </p:nvCxnSpPr>
        <p:spPr>
          <a:xfrm>
            <a:off x="5298267"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6327456"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sp>
        <p:nvSpPr>
          <p:cNvPr id="19" name="Oval 18"/>
          <p:cNvSpPr/>
          <p:nvPr/>
        </p:nvSpPr>
        <p:spPr>
          <a:xfrm>
            <a:off x="7779991"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cxnSp>
        <p:nvCxnSpPr>
          <p:cNvPr id="20" name="Straight Arrow Connector 19"/>
          <p:cNvCxnSpPr>
            <a:stCxn id="18" idx="6"/>
            <a:endCxn id="19" idx="2"/>
          </p:cNvCxnSpPr>
          <p:nvPr/>
        </p:nvCxnSpPr>
        <p:spPr>
          <a:xfrm>
            <a:off x="7174145" y="4133334"/>
            <a:ext cx="605846"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6327456"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18" idx="4"/>
            <a:endCxn id="21" idx="0"/>
          </p:cNvCxnSpPr>
          <p:nvPr/>
        </p:nvCxnSpPr>
        <p:spPr>
          <a:xfrm>
            <a:off x="6750801"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7779991"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a:stCxn id="19" idx="4"/>
            <a:endCxn id="23" idx="0"/>
          </p:cNvCxnSpPr>
          <p:nvPr/>
        </p:nvCxnSpPr>
        <p:spPr>
          <a:xfrm>
            <a:off x="8203336"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6" idx="6"/>
            <a:endCxn id="12" idx="2"/>
          </p:cNvCxnSpPr>
          <p:nvPr/>
        </p:nvCxnSpPr>
        <p:spPr>
          <a:xfrm>
            <a:off x="2816543"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6"/>
            <a:endCxn id="13" idx="2"/>
          </p:cNvCxnSpPr>
          <p:nvPr/>
        </p:nvCxnSpPr>
        <p:spPr>
          <a:xfrm>
            <a:off x="4269077"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6"/>
            <a:endCxn id="18" idx="2"/>
          </p:cNvCxnSpPr>
          <p:nvPr/>
        </p:nvCxnSpPr>
        <p:spPr>
          <a:xfrm>
            <a:off x="5721611"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514951" y="3772216"/>
            <a:ext cx="832181" cy="307777"/>
          </a:xfrm>
          <a:prstGeom prst="rect">
            <a:avLst/>
          </a:prstGeom>
          <a:noFill/>
        </p:spPr>
        <p:txBody>
          <a:bodyPr wrap="square" rtlCol="0">
            <a:spAutoFit/>
          </a:bodyPr>
          <a:lstStyle/>
          <a:p>
            <a:pPr algn="ctr"/>
            <a:r>
              <a:rPr lang="en-US" sz="1400" b="1" dirty="0" smtClean="0">
                <a:solidFill>
                  <a:srgbClr val="008000"/>
                </a:solidFill>
                <a:latin typeface="Ubuntu Light"/>
                <a:cs typeface="Ubuntu Light"/>
              </a:rPr>
              <a:t>Reused</a:t>
            </a:r>
          </a:p>
        </p:txBody>
      </p:sp>
      <p:sp>
        <p:nvSpPr>
          <p:cNvPr id="70" name="TextBox 69"/>
          <p:cNvSpPr txBox="1"/>
          <p:nvPr/>
        </p:nvSpPr>
        <p:spPr>
          <a:xfrm>
            <a:off x="1974741" y="3772216"/>
            <a:ext cx="832181" cy="307777"/>
          </a:xfrm>
          <a:prstGeom prst="rect">
            <a:avLst/>
          </a:prstGeom>
          <a:noFill/>
        </p:spPr>
        <p:txBody>
          <a:bodyPr wrap="square" rtlCol="0">
            <a:spAutoFit/>
          </a:bodyPr>
          <a:lstStyle/>
          <a:p>
            <a:pPr algn="ctr"/>
            <a:r>
              <a:rPr lang="en-US" sz="1400" b="1" dirty="0" smtClean="0">
                <a:solidFill>
                  <a:srgbClr val="008000"/>
                </a:solidFill>
                <a:latin typeface="Ubuntu Light"/>
                <a:cs typeface="Ubuntu Light"/>
              </a:rPr>
              <a:t>Reused</a:t>
            </a:r>
          </a:p>
        </p:txBody>
      </p:sp>
      <p:sp>
        <p:nvSpPr>
          <p:cNvPr id="72" name="TextBox 71"/>
          <p:cNvSpPr txBox="1"/>
          <p:nvPr/>
        </p:nvSpPr>
        <p:spPr>
          <a:xfrm>
            <a:off x="4882176" y="3772216"/>
            <a:ext cx="832181" cy="307777"/>
          </a:xfrm>
          <a:prstGeom prst="rect">
            <a:avLst/>
          </a:prstGeom>
          <a:noFill/>
        </p:spPr>
        <p:txBody>
          <a:bodyPr wrap="square" rtlCol="0">
            <a:spAutoFit/>
          </a:bodyPr>
          <a:lstStyle/>
          <a:p>
            <a:pPr algn="ctr"/>
            <a:r>
              <a:rPr lang="en-US" sz="1400" b="1" dirty="0" smtClean="0">
                <a:solidFill>
                  <a:srgbClr val="008000"/>
                </a:solidFill>
                <a:latin typeface="Ubuntu Light"/>
                <a:cs typeface="Ubuntu Light"/>
              </a:rPr>
              <a:t>Reused</a:t>
            </a:r>
          </a:p>
        </p:txBody>
      </p:sp>
      <p:sp>
        <p:nvSpPr>
          <p:cNvPr id="82" name="TextBox 81"/>
          <p:cNvSpPr txBox="1"/>
          <p:nvPr/>
        </p:nvSpPr>
        <p:spPr>
          <a:xfrm>
            <a:off x="6322722" y="3770727"/>
            <a:ext cx="832181" cy="307777"/>
          </a:xfrm>
          <a:prstGeom prst="rect">
            <a:avLst/>
          </a:prstGeom>
          <a:noFill/>
        </p:spPr>
        <p:txBody>
          <a:bodyPr wrap="square" rtlCol="0">
            <a:spAutoFit/>
          </a:bodyPr>
          <a:lstStyle/>
          <a:p>
            <a:pPr algn="ctr"/>
            <a:r>
              <a:rPr lang="en-US" sz="1400" b="1" dirty="0" smtClean="0">
                <a:solidFill>
                  <a:srgbClr val="008000"/>
                </a:solidFill>
                <a:latin typeface="Ubuntu Light"/>
                <a:cs typeface="Ubuntu Light"/>
              </a:rPr>
              <a:t>Reused</a:t>
            </a:r>
          </a:p>
        </p:txBody>
      </p:sp>
      <p:sp>
        <p:nvSpPr>
          <p:cNvPr id="83" name="TextBox 82"/>
          <p:cNvSpPr txBox="1"/>
          <p:nvPr/>
        </p:nvSpPr>
        <p:spPr>
          <a:xfrm>
            <a:off x="7786452" y="3769238"/>
            <a:ext cx="832181" cy="307777"/>
          </a:xfrm>
          <a:prstGeom prst="rect">
            <a:avLst/>
          </a:prstGeom>
          <a:noFill/>
        </p:spPr>
        <p:txBody>
          <a:bodyPr wrap="square" rtlCol="0">
            <a:spAutoFit/>
          </a:bodyPr>
          <a:lstStyle/>
          <a:p>
            <a:pPr algn="ctr"/>
            <a:r>
              <a:rPr lang="en-US" sz="1400" b="1" dirty="0" smtClean="0">
                <a:solidFill>
                  <a:srgbClr val="008000"/>
                </a:solidFill>
                <a:latin typeface="Ubuntu Light"/>
                <a:cs typeface="Ubuntu Light"/>
              </a:rPr>
              <a:t>Reused</a:t>
            </a:r>
          </a:p>
        </p:txBody>
      </p:sp>
      <p:sp>
        <p:nvSpPr>
          <p:cNvPr id="84" name="Content Placeholder 4"/>
          <p:cNvSpPr txBox="1">
            <a:spLocks/>
          </p:cNvSpPr>
          <p:nvPr/>
        </p:nvSpPr>
        <p:spPr>
          <a:xfrm>
            <a:off x="428336" y="279036"/>
            <a:ext cx="6653061" cy="3146356"/>
          </a:xfrm>
          <a:prstGeom prst="rect">
            <a:avLst/>
          </a:prstGeom>
        </p:spPr>
        <p:txBody>
          <a:bodyPr>
            <a:normAutofit/>
          </a:bodyPr>
          <a:lstStyle>
            <a:lvl1pPr marL="0" indent="0" algn="l" defTabSz="457200" rtl="0" eaLnBrk="1" latinLnBrk="0" hangingPunct="1">
              <a:spcBef>
                <a:spcPct val="20000"/>
              </a:spcBef>
              <a:buFontTx/>
              <a:buNone/>
              <a:defRPr sz="3200" b="0" i="0" kern="1200">
                <a:solidFill>
                  <a:schemeClr val="tx1"/>
                </a:solidFill>
                <a:latin typeface="Ubuntu Light"/>
                <a:ea typeface="+mn-ea"/>
                <a:cs typeface="Ubuntu Light"/>
              </a:defRPr>
            </a:lvl1pPr>
            <a:lvl2pPr marL="457200" indent="0" algn="l" defTabSz="457200" rtl="0" eaLnBrk="1" latinLnBrk="0" hangingPunct="1">
              <a:spcBef>
                <a:spcPct val="20000"/>
              </a:spcBef>
              <a:buFontTx/>
              <a:buNone/>
              <a:defRPr sz="2800" b="0" i="0" kern="1200">
                <a:solidFill>
                  <a:schemeClr val="tx1"/>
                </a:solidFill>
                <a:latin typeface="Ubuntu Light"/>
                <a:ea typeface="+mn-ea"/>
                <a:cs typeface="Ubuntu Light"/>
              </a:defRPr>
            </a:lvl2pPr>
            <a:lvl3pPr marL="914400" indent="0" algn="l" defTabSz="457200" rtl="0" eaLnBrk="1" latinLnBrk="0" hangingPunct="1">
              <a:spcBef>
                <a:spcPct val="20000"/>
              </a:spcBef>
              <a:buFontTx/>
              <a:buNone/>
              <a:defRPr sz="2400" b="0" i="0" kern="1200">
                <a:solidFill>
                  <a:schemeClr val="tx1"/>
                </a:solidFill>
                <a:latin typeface="Ubuntu Light"/>
                <a:ea typeface="+mn-ea"/>
                <a:cs typeface="Ubuntu Light"/>
              </a:defRPr>
            </a:lvl3pPr>
            <a:lvl4pPr marL="1371600" indent="0" algn="l" defTabSz="457200" rtl="0" eaLnBrk="1" latinLnBrk="0" hangingPunct="1">
              <a:spcBef>
                <a:spcPct val="20000"/>
              </a:spcBef>
              <a:buFontTx/>
              <a:buNone/>
              <a:defRPr sz="2000" b="0" i="0" kern="1200">
                <a:solidFill>
                  <a:schemeClr val="tx1"/>
                </a:solidFill>
                <a:latin typeface="Ubuntu Light"/>
                <a:ea typeface="+mn-ea"/>
                <a:cs typeface="Ubuntu Light"/>
              </a:defRPr>
            </a:lvl4pPr>
            <a:lvl5pPr marL="1828800" indent="0" algn="l" defTabSz="457200" rtl="0" eaLnBrk="1" latinLnBrk="0" hangingPunct="1">
              <a:spcBef>
                <a:spcPct val="20000"/>
              </a:spcBef>
              <a:buFontTx/>
              <a:buNone/>
              <a:defRPr sz="2000" b="0" i="0" kern="1200">
                <a:solidFill>
                  <a:schemeClr val="tx1"/>
                </a:solidFill>
                <a:latin typeface="Ubuntu Light"/>
                <a:ea typeface="+mn-ea"/>
                <a:cs typeface="Ubuntu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err="1">
                <a:solidFill>
                  <a:schemeClr val="accent1"/>
                </a:solidFill>
                <a:latin typeface="Consolas"/>
                <a:cs typeface="Consolas"/>
              </a:rPr>
              <a:t>var</a:t>
            </a:r>
            <a:r>
              <a:rPr lang="en-US" sz="2000" dirty="0">
                <a:solidFill>
                  <a:schemeClr val="accent1"/>
                </a:solidFill>
                <a:latin typeface="Consolas"/>
                <a:cs typeface="Consolas"/>
              </a:rPr>
              <a:t> </a:t>
            </a:r>
            <a:r>
              <a:rPr lang="en-US" sz="2000" dirty="0" err="1">
                <a:latin typeface="Consolas"/>
                <a:cs typeface="Consolas"/>
              </a:rPr>
              <a:t>obs</a:t>
            </a:r>
            <a:r>
              <a:rPr lang="en-US" sz="2000" dirty="0">
                <a:latin typeface="Consolas"/>
                <a:cs typeface="Consolas"/>
              </a:rPr>
              <a:t> </a:t>
            </a:r>
            <a:r>
              <a:rPr lang="en-US" sz="2000" dirty="0">
                <a:solidFill>
                  <a:srgbClr val="FFFFFF"/>
                </a:solidFill>
                <a:latin typeface="Consolas"/>
                <a:cs typeface="Consolas"/>
              </a:rPr>
              <a:t>= </a:t>
            </a:r>
            <a:r>
              <a:rPr lang="en-US" sz="2000" dirty="0" err="1">
                <a:latin typeface="Consolas"/>
                <a:cs typeface="Consolas"/>
              </a:rPr>
              <a:t>loadObservations</a:t>
            </a:r>
            <a:r>
              <a:rPr lang="en-US" sz="2000" dirty="0">
                <a:latin typeface="Consolas"/>
                <a:cs typeface="Consolas"/>
              </a:rPr>
              <a:t>(</a:t>
            </a:r>
            <a:r>
              <a:rPr lang="en-US" sz="2000" dirty="0">
                <a:solidFill>
                  <a:srgbClr val="F3F65C"/>
                </a:solidFill>
                <a:latin typeface="Consolas"/>
                <a:cs typeface="Consolas"/>
              </a:rPr>
              <a:t>‘</a:t>
            </a:r>
            <a:r>
              <a:rPr lang="en-US" sz="2000" dirty="0" err="1">
                <a:solidFill>
                  <a:srgbClr val="F3F65C"/>
                </a:solidFill>
                <a:latin typeface="Consolas"/>
                <a:cs typeface="Consolas"/>
              </a:rPr>
              <a:t>file.txt</a:t>
            </a:r>
            <a:r>
              <a:rPr lang="en-US" sz="2000" dirty="0">
                <a:solidFill>
                  <a:srgbClr val="F3F65C"/>
                </a:solidFill>
                <a:latin typeface="Consolas"/>
                <a:cs typeface="Consolas"/>
              </a:rPr>
              <a:t>’</a:t>
            </a:r>
            <a:r>
              <a:rPr lang="en-US" sz="2000" dirty="0">
                <a:latin typeface="Consolas"/>
                <a:cs typeface="Consolas"/>
              </a:rPr>
              <a:t>)</a:t>
            </a:r>
            <a:r>
              <a:rPr lang="en-US" sz="2000" dirty="0" smtClean="0">
                <a:latin typeface="Consolas"/>
                <a:cs typeface="Consolas"/>
              </a:rPr>
              <a:t>;</a:t>
            </a:r>
            <a:endParaRPr lang="en-US" sz="2000" dirty="0" smtClean="0">
              <a:solidFill>
                <a:srgbClr val="4F81BD"/>
              </a:solidFill>
              <a:latin typeface="Consolas"/>
              <a:cs typeface="Consolas"/>
            </a:endParaRPr>
          </a:p>
          <a:p>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hmm </a:t>
            </a:r>
            <a:r>
              <a:rPr lang="en-US" sz="2000" dirty="0">
                <a:solidFill>
                  <a:srgbClr val="FFFFFF"/>
                </a:solidFill>
                <a:latin typeface="Consolas"/>
                <a:cs typeface="Consolas"/>
              </a:rPr>
              <a:t>= </a:t>
            </a:r>
            <a:r>
              <a:rPr lang="en-US" sz="2000" dirty="0">
                <a:solidFill>
                  <a:srgbClr val="4F81BD"/>
                </a:solidFill>
                <a:latin typeface="Consolas"/>
                <a:cs typeface="Consolas"/>
              </a:rPr>
              <a:t>function</a:t>
            </a:r>
            <a:r>
              <a:rPr lang="en-US" sz="2000" dirty="0">
                <a:latin typeface="Consolas"/>
                <a:cs typeface="Consolas"/>
              </a:rPr>
              <a:t>(n) {</a:t>
            </a:r>
          </a:p>
          <a:p>
            <a:r>
              <a:rPr lang="en-US" sz="2000" dirty="0">
                <a:latin typeface="Consolas"/>
                <a:cs typeface="Consolas"/>
              </a:rPr>
              <a:t>	</a:t>
            </a:r>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state = (n == 0) ?</a:t>
            </a:r>
          </a:p>
          <a:p>
            <a:r>
              <a:rPr lang="en-US" sz="2000" dirty="0">
                <a:latin typeface="Consolas"/>
                <a:cs typeface="Consolas"/>
              </a:rPr>
              <a:t>		</a:t>
            </a:r>
            <a:r>
              <a:rPr lang="en-US" sz="2000" dirty="0" err="1">
                <a:latin typeface="Consolas"/>
                <a:cs typeface="Consolas"/>
              </a:rPr>
              <a:t>initState</a:t>
            </a:r>
            <a:r>
              <a:rPr lang="en-US" sz="2000" dirty="0">
                <a:latin typeface="Consolas"/>
                <a:cs typeface="Consolas"/>
              </a:rPr>
              <a:t>() :</a:t>
            </a:r>
          </a:p>
          <a:p>
            <a:r>
              <a:rPr lang="en-US" sz="2000" dirty="0">
                <a:latin typeface="Consolas"/>
                <a:cs typeface="Consolas"/>
              </a:rPr>
              <a:t>		transition(hmm(n-1));</a:t>
            </a:r>
          </a:p>
          <a:p>
            <a:r>
              <a:rPr lang="en-US" sz="2000" dirty="0" smtClean="0">
                <a:latin typeface="Consolas"/>
                <a:cs typeface="Consolas"/>
              </a:rPr>
              <a:t>	observe</a:t>
            </a:r>
            <a:r>
              <a:rPr lang="en-US" sz="2000" dirty="0">
                <a:latin typeface="Consolas"/>
                <a:cs typeface="Consolas"/>
              </a:rPr>
              <a:t>(state, </a:t>
            </a:r>
            <a:r>
              <a:rPr lang="en-US" sz="2000" dirty="0" err="1">
                <a:latin typeface="Consolas"/>
                <a:cs typeface="Consolas"/>
              </a:rPr>
              <a:t>obs</a:t>
            </a:r>
            <a:r>
              <a:rPr lang="en-US" sz="2000" dirty="0">
                <a:latin typeface="Consolas"/>
                <a:cs typeface="Consolas"/>
              </a:rPr>
              <a:t>[n])</a:t>
            </a:r>
            <a:r>
              <a:rPr lang="en-US" sz="2000" dirty="0" smtClean="0">
                <a:latin typeface="Consolas"/>
                <a:cs typeface="Consolas"/>
              </a:rPr>
              <a:t>;</a:t>
            </a:r>
          </a:p>
          <a:p>
            <a:r>
              <a:rPr lang="en-US" sz="2000" dirty="0" smtClean="0">
                <a:latin typeface="Consolas"/>
                <a:cs typeface="Consolas"/>
              </a:rPr>
              <a:t>	</a:t>
            </a:r>
            <a:r>
              <a:rPr lang="en-US" sz="2000" dirty="0" smtClean="0">
                <a:solidFill>
                  <a:srgbClr val="4F81BD"/>
                </a:solidFill>
                <a:latin typeface="Consolas"/>
                <a:cs typeface="Consolas"/>
              </a:rPr>
              <a:t>return</a:t>
            </a:r>
            <a:r>
              <a:rPr lang="en-US" sz="2000" dirty="0" smtClean="0">
                <a:solidFill>
                  <a:srgbClr val="D74546"/>
                </a:solidFill>
                <a:latin typeface="Consolas"/>
                <a:cs typeface="Consolas"/>
              </a:rPr>
              <a:t> </a:t>
            </a:r>
            <a:r>
              <a:rPr lang="en-US" sz="2000" dirty="0" smtClean="0">
                <a:latin typeface="Consolas"/>
                <a:cs typeface="Consolas"/>
              </a:rPr>
              <a:t>state;</a:t>
            </a:r>
          </a:p>
          <a:p>
            <a:r>
              <a:rPr lang="en-US" sz="2000" dirty="0" smtClean="0">
                <a:latin typeface="Consolas"/>
                <a:cs typeface="Consolas"/>
              </a:rPr>
              <a:t>}</a:t>
            </a:r>
          </a:p>
        </p:txBody>
      </p:sp>
      <p:grpSp>
        <p:nvGrpSpPr>
          <p:cNvPr id="85" name="Group 84"/>
          <p:cNvGrpSpPr/>
          <p:nvPr/>
        </p:nvGrpSpPr>
        <p:grpSpPr>
          <a:xfrm>
            <a:off x="437958" y="3340657"/>
            <a:ext cx="1029496" cy="2474939"/>
            <a:chOff x="437958" y="3340657"/>
            <a:chExt cx="1029496" cy="2474939"/>
          </a:xfrm>
        </p:grpSpPr>
        <p:sp>
          <p:nvSpPr>
            <p:cNvPr id="86" name="Rectangle 85"/>
            <p:cNvSpPr/>
            <p:nvPr/>
          </p:nvSpPr>
          <p:spPr>
            <a:xfrm>
              <a:off x="517320" y="3709989"/>
              <a:ext cx="846689"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7" name="TextBox 86"/>
            <p:cNvSpPr txBox="1"/>
            <p:nvPr/>
          </p:nvSpPr>
          <p:spPr>
            <a:xfrm>
              <a:off x="437958" y="3340657"/>
              <a:ext cx="1029496"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mm(0)</a:t>
              </a:r>
            </a:p>
          </p:txBody>
        </p:sp>
      </p:grpSp>
      <p:grpSp>
        <p:nvGrpSpPr>
          <p:cNvPr id="88" name="Group 87"/>
          <p:cNvGrpSpPr/>
          <p:nvPr/>
        </p:nvGrpSpPr>
        <p:grpSpPr>
          <a:xfrm>
            <a:off x="1364010" y="3340657"/>
            <a:ext cx="1568987" cy="2474939"/>
            <a:chOff x="1364010" y="3340657"/>
            <a:chExt cx="1568987" cy="2474939"/>
          </a:xfrm>
        </p:grpSpPr>
        <p:sp>
          <p:nvSpPr>
            <p:cNvPr id="89" name="Rectangle 88"/>
            <p:cNvSpPr/>
            <p:nvPr/>
          </p:nvSpPr>
          <p:spPr>
            <a:xfrm>
              <a:off x="1364010"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0" name="TextBox 89"/>
            <p:cNvSpPr txBox="1"/>
            <p:nvPr/>
          </p:nvSpPr>
          <p:spPr>
            <a:xfrm>
              <a:off x="1903501" y="3340657"/>
              <a:ext cx="1029496"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mm(1)</a:t>
              </a:r>
            </a:p>
          </p:txBody>
        </p:sp>
      </p:grpSp>
      <p:grpSp>
        <p:nvGrpSpPr>
          <p:cNvPr id="91" name="Group 90"/>
          <p:cNvGrpSpPr/>
          <p:nvPr/>
        </p:nvGrpSpPr>
        <p:grpSpPr>
          <a:xfrm>
            <a:off x="2816544" y="3340657"/>
            <a:ext cx="1568793" cy="2474939"/>
            <a:chOff x="2816544" y="3340657"/>
            <a:chExt cx="1568793" cy="2474939"/>
          </a:xfrm>
        </p:grpSpPr>
        <p:sp>
          <p:nvSpPr>
            <p:cNvPr id="92" name="Rectangle 91"/>
            <p:cNvSpPr/>
            <p:nvPr/>
          </p:nvSpPr>
          <p:spPr>
            <a:xfrm>
              <a:off x="2816544"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3" name="TextBox 92"/>
            <p:cNvSpPr txBox="1"/>
            <p:nvPr/>
          </p:nvSpPr>
          <p:spPr>
            <a:xfrm>
              <a:off x="3355841" y="3340657"/>
              <a:ext cx="1029496"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2</a:t>
              </a:r>
              <a:r>
                <a:rPr lang="en-US" dirty="0" smtClean="0">
                  <a:solidFill>
                    <a:schemeClr val="tx1">
                      <a:lumMod val="75000"/>
                    </a:schemeClr>
                  </a:solidFill>
                  <a:latin typeface="Consolas"/>
                  <a:cs typeface="Consolas"/>
                </a:rPr>
                <a:t>)</a:t>
              </a:r>
            </a:p>
          </p:txBody>
        </p:sp>
      </p:grpSp>
      <p:grpSp>
        <p:nvGrpSpPr>
          <p:cNvPr id="94" name="Group 93"/>
          <p:cNvGrpSpPr/>
          <p:nvPr/>
        </p:nvGrpSpPr>
        <p:grpSpPr>
          <a:xfrm>
            <a:off x="4269078" y="3345152"/>
            <a:ext cx="1677190" cy="2470444"/>
            <a:chOff x="4269078" y="3345152"/>
            <a:chExt cx="1677190" cy="2470444"/>
          </a:xfrm>
        </p:grpSpPr>
        <p:sp>
          <p:nvSpPr>
            <p:cNvPr id="95" name="Rectangle 94"/>
            <p:cNvSpPr/>
            <p:nvPr/>
          </p:nvSpPr>
          <p:spPr>
            <a:xfrm>
              <a:off x="4269078"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6" name="TextBox 95"/>
            <p:cNvSpPr txBox="1"/>
            <p:nvPr/>
          </p:nvSpPr>
          <p:spPr>
            <a:xfrm>
              <a:off x="4700577" y="3345152"/>
              <a:ext cx="1245691"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3</a:t>
              </a:r>
              <a:r>
                <a:rPr lang="en-US" dirty="0" smtClean="0">
                  <a:solidFill>
                    <a:schemeClr val="tx1">
                      <a:lumMod val="75000"/>
                    </a:schemeClr>
                  </a:solidFill>
                  <a:latin typeface="Consolas"/>
                  <a:cs typeface="Consolas"/>
                </a:rPr>
                <a:t>)</a:t>
              </a:r>
            </a:p>
          </p:txBody>
        </p:sp>
      </p:grpSp>
      <p:grpSp>
        <p:nvGrpSpPr>
          <p:cNvPr id="97" name="Group 96"/>
          <p:cNvGrpSpPr/>
          <p:nvPr/>
        </p:nvGrpSpPr>
        <p:grpSpPr>
          <a:xfrm>
            <a:off x="5721612" y="3340691"/>
            <a:ext cx="1689196" cy="2474905"/>
            <a:chOff x="5721612" y="3340691"/>
            <a:chExt cx="1689196" cy="2474905"/>
          </a:xfrm>
        </p:grpSpPr>
        <p:sp>
          <p:nvSpPr>
            <p:cNvPr id="98" name="Rectangle 97"/>
            <p:cNvSpPr/>
            <p:nvPr/>
          </p:nvSpPr>
          <p:spPr>
            <a:xfrm>
              <a:off x="5721612" y="3709989"/>
              <a:ext cx="1448760"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9" name="TextBox 98"/>
            <p:cNvSpPr txBox="1"/>
            <p:nvPr/>
          </p:nvSpPr>
          <p:spPr>
            <a:xfrm>
              <a:off x="6165117" y="3340691"/>
              <a:ext cx="1245691"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mm(4)</a:t>
              </a:r>
            </a:p>
          </p:txBody>
        </p:sp>
      </p:grpSp>
      <p:grpSp>
        <p:nvGrpSpPr>
          <p:cNvPr id="100" name="Group 99"/>
          <p:cNvGrpSpPr/>
          <p:nvPr/>
        </p:nvGrpSpPr>
        <p:grpSpPr>
          <a:xfrm>
            <a:off x="7174145" y="3345186"/>
            <a:ext cx="1689496" cy="2470410"/>
            <a:chOff x="7174145" y="3345186"/>
            <a:chExt cx="1689496" cy="2470410"/>
          </a:xfrm>
        </p:grpSpPr>
        <p:sp>
          <p:nvSpPr>
            <p:cNvPr id="101" name="Rectangle 100"/>
            <p:cNvSpPr/>
            <p:nvPr/>
          </p:nvSpPr>
          <p:spPr>
            <a:xfrm>
              <a:off x="7174145" y="3709989"/>
              <a:ext cx="1445153"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2" name="TextBox 101"/>
            <p:cNvSpPr txBox="1"/>
            <p:nvPr/>
          </p:nvSpPr>
          <p:spPr>
            <a:xfrm>
              <a:off x="7617950" y="3345186"/>
              <a:ext cx="1245691" cy="369332"/>
            </a:xfrm>
            <a:prstGeom prst="rect">
              <a:avLst/>
            </a:prstGeom>
            <a:noFill/>
          </p:spPr>
          <p:txBody>
            <a:bodyPr wrap="square" rtlCol="0">
              <a:spAutoFit/>
            </a:bodyPr>
            <a:lstStyle/>
            <a:p>
              <a:pPr algn="ctr"/>
              <a:r>
                <a:rPr lang="en-US" dirty="0" smtClean="0">
                  <a:solidFill>
                    <a:schemeClr val="tx1">
                      <a:lumMod val="75000"/>
                    </a:schemeClr>
                  </a:solidFill>
                  <a:latin typeface="Consolas"/>
                  <a:cs typeface="Consolas"/>
                </a:rPr>
                <a:t>hmm(5)</a:t>
              </a:r>
            </a:p>
          </p:txBody>
        </p:sp>
      </p:grpSp>
      <p:grpSp>
        <p:nvGrpSpPr>
          <p:cNvPr id="103" name="Group 102"/>
          <p:cNvGrpSpPr/>
          <p:nvPr/>
        </p:nvGrpSpPr>
        <p:grpSpPr>
          <a:xfrm>
            <a:off x="6750800" y="5856028"/>
            <a:ext cx="1452536" cy="475172"/>
            <a:chOff x="6750800" y="5884894"/>
            <a:chExt cx="1452536" cy="475172"/>
          </a:xfrm>
        </p:grpSpPr>
        <p:sp>
          <p:nvSpPr>
            <p:cNvPr id="104" name="Left Arrow 103"/>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 name="TextBox 104"/>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106" name="Group 105"/>
          <p:cNvGrpSpPr/>
          <p:nvPr/>
        </p:nvGrpSpPr>
        <p:grpSpPr>
          <a:xfrm>
            <a:off x="5298267" y="5856028"/>
            <a:ext cx="1452536" cy="475172"/>
            <a:chOff x="6750800" y="5884894"/>
            <a:chExt cx="1452536" cy="475172"/>
          </a:xfrm>
        </p:grpSpPr>
        <p:sp>
          <p:nvSpPr>
            <p:cNvPr id="107" name="Left Arrow 106"/>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8" name="TextBox 107"/>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109" name="Group 108"/>
          <p:cNvGrpSpPr/>
          <p:nvPr/>
        </p:nvGrpSpPr>
        <p:grpSpPr>
          <a:xfrm>
            <a:off x="3842877" y="5856028"/>
            <a:ext cx="1452536" cy="475172"/>
            <a:chOff x="6750800" y="5884894"/>
            <a:chExt cx="1452536" cy="475172"/>
          </a:xfrm>
        </p:grpSpPr>
        <p:sp>
          <p:nvSpPr>
            <p:cNvPr id="110" name="Left Arrow 109"/>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1" name="TextBox 110"/>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112" name="Group 111"/>
          <p:cNvGrpSpPr/>
          <p:nvPr/>
        </p:nvGrpSpPr>
        <p:grpSpPr>
          <a:xfrm>
            <a:off x="2396232" y="5855841"/>
            <a:ext cx="1452536" cy="475172"/>
            <a:chOff x="6750800" y="5884894"/>
            <a:chExt cx="1452536" cy="475172"/>
          </a:xfrm>
        </p:grpSpPr>
        <p:sp>
          <p:nvSpPr>
            <p:cNvPr id="113" name="Left Arrow 112"/>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4" name="TextBox 113"/>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115" name="Group 114"/>
          <p:cNvGrpSpPr/>
          <p:nvPr/>
        </p:nvGrpSpPr>
        <p:grpSpPr>
          <a:xfrm>
            <a:off x="940663" y="5855841"/>
            <a:ext cx="1452536" cy="475172"/>
            <a:chOff x="6750800" y="5884894"/>
            <a:chExt cx="1452536" cy="475172"/>
          </a:xfrm>
        </p:grpSpPr>
        <p:sp>
          <p:nvSpPr>
            <p:cNvPr id="116" name="Left Arrow 115"/>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7" name="TextBox 116"/>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118" name="Group 117"/>
          <p:cNvGrpSpPr/>
          <p:nvPr/>
        </p:nvGrpSpPr>
        <p:grpSpPr>
          <a:xfrm flipH="1">
            <a:off x="940662" y="6285978"/>
            <a:ext cx="1455569" cy="475172"/>
            <a:chOff x="6750800" y="5884894"/>
            <a:chExt cx="1452536" cy="475172"/>
          </a:xfrm>
        </p:grpSpPr>
        <p:sp>
          <p:nvSpPr>
            <p:cNvPr id="119" name="Left Arrow 118"/>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0" name="TextBox 119"/>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121" name="Group 120"/>
          <p:cNvGrpSpPr/>
          <p:nvPr/>
        </p:nvGrpSpPr>
        <p:grpSpPr>
          <a:xfrm flipH="1">
            <a:off x="2409896" y="6285978"/>
            <a:ext cx="1455569" cy="475172"/>
            <a:chOff x="6750800" y="5884894"/>
            <a:chExt cx="1452536" cy="475172"/>
          </a:xfrm>
        </p:grpSpPr>
        <p:sp>
          <p:nvSpPr>
            <p:cNvPr id="122" name="Left Arrow 121"/>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3" name="TextBox 122"/>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124" name="Group 123"/>
          <p:cNvGrpSpPr/>
          <p:nvPr/>
        </p:nvGrpSpPr>
        <p:grpSpPr>
          <a:xfrm flipH="1">
            <a:off x="3865465" y="6285978"/>
            <a:ext cx="1455569" cy="475172"/>
            <a:chOff x="6750800" y="5884894"/>
            <a:chExt cx="1452536" cy="475172"/>
          </a:xfrm>
        </p:grpSpPr>
        <p:sp>
          <p:nvSpPr>
            <p:cNvPr id="125" name="Left Arrow 124"/>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6" name="TextBox 125"/>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127" name="Group 126"/>
          <p:cNvGrpSpPr/>
          <p:nvPr/>
        </p:nvGrpSpPr>
        <p:grpSpPr>
          <a:xfrm flipH="1">
            <a:off x="5332248" y="6285978"/>
            <a:ext cx="1455569" cy="475172"/>
            <a:chOff x="6750800" y="5884894"/>
            <a:chExt cx="1452536" cy="475172"/>
          </a:xfrm>
        </p:grpSpPr>
        <p:sp>
          <p:nvSpPr>
            <p:cNvPr id="128" name="Left Arrow 127"/>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9" name="TextBox 128"/>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130" name="Group 129"/>
          <p:cNvGrpSpPr/>
          <p:nvPr/>
        </p:nvGrpSpPr>
        <p:grpSpPr>
          <a:xfrm flipH="1">
            <a:off x="6794278" y="6285978"/>
            <a:ext cx="1455569" cy="475172"/>
            <a:chOff x="6750800" y="5884894"/>
            <a:chExt cx="1452536" cy="475172"/>
          </a:xfrm>
        </p:grpSpPr>
        <p:sp>
          <p:nvSpPr>
            <p:cNvPr id="131" name="Left Arrow 130"/>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2" name="TextBox 131"/>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spTree>
    <p:extLst>
      <p:ext uri="{BB962C8B-B14F-4D97-AF65-F5344CB8AC3E}">
        <p14:creationId xmlns:p14="http://schemas.microsoft.com/office/powerpoint/2010/main" val="21397042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fade">
                                      <p:cBhvr>
                                        <p:cTn id="11" dur="500"/>
                                        <p:tgtEl>
                                          <p:spTgt spid="103"/>
                                        </p:tgtEl>
                                      </p:cBhvr>
                                    </p:animEffect>
                                  </p:childTnLst>
                                </p:cTn>
                              </p:par>
                              <p:par>
                                <p:cTn id="12" presetID="10" presetClass="entr" presetSubtype="0" fill="hold" nodeType="withEffect">
                                  <p:stCondLst>
                                    <p:cond delay="0"/>
                                  </p:stCondLst>
                                  <p:childTnLst>
                                    <p:set>
                                      <p:cBhvr>
                                        <p:cTn id="13" dur="1" fill="hold">
                                          <p:stCondLst>
                                            <p:cond delay="0"/>
                                          </p:stCondLst>
                                        </p:cTn>
                                        <p:tgtEl>
                                          <p:spTgt spid="97"/>
                                        </p:tgtEl>
                                        <p:attrNameLst>
                                          <p:attrName>style.visibility</p:attrName>
                                        </p:attrNameLst>
                                      </p:cBhvr>
                                      <p:to>
                                        <p:strVal val="visible"/>
                                      </p:to>
                                    </p:set>
                                    <p:animEffect transition="in" filter="fade">
                                      <p:cBhvr>
                                        <p:cTn id="14" dur="500"/>
                                        <p:tgtEl>
                                          <p:spTgt spid="97"/>
                                        </p:tgtEl>
                                      </p:cBhvr>
                                    </p:animEffect>
                                  </p:childTnLst>
                                </p:cTn>
                              </p:par>
                            </p:childTnLst>
                          </p:cTn>
                        </p:par>
                        <p:par>
                          <p:cTn id="15" fill="hold">
                            <p:stCondLst>
                              <p:cond delay="1000"/>
                            </p:stCondLst>
                            <p:childTnLst>
                              <p:par>
                                <p:cTn id="16" presetID="10" presetClass="exit" presetSubtype="0" fill="hold" nodeType="afterEffect">
                                  <p:stCondLst>
                                    <p:cond delay="0"/>
                                  </p:stCondLst>
                                  <p:childTnLst>
                                    <p:animEffect transition="out" filter="fade">
                                      <p:cBhvr>
                                        <p:cTn id="17" dur="500"/>
                                        <p:tgtEl>
                                          <p:spTgt spid="103"/>
                                        </p:tgtEl>
                                      </p:cBhvr>
                                    </p:animEffect>
                                    <p:set>
                                      <p:cBhvr>
                                        <p:cTn id="18" dur="1" fill="hold">
                                          <p:stCondLst>
                                            <p:cond delay="499"/>
                                          </p:stCondLst>
                                        </p:cTn>
                                        <p:tgtEl>
                                          <p:spTgt spid="103"/>
                                        </p:tgtEl>
                                        <p:attrNameLst>
                                          <p:attrName>style.visibility</p:attrName>
                                        </p:attrNameLst>
                                      </p:cBhvr>
                                      <p:to>
                                        <p:strVal val="hidden"/>
                                      </p:to>
                                    </p:se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fade">
                                      <p:cBhvr>
                                        <p:cTn id="22" dur="500"/>
                                        <p:tgtEl>
                                          <p:spTgt spid="106"/>
                                        </p:tgtEl>
                                      </p:cBhvr>
                                    </p:animEffect>
                                  </p:childTnLst>
                                </p:cTn>
                              </p:par>
                              <p:par>
                                <p:cTn id="23" presetID="10" presetClass="entr" presetSubtype="0" fill="hold" nodeType="withEffect">
                                  <p:stCondLst>
                                    <p:cond delay="0"/>
                                  </p:stCondLst>
                                  <p:childTnLst>
                                    <p:set>
                                      <p:cBhvr>
                                        <p:cTn id="24" dur="1" fill="hold">
                                          <p:stCondLst>
                                            <p:cond delay="0"/>
                                          </p:stCondLst>
                                        </p:cTn>
                                        <p:tgtEl>
                                          <p:spTgt spid="94"/>
                                        </p:tgtEl>
                                        <p:attrNameLst>
                                          <p:attrName>style.visibility</p:attrName>
                                        </p:attrNameLst>
                                      </p:cBhvr>
                                      <p:to>
                                        <p:strVal val="visible"/>
                                      </p:to>
                                    </p:set>
                                    <p:animEffect transition="in" filter="fade">
                                      <p:cBhvr>
                                        <p:cTn id="25" dur="500"/>
                                        <p:tgtEl>
                                          <p:spTgt spid="94"/>
                                        </p:tgtEl>
                                      </p:cBhvr>
                                    </p:animEffect>
                                  </p:childTnLst>
                                </p:cTn>
                              </p:par>
                            </p:childTnLst>
                          </p:cTn>
                        </p:par>
                        <p:par>
                          <p:cTn id="26" fill="hold">
                            <p:stCondLst>
                              <p:cond delay="2000"/>
                            </p:stCondLst>
                            <p:childTnLst>
                              <p:par>
                                <p:cTn id="27" presetID="10" presetClass="exit" presetSubtype="0" fill="hold" nodeType="afterEffect">
                                  <p:stCondLst>
                                    <p:cond delay="0"/>
                                  </p:stCondLst>
                                  <p:childTnLst>
                                    <p:animEffect transition="out" filter="fade">
                                      <p:cBhvr>
                                        <p:cTn id="28" dur="500"/>
                                        <p:tgtEl>
                                          <p:spTgt spid="106"/>
                                        </p:tgtEl>
                                      </p:cBhvr>
                                    </p:animEffect>
                                    <p:set>
                                      <p:cBhvr>
                                        <p:cTn id="29" dur="1" fill="hold">
                                          <p:stCondLst>
                                            <p:cond delay="499"/>
                                          </p:stCondLst>
                                        </p:cTn>
                                        <p:tgtEl>
                                          <p:spTgt spid="106"/>
                                        </p:tgtEl>
                                        <p:attrNameLst>
                                          <p:attrName>style.visibility</p:attrName>
                                        </p:attrNameLst>
                                      </p:cBhvr>
                                      <p:to>
                                        <p:strVal val="hidden"/>
                                      </p:to>
                                    </p:se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109"/>
                                        </p:tgtEl>
                                        <p:attrNameLst>
                                          <p:attrName>style.visibility</p:attrName>
                                        </p:attrNameLst>
                                      </p:cBhvr>
                                      <p:to>
                                        <p:strVal val="visible"/>
                                      </p:to>
                                    </p:set>
                                    <p:animEffect transition="in" filter="fade">
                                      <p:cBhvr>
                                        <p:cTn id="33" dur="500"/>
                                        <p:tgtEl>
                                          <p:spTgt spid="109"/>
                                        </p:tgtEl>
                                      </p:cBhvr>
                                    </p:animEffect>
                                  </p:childTnLst>
                                </p:cTn>
                              </p:par>
                              <p:par>
                                <p:cTn id="34" presetID="10" presetClass="entr" presetSubtype="0" fill="hold" nodeType="withEffect">
                                  <p:stCondLst>
                                    <p:cond delay="0"/>
                                  </p:stCondLst>
                                  <p:childTnLst>
                                    <p:set>
                                      <p:cBhvr>
                                        <p:cTn id="35" dur="1" fill="hold">
                                          <p:stCondLst>
                                            <p:cond delay="0"/>
                                          </p:stCondLst>
                                        </p:cTn>
                                        <p:tgtEl>
                                          <p:spTgt spid="91"/>
                                        </p:tgtEl>
                                        <p:attrNameLst>
                                          <p:attrName>style.visibility</p:attrName>
                                        </p:attrNameLst>
                                      </p:cBhvr>
                                      <p:to>
                                        <p:strVal val="visible"/>
                                      </p:to>
                                    </p:set>
                                    <p:animEffect transition="in" filter="fade">
                                      <p:cBhvr>
                                        <p:cTn id="36" dur="500"/>
                                        <p:tgtEl>
                                          <p:spTgt spid="91"/>
                                        </p:tgtEl>
                                      </p:cBhvr>
                                    </p:animEffect>
                                  </p:childTnLst>
                                </p:cTn>
                              </p:par>
                            </p:childTnLst>
                          </p:cTn>
                        </p:par>
                        <p:par>
                          <p:cTn id="37" fill="hold">
                            <p:stCondLst>
                              <p:cond delay="3000"/>
                            </p:stCondLst>
                            <p:childTnLst>
                              <p:par>
                                <p:cTn id="38" presetID="10" presetClass="exit" presetSubtype="0" fill="hold" nodeType="afterEffect">
                                  <p:stCondLst>
                                    <p:cond delay="0"/>
                                  </p:stCondLst>
                                  <p:childTnLst>
                                    <p:animEffect transition="out" filter="fade">
                                      <p:cBhvr>
                                        <p:cTn id="39" dur="500"/>
                                        <p:tgtEl>
                                          <p:spTgt spid="109"/>
                                        </p:tgtEl>
                                      </p:cBhvr>
                                    </p:animEffect>
                                    <p:set>
                                      <p:cBhvr>
                                        <p:cTn id="40" dur="1" fill="hold">
                                          <p:stCondLst>
                                            <p:cond delay="499"/>
                                          </p:stCondLst>
                                        </p:cTn>
                                        <p:tgtEl>
                                          <p:spTgt spid="109"/>
                                        </p:tgtEl>
                                        <p:attrNameLst>
                                          <p:attrName>style.visibility</p:attrName>
                                        </p:attrNameLst>
                                      </p:cBhvr>
                                      <p:to>
                                        <p:strVal val="hidden"/>
                                      </p:to>
                                    </p:set>
                                  </p:childTnLst>
                                </p:cTn>
                              </p:par>
                            </p:childTnLst>
                          </p:cTn>
                        </p:par>
                        <p:par>
                          <p:cTn id="41" fill="hold">
                            <p:stCondLst>
                              <p:cond delay="3500"/>
                            </p:stCondLst>
                            <p:childTnLst>
                              <p:par>
                                <p:cTn id="42" presetID="10" presetClass="entr" presetSubtype="0" fill="hold" nodeType="afterEffect">
                                  <p:stCondLst>
                                    <p:cond delay="0"/>
                                  </p:stCondLst>
                                  <p:childTnLst>
                                    <p:set>
                                      <p:cBhvr>
                                        <p:cTn id="43" dur="1" fill="hold">
                                          <p:stCondLst>
                                            <p:cond delay="0"/>
                                          </p:stCondLst>
                                        </p:cTn>
                                        <p:tgtEl>
                                          <p:spTgt spid="112"/>
                                        </p:tgtEl>
                                        <p:attrNameLst>
                                          <p:attrName>style.visibility</p:attrName>
                                        </p:attrNameLst>
                                      </p:cBhvr>
                                      <p:to>
                                        <p:strVal val="visible"/>
                                      </p:to>
                                    </p:set>
                                    <p:animEffect transition="in" filter="fade">
                                      <p:cBhvr>
                                        <p:cTn id="44" dur="500"/>
                                        <p:tgtEl>
                                          <p:spTgt spid="112"/>
                                        </p:tgtEl>
                                      </p:cBhvr>
                                    </p:animEffect>
                                  </p:childTnLst>
                                </p:cTn>
                              </p:par>
                              <p:par>
                                <p:cTn id="45" presetID="10" presetClass="entr" presetSubtype="0" fill="hold" nodeType="withEffect">
                                  <p:stCondLst>
                                    <p:cond delay="0"/>
                                  </p:stCondLst>
                                  <p:childTnLst>
                                    <p:set>
                                      <p:cBhvr>
                                        <p:cTn id="46" dur="1" fill="hold">
                                          <p:stCondLst>
                                            <p:cond delay="0"/>
                                          </p:stCondLst>
                                        </p:cTn>
                                        <p:tgtEl>
                                          <p:spTgt spid="88"/>
                                        </p:tgtEl>
                                        <p:attrNameLst>
                                          <p:attrName>style.visibility</p:attrName>
                                        </p:attrNameLst>
                                      </p:cBhvr>
                                      <p:to>
                                        <p:strVal val="visible"/>
                                      </p:to>
                                    </p:set>
                                    <p:animEffect transition="in" filter="fade">
                                      <p:cBhvr>
                                        <p:cTn id="47" dur="500"/>
                                        <p:tgtEl>
                                          <p:spTgt spid="88"/>
                                        </p:tgtEl>
                                      </p:cBhvr>
                                    </p:animEffect>
                                  </p:childTnLst>
                                </p:cTn>
                              </p:par>
                            </p:childTnLst>
                          </p:cTn>
                        </p:par>
                        <p:par>
                          <p:cTn id="48" fill="hold">
                            <p:stCondLst>
                              <p:cond delay="4000"/>
                            </p:stCondLst>
                            <p:childTnLst>
                              <p:par>
                                <p:cTn id="49" presetID="10" presetClass="exit" presetSubtype="0" fill="hold" nodeType="afterEffect">
                                  <p:stCondLst>
                                    <p:cond delay="0"/>
                                  </p:stCondLst>
                                  <p:childTnLst>
                                    <p:animEffect transition="out" filter="fade">
                                      <p:cBhvr>
                                        <p:cTn id="50" dur="500"/>
                                        <p:tgtEl>
                                          <p:spTgt spid="112"/>
                                        </p:tgtEl>
                                      </p:cBhvr>
                                    </p:animEffect>
                                    <p:set>
                                      <p:cBhvr>
                                        <p:cTn id="51" dur="1" fill="hold">
                                          <p:stCondLst>
                                            <p:cond delay="499"/>
                                          </p:stCondLst>
                                        </p:cTn>
                                        <p:tgtEl>
                                          <p:spTgt spid="112"/>
                                        </p:tgtEl>
                                        <p:attrNameLst>
                                          <p:attrName>style.visibility</p:attrName>
                                        </p:attrNameLst>
                                      </p:cBhvr>
                                      <p:to>
                                        <p:strVal val="hidden"/>
                                      </p:to>
                                    </p:set>
                                  </p:childTnLst>
                                </p:cTn>
                              </p:par>
                            </p:childTnLst>
                          </p:cTn>
                        </p:par>
                        <p:par>
                          <p:cTn id="52" fill="hold">
                            <p:stCondLst>
                              <p:cond delay="4500"/>
                            </p:stCondLst>
                            <p:childTnLst>
                              <p:par>
                                <p:cTn id="53" presetID="10" presetClass="entr" presetSubtype="0" fill="hold" nodeType="afterEffect">
                                  <p:stCondLst>
                                    <p:cond delay="0"/>
                                  </p:stCondLst>
                                  <p:childTnLst>
                                    <p:set>
                                      <p:cBhvr>
                                        <p:cTn id="54" dur="1" fill="hold">
                                          <p:stCondLst>
                                            <p:cond delay="0"/>
                                          </p:stCondLst>
                                        </p:cTn>
                                        <p:tgtEl>
                                          <p:spTgt spid="115"/>
                                        </p:tgtEl>
                                        <p:attrNameLst>
                                          <p:attrName>style.visibility</p:attrName>
                                        </p:attrNameLst>
                                      </p:cBhvr>
                                      <p:to>
                                        <p:strVal val="visible"/>
                                      </p:to>
                                    </p:set>
                                    <p:animEffect transition="in" filter="fade">
                                      <p:cBhvr>
                                        <p:cTn id="55" dur="500"/>
                                        <p:tgtEl>
                                          <p:spTgt spid="115"/>
                                        </p:tgtEl>
                                      </p:cBhvr>
                                    </p:animEffect>
                                  </p:childTnLst>
                                </p:cTn>
                              </p:par>
                              <p:par>
                                <p:cTn id="56" presetID="10" presetClass="entr" presetSubtype="0" fill="hold" nodeType="withEffect">
                                  <p:stCondLst>
                                    <p:cond delay="0"/>
                                  </p:stCondLst>
                                  <p:childTnLst>
                                    <p:set>
                                      <p:cBhvr>
                                        <p:cTn id="57" dur="1" fill="hold">
                                          <p:stCondLst>
                                            <p:cond delay="0"/>
                                          </p:stCondLst>
                                        </p:cTn>
                                        <p:tgtEl>
                                          <p:spTgt spid="85"/>
                                        </p:tgtEl>
                                        <p:attrNameLst>
                                          <p:attrName>style.visibility</p:attrName>
                                        </p:attrNameLst>
                                      </p:cBhvr>
                                      <p:to>
                                        <p:strVal val="visible"/>
                                      </p:to>
                                    </p:set>
                                    <p:animEffect transition="in" filter="fade">
                                      <p:cBhvr>
                                        <p:cTn id="58" dur="500"/>
                                        <p:tgtEl>
                                          <p:spTgt spid="85"/>
                                        </p:tgtEl>
                                      </p:cBhvr>
                                    </p:animEffect>
                                  </p:childTnLst>
                                </p:cTn>
                              </p:par>
                            </p:childTnLst>
                          </p:cTn>
                        </p:par>
                        <p:par>
                          <p:cTn id="59" fill="hold">
                            <p:stCondLst>
                              <p:cond delay="5000"/>
                            </p:stCondLst>
                            <p:childTnLst>
                              <p:par>
                                <p:cTn id="60" presetID="10" presetClass="exit" presetSubtype="0" fill="hold" nodeType="afterEffect">
                                  <p:stCondLst>
                                    <p:cond delay="0"/>
                                  </p:stCondLst>
                                  <p:childTnLst>
                                    <p:animEffect transition="out" filter="fade">
                                      <p:cBhvr>
                                        <p:cTn id="61" dur="500"/>
                                        <p:tgtEl>
                                          <p:spTgt spid="115"/>
                                        </p:tgtEl>
                                      </p:cBhvr>
                                    </p:animEffect>
                                    <p:set>
                                      <p:cBhvr>
                                        <p:cTn id="62" dur="1" fill="hold">
                                          <p:stCondLst>
                                            <p:cond delay="499"/>
                                          </p:stCondLst>
                                        </p:cTn>
                                        <p:tgtEl>
                                          <p:spTgt spid="11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18"/>
                                        </p:tgtEl>
                                        <p:attrNameLst>
                                          <p:attrName>style.visibility</p:attrName>
                                        </p:attrNameLst>
                                      </p:cBhvr>
                                      <p:to>
                                        <p:strVal val="visible"/>
                                      </p:to>
                                    </p:set>
                                    <p:animEffect transition="in" filter="fade">
                                      <p:cBhvr>
                                        <p:cTn id="67" dur="500"/>
                                        <p:tgtEl>
                                          <p:spTgt spid="118"/>
                                        </p:tgtEl>
                                      </p:cBhvr>
                                    </p:animEffect>
                                  </p:childTnLst>
                                </p:cTn>
                              </p:par>
                              <p:par>
                                <p:cTn id="68" presetID="10" presetClass="exit" presetSubtype="0" fill="hold" nodeType="withEffect">
                                  <p:stCondLst>
                                    <p:cond delay="0"/>
                                  </p:stCondLst>
                                  <p:childTnLst>
                                    <p:animEffect transition="out" filter="fade">
                                      <p:cBhvr>
                                        <p:cTn id="69" dur="500"/>
                                        <p:tgtEl>
                                          <p:spTgt spid="85"/>
                                        </p:tgtEl>
                                      </p:cBhvr>
                                    </p:animEffect>
                                    <p:set>
                                      <p:cBhvr>
                                        <p:cTn id="70" dur="1" fill="hold">
                                          <p:stCondLst>
                                            <p:cond delay="499"/>
                                          </p:stCondLst>
                                        </p:cTn>
                                        <p:tgtEl>
                                          <p:spTgt spid="85"/>
                                        </p:tgtEl>
                                        <p:attrNameLst>
                                          <p:attrName>style.visibility</p:attrName>
                                        </p:attrNameLst>
                                      </p:cBhvr>
                                      <p:to>
                                        <p:strVal val="hidden"/>
                                      </p:to>
                                    </p:set>
                                  </p:childTnLst>
                                </p:cTn>
                              </p:par>
                              <p:par>
                                <p:cTn id="71" presetID="10" presetClass="entr" presetSubtype="0" fill="hold" grpId="0" nodeType="withEffect">
                                  <p:stCondLst>
                                    <p:cond delay="0"/>
                                  </p:stCondLst>
                                  <p:childTnLst>
                                    <p:set>
                                      <p:cBhvr>
                                        <p:cTn id="72" dur="1" fill="hold">
                                          <p:stCondLst>
                                            <p:cond delay="0"/>
                                          </p:stCondLst>
                                        </p:cTn>
                                        <p:tgtEl>
                                          <p:spTgt spid="4"/>
                                        </p:tgtEl>
                                        <p:attrNameLst>
                                          <p:attrName>style.visibility</p:attrName>
                                        </p:attrNameLst>
                                      </p:cBhvr>
                                      <p:to>
                                        <p:strVal val="visible"/>
                                      </p:to>
                                    </p:set>
                                    <p:animEffect transition="in" filter="fade">
                                      <p:cBhvr>
                                        <p:cTn id="73" dur="500"/>
                                        <p:tgtEl>
                                          <p:spTgt spid="4"/>
                                        </p:tgtEl>
                                      </p:cBhvr>
                                    </p:animEffect>
                                  </p:childTnLst>
                                </p:cTn>
                              </p:par>
                            </p:childTnLst>
                          </p:cTn>
                        </p:par>
                        <p:par>
                          <p:cTn id="74" fill="hold">
                            <p:stCondLst>
                              <p:cond delay="500"/>
                            </p:stCondLst>
                            <p:childTnLst>
                              <p:par>
                                <p:cTn id="75" presetID="10" presetClass="exit" presetSubtype="0" fill="hold" nodeType="afterEffect">
                                  <p:stCondLst>
                                    <p:cond delay="0"/>
                                  </p:stCondLst>
                                  <p:childTnLst>
                                    <p:animEffect transition="out" filter="fade">
                                      <p:cBhvr>
                                        <p:cTn id="76" dur="500"/>
                                        <p:tgtEl>
                                          <p:spTgt spid="118"/>
                                        </p:tgtEl>
                                      </p:cBhvr>
                                    </p:animEffect>
                                    <p:set>
                                      <p:cBhvr>
                                        <p:cTn id="77" dur="1" fill="hold">
                                          <p:stCondLst>
                                            <p:cond delay="499"/>
                                          </p:stCondLst>
                                        </p:cTn>
                                        <p:tgtEl>
                                          <p:spTgt spid="118"/>
                                        </p:tgtEl>
                                        <p:attrNameLst>
                                          <p:attrName>style.visibility</p:attrName>
                                        </p:attrNameLst>
                                      </p:cBhvr>
                                      <p:to>
                                        <p:strVal val="hidden"/>
                                      </p:to>
                                    </p:set>
                                  </p:childTnLst>
                                </p:cTn>
                              </p:par>
                            </p:childTnLst>
                          </p:cTn>
                        </p:par>
                        <p:par>
                          <p:cTn id="78" fill="hold">
                            <p:stCondLst>
                              <p:cond delay="1000"/>
                            </p:stCondLst>
                            <p:childTnLst>
                              <p:par>
                                <p:cTn id="79" presetID="10" presetClass="entr" presetSubtype="0" fill="hold" nodeType="afterEffect">
                                  <p:stCondLst>
                                    <p:cond delay="0"/>
                                  </p:stCondLst>
                                  <p:childTnLst>
                                    <p:set>
                                      <p:cBhvr>
                                        <p:cTn id="80" dur="1" fill="hold">
                                          <p:stCondLst>
                                            <p:cond delay="0"/>
                                          </p:stCondLst>
                                        </p:cTn>
                                        <p:tgtEl>
                                          <p:spTgt spid="121"/>
                                        </p:tgtEl>
                                        <p:attrNameLst>
                                          <p:attrName>style.visibility</p:attrName>
                                        </p:attrNameLst>
                                      </p:cBhvr>
                                      <p:to>
                                        <p:strVal val="visible"/>
                                      </p:to>
                                    </p:set>
                                    <p:animEffect transition="in" filter="fade">
                                      <p:cBhvr>
                                        <p:cTn id="81" dur="500"/>
                                        <p:tgtEl>
                                          <p:spTgt spid="121"/>
                                        </p:tgtEl>
                                      </p:cBhvr>
                                    </p:animEffect>
                                  </p:childTnLst>
                                </p:cTn>
                              </p:par>
                              <p:par>
                                <p:cTn id="82" presetID="10" presetClass="exit" presetSubtype="0" fill="hold" nodeType="withEffect">
                                  <p:stCondLst>
                                    <p:cond delay="0"/>
                                  </p:stCondLst>
                                  <p:childTnLst>
                                    <p:animEffect transition="out" filter="fade">
                                      <p:cBhvr>
                                        <p:cTn id="83" dur="500"/>
                                        <p:tgtEl>
                                          <p:spTgt spid="88"/>
                                        </p:tgtEl>
                                      </p:cBhvr>
                                    </p:animEffect>
                                    <p:set>
                                      <p:cBhvr>
                                        <p:cTn id="84" dur="1" fill="hold">
                                          <p:stCondLst>
                                            <p:cond delay="499"/>
                                          </p:stCondLst>
                                        </p:cTn>
                                        <p:tgtEl>
                                          <p:spTgt spid="88"/>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70"/>
                                        </p:tgtEl>
                                        <p:attrNameLst>
                                          <p:attrName>style.visibility</p:attrName>
                                        </p:attrNameLst>
                                      </p:cBhvr>
                                      <p:to>
                                        <p:strVal val="visible"/>
                                      </p:to>
                                    </p:set>
                                    <p:animEffect transition="in" filter="fade">
                                      <p:cBhvr>
                                        <p:cTn id="87" dur="500"/>
                                        <p:tgtEl>
                                          <p:spTgt spid="70"/>
                                        </p:tgtEl>
                                      </p:cBhvr>
                                    </p:animEffect>
                                  </p:childTnLst>
                                </p:cTn>
                              </p:par>
                            </p:childTnLst>
                          </p:cTn>
                        </p:par>
                        <p:par>
                          <p:cTn id="88" fill="hold">
                            <p:stCondLst>
                              <p:cond delay="1500"/>
                            </p:stCondLst>
                            <p:childTnLst>
                              <p:par>
                                <p:cTn id="89" presetID="10" presetClass="exit" presetSubtype="0" fill="hold" nodeType="afterEffect">
                                  <p:stCondLst>
                                    <p:cond delay="0"/>
                                  </p:stCondLst>
                                  <p:childTnLst>
                                    <p:animEffect transition="out" filter="fade">
                                      <p:cBhvr>
                                        <p:cTn id="90" dur="500"/>
                                        <p:tgtEl>
                                          <p:spTgt spid="121"/>
                                        </p:tgtEl>
                                      </p:cBhvr>
                                    </p:animEffect>
                                    <p:set>
                                      <p:cBhvr>
                                        <p:cTn id="91" dur="1" fill="hold">
                                          <p:stCondLst>
                                            <p:cond delay="499"/>
                                          </p:stCondLst>
                                        </p:cTn>
                                        <p:tgtEl>
                                          <p:spTgt spid="121"/>
                                        </p:tgtEl>
                                        <p:attrNameLst>
                                          <p:attrName>style.visibility</p:attrName>
                                        </p:attrNameLst>
                                      </p:cBhvr>
                                      <p:to>
                                        <p:strVal val="hidden"/>
                                      </p:to>
                                    </p:set>
                                  </p:childTnLst>
                                </p:cTn>
                              </p:par>
                            </p:childTnLst>
                          </p:cTn>
                        </p:par>
                        <p:par>
                          <p:cTn id="92" fill="hold">
                            <p:stCondLst>
                              <p:cond delay="2000"/>
                            </p:stCondLst>
                            <p:childTnLst>
                              <p:par>
                                <p:cTn id="93" presetID="10" presetClass="entr" presetSubtype="0" fill="hold" nodeType="afterEffect">
                                  <p:stCondLst>
                                    <p:cond delay="0"/>
                                  </p:stCondLst>
                                  <p:childTnLst>
                                    <p:set>
                                      <p:cBhvr>
                                        <p:cTn id="94" dur="1" fill="hold">
                                          <p:stCondLst>
                                            <p:cond delay="0"/>
                                          </p:stCondLst>
                                        </p:cTn>
                                        <p:tgtEl>
                                          <p:spTgt spid="124"/>
                                        </p:tgtEl>
                                        <p:attrNameLst>
                                          <p:attrName>style.visibility</p:attrName>
                                        </p:attrNameLst>
                                      </p:cBhvr>
                                      <p:to>
                                        <p:strVal val="visible"/>
                                      </p:to>
                                    </p:set>
                                    <p:animEffect transition="in" filter="fade">
                                      <p:cBhvr>
                                        <p:cTn id="95" dur="500"/>
                                        <p:tgtEl>
                                          <p:spTgt spid="124"/>
                                        </p:tgtEl>
                                      </p:cBhvr>
                                    </p:animEffect>
                                  </p:childTnLst>
                                </p:cTn>
                              </p:par>
                              <p:par>
                                <p:cTn id="96" presetID="10" presetClass="exit" presetSubtype="0" fill="hold" nodeType="withEffect">
                                  <p:stCondLst>
                                    <p:cond delay="0"/>
                                  </p:stCondLst>
                                  <p:childTnLst>
                                    <p:animEffect transition="out" filter="fade">
                                      <p:cBhvr>
                                        <p:cTn id="97" dur="500"/>
                                        <p:tgtEl>
                                          <p:spTgt spid="91"/>
                                        </p:tgtEl>
                                      </p:cBhvr>
                                    </p:animEffect>
                                    <p:set>
                                      <p:cBhvr>
                                        <p:cTn id="98" dur="1" fill="hold">
                                          <p:stCondLst>
                                            <p:cond delay="499"/>
                                          </p:stCondLst>
                                        </p:cTn>
                                        <p:tgtEl>
                                          <p:spTgt spid="91"/>
                                        </p:tgtEl>
                                        <p:attrNameLst>
                                          <p:attrName>style.visibility</p:attrName>
                                        </p:attrNameLst>
                                      </p:cBhvr>
                                      <p:to>
                                        <p:strVal val="hidden"/>
                                      </p:to>
                                    </p:set>
                                  </p:childTnLst>
                                </p:cTn>
                              </p:par>
                            </p:childTnLst>
                          </p:cTn>
                        </p:par>
                        <p:par>
                          <p:cTn id="99" fill="hold">
                            <p:stCondLst>
                              <p:cond delay="2500"/>
                            </p:stCondLst>
                            <p:childTnLst>
                              <p:par>
                                <p:cTn id="100" presetID="10" presetClass="exit" presetSubtype="0" fill="hold" nodeType="afterEffect">
                                  <p:stCondLst>
                                    <p:cond delay="0"/>
                                  </p:stCondLst>
                                  <p:childTnLst>
                                    <p:animEffect transition="out" filter="fade">
                                      <p:cBhvr>
                                        <p:cTn id="101" dur="500"/>
                                        <p:tgtEl>
                                          <p:spTgt spid="124"/>
                                        </p:tgtEl>
                                      </p:cBhvr>
                                    </p:animEffect>
                                    <p:set>
                                      <p:cBhvr>
                                        <p:cTn id="102" dur="1" fill="hold">
                                          <p:stCondLst>
                                            <p:cond delay="499"/>
                                          </p:stCondLst>
                                        </p:cTn>
                                        <p:tgtEl>
                                          <p:spTgt spid="124"/>
                                        </p:tgtEl>
                                        <p:attrNameLst>
                                          <p:attrName>style.visibility</p:attrName>
                                        </p:attrNameLst>
                                      </p:cBhvr>
                                      <p:to>
                                        <p:strVal val="hidden"/>
                                      </p:to>
                                    </p:set>
                                  </p:childTnLst>
                                </p:cTn>
                              </p:par>
                            </p:childTnLst>
                          </p:cTn>
                        </p:par>
                        <p:par>
                          <p:cTn id="103" fill="hold">
                            <p:stCondLst>
                              <p:cond delay="3000"/>
                            </p:stCondLst>
                            <p:childTnLst>
                              <p:par>
                                <p:cTn id="104" presetID="10" presetClass="entr" presetSubtype="0" fill="hold" nodeType="afterEffect">
                                  <p:stCondLst>
                                    <p:cond delay="0"/>
                                  </p:stCondLst>
                                  <p:childTnLst>
                                    <p:set>
                                      <p:cBhvr>
                                        <p:cTn id="105" dur="1" fill="hold">
                                          <p:stCondLst>
                                            <p:cond delay="0"/>
                                          </p:stCondLst>
                                        </p:cTn>
                                        <p:tgtEl>
                                          <p:spTgt spid="127"/>
                                        </p:tgtEl>
                                        <p:attrNameLst>
                                          <p:attrName>style.visibility</p:attrName>
                                        </p:attrNameLst>
                                      </p:cBhvr>
                                      <p:to>
                                        <p:strVal val="visible"/>
                                      </p:to>
                                    </p:set>
                                    <p:animEffect transition="in" filter="fade">
                                      <p:cBhvr>
                                        <p:cTn id="106" dur="500"/>
                                        <p:tgtEl>
                                          <p:spTgt spid="127"/>
                                        </p:tgtEl>
                                      </p:cBhvr>
                                    </p:animEffect>
                                  </p:childTnLst>
                                </p:cTn>
                              </p:par>
                              <p:par>
                                <p:cTn id="107" presetID="10" presetClass="exit" presetSubtype="0" fill="hold" nodeType="withEffect">
                                  <p:stCondLst>
                                    <p:cond delay="0"/>
                                  </p:stCondLst>
                                  <p:childTnLst>
                                    <p:animEffect transition="out" filter="fade">
                                      <p:cBhvr>
                                        <p:cTn id="108" dur="500"/>
                                        <p:tgtEl>
                                          <p:spTgt spid="94"/>
                                        </p:tgtEl>
                                      </p:cBhvr>
                                    </p:animEffect>
                                    <p:set>
                                      <p:cBhvr>
                                        <p:cTn id="109" dur="1" fill="hold">
                                          <p:stCondLst>
                                            <p:cond delay="499"/>
                                          </p:stCondLst>
                                        </p:cTn>
                                        <p:tgtEl>
                                          <p:spTgt spid="94"/>
                                        </p:tgtEl>
                                        <p:attrNameLst>
                                          <p:attrName>style.visibility</p:attrName>
                                        </p:attrNameLst>
                                      </p:cBhvr>
                                      <p:to>
                                        <p:strVal val="hidden"/>
                                      </p:to>
                                    </p:set>
                                  </p:childTnLst>
                                </p:cTn>
                              </p:par>
                              <p:par>
                                <p:cTn id="110" presetID="10" presetClass="entr" presetSubtype="0" fill="hold" grpId="0" nodeType="withEffect">
                                  <p:stCondLst>
                                    <p:cond delay="0"/>
                                  </p:stCondLst>
                                  <p:childTnLst>
                                    <p:set>
                                      <p:cBhvr>
                                        <p:cTn id="111" dur="1" fill="hold">
                                          <p:stCondLst>
                                            <p:cond delay="0"/>
                                          </p:stCondLst>
                                        </p:cTn>
                                        <p:tgtEl>
                                          <p:spTgt spid="72"/>
                                        </p:tgtEl>
                                        <p:attrNameLst>
                                          <p:attrName>style.visibility</p:attrName>
                                        </p:attrNameLst>
                                      </p:cBhvr>
                                      <p:to>
                                        <p:strVal val="visible"/>
                                      </p:to>
                                    </p:set>
                                    <p:animEffect transition="in" filter="fade">
                                      <p:cBhvr>
                                        <p:cTn id="112" dur="500"/>
                                        <p:tgtEl>
                                          <p:spTgt spid="72"/>
                                        </p:tgtEl>
                                      </p:cBhvr>
                                    </p:animEffect>
                                  </p:childTnLst>
                                </p:cTn>
                              </p:par>
                            </p:childTnLst>
                          </p:cTn>
                        </p:par>
                        <p:par>
                          <p:cTn id="113" fill="hold">
                            <p:stCondLst>
                              <p:cond delay="3500"/>
                            </p:stCondLst>
                            <p:childTnLst>
                              <p:par>
                                <p:cTn id="114" presetID="10" presetClass="exit" presetSubtype="0" fill="hold" nodeType="afterEffect">
                                  <p:stCondLst>
                                    <p:cond delay="0"/>
                                  </p:stCondLst>
                                  <p:childTnLst>
                                    <p:animEffect transition="out" filter="fade">
                                      <p:cBhvr>
                                        <p:cTn id="115" dur="500"/>
                                        <p:tgtEl>
                                          <p:spTgt spid="127"/>
                                        </p:tgtEl>
                                      </p:cBhvr>
                                    </p:animEffect>
                                    <p:set>
                                      <p:cBhvr>
                                        <p:cTn id="116" dur="1" fill="hold">
                                          <p:stCondLst>
                                            <p:cond delay="499"/>
                                          </p:stCondLst>
                                        </p:cTn>
                                        <p:tgtEl>
                                          <p:spTgt spid="127"/>
                                        </p:tgtEl>
                                        <p:attrNameLst>
                                          <p:attrName>style.visibility</p:attrName>
                                        </p:attrNameLst>
                                      </p:cBhvr>
                                      <p:to>
                                        <p:strVal val="hidden"/>
                                      </p:to>
                                    </p:set>
                                  </p:childTnLst>
                                </p:cTn>
                              </p:par>
                            </p:childTnLst>
                          </p:cTn>
                        </p:par>
                        <p:par>
                          <p:cTn id="117" fill="hold">
                            <p:stCondLst>
                              <p:cond delay="4000"/>
                            </p:stCondLst>
                            <p:childTnLst>
                              <p:par>
                                <p:cTn id="118" presetID="10" presetClass="entr" presetSubtype="0" fill="hold" nodeType="afterEffect">
                                  <p:stCondLst>
                                    <p:cond delay="0"/>
                                  </p:stCondLst>
                                  <p:childTnLst>
                                    <p:set>
                                      <p:cBhvr>
                                        <p:cTn id="119" dur="1" fill="hold">
                                          <p:stCondLst>
                                            <p:cond delay="0"/>
                                          </p:stCondLst>
                                        </p:cTn>
                                        <p:tgtEl>
                                          <p:spTgt spid="130"/>
                                        </p:tgtEl>
                                        <p:attrNameLst>
                                          <p:attrName>style.visibility</p:attrName>
                                        </p:attrNameLst>
                                      </p:cBhvr>
                                      <p:to>
                                        <p:strVal val="visible"/>
                                      </p:to>
                                    </p:set>
                                    <p:animEffect transition="in" filter="fade">
                                      <p:cBhvr>
                                        <p:cTn id="120" dur="500"/>
                                        <p:tgtEl>
                                          <p:spTgt spid="130"/>
                                        </p:tgtEl>
                                      </p:cBhvr>
                                    </p:animEffect>
                                  </p:childTnLst>
                                </p:cTn>
                              </p:par>
                              <p:par>
                                <p:cTn id="121" presetID="10" presetClass="exit" presetSubtype="0" fill="hold" nodeType="withEffect">
                                  <p:stCondLst>
                                    <p:cond delay="0"/>
                                  </p:stCondLst>
                                  <p:childTnLst>
                                    <p:animEffect transition="out" filter="fade">
                                      <p:cBhvr>
                                        <p:cTn id="122" dur="500"/>
                                        <p:tgtEl>
                                          <p:spTgt spid="97"/>
                                        </p:tgtEl>
                                      </p:cBhvr>
                                    </p:animEffect>
                                    <p:set>
                                      <p:cBhvr>
                                        <p:cTn id="123" dur="1" fill="hold">
                                          <p:stCondLst>
                                            <p:cond delay="499"/>
                                          </p:stCondLst>
                                        </p:cTn>
                                        <p:tgtEl>
                                          <p:spTgt spid="97"/>
                                        </p:tgtEl>
                                        <p:attrNameLst>
                                          <p:attrName>style.visibility</p:attrName>
                                        </p:attrNameLst>
                                      </p:cBhvr>
                                      <p:to>
                                        <p:strVal val="hidden"/>
                                      </p:to>
                                    </p:set>
                                  </p:childTnLst>
                                </p:cTn>
                              </p:par>
                              <p:par>
                                <p:cTn id="124" presetID="10" presetClass="entr" presetSubtype="0" fill="hold" grpId="0" nodeType="withEffect">
                                  <p:stCondLst>
                                    <p:cond delay="0"/>
                                  </p:stCondLst>
                                  <p:childTnLst>
                                    <p:set>
                                      <p:cBhvr>
                                        <p:cTn id="125" dur="1" fill="hold">
                                          <p:stCondLst>
                                            <p:cond delay="0"/>
                                          </p:stCondLst>
                                        </p:cTn>
                                        <p:tgtEl>
                                          <p:spTgt spid="82"/>
                                        </p:tgtEl>
                                        <p:attrNameLst>
                                          <p:attrName>style.visibility</p:attrName>
                                        </p:attrNameLst>
                                      </p:cBhvr>
                                      <p:to>
                                        <p:strVal val="visible"/>
                                      </p:to>
                                    </p:set>
                                    <p:animEffect transition="in" filter="fade">
                                      <p:cBhvr>
                                        <p:cTn id="126" dur="500"/>
                                        <p:tgtEl>
                                          <p:spTgt spid="82"/>
                                        </p:tgtEl>
                                      </p:cBhvr>
                                    </p:animEffect>
                                  </p:childTnLst>
                                </p:cTn>
                              </p:par>
                            </p:childTnLst>
                          </p:cTn>
                        </p:par>
                        <p:par>
                          <p:cTn id="127" fill="hold">
                            <p:stCondLst>
                              <p:cond delay="4500"/>
                            </p:stCondLst>
                            <p:childTnLst>
                              <p:par>
                                <p:cTn id="128" presetID="10" presetClass="exit" presetSubtype="0" fill="hold" nodeType="afterEffect">
                                  <p:stCondLst>
                                    <p:cond delay="0"/>
                                  </p:stCondLst>
                                  <p:childTnLst>
                                    <p:animEffect transition="out" filter="fade">
                                      <p:cBhvr>
                                        <p:cTn id="129" dur="500"/>
                                        <p:tgtEl>
                                          <p:spTgt spid="130"/>
                                        </p:tgtEl>
                                      </p:cBhvr>
                                    </p:animEffect>
                                    <p:set>
                                      <p:cBhvr>
                                        <p:cTn id="130" dur="1" fill="hold">
                                          <p:stCondLst>
                                            <p:cond delay="499"/>
                                          </p:stCondLst>
                                        </p:cTn>
                                        <p:tgtEl>
                                          <p:spTgt spid="130"/>
                                        </p:tgtEl>
                                        <p:attrNameLst>
                                          <p:attrName>style.visibility</p:attrName>
                                        </p:attrNameLst>
                                      </p:cBhvr>
                                      <p:to>
                                        <p:strVal val="hidden"/>
                                      </p:to>
                                    </p:set>
                                  </p:childTnLst>
                                </p:cTn>
                              </p:par>
                            </p:childTnLst>
                          </p:cTn>
                        </p:par>
                        <p:par>
                          <p:cTn id="131" fill="hold">
                            <p:stCondLst>
                              <p:cond delay="5000"/>
                            </p:stCondLst>
                            <p:childTnLst>
                              <p:par>
                                <p:cTn id="132" presetID="10" presetClass="exit" presetSubtype="0" fill="hold" nodeType="afterEffect">
                                  <p:stCondLst>
                                    <p:cond delay="0"/>
                                  </p:stCondLst>
                                  <p:childTnLst>
                                    <p:animEffect transition="out" filter="fade">
                                      <p:cBhvr>
                                        <p:cTn id="133" dur="500"/>
                                        <p:tgtEl>
                                          <p:spTgt spid="100"/>
                                        </p:tgtEl>
                                      </p:cBhvr>
                                    </p:animEffect>
                                    <p:set>
                                      <p:cBhvr>
                                        <p:cTn id="134" dur="1" fill="hold">
                                          <p:stCondLst>
                                            <p:cond delay="499"/>
                                          </p:stCondLst>
                                        </p:cTn>
                                        <p:tgtEl>
                                          <p:spTgt spid="100"/>
                                        </p:tgtEl>
                                        <p:attrNameLst>
                                          <p:attrName>style.visibility</p:attrName>
                                        </p:attrNameLst>
                                      </p:cBhvr>
                                      <p:to>
                                        <p:strVal val="hidden"/>
                                      </p:to>
                                    </p:set>
                                  </p:childTnLst>
                                </p:cTn>
                              </p:par>
                              <p:par>
                                <p:cTn id="135" presetID="10" presetClass="entr" presetSubtype="0" fill="hold" grpId="0" nodeType="withEffect">
                                  <p:stCondLst>
                                    <p:cond delay="0"/>
                                  </p:stCondLst>
                                  <p:childTnLst>
                                    <p:set>
                                      <p:cBhvr>
                                        <p:cTn id="136" dur="1" fill="hold">
                                          <p:stCondLst>
                                            <p:cond delay="0"/>
                                          </p:stCondLst>
                                        </p:cTn>
                                        <p:tgtEl>
                                          <p:spTgt spid="83"/>
                                        </p:tgtEl>
                                        <p:attrNameLst>
                                          <p:attrName>style.visibility</p:attrName>
                                        </p:attrNameLst>
                                      </p:cBhvr>
                                      <p:to>
                                        <p:strVal val="visible"/>
                                      </p:to>
                                    </p:set>
                                    <p:animEffect transition="in" filter="fade">
                                      <p:cBhvr>
                                        <p:cTn id="13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0" grpId="0"/>
      <p:bldP spid="72" grpId="0"/>
      <p:bldP spid="82" grpId="0"/>
      <p:bldP spid="8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Programming?</a:t>
            </a:r>
            <a:endParaRPr lang="en-US" dirty="0"/>
          </a:p>
        </p:txBody>
      </p:sp>
      <p:sp>
        <p:nvSpPr>
          <p:cNvPr id="3" name="Content Placeholder 2"/>
          <p:cNvSpPr>
            <a:spLocks noGrp="1"/>
          </p:cNvSpPr>
          <p:nvPr>
            <p:ph idx="1"/>
          </p:nvPr>
        </p:nvSpPr>
        <p:spPr/>
        <p:txBody>
          <a:bodyPr>
            <a:normAutofit/>
          </a:bodyPr>
          <a:lstStyle/>
          <a:p>
            <a:r>
              <a:rPr lang="en-US" dirty="0" smtClean="0"/>
              <a:t>Raise your hand if you’ve ever:</a:t>
            </a:r>
          </a:p>
          <a:p>
            <a:pPr>
              <a:lnSpc>
                <a:spcPct val="150000"/>
              </a:lnSpc>
            </a:pPr>
            <a:r>
              <a:rPr lang="en-US" dirty="0"/>
              <a:t>	</a:t>
            </a:r>
            <a:r>
              <a:rPr lang="en-US" i="1" dirty="0" smtClean="0"/>
              <a:t>Heard of it?</a:t>
            </a:r>
          </a:p>
          <a:p>
            <a:pPr>
              <a:lnSpc>
                <a:spcPct val="120000"/>
              </a:lnSpc>
            </a:pPr>
            <a:r>
              <a:rPr lang="en-US" i="1" dirty="0"/>
              <a:t>	</a:t>
            </a:r>
            <a:r>
              <a:rPr lang="en-US" i="1" dirty="0" smtClean="0"/>
              <a:t>Read a paper about it?</a:t>
            </a:r>
          </a:p>
          <a:p>
            <a:pPr>
              <a:lnSpc>
                <a:spcPct val="120000"/>
              </a:lnSpc>
            </a:pPr>
            <a:r>
              <a:rPr lang="en-US" i="1" dirty="0"/>
              <a:t>	</a:t>
            </a:r>
            <a:r>
              <a:rPr lang="en-US" i="1" dirty="0" smtClean="0"/>
              <a:t>Used it?</a:t>
            </a:r>
            <a:endParaRPr lang="en-US" i="1" dirty="0"/>
          </a:p>
        </p:txBody>
      </p:sp>
    </p:spTree>
    <p:extLst>
      <p:ext uri="{BB962C8B-B14F-4D97-AF65-F5344CB8AC3E}">
        <p14:creationId xmlns:p14="http://schemas.microsoft.com/office/powerpoint/2010/main" val="20973327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517320"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6" name="Oval 5"/>
          <p:cNvSpPr/>
          <p:nvPr/>
        </p:nvSpPr>
        <p:spPr>
          <a:xfrm>
            <a:off x="1969854"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cxnSp>
        <p:nvCxnSpPr>
          <p:cNvPr id="7" name="Straight Arrow Connector 6"/>
          <p:cNvCxnSpPr>
            <a:stCxn id="5" idx="6"/>
            <a:endCxn id="6" idx="2"/>
          </p:cNvCxnSpPr>
          <p:nvPr/>
        </p:nvCxnSpPr>
        <p:spPr>
          <a:xfrm>
            <a:off x="1364009"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17320"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5" idx="4"/>
            <a:endCxn id="8" idx="0"/>
          </p:cNvCxnSpPr>
          <p:nvPr/>
        </p:nvCxnSpPr>
        <p:spPr>
          <a:xfrm>
            <a:off x="940665"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969854"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6" idx="4"/>
            <a:endCxn id="10" idx="0"/>
          </p:cNvCxnSpPr>
          <p:nvPr/>
        </p:nvCxnSpPr>
        <p:spPr>
          <a:xfrm>
            <a:off x="2393199"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422388"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00"/>
                </a:solidFill>
                <a:latin typeface="Ubuntu"/>
                <a:cs typeface="Ubuntu"/>
              </a:rPr>
              <a:t>s2</a:t>
            </a:r>
            <a:endParaRPr lang="en-US" sz="2800" b="1" dirty="0">
              <a:solidFill>
                <a:srgbClr val="000000"/>
              </a:solidFill>
              <a:latin typeface="Ubuntu"/>
              <a:cs typeface="Ubuntu"/>
            </a:endParaRPr>
          </a:p>
        </p:txBody>
      </p:sp>
      <p:sp>
        <p:nvSpPr>
          <p:cNvPr id="13" name="Oval 12"/>
          <p:cNvSpPr/>
          <p:nvPr/>
        </p:nvSpPr>
        <p:spPr>
          <a:xfrm>
            <a:off x="4874922"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14" name="Oval 13"/>
          <p:cNvSpPr/>
          <p:nvPr/>
        </p:nvSpPr>
        <p:spPr>
          <a:xfrm>
            <a:off x="3422388"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12" idx="4"/>
            <a:endCxn id="14" idx="0"/>
          </p:cNvCxnSpPr>
          <p:nvPr/>
        </p:nvCxnSpPr>
        <p:spPr>
          <a:xfrm>
            <a:off x="3845733"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874922"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13" idx="4"/>
            <a:endCxn id="16" idx="0"/>
          </p:cNvCxnSpPr>
          <p:nvPr/>
        </p:nvCxnSpPr>
        <p:spPr>
          <a:xfrm>
            <a:off x="5298267"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6327456"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sp>
        <p:nvSpPr>
          <p:cNvPr id="19" name="Oval 18"/>
          <p:cNvSpPr/>
          <p:nvPr/>
        </p:nvSpPr>
        <p:spPr>
          <a:xfrm>
            <a:off x="7779991"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cxnSp>
        <p:nvCxnSpPr>
          <p:cNvPr id="20" name="Straight Arrow Connector 19"/>
          <p:cNvCxnSpPr>
            <a:stCxn id="18" idx="6"/>
            <a:endCxn id="19" idx="2"/>
          </p:cNvCxnSpPr>
          <p:nvPr/>
        </p:nvCxnSpPr>
        <p:spPr>
          <a:xfrm>
            <a:off x="7174145" y="4133334"/>
            <a:ext cx="605846"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6327456"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18" idx="4"/>
            <a:endCxn id="21" idx="0"/>
          </p:cNvCxnSpPr>
          <p:nvPr/>
        </p:nvCxnSpPr>
        <p:spPr>
          <a:xfrm>
            <a:off x="6750801"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7779991"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a:stCxn id="19" idx="4"/>
            <a:endCxn id="23" idx="0"/>
          </p:cNvCxnSpPr>
          <p:nvPr/>
        </p:nvCxnSpPr>
        <p:spPr>
          <a:xfrm>
            <a:off x="8203336"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6" idx="6"/>
            <a:endCxn id="12" idx="2"/>
          </p:cNvCxnSpPr>
          <p:nvPr/>
        </p:nvCxnSpPr>
        <p:spPr>
          <a:xfrm>
            <a:off x="2816543"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6"/>
            <a:endCxn id="13" idx="2"/>
          </p:cNvCxnSpPr>
          <p:nvPr/>
        </p:nvCxnSpPr>
        <p:spPr>
          <a:xfrm>
            <a:off x="4269077"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6"/>
            <a:endCxn id="18" idx="2"/>
          </p:cNvCxnSpPr>
          <p:nvPr/>
        </p:nvCxnSpPr>
        <p:spPr>
          <a:xfrm>
            <a:off x="5721611"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514951" y="3772216"/>
            <a:ext cx="832181" cy="307777"/>
          </a:xfrm>
          <a:prstGeom prst="rect">
            <a:avLst/>
          </a:prstGeom>
          <a:noFill/>
        </p:spPr>
        <p:txBody>
          <a:bodyPr wrap="square" rtlCol="0">
            <a:spAutoFit/>
          </a:bodyPr>
          <a:lstStyle/>
          <a:p>
            <a:pPr algn="ctr"/>
            <a:r>
              <a:rPr lang="en-US" sz="1400" b="1" dirty="0" smtClean="0">
                <a:solidFill>
                  <a:srgbClr val="008000"/>
                </a:solidFill>
                <a:latin typeface="Ubuntu Light"/>
                <a:cs typeface="Ubuntu Light"/>
              </a:rPr>
              <a:t>Reused</a:t>
            </a:r>
          </a:p>
        </p:txBody>
      </p:sp>
      <p:sp>
        <p:nvSpPr>
          <p:cNvPr id="70" name="TextBox 69"/>
          <p:cNvSpPr txBox="1"/>
          <p:nvPr/>
        </p:nvSpPr>
        <p:spPr>
          <a:xfrm>
            <a:off x="1974741" y="3772216"/>
            <a:ext cx="832181" cy="307777"/>
          </a:xfrm>
          <a:prstGeom prst="rect">
            <a:avLst/>
          </a:prstGeom>
          <a:noFill/>
        </p:spPr>
        <p:txBody>
          <a:bodyPr wrap="square" rtlCol="0">
            <a:spAutoFit/>
          </a:bodyPr>
          <a:lstStyle/>
          <a:p>
            <a:pPr algn="ctr"/>
            <a:r>
              <a:rPr lang="en-US" sz="1400" b="1" dirty="0" smtClean="0">
                <a:solidFill>
                  <a:srgbClr val="008000"/>
                </a:solidFill>
                <a:latin typeface="Ubuntu Light"/>
                <a:cs typeface="Ubuntu Light"/>
              </a:rPr>
              <a:t>Reused</a:t>
            </a:r>
          </a:p>
        </p:txBody>
      </p:sp>
      <p:sp>
        <p:nvSpPr>
          <p:cNvPr id="72" name="TextBox 71"/>
          <p:cNvSpPr txBox="1"/>
          <p:nvPr/>
        </p:nvSpPr>
        <p:spPr>
          <a:xfrm>
            <a:off x="4882176" y="3772216"/>
            <a:ext cx="832181" cy="307777"/>
          </a:xfrm>
          <a:prstGeom prst="rect">
            <a:avLst/>
          </a:prstGeom>
          <a:noFill/>
        </p:spPr>
        <p:txBody>
          <a:bodyPr wrap="square" rtlCol="0">
            <a:spAutoFit/>
          </a:bodyPr>
          <a:lstStyle/>
          <a:p>
            <a:pPr algn="ctr"/>
            <a:r>
              <a:rPr lang="en-US" sz="1400" b="1" dirty="0" smtClean="0">
                <a:solidFill>
                  <a:srgbClr val="008000"/>
                </a:solidFill>
                <a:latin typeface="Ubuntu Light"/>
                <a:cs typeface="Ubuntu Light"/>
              </a:rPr>
              <a:t>Reused</a:t>
            </a:r>
          </a:p>
        </p:txBody>
      </p:sp>
      <p:sp>
        <p:nvSpPr>
          <p:cNvPr id="82" name="TextBox 81"/>
          <p:cNvSpPr txBox="1"/>
          <p:nvPr/>
        </p:nvSpPr>
        <p:spPr>
          <a:xfrm>
            <a:off x="6322722" y="3770727"/>
            <a:ext cx="832181" cy="307777"/>
          </a:xfrm>
          <a:prstGeom prst="rect">
            <a:avLst/>
          </a:prstGeom>
          <a:noFill/>
        </p:spPr>
        <p:txBody>
          <a:bodyPr wrap="square" rtlCol="0">
            <a:spAutoFit/>
          </a:bodyPr>
          <a:lstStyle/>
          <a:p>
            <a:pPr algn="ctr"/>
            <a:r>
              <a:rPr lang="en-US" sz="1400" b="1" dirty="0" smtClean="0">
                <a:solidFill>
                  <a:srgbClr val="008000"/>
                </a:solidFill>
                <a:latin typeface="Ubuntu Light"/>
                <a:cs typeface="Ubuntu Light"/>
              </a:rPr>
              <a:t>Reused</a:t>
            </a:r>
          </a:p>
        </p:txBody>
      </p:sp>
      <p:sp>
        <p:nvSpPr>
          <p:cNvPr id="83" name="TextBox 82"/>
          <p:cNvSpPr txBox="1"/>
          <p:nvPr/>
        </p:nvSpPr>
        <p:spPr>
          <a:xfrm>
            <a:off x="7786452" y="3769238"/>
            <a:ext cx="832181" cy="307777"/>
          </a:xfrm>
          <a:prstGeom prst="rect">
            <a:avLst/>
          </a:prstGeom>
          <a:noFill/>
        </p:spPr>
        <p:txBody>
          <a:bodyPr wrap="square" rtlCol="0">
            <a:spAutoFit/>
          </a:bodyPr>
          <a:lstStyle/>
          <a:p>
            <a:pPr algn="ctr"/>
            <a:r>
              <a:rPr lang="en-US" sz="1400" b="1" dirty="0" smtClean="0">
                <a:solidFill>
                  <a:srgbClr val="008000"/>
                </a:solidFill>
                <a:latin typeface="Ubuntu Light"/>
                <a:cs typeface="Ubuntu Light"/>
              </a:rPr>
              <a:t>Reused</a:t>
            </a:r>
          </a:p>
        </p:txBody>
      </p:sp>
      <p:pic>
        <p:nvPicPr>
          <p:cNvPr id="84" name="Picture 83"/>
          <p:cNvPicPr>
            <a:picLocks noChangeAspect="1"/>
          </p:cNvPicPr>
          <p:nvPr/>
        </p:nvPicPr>
        <p:blipFill>
          <a:blip r:embed="rId3"/>
          <a:stretch>
            <a:fillRect/>
          </a:stretch>
        </p:blipFill>
        <p:spPr>
          <a:xfrm>
            <a:off x="0" y="0"/>
            <a:ext cx="9144000" cy="2911660"/>
          </a:xfrm>
          <a:prstGeom prst="rect">
            <a:avLst/>
          </a:prstGeom>
        </p:spPr>
      </p:pic>
      <p:sp>
        <p:nvSpPr>
          <p:cNvPr id="87" name="Rectangle 86"/>
          <p:cNvSpPr/>
          <p:nvPr/>
        </p:nvSpPr>
        <p:spPr>
          <a:xfrm>
            <a:off x="322101" y="3162357"/>
            <a:ext cx="8541539" cy="3695643"/>
          </a:xfrm>
          <a:prstGeom prst="rect">
            <a:avLst/>
          </a:prstGeom>
          <a:solidFill>
            <a:schemeClr val="bg1">
              <a:lumMod val="85000"/>
              <a:lumOff val="15000"/>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Content Placeholder 3"/>
          <p:cNvSpPr txBox="1">
            <a:spLocks/>
          </p:cNvSpPr>
          <p:nvPr/>
        </p:nvSpPr>
        <p:spPr>
          <a:xfrm>
            <a:off x="457200" y="3292231"/>
            <a:ext cx="8229600" cy="3097701"/>
          </a:xfrm>
          <a:prstGeom prst="rect">
            <a:avLst/>
          </a:prstGeom>
        </p:spPr>
        <p:txBody>
          <a:bodyPr/>
          <a:lstStyle>
            <a:lvl1pPr marL="0" indent="0" algn="l" defTabSz="457200" rtl="0" eaLnBrk="1" latinLnBrk="0" hangingPunct="1">
              <a:spcBef>
                <a:spcPct val="20000"/>
              </a:spcBef>
              <a:buFontTx/>
              <a:buNone/>
              <a:defRPr sz="3200" b="0" i="0" kern="1200">
                <a:solidFill>
                  <a:schemeClr val="tx1"/>
                </a:solidFill>
                <a:latin typeface="Ubuntu Light"/>
                <a:ea typeface="+mn-ea"/>
                <a:cs typeface="Ubuntu Light"/>
              </a:defRPr>
            </a:lvl1pPr>
            <a:lvl2pPr marL="457200" indent="0" algn="l" defTabSz="457200" rtl="0" eaLnBrk="1" latinLnBrk="0" hangingPunct="1">
              <a:spcBef>
                <a:spcPct val="20000"/>
              </a:spcBef>
              <a:buFontTx/>
              <a:buNone/>
              <a:defRPr sz="2800" b="0" i="0" kern="1200">
                <a:solidFill>
                  <a:schemeClr val="tx1"/>
                </a:solidFill>
                <a:latin typeface="Ubuntu Light"/>
                <a:ea typeface="+mn-ea"/>
                <a:cs typeface="Ubuntu Light"/>
              </a:defRPr>
            </a:lvl2pPr>
            <a:lvl3pPr marL="914400" indent="0" algn="l" defTabSz="457200" rtl="0" eaLnBrk="1" latinLnBrk="0" hangingPunct="1">
              <a:spcBef>
                <a:spcPct val="20000"/>
              </a:spcBef>
              <a:buFontTx/>
              <a:buNone/>
              <a:defRPr sz="2400" b="0" i="0" kern="1200">
                <a:solidFill>
                  <a:schemeClr val="tx1"/>
                </a:solidFill>
                <a:latin typeface="Ubuntu Light"/>
                <a:ea typeface="+mn-ea"/>
                <a:cs typeface="Ubuntu Light"/>
              </a:defRPr>
            </a:lvl3pPr>
            <a:lvl4pPr marL="1371600" indent="0" algn="l" defTabSz="457200" rtl="0" eaLnBrk="1" latinLnBrk="0" hangingPunct="1">
              <a:spcBef>
                <a:spcPct val="20000"/>
              </a:spcBef>
              <a:buFontTx/>
              <a:buNone/>
              <a:defRPr sz="2000" b="0" i="0" kern="1200">
                <a:solidFill>
                  <a:schemeClr val="tx1"/>
                </a:solidFill>
                <a:latin typeface="Ubuntu Light"/>
                <a:ea typeface="+mn-ea"/>
                <a:cs typeface="Ubuntu Light"/>
              </a:defRPr>
            </a:lvl4pPr>
            <a:lvl5pPr marL="1828800" indent="0" algn="l" defTabSz="457200" rtl="0" eaLnBrk="1" latinLnBrk="0" hangingPunct="1">
              <a:spcBef>
                <a:spcPct val="20000"/>
              </a:spcBef>
              <a:buFontTx/>
              <a:buNone/>
              <a:defRPr sz="2000" b="0" i="0" kern="1200">
                <a:solidFill>
                  <a:schemeClr val="tx1"/>
                </a:solidFill>
                <a:latin typeface="Ubuntu Light"/>
                <a:ea typeface="+mn-ea"/>
                <a:cs typeface="Ubuntu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smtClean="0">
                <a:effectLst>
                  <a:outerShdw blurRad="50800" dist="38100" dir="2700000" algn="tl" rotWithShape="0">
                    <a:prstClr val="black">
                      <a:alpha val="40000"/>
                    </a:prstClr>
                  </a:outerShdw>
                </a:effectLst>
              </a:rPr>
              <a:t>Easy to implement (“lightweight”)</a:t>
            </a:r>
          </a:p>
          <a:p>
            <a:endParaRPr lang="en-US" b="1" dirty="0" smtClean="0">
              <a:effectLst>
                <a:outerShdw blurRad="50800" dist="38100" dir="2700000" algn="tl" rotWithShape="0">
                  <a:prstClr val="black">
                    <a:alpha val="40000"/>
                  </a:prstClr>
                </a:outerShdw>
              </a:effectLst>
            </a:endParaRPr>
          </a:p>
          <a:p>
            <a:r>
              <a:rPr lang="en-US" b="1" dirty="0" smtClean="0">
                <a:effectLst>
                  <a:outerShdw blurRad="50800" dist="38100" dir="2700000" algn="tl" rotWithShape="0">
                    <a:prstClr val="black">
                      <a:alpha val="40000"/>
                    </a:prstClr>
                  </a:outerShdw>
                </a:effectLst>
              </a:rPr>
              <a:t>Use existing runtimes</a:t>
            </a:r>
          </a:p>
          <a:p>
            <a:endParaRPr lang="en-US" b="1" dirty="0" smtClean="0">
              <a:effectLst>
                <a:outerShdw blurRad="50800" dist="38100" dir="2700000" algn="tl" rotWithShape="0">
                  <a:prstClr val="black">
                    <a:alpha val="40000"/>
                  </a:prstClr>
                </a:outerShdw>
              </a:effectLst>
            </a:endParaRPr>
          </a:p>
          <a:p>
            <a:r>
              <a:rPr lang="en-US" b="1" dirty="0" smtClean="0">
                <a:effectLst>
                  <a:outerShdw blurRad="50800" dist="38100" dir="2700000" algn="tl" rotWithShape="0">
                    <a:prstClr val="black">
                      <a:alpha val="40000"/>
                    </a:prstClr>
                  </a:outerShdw>
                </a:effectLst>
              </a:rPr>
              <a:t>Use existing libraries</a:t>
            </a:r>
            <a:endParaRPr lang="en-US" b="1" dirty="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6182751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500"/>
                                        <p:tgtEl>
                                          <p:spTgt spid="8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8">
                                            <p:txEl>
                                              <p:pRg st="0" end="0"/>
                                            </p:txEl>
                                          </p:spTgt>
                                        </p:tgtEl>
                                        <p:attrNameLst>
                                          <p:attrName>style.visibility</p:attrName>
                                        </p:attrNameLst>
                                      </p:cBhvr>
                                      <p:to>
                                        <p:strVal val="visible"/>
                                      </p:to>
                                    </p:set>
                                    <p:animEffect transition="in" filter="fade">
                                      <p:cBhvr>
                                        <p:cTn id="17" dur="500"/>
                                        <p:tgtEl>
                                          <p:spTgt spid="8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8">
                                            <p:txEl>
                                              <p:pRg st="2" end="2"/>
                                            </p:txEl>
                                          </p:spTgt>
                                        </p:tgtEl>
                                        <p:attrNameLst>
                                          <p:attrName>style.visibility</p:attrName>
                                        </p:attrNameLst>
                                      </p:cBhvr>
                                      <p:to>
                                        <p:strVal val="visible"/>
                                      </p:to>
                                    </p:set>
                                    <p:animEffect transition="in" filter="fade">
                                      <p:cBhvr>
                                        <p:cTn id="22" dur="500"/>
                                        <p:tgtEl>
                                          <p:spTgt spid="8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8">
                                            <p:txEl>
                                              <p:pRg st="4" end="4"/>
                                            </p:txEl>
                                          </p:spTgt>
                                        </p:tgtEl>
                                        <p:attrNameLst>
                                          <p:attrName>style.visibility</p:attrName>
                                        </p:attrNameLst>
                                      </p:cBhvr>
                                      <p:to>
                                        <p:strVal val="visible"/>
                                      </p:to>
                                    </p:set>
                                    <p:animEffect transition="in" filter="fade">
                                      <p:cBhvr>
                                        <p:cTn id="27" dur="500"/>
                                        <p:tgtEl>
                                          <p:spTgt spid="8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517320"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6" name="Oval 5"/>
          <p:cNvSpPr/>
          <p:nvPr/>
        </p:nvSpPr>
        <p:spPr>
          <a:xfrm>
            <a:off x="1969854"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cxnSp>
        <p:nvCxnSpPr>
          <p:cNvPr id="7" name="Straight Arrow Connector 6"/>
          <p:cNvCxnSpPr>
            <a:stCxn id="5" idx="6"/>
            <a:endCxn id="6" idx="2"/>
          </p:cNvCxnSpPr>
          <p:nvPr/>
        </p:nvCxnSpPr>
        <p:spPr>
          <a:xfrm>
            <a:off x="1364009"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17320"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5" idx="4"/>
            <a:endCxn id="8" idx="0"/>
          </p:cNvCxnSpPr>
          <p:nvPr/>
        </p:nvCxnSpPr>
        <p:spPr>
          <a:xfrm>
            <a:off x="940665"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969854"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6" idx="4"/>
            <a:endCxn id="10" idx="0"/>
          </p:cNvCxnSpPr>
          <p:nvPr/>
        </p:nvCxnSpPr>
        <p:spPr>
          <a:xfrm>
            <a:off x="2393199"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422388"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00"/>
                </a:solidFill>
                <a:latin typeface="Ubuntu"/>
                <a:cs typeface="Ubuntu"/>
              </a:rPr>
              <a:t>s2</a:t>
            </a:r>
            <a:endParaRPr lang="en-US" sz="2800" b="1" dirty="0">
              <a:solidFill>
                <a:srgbClr val="000000"/>
              </a:solidFill>
              <a:latin typeface="Ubuntu"/>
              <a:cs typeface="Ubuntu"/>
            </a:endParaRPr>
          </a:p>
        </p:txBody>
      </p:sp>
      <p:sp>
        <p:nvSpPr>
          <p:cNvPr id="13" name="Oval 12"/>
          <p:cNvSpPr/>
          <p:nvPr/>
        </p:nvSpPr>
        <p:spPr>
          <a:xfrm>
            <a:off x="4874922"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14" name="Oval 13"/>
          <p:cNvSpPr/>
          <p:nvPr/>
        </p:nvSpPr>
        <p:spPr>
          <a:xfrm>
            <a:off x="3422388"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12" idx="4"/>
            <a:endCxn id="14" idx="0"/>
          </p:cNvCxnSpPr>
          <p:nvPr/>
        </p:nvCxnSpPr>
        <p:spPr>
          <a:xfrm>
            <a:off x="3845733"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874922"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13" idx="4"/>
            <a:endCxn id="16" idx="0"/>
          </p:cNvCxnSpPr>
          <p:nvPr/>
        </p:nvCxnSpPr>
        <p:spPr>
          <a:xfrm>
            <a:off x="5298267"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6327456"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sp>
        <p:nvSpPr>
          <p:cNvPr id="19" name="Oval 18"/>
          <p:cNvSpPr/>
          <p:nvPr/>
        </p:nvSpPr>
        <p:spPr>
          <a:xfrm>
            <a:off x="7779991"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cxnSp>
        <p:nvCxnSpPr>
          <p:cNvPr id="20" name="Straight Arrow Connector 19"/>
          <p:cNvCxnSpPr>
            <a:stCxn id="18" idx="6"/>
            <a:endCxn id="19" idx="2"/>
          </p:cNvCxnSpPr>
          <p:nvPr/>
        </p:nvCxnSpPr>
        <p:spPr>
          <a:xfrm>
            <a:off x="7174145" y="4133334"/>
            <a:ext cx="605846"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6327456"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18" idx="4"/>
            <a:endCxn id="21" idx="0"/>
          </p:cNvCxnSpPr>
          <p:nvPr/>
        </p:nvCxnSpPr>
        <p:spPr>
          <a:xfrm>
            <a:off x="6750801"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7779991"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a:stCxn id="19" idx="4"/>
            <a:endCxn id="23" idx="0"/>
          </p:cNvCxnSpPr>
          <p:nvPr/>
        </p:nvCxnSpPr>
        <p:spPr>
          <a:xfrm>
            <a:off x="8203336"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6" idx="6"/>
            <a:endCxn id="12" idx="2"/>
          </p:cNvCxnSpPr>
          <p:nvPr/>
        </p:nvCxnSpPr>
        <p:spPr>
          <a:xfrm>
            <a:off x="2816543"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6"/>
            <a:endCxn id="13" idx="2"/>
          </p:cNvCxnSpPr>
          <p:nvPr/>
        </p:nvCxnSpPr>
        <p:spPr>
          <a:xfrm>
            <a:off x="4269077"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6"/>
            <a:endCxn id="18" idx="2"/>
          </p:cNvCxnSpPr>
          <p:nvPr/>
        </p:nvCxnSpPr>
        <p:spPr>
          <a:xfrm>
            <a:off x="5721611"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514951" y="3772216"/>
            <a:ext cx="832181" cy="307777"/>
          </a:xfrm>
          <a:prstGeom prst="rect">
            <a:avLst/>
          </a:prstGeom>
          <a:noFill/>
        </p:spPr>
        <p:txBody>
          <a:bodyPr wrap="square" rtlCol="0">
            <a:spAutoFit/>
          </a:bodyPr>
          <a:lstStyle/>
          <a:p>
            <a:pPr algn="ctr"/>
            <a:r>
              <a:rPr lang="en-US" sz="1400" b="1" dirty="0" smtClean="0">
                <a:solidFill>
                  <a:srgbClr val="008000"/>
                </a:solidFill>
                <a:latin typeface="Ubuntu Light"/>
                <a:cs typeface="Ubuntu Light"/>
              </a:rPr>
              <a:t>Reused</a:t>
            </a:r>
          </a:p>
        </p:txBody>
      </p:sp>
      <p:sp>
        <p:nvSpPr>
          <p:cNvPr id="70" name="TextBox 69"/>
          <p:cNvSpPr txBox="1"/>
          <p:nvPr/>
        </p:nvSpPr>
        <p:spPr>
          <a:xfrm>
            <a:off x="1974741" y="3772216"/>
            <a:ext cx="832181" cy="307777"/>
          </a:xfrm>
          <a:prstGeom prst="rect">
            <a:avLst/>
          </a:prstGeom>
          <a:noFill/>
        </p:spPr>
        <p:txBody>
          <a:bodyPr wrap="square" rtlCol="0">
            <a:spAutoFit/>
          </a:bodyPr>
          <a:lstStyle/>
          <a:p>
            <a:pPr algn="ctr"/>
            <a:r>
              <a:rPr lang="en-US" sz="1400" b="1" dirty="0" smtClean="0">
                <a:solidFill>
                  <a:srgbClr val="008000"/>
                </a:solidFill>
                <a:latin typeface="Ubuntu Light"/>
                <a:cs typeface="Ubuntu Light"/>
              </a:rPr>
              <a:t>Reused</a:t>
            </a:r>
          </a:p>
        </p:txBody>
      </p:sp>
      <p:sp>
        <p:nvSpPr>
          <p:cNvPr id="72" name="TextBox 71"/>
          <p:cNvSpPr txBox="1"/>
          <p:nvPr/>
        </p:nvSpPr>
        <p:spPr>
          <a:xfrm>
            <a:off x="4882176" y="3772216"/>
            <a:ext cx="832181" cy="307777"/>
          </a:xfrm>
          <a:prstGeom prst="rect">
            <a:avLst/>
          </a:prstGeom>
          <a:noFill/>
        </p:spPr>
        <p:txBody>
          <a:bodyPr wrap="square" rtlCol="0">
            <a:spAutoFit/>
          </a:bodyPr>
          <a:lstStyle/>
          <a:p>
            <a:pPr algn="ctr"/>
            <a:r>
              <a:rPr lang="en-US" sz="1400" b="1" dirty="0" smtClean="0">
                <a:solidFill>
                  <a:srgbClr val="008000"/>
                </a:solidFill>
                <a:latin typeface="Ubuntu Light"/>
                <a:cs typeface="Ubuntu Light"/>
              </a:rPr>
              <a:t>Reused</a:t>
            </a:r>
          </a:p>
        </p:txBody>
      </p:sp>
      <p:sp>
        <p:nvSpPr>
          <p:cNvPr id="82" name="TextBox 81"/>
          <p:cNvSpPr txBox="1"/>
          <p:nvPr/>
        </p:nvSpPr>
        <p:spPr>
          <a:xfrm>
            <a:off x="6322722" y="3770727"/>
            <a:ext cx="832181" cy="307777"/>
          </a:xfrm>
          <a:prstGeom prst="rect">
            <a:avLst/>
          </a:prstGeom>
          <a:noFill/>
        </p:spPr>
        <p:txBody>
          <a:bodyPr wrap="square" rtlCol="0">
            <a:spAutoFit/>
          </a:bodyPr>
          <a:lstStyle/>
          <a:p>
            <a:pPr algn="ctr"/>
            <a:r>
              <a:rPr lang="en-US" sz="1400" b="1" dirty="0" smtClean="0">
                <a:solidFill>
                  <a:srgbClr val="008000"/>
                </a:solidFill>
                <a:latin typeface="Ubuntu Light"/>
                <a:cs typeface="Ubuntu Light"/>
              </a:rPr>
              <a:t>Reused</a:t>
            </a:r>
          </a:p>
        </p:txBody>
      </p:sp>
      <p:sp>
        <p:nvSpPr>
          <p:cNvPr id="83" name="TextBox 82"/>
          <p:cNvSpPr txBox="1"/>
          <p:nvPr/>
        </p:nvSpPr>
        <p:spPr>
          <a:xfrm>
            <a:off x="7786452" y="3769238"/>
            <a:ext cx="832181" cy="307777"/>
          </a:xfrm>
          <a:prstGeom prst="rect">
            <a:avLst/>
          </a:prstGeom>
          <a:noFill/>
        </p:spPr>
        <p:txBody>
          <a:bodyPr wrap="square" rtlCol="0">
            <a:spAutoFit/>
          </a:bodyPr>
          <a:lstStyle/>
          <a:p>
            <a:pPr algn="ctr"/>
            <a:r>
              <a:rPr lang="en-US" sz="1400" b="1" dirty="0" smtClean="0">
                <a:solidFill>
                  <a:srgbClr val="008000"/>
                </a:solidFill>
                <a:latin typeface="Ubuntu Light"/>
                <a:cs typeface="Ubuntu Light"/>
              </a:rPr>
              <a:t>Reused</a:t>
            </a:r>
          </a:p>
        </p:txBody>
      </p:sp>
      <p:pic>
        <p:nvPicPr>
          <p:cNvPr id="84" name="Picture 83"/>
          <p:cNvPicPr>
            <a:picLocks noChangeAspect="1"/>
          </p:cNvPicPr>
          <p:nvPr/>
        </p:nvPicPr>
        <p:blipFill>
          <a:blip r:embed="rId3"/>
          <a:stretch>
            <a:fillRect/>
          </a:stretch>
        </p:blipFill>
        <p:spPr>
          <a:xfrm>
            <a:off x="0" y="0"/>
            <a:ext cx="9144000" cy="2911660"/>
          </a:xfrm>
          <a:prstGeom prst="rect">
            <a:avLst/>
          </a:prstGeom>
        </p:spPr>
      </p:pic>
      <p:sp>
        <p:nvSpPr>
          <p:cNvPr id="86" name="Rectangle 85"/>
          <p:cNvSpPr/>
          <p:nvPr/>
        </p:nvSpPr>
        <p:spPr>
          <a:xfrm>
            <a:off x="322101" y="3162357"/>
            <a:ext cx="8541539" cy="3695643"/>
          </a:xfrm>
          <a:prstGeom prst="rect">
            <a:avLst/>
          </a:prstGeom>
          <a:solidFill>
            <a:schemeClr val="bg1">
              <a:lumMod val="85000"/>
              <a:lumOff val="15000"/>
              <a:alpha val="9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TextBox 87"/>
          <p:cNvSpPr txBox="1"/>
          <p:nvPr/>
        </p:nvSpPr>
        <p:spPr>
          <a:xfrm>
            <a:off x="364097" y="3882967"/>
            <a:ext cx="8415806" cy="1569660"/>
          </a:xfrm>
          <a:prstGeom prst="rect">
            <a:avLst/>
          </a:prstGeom>
          <a:noFill/>
        </p:spPr>
        <p:txBody>
          <a:bodyPr wrap="square" rtlCol="0">
            <a:spAutoFit/>
          </a:bodyPr>
          <a:lstStyle/>
          <a:p>
            <a:pPr algn="ctr"/>
            <a:r>
              <a:rPr lang="en-US" sz="4800" dirty="0" smtClean="0">
                <a:effectLst>
                  <a:outerShdw blurRad="50800" dist="38100" dir="2700000" algn="tl" rotWithShape="0">
                    <a:prstClr val="black">
                      <a:alpha val="40000"/>
                    </a:prstClr>
                  </a:outerShdw>
                </a:effectLst>
                <a:latin typeface="Ubuntu Light"/>
                <a:cs typeface="Ubuntu Light"/>
              </a:rPr>
              <a:t>Do we </a:t>
            </a:r>
            <a:r>
              <a:rPr lang="en-US" sz="4800" i="1" dirty="0" smtClean="0">
                <a:effectLst>
                  <a:outerShdw blurRad="50800" dist="38100" dir="2700000" algn="tl" rotWithShape="0">
                    <a:prstClr val="black">
                      <a:alpha val="40000"/>
                    </a:prstClr>
                  </a:outerShdw>
                </a:effectLst>
                <a:latin typeface="Ubuntu Light"/>
                <a:cs typeface="Ubuntu Light"/>
              </a:rPr>
              <a:t>really</a:t>
            </a:r>
            <a:r>
              <a:rPr lang="en-US" sz="4800" dirty="0" smtClean="0">
                <a:effectLst>
                  <a:outerShdw blurRad="50800" dist="38100" dir="2700000" algn="tl" rotWithShape="0">
                    <a:prstClr val="black">
                      <a:alpha val="40000"/>
                    </a:prstClr>
                  </a:outerShdw>
                </a:effectLst>
                <a:latin typeface="Ubuntu Light"/>
                <a:cs typeface="Ubuntu Light"/>
              </a:rPr>
              <a:t> need to re-run the </a:t>
            </a:r>
            <a:r>
              <a:rPr lang="en-US" sz="4800" b="1" dirty="0" smtClean="0">
                <a:effectLst>
                  <a:outerShdw blurRad="50800" dist="38100" dir="2700000" algn="tl" rotWithShape="0">
                    <a:prstClr val="black">
                      <a:alpha val="40000"/>
                    </a:prstClr>
                  </a:outerShdw>
                </a:effectLst>
                <a:latin typeface="Ubuntu Light"/>
                <a:cs typeface="Ubuntu Light"/>
              </a:rPr>
              <a:t>whole</a:t>
            </a:r>
            <a:r>
              <a:rPr lang="en-US" sz="4800" dirty="0" smtClean="0">
                <a:effectLst>
                  <a:outerShdw blurRad="50800" dist="38100" dir="2700000" algn="tl" rotWithShape="0">
                    <a:prstClr val="black">
                      <a:alpha val="40000"/>
                    </a:prstClr>
                  </a:outerShdw>
                </a:effectLst>
                <a:latin typeface="Ubuntu Light"/>
                <a:cs typeface="Ubuntu Light"/>
              </a:rPr>
              <a:t> program?</a:t>
            </a:r>
          </a:p>
        </p:txBody>
      </p:sp>
    </p:spTree>
    <p:extLst>
      <p:ext uri="{BB962C8B-B14F-4D97-AF65-F5344CB8AC3E}">
        <p14:creationId xmlns:p14="http://schemas.microsoft.com/office/powerpoint/2010/main" val="24787678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ontent Placeholder 4"/>
          <p:cNvSpPr txBox="1">
            <a:spLocks/>
          </p:cNvSpPr>
          <p:nvPr/>
        </p:nvSpPr>
        <p:spPr>
          <a:xfrm>
            <a:off x="428336" y="279036"/>
            <a:ext cx="6653061" cy="3146356"/>
          </a:xfrm>
          <a:prstGeom prst="rect">
            <a:avLst/>
          </a:prstGeom>
        </p:spPr>
        <p:txBody>
          <a:bodyPr>
            <a:normAutofit/>
          </a:bodyPr>
          <a:lstStyle>
            <a:lvl1pPr marL="0" indent="0" algn="l" defTabSz="457200" rtl="0" eaLnBrk="1" latinLnBrk="0" hangingPunct="1">
              <a:spcBef>
                <a:spcPct val="20000"/>
              </a:spcBef>
              <a:buFontTx/>
              <a:buNone/>
              <a:defRPr sz="3200" b="0" i="0" kern="1200">
                <a:solidFill>
                  <a:schemeClr val="tx1"/>
                </a:solidFill>
                <a:latin typeface="Ubuntu Light"/>
                <a:ea typeface="+mn-ea"/>
                <a:cs typeface="Ubuntu Light"/>
              </a:defRPr>
            </a:lvl1pPr>
            <a:lvl2pPr marL="457200" indent="0" algn="l" defTabSz="457200" rtl="0" eaLnBrk="1" latinLnBrk="0" hangingPunct="1">
              <a:spcBef>
                <a:spcPct val="20000"/>
              </a:spcBef>
              <a:buFontTx/>
              <a:buNone/>
              <a:defRPr sz="2800" b="0" i="0" kern="1200">
                <a:solidFill>
                  <a:schemeClr val="tx1"/>
                </a:solidFill>
                <a:latin typeface="Ubuntu Light"/>
                <a:ea typeface="+mn-ea"/>
                <a:cs typeface="Ubuntu Light"/>
              </a:defRPr>
            </a:lvl2pPr>
            <a:lvl3pPr marL="914400" indent="0" algn="l" defTabSz="457200" rtl="0" eaLnBrk="1" latinLnBrk="0" hangingPunct="1">
              <a:spcBef>
                <a:spcPct val="20000"/>
              </a:spcBef>
              <a:buFontTx/>
              <a:buNone/>
              <a:defRPr sz="2400" b="0" i="0" kern="1200">
                <a:solidFill>
                  <a:schemeClr val="tx1"/>
                </a:solidFill>
                <a:latin typeface="Ubuntu Light"/>
                <a:ea typeface="+mn-ea"/>
                <a:cs typeface="Ubuntu Light"/>
              </a:defRPr>
            </a:lvl3pPr>
            <a:lvl4pPr marL="1371600" indent="0" algn="l" defTabSz="457200" rtl="0" eaLnBrk="1" latinLnBrk="0" hangingPunct="1">
              <a:spcBef>
                <a:spcPct val="20000"/>
              </a:spcBef>
              <a:buFontTx/>
              <a:buNone/>
              <a:defRPr sz="2000" b="0" i="0" kern="1200">
                <a:solidFill>
                  <a:schemeClr val="tx1"/>
                </a:solidFill>
                <a:latin typeface="Ubuntu Light"/>
                <a:ea typeface="+mn-ea"/>
                <a:cs typeface="Ubuntu Light"/>
              </a:defRPr>
            </a:lvl4pPr>
            <a:lvl5pPr marL="1828800" indent="0" algn="l" defTabSz="457200" rtl="0" eaLnBrk="1" latinLnBrk="0" hangingPunct="1">
              <a:spcBef>
                <a:spcPct val="20000"/>
              </a:spcBef>
              <a:buFontTx/>
              <a:buNone/>
              <a:defRPr sz="2000" b="0" i="0" kern="1200">
                <a:solidFill>
                  <a:schemeClr val="tx1"/>
                </a:solidFill>
                <a:latin typeface="Ubuntu Light"/>
                <a:ea typeface="+mn-ea"/>
                <a:cs typeface="Ubuntu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err="1">
                <a:solidFill>
                  <a:schemeClr val="accent1"/>
                </a:solidFill>
                <a:latin typeface="Consolas"/>
                <a:cs typeface="Consolas"/>
              </a:rPr>
              <a:t>var</a:t>
            </a:r>
            <a:r>
              <a:rPr lang="en-US" sz="2000" dirty="0">
                <a:solidFill>
                  <a:schemeClr val="accent1"/>
                </a:solidFill>
                <a:latin typeface="Consolas"/>
                <a:cs typeface="Consolas"/>
              </a:rPr>
              <a:t> </a:t>
            </a:r>
            <a:r>
              <a:rPr lang="en-US" sz="2000" dirty="0" err="1">
                <a:latin typeface="Consolas"/>
                <a:cs typeface="Consolas"/>
              </a:rPr>
              <a:t>obs</a:t>
            </a:r>
            <a:r>
              <a:rPr lang="en-US" sz="2000" dirty="0">
                <a:latin typeface="Consolas"/>
                <a:cs typeface="Consolas"/>
              </a:rPr>
              <a:t> </a:t>
            </a:r>
            <a:r>
              <a:rPr lang="en-US" sz="2000" dirty="0">
                <a:solidFill>
                  <a:srgbClr val="FFFFFF"/>
                </a:solidFill>
                <a:latin typeface="Consolas"/>
                <a:cs typeface="Consolas"/>
              </a:rPr>
              <a:t>= </a:t>
            </a:r>
            <a:r>
              <a:rPr lang="en-US" sz="2000" dirty="0" err="1">
                <a:latin typeface="Consolas"/>
                <a:cs typeface="Consolas"/>
              </a:rPr>
              <a:t>loadObservations</a:t>
            </a:r>
            <a:r>
              <a:rPr lang="en-US" sz="2000" dirty="0">
                <a:latin typeface="Consolas"/>
                <a:cs typeface="Consolas"/>
              </a:rPr>
              <a:t>(</a:t>
            </a:r>
            <a:r>
              <a:rPr lang="en-US" sz="2000" dirty="0">
                <a:solidFill>
                  <a:srgbClr val="F3F65C"/>
                </a:solidFill>
                <a:latin typeface="Consolas"/>
                <a:cs typeface="Consolas"/>
              </a:rPr>
              <a:t>‘</a:t>
            </a:r>
            <a:r>
              <a:rPr lang="en-US" sz="2000" dirty="0" err="1">
                <a:solidFill>
                  <a:srgbClr val="F3F65C"/>
                </a:solidFill>
                <a:latin typeface="Consolas"/>
                <a:cs typeface="Consolas"/>
              </a:rPr>
              <a:t>file.txt</a:t>
            </a:r>
            <a:r>
              <a:rPr lang="en-US" sz="2000" dirty="0">
                <a:solidFill>
                  <a:srgbClr val="F3F65C"/>
                </a:solidFill>
                <a:latin typeface="Consolas"/>
                <a:cs typeface="Consolas"/>
              </a:rPr>
              <a:t>’</a:t>
            </a:r>
            <a:r>
              <a:rPr lang="en-US" sz="2000" dirty="0">
                <a:latin typeface="Consolas"/>
                <a:cs typeface="Consolas"/>
              </a:rPr>
              <a:t>)</a:t>
            </a:r>
            <a:r>
              <a:rPr lang="en-US" sz="2000" dirty="0" smtClean="0">
                <a:latin typeface="Consolas"/>
                <a:cs typeface="Consolas"/>
              </a:rPr>
              <a:t>;</a:t>
            </a:r>
            <a:endParaRPr lang="en-US" sz="2000" dirty="0" smtClean="0">
              <a:solidFill>
                <a:srgbClr val="4F81BD"/>
              </a:solidFill>
              <a:latin typeface="Consolas"/>
              <a:cs typeface="Consolas"/>
            </a:endParaRPr>
          </a:p>
          <a:p>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hmm </a:t>
            </a:r>
            <a:r>
              <a:rPr lang="en-US" sz="2000" dirty="0">
                <a:solidFill>
                  <a:srgbClr val="FFFFFF"/>
                </a:solidFill>
                <a:latin typeface="Consolas"/>
                <a:cs typeface="Consolas"/>
              </a:rPr>
              <a:t>= </a:t>
            </a:r>
            <a:r>
              <a:rPr lang="en-US" sz="2000" dirty="0">
                <a:solidFill>
                  <a:srgbClr val="4F81BD"/>
                </a:solidFill>
                <a:latin typeface="Consolas"/>
                <a:cs typeface="Consolas"/>
              </a:rPr>
              <a:t>function</a:t>
            </a:r>
            <a:r>
              <a:rPr lang="en-US" sz="2000" dirty="0">
                <a:latin typeface="Consolas"/>
                <a:cs typeface="Consolas"/>
              </a:rPr>
              <a:t>(n) {</a:t>
            </a:r>
          </a:p>
          <a:p>
            <a:r>
              <a:rPr lang="en-US" sz="2000" dirty="0">
                <a:latin typeface="Consolas"/>
                <a:cs typeface="Consolas"/>
              </a:rPr>
              <a:t>	</a:t>
            </a:r>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state = (n == 0) ?</a:t>
            </a:r>
          </a:p>
          <a:p>
            <a:r>
              <a:rPr lang="en-US" sz="2000" dirty="0">
                <a:latin typeface="Consolas"/>
                <a:cs typeface="Consolas"/>
              </a:rPr>
              <a:t>		</a:t>
            </a:r>
            <a:r>
              <a:rPr lang="en-US" sz="2000" dirty="0" err="1">
                <a:latin typeface="Consolas"/>
                <a:cs typeface="Consolas"/>
              </a:rPr>
              <a:t>initState</a:t>
            </a:r>
            <a:r>
              <a:rPr lang="en-US" sz="2000" dirty="0">
                <a:latin typeface="Consolas"/>
                <a:cs typeface="Consolas"/>
              </a:rPr>
              <a:t>() :</a:t>
            </a:r>
          </a:p>
          <a:p>
            <a:r>
              <a:rPr lang="en-US" sz="2000" dirty="0">
                <a:latin typeface="Consolas"/>
                <a:cs typeface="Consolas"/>
              </a:rPr>
              <a:t>		transition(hmm(n-1));</a:t>
            </a:r>
          </a:p>
          <a:p>
            <a:r>
              <a:rPr lang="en-US" sz="2000" dirty="0" smtClean="0">
                <a:latin typeface="Consolas"/>
                <a:cs typeface="Consolas"/>
              </a:rPr>
              <a:t>	observe</a:t>
            </a:r>
            <a:r>
              <a:rPr lang="en-US" sz="2000" dirty="0">
                <a:latin typeface="Consolas"/>
                <a:cs typeface="Consolas"/>
              </a:rPr>
              <a:t>(state, </a:t>
            </a:r>
            <a:r>
              <a:rPr lang="en-US" sz="2000" dirty="0" err="1">
                <a:latin typeface="Consolas"/>
                <a:cs typeface="Consolas"/>
              </a:rPr>
              <a:t>obs</a:t>
            </a:r>
            <a:r>
              <a:rPr lang="en-US" sz="2000" dirty="0">
                <a:latin typeface="Consolas"/>
                <a:cs typeface="Consolas"/>
              </a:rPr>
              <a:t>[n])</a:t>
            </a:r>
            <a:r>
              <a:rPr lang="en-US" sz="2000" dirty="0" smtClean="0">
                <a:latin typeface="Consolas"/>
                <a:cs typeface="Consolas"/>
              </a:rPr>
              <a:t>;</a:t>
            </a:r>
          </a:p>
          <a:p>
            <a:r>
              <a:rPr lang="en-US" sz="2000" dirty="0" smtClean="0">
                <a:latin typeface="Consolas"/>
                <a:cs typeface="Consolas"/>
              </a:rPr>
              <a:t>	</a:t>
            </a:r>
            <a:r>
              <a:rPr lang="en-US" sz="2000" dirty="0" smtClean="0">
                <a:solidFill>
                  <a:srgbClr val="4F81BD"/>
                </a:solidFill>
                <a:latin typeface="Consolas"/>
                <a:cs typeface="Consolas"/>
              </a:rPr>
              <a:t>return</a:t>
            </a:r>
            <a:r>
              <a:rPr lang="en-US" sz="2000" dirty="0" smtClean="0">
                <a:solidFill>
                  <a:srgbClr val="D74546"/>
                </a:solidFill>
                <a:latin typeface="Consolas"/>
                <a:cs typeface="Consolas"/>
              </a:rPr>
              <a:t> </a:t>
            </a:r>
            <a:r>
              <a:rPr lang="en-US" sz="2000" dirty="0" smtClean="0">
                <a:latin typeface="Consolas"/>
                <a:cs typeface="Consolas"/>
              </a:rPr>
              <a:t>state;</a:t>
            </a:r>
          </a:p>
          <a:p>
            <a:r>
              <a:rPr lang="en-US" sz="2000" dirty="0" smtClean="0">
                <a:latin typeface="Consolas"/>
                <a:cs typeface="Consolas"/>
              </a:rPr>
              <a:t>}</a:t>
            </a:r>
          </a:p>
        </p:txBody>
      </p:sp>
      <p:sp>
        <p:nvSpPr>
          <p:cNvPr id="5" name="Oval 4"/>
          <p:cNvSpPr/>
          <p:nvPr/>
        </p:nvSpPr>
        <p:spPr>
          <a:xfrm>
            <a:off x="517320"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6" name="Oval 5"/>
          <p:cNvSpPr/>
          <p:nvPr/>
        </p:nvSpPr>
        <p:spPr>
          <a:xfrm>
            <a:off x="1969854"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cxnSp>
        <p:nvCxnSpPr>
          <p:cNvPr id="7" name="Straight Arrow Connector 6"/>
          <p:cNvCxnSpPr>
            <a:stCxn id="5" idx="6"/>
            <a:endCxn id="6" idx="2"/>
          </p:cNvCxnSpPr>
          <p:nvPr/>
        </p:nvCxnSpPr>
        <p:spPr>
          <a:xfrm>
            <a:off x="1364009"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17320"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5" idx="4"/>
            <a:endCxn id="8" idx="0"/>
          </p:cNvCxnSpPr>
          <p:nvPr/>
        </p:nvCxnSpPr>
        <p:spPr>
          <a:xfrm>
            <a:off x="940665"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969854"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6" idx="4"/>
            <a:endCxn id="10" idx="0"/>
          </p:cNvCxnSpPr>
          <p:nvPr/>
        </p:nvCxnSpPr>
        <p:spPr>
          <a:xfrm>
            <a:off x="2393199"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422388"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00"/>
                </a:solidFill>
                <a:latin typeface="Ubuntu"/>
                <a:cs typeface="Ubuntu"/>
              </a:rPr>
              <a:t>s2</a:t>
            </a:r>
            <a:endParaRPr lang="en-US" sz="2800" b="1" dirty="0">
              <a:solidFill>
                <a:srgbClr val="000000"/>
              </a:solidFill>
              <a:latin typeface="Ubuntu"/>
              <a:cs typeface="Ubuntu"/>
            </a:endParaRPr>
          </a:p>
        </p:txBody>
      </p:sp>
      <p:sp>
        <p:nvSpPr>
          <p:cNvPr id="13" name="Oval 12"/>
          <p:cNvSpPr/>
          <p:nvPr/>
        </p:nvSpPr>
        <p:spPr>
          <a:xfrm>
            <a:off x="4874922"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14" name="Oval 13"/>
          <p:cNvSpPr/>
          <p:nvPr/>
        </p:nvSpPr>
        <p:spPr>
          <a:xfrm>
            <a:off x="3422388"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12" idx="4"/>
            <a:endCxn id="14" idx="0"/>
          </p:cNvCxnSpPr>
          <p:nvPr/>
        </p:nvCxnSpPr>
        <p:spPr>
          <a:xfrm>
            <a:off x="3845733"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874922"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13" idx="4"/>
            <a:endCxn id="16" idx="0"/>
          </p:cNvCxnSpPr>
          <p:nvPr/>
        </p:nvCxnSpPr>
        <p:spPr>
          <a:xfrm>
            <a:off x="5298267"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6327456"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sp>
        <p:nvSpPr>
          <p:cNvPr id="19" name="Oval 18"/>
          <p:cNvSpPr/>
          <p:nvPr/>
        </p:nvSpPr>
        <p:spPr>
          <a:xfrm>
            <a:off x="7779991"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cxnSp>
        <p:nvCxnSpPr>
          <p:cNvPr id="20" name="Straight Arrow Connector 19"/>
          <p:cNvCxnSpPr>
            <a:stCxn id="18" idx="6"/>
            <a:endCxn id="19" idx="2"/>
          </p:cNvCxnSpPr>
          <p:nvPr/>
        </p:nvCxnSpPr>
        <p:spPr>
          <a:xfrm>
            <a:off x="7174145" y="4133334"/>
            <a:ext cx="605846"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6327456"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18" idx="4"/>
            <a:endCxn id="21" idx="0"/>
          </p:cNvCxnSpPr>
          <p:nvPr/>
        </p:nvCxnSpPr>
        <p:spPr>
          <a:xfrm>
            <a:off x="6750801"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7779991"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a:stCxn id="19" idx="4"/>
            <a:endCxn id="23" idx="0"/>
          </p:cNvCxnSpPr>
          <p:nvPr/>
        </p:nvCxnSpPr>
        <p:spPr>
          <a:xfrm>
            <a:off x="8203336"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6" idx="6"/>
            <a:endCxn id="12" idx="2"/>
          </p:cNvCxnSpPr>
          <p:nvPr/>
        </p:nvCxnSpPr>
        <p:spPr>
          <a:xfrm>
            <a:off x="2816543"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6"/>
            <a:endCxn id="13" idx="2"/>
          </p:cNvCxnSpPr>
          <p:nvPr/>
        </p:nvCxnSpPr>
        <p:spPr>
          <a:xfrm>
            <a:off x="4269077"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6"/>
            <a:endCxn id="18" idx="2"/>
          </p:cNvCxnSpPr>
          <p:nvPr/>
        </p:nvCxnSpPr>
        <p:spPr>
          <a:xfrm>
            <a:off x="5721611"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8" name="Oval 27"/>
          <p:cNvSpPr/>
          <p:nvPr/>
        </p:nvSpPr>
        <p:spPr>
          <a:xfrm rot="5400000">
            <a:off x="3533020" y="4546343"/>
            <a:ext cx="625421" cy="384875"/>
          </a:xfrm>
          <a:prstGeom prst="ellipse">
            <a:avLst/>
          </a:prstGeom>
          <a:no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p:nvGrpSpPr>
        <p:grpSpPr>
          <a:xfrm>
            <a:off x="2816544" y="3340657"/>
            <a:ext cx="1568793" cy="2474939"/>
            <a:chOff x="2816544" y="3340657"/>
            <a:chExt cx="1568793" cy="2474939"/>
          </a:xfrm>
        </p:grpSpPr>
        <p:sp>
          <p:nvSpPr>
            <p:cNvPr id="31" name="Rectangle 30"/>
            <p:cNvSpPr/>
            <p:nvPr/>
          </p:nvSpPr>
          <p:spPr>
            <a:xfrm>
              <a:off x="2816544"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2" name="TextBox 31"/>
            <p:cNvSpPr txBox="1"/>
            <p:nvPr/>
          </p:nvSpPr>
          <p:spPr>
            <a:xfrm>
              <a:off x="3355841" y="3340657"/>
              <a:ext cx="1029496"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2</a:t>
              </a:r>
              <a:r>
                <a:rPr lang="en-US" dirty="0" smtClean="0">
                  <a:solidFill>
                    <a:schemeClr val="tx1">
                      <a:lumMod val="75000"/>
                    </a:schemeClr>
                  </a:solidFill>
                  <a:latin typeface="Consolas"/>
                  <a:cs typeface="Consolas"/>
                </a:rPr>
                <a:t>)</a:t>
              </a:r>
            </a:p>
          </p:txBody>
        </p:sp>
      </p:grpSp>
      <p:grpSp>
        <p:nvGrpSpPr>
          <p:cNvPr id="4" name="Group 3"/>
          <p:cNvGrpSpPr/>
          <p:nvPr/>
        </p:nvGrpSpPr>
        <p:grpSpPr>
          <a:xfrm>
            <a:off x="4269078" y="3345152"/>
            <a:ext cx="1677190" cy="2470444"/>
            <a:chOff x="4269078" y="3345152"/>
            <a:chExt cx="1677190" cy="2470444"/>
          </a:xfrm>
        </p:grpSpPr>
        <p:sp>
          <p:nvSpPr>
            <p:cNvPr id="30" name="Rectangle 29"/>
            <p:cNvSpPr/>
            <p:nvPr/>
          </p:nvSpPr>
          <p:spPr>
            <a:xfrm>
              <a:off x="4269078"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3" name="TextBox 32"/>
            <p:cNvSpPr txBox="1"/>
            <p:nvPr/>
          </p:nvSpPr>
          <p:spPr>
            <a:xfrm>
              <a:off x="4700577" y="3345152"/>
              <a:ext cx="1245691"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3</a:t>
              </a:r>
              <a:r>
                <a:rPr lang="en-US" dirty="0" smtClean="0">
                  <a:solidFill>
                    <a:schemeClr val="tx1">
                      <a:lumMod val="75000"/>
                    </a:schemeClr>
                  </a:solidFill>
                  <a:latin typeface="Consolas"/>
                  <a:cs typeface="Consolas"/>
                </a:rPr>
                <a:t>)</a:t>
              </a:r>
            </a:p>
          </p:txBody>
        </p:sp>
      </p:grpSp>
      <p:grpSp>
        <p:nvGrpSpPr>
          <p:cNvPr id="37" name="Group 36"/>
          <p:cNvGrpSpPr/>
          <p:nvPr/>
        </p:nvGrpSpPr>
        <p:grpSpPr>
          <a:xfrm flipH="1">
            <a:off x="3865465" y="6285978"/>
            <a:ext cx="1455569" cy="475172"/>
            <a:chOff x="6750800" y="5884894"/>
            <a:chExt cx="1452536" cy="475172"/>
          </a:xfrm>
        </p:grpSpPr>
        <p:sp>
          <p:nvSpPr>
            <p:cNvPr id="38" name="Left Arrow 37"/>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9" name="TextBox 38"/>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sp>
        <p:nvSpPr>
          <p:cNvPr id="2" name="Oval 1"/>
          <p:cNvSpPr/>
          <p:nvPr/>
        </p:nvSpPr>
        <p:spPr>
          <a:xfrm>
            <a:off x="4146852" y="3940896"/>
            <a:ext cx="856310" cy="384875"/>
          </a:xfrm>
          <a:prstGeom prst="ellipse">
            <a:avLst/>
          </a:prstGeom>
          <a:no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1409469" y="1818537"/>
            <a:ext cx="1445559" cy="288656"/>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p:cNvSpPr/>
          <p:nvPr/>
        </p:nvSpPr>
        <p:spPr>
          <a:xfrm>
            <a:off x="928195" y="2190690"/>
            <a:ext cx="3237899" cy="288656"/>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9883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par>
                                <p:cTn id="18" presetID="10" presetClass="entr" presetSubtype="0"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8" grpId="0" animBg="1"/>
      <p:bldP spid="2" grpId="0" animBg="1"/>
      <p:bldP spid="40" grpId="0" animBg="1"/>
      <p:bldP spid="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517320"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6" name="Oval 5"/>
          <p:cNvSpPr/>
          <p:nvPr/>
        </p:nvSpPr>
        <p:spPr>
          <a:xfrm>
            <a:off x="1969854"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cxnSp>
        <p:nvCxnSpPr>
          <p:cNvPr id="7" name="Straight Arrow Connector 6"/>
          <p:cNvCxnSpPr>
            <a:stCxn id="5" idx="6"/>
            <a:endCxn id="6" idx="2"/>
          </p:cNvCxnSpPr>
          <p:nvPr/>
        </p:nvCxnSpPr>
        <p:spPr>
          <a:xfrm>
            <a:off x="1364009"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17320"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5" idx="4"/>
            <a:endCxn id="8" idx="0"/>
          </p:cNvCxnSpPr>
          <p:nvPr/>
        </p:nvCxnSpPr>
        <p:spPr>
          <a:xfrm>
            <a:off x="940665"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969854"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6" idx="4"/>
            <a:endCxn id="10" idx="0"/>
          </p:cNvCxnSpPr>
          <p:nvPr/>
        </p:nvCxnSpPr>
        <p:spPr>
          <a:xfrm>
            <a:off x="2393199"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422388"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00"/>
                </a:solidFill>
                <a:latin typeface="Ubuntu"/>
                <a:cs typeface="Ubuntu"/>
              </a:rPr>
              <a:t>s2</a:t>
            </a:r>
            <a:endParaRPr lang="en-US" sz="2800" b="1" dirty="0">
              <a:solidFill>
                <a:srgbClr val="000000"/>
              </a:solidFill>
              <a:latin typeface="Ubuntu"/>
              <a:cs typeface="Ubuntu"/>
            </a:endParaRPr>
          </a:p>
        </p:txBody>
      </p:sp>
      <p:sp>
        <p:nvSpPr>
          <p:cNvPr id="13" name="Oval 12"/>
          <p:cNvSpPr/>
          <p:nvPr/>
        </p:nvSpPr>
        <p:spPr>
          <a:xfrm>
            <a:off x="4874922"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14" name="Oval 13"/>
          <p:cNvSpPr/>
          <p:nvPr/>
        </p:nvSpPr>
        <p:spPr>
          <a:xfrm>
            <a:off x="3422388"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12" idx="4"/>
            <a:endCxn id="14" idx="0"/>
          </p:cNvCxnSpPr>
          <p:nvPr/>
        </p:nvCxnSpPr>
        <p:spPr>
          <a:xfrm>
            <a:off x="3845733"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874922"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13" idx="4"/>
            <a:endCxn id="16" idx="0"/>
          </p:cNvCxnSpPr>
          <p:nvPr/>
        </p:nvCxnSpPr>
        <p:spPr>
          <a:xfrm>
            <a:off x="5298267"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6327456"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sp>
        <p:nvSpPr>
          <p:cNvPr id="19" name="Oval 18"/>
          <p:cNvSpPr/>
          <p:nvPr/>
        </p:nvSpPr>
        <p:spPr>
          <a:xfrm>
            <a:off x="7779991"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cxnSp>
        <p:nvCxnSpPr>
          <p:cNvPr id="20" name="Straight Arrow Connector 19"/>
          <p:cNvCxnSpPr>
            <a:stCxn id="18" idx="6"/>
            <a:endCxn id="19" idx="2"/>
          </p:cNvCxnSpPr>
          <p:nvPr/>
        </p:nvCxnSpPr>
        <p:spPr>
          <a:xfrm>
            <a:off x="7174145" y="4133334"/>
            <a:ext cx="605846"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6327456"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18" idx="4"/>
            <a:endCxn id="21" idx="0"/>
          </p:cNvCxnSpPr>
          <p:nvPr/>
        </p:nvCxnSpPr>
        <p:spPr>
          <a:xfrm>
            <a:off x="6750801"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7779991"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a:stCxn id="19" idx="4"/>
            <a:endCxn id="23" idx="0"/>
          </p:cNvCxnSpPr>
          <p:nvPr/>
        </p:nvCxnSpPr>
        <p:spPr>
          <a:xfrm>
            <a:off x="8203336"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6" idx="6"/>
            <a:endCxn id="12" idx="2"/>
          </p:cNvCxnSpPr>
          <p:nvPr/>
        </p:nvCxnSpPr>
        <p:spPr>
          <a:xfrm>
            <a:off x="2816543"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6"/>
            <a:endCxn id="13" idx="2"/>
          </p:cNvCxnSpPr>
          <p:nvPr/>
        </p:nvCxnSpPr>
        <p:spPr>
          <a:xfrm>
            <a:off x="4269077"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6"/>
            <a:endCxn id="18" idx="2"/>
          </p:cNvCxnSpPr>
          <p:nvPr/>
        </p:nvCxnSpPr>
        <p:spPr>
          <a:xfrm>
            <a:off x="5721611"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269078"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Rectangle 30"/>
          <p:cNvSpPr/>
          <p:nvPr/>
        </p:nvSpPr>
        <p:spPr>
          <a:xfrm>
            <a:off x="2816543" y="3709989"/>
            <a:ext cx="1452535"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61" name="Group 60"/>
          <p:cNvGrpSpPr/>
          <p:nvPr/>
        </p:nvGrpSpPr>
        <p:grpSpPr>
          <a:xfrm>
            <a:off x="437958" y="3340657"/>
            <a:ext cx="2495039" cy="2474939"/>
            <a:chOff x="437958" y="3340657"/>
            <a:chExt cx="2495039" cy="2474939"/>
          </a:xfrm>
        </p:grpSpPr>
        <p:grpSp>
          <p:nvGrpSpPr>
            <p:cNvPr id="4" name="Group 3"/>
            <p:cNvGrpSpPr/>
            <p:nvPr/>
          </p:nvGrpSpPr>
          <p:grpSpPr>
            <a:xfrm>
              <a:off x="437958" y="3340657"/>
              <a:ext cx="1029496" cy="2474939"/>
              <a:chOff x="437958" y="3340657"/>
              <a:chExt cx="1029496" cy="2474939"/>
            </a:xfrm>
          </p:grpSpPr>
          <p:sp>
            <p:nvSpPr>
              <p:cNvPr id="33" name="Rectangle 32"/>
              <p:cNvSpPr/>
              <p:nvPr/>
            </p:nvSpPr>
            <p:spPr>
              <a:xfrm>
                <a:off x="517320" y="3709989"/>
                <a:ext cx="846689"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4" name="TextBox 33"/>
              <p:cNvSpPr txBox="1"/>
              <p:nvPr/>
            </p:nvSpPr>
            <p:spPr>
              <a:xfrm>
                <a:off x="437958" y="3340657"/>
                <a:ext cx="1029496"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mm(0)</a:t>
                </a:r>
              </a:p>
            </p:txBody>
          </p:sp>
        </p:grpSp>
        <p:grpSp>
          <p:nvGrpSpPr>
            <p:cNvPr id="41" name="Group 40"/>
            <p:cNvGrpSpPr/>
            <p:nvPr/>
          </p:nvGrpSpPr>
          <p:grpSpPr>
            <a:xfrm>
              <a:off x="1364010" y="3340657"/>
              <a:ext cx="1568987" cy="2474939"/>
              <a:chOff x="1364010" y="3340657"/>
              <a:chExt cx="1568987" cy="2474939"/>
            </a:xfrm>
          </p:grpSpPr>
          <p:sp>
            <p:nvSpPr>
              <p:cNvPr id="32" name="Rectangle 31"/>
              <p:cNvSpPr/>
              <p:nvPr/>
            </p:nvSpPr>
            <p:spPr>
              <a:xfrm>
                <a:off x="1364010"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5" name="TextBox 34"/>
              <p:cNvSpPr txBox="1"/>
              <p:nvPr/>
            </p:nvSpPr>
            <p:spPr>
              <a:xfrm>
                <a:off x="1903501" y="3340657"/>
                <a:ext cx="1029496"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mm(1)</a:t>
                </a:r>
              </a:p>
            </p:txBody>
          </p:sp>
        </p:grpSp>
      </p:grpSp>
      <p:sp>
        <p:nvSpPr>
          <p:cNvPr id="36" name="TextBox 35"/>
          <p:cNvSpPr txBox="1"/>
          <p:nvPr/>
        </p:nvSpPr>
        <p:spPr>
          <a:xfrm>
            <a:off x="3355841" y="3340657"/>
            <a:ext cx="1029496"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2</a:t>
            </a:r>
            <a:r>
              <a:rPr lang="en-US" dirty="0" smtClean="0">
                <a:solidFill>
                  <a:schemeClr val="tx1">
                    <a:lumMod val="75000"/>
                  </a:schemeClr>
                </a:solidFill>
                <a:latin typeface="Consolas"/>
                <a:cs typeface="Consolas"/>
              </a:rPr>
              <a:t>)</a:t>
            </a:r>
          </a:p>
        </p:txBody>
      </p:sp>
      <p:sp>
        <p:nvSpPr>
          <p:cNvPr id="37" name="TextBox 36"/>
          <p:cNvSpPr txBox="1"/>
          <p:nvPr/>
        </p:nvSpPr>
        <p:spPr>
          <a:xfrm>
            <a:off x="4700577" y="3345152"/>
            <a:ext cx="1245691"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3</a:t>
            </a:r>
            <a:r>
              <a:rPr lang="en-US" dirty="0" smtClean="0">
                <a:solidFill>
                  <a:schemeClr val="tx1">
                    <a:lumMod val="75000"/>
                  </a:schemeClr>
                </a:solidFill>
                <a:latin typeface="Consolas"/>
                <a:cs typeface="Consolas"/>
              </a:rPr>
              <a:t>)</a:t>
            </a:r>
          </a:p>
        </p:txBody>
      </p:sp>
      <p:grpSp>
        <p:nvGrpSpPr>
          <p:cNvPr id="62" name="Group 61"/>
          <p:cNvGrpSpPr/>
          <p:nvPr/>
        </p:nvGrpSpPr>
        <p:grpSpPr>
          <a:xfrm>
            <a:off x="5721612" y="3340691"/>
            <a:ext cx="3142029" cy="2474905"/>
            <a:chOff x="5721612" y="3340691"/>
            <a:chExt cx="3142029" cy="2474905"/>
          </a:xfrm>
        </p:grpSpPr>
        <p:grpSp>
          <p:nvGrpSpPr>
            <p:cNvPr id="42" name="Group 41"/>
            <p:cNvGrpSpPr/>
            <p:nvPr/>
          </p:nvGrpSpPr>
          <p:grpSpPr>
            <a:xfrm>
              <a:off x="5721612" y="3340691"/>
              <a:ext cx="1689196" cy="2474905"/>
              <a:chOff x="5721612" y="3340691"/>
              <a:chExt cx="1689196" cy="2474905"/>
            </a:xfrm>
          </p:grpSpPr>
          <p:sp>
            <p:nvSpPr>
              <p:cNvPr id="29" name="Rectangle 28"/>
              <p:cNvSpPr/>
              <p:nvPr/>
            </p:nvSpPr>
            <p:spPr>
              <a:xfrm>
                <a:off x="5721612" y="3709989"/>
                <a:ext cx="1448760"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8" name="TextBox 37"/>
              <p:cNvSpPr txBox="1"/>
              <p:nvPr/>
            </p:nvSpPr>
            <p:spPr>
              <a:xfrm>
                <a:off x="6165117" y="3340691"/>
                <a:ext cx="1245691"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mm(4)</a:t>
                </a:r>
              </a:p>
            </p:txBody>
          </p:sp>
        </p:grpSp>
        <p:grpSp>
          <p:nvGrpSpPr>
            <p:cNvPr id="43" name="Group 42"/>
            <p:cNvGrpSpPr/>
            <p:nvPr/>
          </p:nvGrpSpPr>
          <p:grpSpPr>
            <a:xfrm>
              <a:off x="7174145" y="3345186"/>
              <a:ext cx="1689496" cy="2470410"/>
              <a:chOff x="7174145" y="3345186"/>
              <a:chExt cx="1689496" cy="2470410"/>
            </a:xfrm>
          </p:grpSpPr>
          <p:sp>
            <p:nvSpPr>
              <p:cNvPr id="28" name="Rectangle 27"/>
              <p:cNvSpPr/>
              <p:nvPr/>
            </p:nvSpPr>
            <p:spPr>
              <a:xfrm>
                <a:off x="7174145" y="3709989"/>
                <a:ext cx="1445153"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9" name="TextBox 38"/>
              <p:cNvSpPr txBox="1"/>
              <p:nvPr/>
            </p:nvSpPr>
            <p:spPr>
              <a:xfrm>
                <a:off x="7617950" y="3345186"/>
                <a:ext cx="1245691" cy="369332"/>
              </a:xfrm>
              <a:prstGeom prst="rect">
                <a:avLst/>
              </a:prstGeom>
              <a:noFill/>
            </p:spPr>
            <p:txBody>
              <a:bodyPr wrap="square" rtlCol="0">
                <a:spAutoFit/>
              </a:bodyPr>
              <a:lstStyle/>
              <a:p>
                <a:pPr algn="ctr"/>
                <a:r>
                  <a:rPr lang="en-US" dirty="0" smtClean="0">
                    <a:solidFill>
                      <a:schemeClr val="tx1">
                        <a:lumMod val="75000"/>
                      </a:schemeClr>
                    </a:solidFill>
                    <a:latin typeface="Consolas"/>
                    <a:cs typeface="Consolas"/>
                  </a:rPr>
                  <a:t>hmm(5)</a:t>
                </a:r>
              </a:p>
            </p:txBody>
          </p:sp>
        </p:grpSp>
      </p:grpSp>
      <p:grpSp>
        <p:nvGrpSpPr>
          <p:cNvPr id="73" name="Group 72"/>
          <p:cNvGrpSpPr/>
          <p:nvPr/>
        </p:nvGrpSpPr>
        <p:grpSpPr>
          <a:xfrm flipH="1">
            <a:off x="3865465" y="6285978"/>
            <a:ext cx="1455569" cy="475172"/>
            <a:chOff x="6750800" y="5884894"/>
            <a:chExt cx="1452536" cy="475172"/>
          </a:xfrm>
        </p:grpSpPr>
        <p:sp>
          <p:nvSpPr>
            <p:cNvPr id="74" name="Left Arrow 73"/>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5" name="TextBox 74"/>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63" name="Group 62"/>
          <p:cNvGrpSpPr/>
          <p:nvPr/>
        </p:nvGrpSpPr>
        <p:grpSpPr>
          <a:xfrm>
            <a:off x="940662" y="5855841"/>
            <a:ext cx="7309185" cy="905309"/>
            <a:chOff x="940662" y="5855841"/>
            <a:chExt cx="7309185" cy="905309"/>
          </a:xfrm>
        </p:grpSpPr>
        <p:grpSp>
          <p:nvGrpSpPr>
            <p:cNvPr id="44" name="Group 43"/>
            <p:cNvGrpSpPr/>
            <p:nvPr/>
          </p:nvGrpSpPr>
          <p:grpSpPr>
            <a:xfrm>
              <a:off x="6750800" y="5856028"/>
              <a:ext cx="1452536" cy="475172"/>
              <a:chOff x="6750800" y="5884894"/>
              <a:chExt cx="1452536" cy="475172"/>
            </a:xfrm>
          </p:grpSpPr>
          <p:sp>
            <p:nvSpPr>
              <p:cNvPr id="3" name="Left Arrow 2"/>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TextBox 39"/>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46" name="Group 45"/>
            <p:cNvGrpSpPr/>
            <p:nvPr/>
          </p:nvGrpSpPr>
          <p:grpSpPr>
            <a:xfrm>
              <a:off x="5298267" y="5856028"/>
              <a:ext cx="1452536" cy="475172"/>
              <a:chOff x="6750800" y="5884894"/>
              <a:chExt cx="1452536" cy="475172"/>
            </a:xfrm>
          </p:grpSpPr>
          <p:sp>
            <p:nvSpPr>
              <p:cNvPr id="47" name="Left Arrow 46"/>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TextBox 47"/>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49" name="Group 48"/>
            <p:cNvGrpSpPr/>
            <p:nvPr/>
          </p:nvGrpSpPr>
          <p:grpSpPr>
            <a:xfrm>
              <a:off x="3842877" y="5856028"/>
              <a:ext cx="1452536" cy="475172"/>
              <a:chOff x="6750800" y="5884894"/>
              <a:chExt cx="1452536" cy="475172"/>
            </a:xfrm>
          </p:grpSpPr>
          <p:sp>
            <p:nvSpPr>
              <p:cNvPr id="50" name="Left Arrow 49"/>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 name="TextBox 50"/>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52" name="Group 51"/>
            <p:cNvGrpSpPr/>
            <p:nvPr/>
          </p:nvGrpSpPr>
          <p:grpSpPr>
            <a:xfrm>
              <a:off x="2396232" y="5855841"/>
              <a:ext cx="1452536" cy="475172"/>
              <a:chOff x="6750800" y="5884894"/>
              <a:chExt cx="1452536" cy="475172"/>
            </a:xfrm>
          </p:grpSpPr>
          <p:sp>
            <p:nvSpPr>
              <p:cNvPr id="53" name="Left Arrow 52"/>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 name="TextBox 53"/>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55" name="Group 54"/>
            <p:cNvGrpSpPr/>
            <p:nvPr/>
          </p:nvGrpSpPr>
          <p:grpSpPr>
            <a:xfrm>
              <a:off x="940663" y="5855841"/>
              <a:ext cx="1452536" cy="475172"/>
              <a:chOff x="6750800" y="5884894"/>
              <a:chExt cx="1452536" cy="475172"/>
            </a:xfrm>
          </p:grpSpPr>
          <p:sp>
            <p:nvSpPr>
              <p:cNvPr id="56" name="Left Arrow 55"/>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TextBox 56"/>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58" name="Group 57"/>
            <p:cNvGrpSpPr/>
            <p:nvPr/>
          </p:nvGrpSpPr>
          <p:grpSpPr>
            <a:xfrm flipH="1">
              <a:off x="940662" y="6285978"/>
              <a:ext cx="1455569" cy="475172"/>
              <a:chOff x="6750800" y="5884894"/>
              <a:chExt cx="1452536" cy="475172"/>
            </a:xfrm>
          </p:grpSpPr>
          <p:sp>
            <p:nvSpPr>
              <p:cNvPr id="59" name="Left Arrow 58"/>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0" name="TextBox 59"/>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67" name="Group 66"/>
            <p:cNvGrpSpPr/>
            <p:nvPr/>
          </p:nvGrpSpPr>
          <p:grpSpPr>
            <a:xfrm flipH="1">
              <a:off x="2409896" y="6285978"/>
              <a:ext cx="1455569" cy="475172"/>
              <a:chOff x="6750800" y="5884894"/>
              <a:chExt cx="1452536" cy="475172"/>
            </a:xfrm>
          </p:grpSpPr>
          <p:sp>
            <p:nvSpPr>
              <p:cNvPr id="68" name="Left Arrow 67"/>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 name="TextBox 68"/>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76" name="Group 75"/>
            <p:cNvGrpSpPr/>
            <p:nvPr/>
          </p:nvGrpSpPr>
          <p:grpSpPr>
            <a:xfrm flipH="1">
              <a:off x="5332248" y="6285978"/>
              <a:ext cx="1455569" cy="475172"/>
              <a:chOff x="6750800" y="5884894"/>
              <a:chExt cx="1452536" cy="475172"/>
            </a:xfrm>
          </p:grpSpPr>
          <p:sp>
            <p:nvSpPr>
              <p:cNvPr id="77" name="Left Arrow 76"/>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8" name="TextBox 77"/>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79" name="Group 78"/>
            <p:cNvGrpSpPr/>
            <p:nvPr/>
          </p:nvGrpSpPr>
          <p:grpSpPr>
            <a:xfrm flipH="1">
              <a:off x="6794278" y="6285978"/>
              <a:ext cx="1455569" cy="475172"/>
              <a:chOff x="6750800" y="5884894"/>
              <a:chExt cx="1452536" cy="475172"/>
            </a:xfrm>
          </p:grpSpPr>
          <p:sp>
            <p:nvSpPr>
              <p:cNvPr id="80" name="Left Arrow 79"/>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1" name="TextBox 80"/>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sp>
        <p:nvSpPr>
          <p:cNvPr id="2" name="TextBox 1"/>
          <p:cNvSpPr txBox="1"/>
          <p:nvPr/>
        </p:nvSpPr>
        <p:spPr>
          <a:xfrm>
            <a:off x="6165117" y="1719383"/>
            <a:ext cx="2611333" cy="1200329"/>
          </a:xfrm>
          <a:prstGeom prst="rect">
            <a:avLst/>
          </a:prstGeom>
          <a:noFill/>
        </p:spPr>
        <p:txBody>
          <a:bodyPr wrap="square" rtlCol="0">
            <a:spAutoFit/>
          </a:bodyPr>
          <a:lstStyle/>
          <a:p>
            <a:pPr algn="ctr"/>
            <a:r>
              <a:rPr lang="en-US" sz="3600" b="1" dirty="0" smtClean="0">
                <a:latin typeface="Ubuntu Light"/>
                <a:cs typeface="Ubuntu Light"/>
              </a:rPr>
              <a:t>2n calls + returns</a:t>
            </a:r>
          </a:p>
        </p:txBody>
      </p:sp>
      <p:sp>
        <p:nvSpPr>
          <p:cNvPr id="71" name="Content Placeholder 4"/>
          <p:cNvSpPr txBox="1">
            <a:spLocks/>
          </p:cNvSpPr>
          <p:nvPr/>
        </p:nvSpPr>
        <p:spPr>
          <a:xfrm>
            <a:off x="428336" y="279036"/>
            <a:ext cx="6653061" cy="3146356"/>
          </a:xfrm>
          <a:prstGeom prst="rect">
            <a:avLst/>
          </a:prstGeom>
        </p:spPr>
        <p:txBody>
          <a:bodyPr>
            <a:normAutofit/>
          </a:bodyPr>
          <a:lstStyle>
            <a:lvl1pPr marL="0" indent="0" algn="l" defTabSz="457200" rtl="0" eaLnBrk="1" latinLnBrk="0" hangingPunct="1">
              <a:spcBef>
                <a:spcPct val="20000"/>
              </a:spcBef>
              <a:buFontTx/>
              <a:buNone/>
              <a:defRPr sz="3200" b="0" i="0" kern="1200">
                <a:solidFill>
                  <a:schemeClr val="tx1"/>
                </a:solidFill>
                <a:latin typeface="Ubuntu Light"/>
                <a:ea typeface="+mn-ea"/>
                <a:cs typeface="Ubuntu Light"/>
              </a:defRPr>
            </a:lvl1pPr>
            <a:lvl2pPr marL="457200" indent="0" algn="l" defTabSz="457200" rtl="0" eaLnBrk="1" latinLnBrk="0" hangingPunct="1">
              <a:spcBef>
                <a:spcPct val="20000"/>
              </a:spcBef>
              <a:buFontTx/>
              <a:buNone/>
              <a:defRPr sz="2800" b="0" i="0" kern="1200">
                <a:solidFill>
                  <a:schemeClr val="tx1"/>
                </a:solidFill>
                <a:latin typeface="Ubuntu Light"/>
                <a:ea typeface="+mn-ea"/>
                <a:cs typeface="Ubuntu Light"/>
              </a:defRPr>
            </a:lvl2pPr>
            <a:lvl3pPr marL="914400" indent="0" algn="l" defTabSz="457200" rtl="0" eaLnBrk="1" latinLnBrk="0" hangingPunct="1">
              <a:spcBef>
                <a:spcPct val="20000"/>
              </a:spcBef>
              <a:buFontTx/>
              <a:buNone/>
              <a:defRPr sz="2400" b="0" i="0" kern="1200">
                <a:solidFill>
                  <a:schemeClr val="tx1"/>
                </a:solidFill>
                <a:latin typeface="Ubuntu Light"/>
                <a:ea typeface="+mn-ea"/>
                <a:cs typeface="Ubuntu Light"/>
              </a:defRPr>
            </a:lvl3pPr>
            <a:lvl4pPr marL="1371600" indent="0" algn="l" defTabSz="457200" rtl="0" eaLnBrk="1" latinLnBrk="0" hangingPunct="1">
              <a:spcBef>
                <a:spcPct val="20000"/>
              </a:spcBef>
              <a:buFontTx/>
              <a:buNone/>
              <a:defRPr sz="2000" b="0" i="0" kern="1200">
                <a:solidFill>
                  <a:schemeClr val="tx1"/>
                </a:solidFill>
                <a:latin typeface="Ubuntu Light"/>
                <a:ea typeface="+mn-ea"/>
                <a:cs typeface="Ubuntu Light"/>
              </a:defRPr>
            </a:lvl4pPr>
            <a:lvl5pPr marL="1828800" indent="0" algn="l" defTabSz="457200" rtl="0" eaLnBrk="1" latinLnBrk="0" hangingPunct="1">
              <a:spcBef>
                <a:spcPct val="20000"/>
              </a:spcBef>
              <a:buFontTx/>
              <a:buNone/>
              <a:defRPr sz="2000" b="0" i="0" kern="1200">
                <a:solidFill>
                  <a:schemeClr val="tx1"/>
                </a:solidFill>
                <a:latin typeface="Ubuntu Light"/>
                <a:ea typeface="+mn-ea"/>
                <a:cs typeface="Ubuntu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err="1">
                <a:solidFill>
                  <a:schemeClr val="accent1"/>
                </a:solidFill>
                <a:latin typeface="Consolas"/>
                <a:cs typeface="Consolas"/>
              </a:rPr>
              <a:t>var</a:t>
            </a:r>
            <a:r>
              <a:rPr lang="en-US" sz="2000" dirty="0">
                <a:solidFill>
                  <a:schemeClr val="accent1"/>
                </a:solidFill>
                <a:latin typeface="Consolas"/>
                <a:cs typeface="Consolas"/>
              </a:rPr>
              <a:t> </a:t>
            </a:r>
            <a:r>
              <a:rPr lang="en-US" sz="2000" dirty="0" err="1">
                <a:latin typeface="Consolas"/>
                <a:cs typeface="Consolas"/>
              </a:rPr>
              <a:t>obs</a:t>
            </a:r>
            <a:r>
              <a:rPr lang="en-US" sz="2000" dirty="0">
                <a:latin typeface="Consolas"/>
                <a:cs typeface="Consolas"/>
              </a:rPr>
              <a:t> </a:t>
            </a:r>
            <a:r>
              <a:rPr lang="en-US" sz="2000" dirty="0">
                <a:solidFill>
                  <a:srgbClr val="FFFFFF"/>
                </a:solidFill>
                <a:latin typeface="Consolas"/>
                <a:cs typeface="Consolas"/>
              </a:rPr>
              <a:t>= </a:t>
            </a:r>
            <a:r>
              <a:rPr lang="en-US" sz="2000" dirty="0" err="1">
                <a:latin typeface="Consolas"/>
                <a:cs typeface="Consolas"/>
              </a:rPr>
              <a:t>loadObservations</a:t>
            </a:r>
            <a:r>
              <a:rPr lang="en-US" sz="2000" dirty="0">
                <a:latin typeface="Consolas"/>
                <a:cs typeface="Consolas"/>
              </a:rPr>
              <a:t>(</a:t>
            </a:r>
            <a:r>
              <a:rPr lang="en-US" sz="2000" dirty="0">
                <a:solidFill>
                  <a:srgbClr val="F3F65C"/>
                </a:solidFill>
                <a:latin typeface="Consolas"/>
                <a:cs typeface="Consolas"/>
              </a:rPr>
              <a:t>‘</a:t>
            </a:r>
            <a:r>
              <a:rPr lang="en-US" sz="2000" dirty="0" err="1">
                <a:solidFill>
                  <a:srgbClr val="F3F65C"/>
                </a:solidFill>
                <a:latin typeface="Consolas"/>
                <a:cs typeface="Consolas"/>
              </a:rPr>
              <a:t>file.txt</a:t>
            </a:r>
            <a:r>
              <a:rPr lang="en-US" sz="2000" dirty="0">
                <a:solidFill>
                  <a:srgbClr val="F3F65C"/>
                </a:solidFill>
                <a:latin typeface="Consolas"/>
                <a:cs typeface="Consolas"/>
              </a:rPr>
              <a:t>’</a:t>
            </a:r>
            <a:r>
              <a:rPr lang="en-US" sz="2000" dirty="0">
                <a:latin typeface="Consolas"/>
                <a:cs typeface="Consolas"/>
              </a:rPr>
              <a:t>)</a:t>
            </a:r>
            <a:r>
              <a:rPr lang="en-US" sz="2000" dirty="0" smtClean="0">
                <a:latin typeface="Consolas"/>
                <a:cs typeface="Consolas"/>
              </a:rPr>
              <a:t>;</a:t>
            </a:r>
            <a:endParaRPr lang="en-US" sz="2000" dirty="0" smtClean="0">
              <a:solidFill>
                <a:srgbClr val="4F81BD"/>
              </a:solidFill>
              <a:latin typeface="Consolas"/>
              <a:cs typeface="Consolas"/>
            </a:endParaRPr>
          </a:p>
          <a:p>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hmm </a:t>
            </a:r>
            <a:r>
              <a:rPr lang="en-US" sz="2000" dirty="0">
                <a:solidFill>
                  <a:srgbClr val="FFFFFF"/>
                </a:solidFill>
                <a:latin typeface="Consolas"/>
                <a:cs typeface="Consolas"/>
              </a:rPr>
              <a:t>= </a:t>
            </a:r>
            <a:r>
              <a:rPr lang="en-US" sz="2000" dirty="0">
                <a:solidFill>
                  <a:srgbClr val="4F81BD"/>
                </a:solidFill>
                <a:latin typeface="Consolas"/>
                <a:cs typeface="Consolas"/>
              </a:rPr>
              <a:t>function</a:t>
            </a:r>
            <a:r>
              <a:rPr lang="en-US" sz="2000" dirty="0">
                <a:latin typeface="Consolas"/>
                <a:cs typeface="Consolas"/>
              </a:rPr>
              <a:t>(n) {</a:t>
            </a:r>
          </a:p>
          <a:p>
            <a:r>
              <a:rPr lang="en-US" sz="2000" dirty="0">
                <a:latin typeface="Consolas"/>
                <a:cs typeface="Consolas"/>
              </a:rPr>
              <a:t>	</a:t>
            </a:r>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state = (n == 0) ?</a:t>
            </a:r>
          </a:p>
          <a:p>
            <a:r>
              <a:rPr lang="en-US" sz="2000" dirty="0">
                <a:latin typeface="Consolas"/>
                <a:cs typeface="Consolas"/>
              </a:rPr>
              <a:t>		</a:t>
            </a:r>
            <a:r>
              <a:rPr lang="en-US" sz="2000" dirty="0" err="1">
                <a:latin typeface="Consolas"/>
                <a:cs typeface="Consolas"/>
              </a:rPr>
              <a:t>initState</a:t>
            </a:r>
            <a:r>
              <a:rPr lang="en-US" sz="2000" dirty="0">
                <a:latin typeface="Consolas"/>
                <a:cs typeface="Consolas"/>
              </a:rPr>
              <a:t>() :</a:t>
            </a:r>
          </a:p>
          <a:p>
            <a:r>
              <a:rPr lang="en-US" sz="2000" dirty="0">
                <a:latin typeface="Consolas"/>
                <a:cs typeface="Consolas"/>
              </a:rPr>
              <a:t>		transition(hmm(n-1));</a:t>
            </a:r>
          </a:p>
          <a:p>
            <a:r>
              <a:rPr lang="en-US" sz="2000" dirty="0" smtClean="0">
                <a:latin typeface="Consolas"/>
                <a:cs typeface="Consolas"/>
              </a:rPr>
              <a:t>	observe</a:t>
            </a:r>
            <a:r>
              <a:rPr lang="en-US" sz="2000" dirty="0">
                <a:latin typeface="Consolas"/>
                <a:cs typeface="Consolas"/>
              </a:rPr>
              <a:t>(state, </a:t>
            </a:r>
            <a:r>
              <a:rPr lang="en-US" sz="2000" dirty="0" err="1">
                <a:latin typeface="Consolas"/>
                <a:cs typeface="Consolas"/>
              </a:rPr>
              <a:t>obs</a:t>
            </a:r>
            <a:r>
              <a:rPr lang="en-US" sz="2000" dirty="0">
                <a:latin typeface="Consolas"/>
                <a:cs typeface="Consolas"/>
              </a:rPr>
              <a:t>[n])</a:t>
            </a:r>
            <a:r>
              <a:rPr lang="en-US" sz="2000" dirty="0" smtClean="0">
                <a:latin typeface="Consolas"/>
                <a:cs typeface="Consolas"/>
              </a:rPr>
              <a:t>;</a:t>
            </a:r>
          </a:p>
          <a:p>
            <a:r>
              <a:rPr lang="en-US" sz="2000" dirty="0" smtClean="0">
                <a:latin typeface="Consolas"/>
                <a:cs typeface="Consolas"/>
              </a:rPr>
              <a:t>	</a:t>
            </a:r>
            <a:r>
              <a:rPr lang="en-US" sz="2000" dirty="0" smtClean="0">
                <a:solidFill>
                  <a:srgbClr val="4F81BD"/>
                </a:solidFill>
                <a:latin typeface="Consolas"/>
                <a:cs typeface="Consolas"/>
              </a:rPr>
              <a:t>return</a:t>
            </a:r>
            <a:r>
              <a:rPr lang="en-US" sz="2000" dirty="0" smtClean="0">
                <a:solidFill>
                  <a:srgbClr val="D74546"/>
                </a:solidFill>
                <a:latin typeface="Consolas"/>
                <a:cs typeface="Consolas"/>
              </a:rPr>
              <a:t> </a:t>
            </a:r>
            <a:r>
              <a:rPr lang="en-US" sz="2000" dirty="0" smtClean="0">
                <a:latin typeface="Consolas"/>
                <a:cs typeface="Consolas"/>
              </a:rPr>
              <a:t>state;</a:t>
            </a:r>
          </a:p>
          <a:p>
            <a:r>
              <a:rPr lang="en-US" sz="2000" dirty="0" smtClean="0">
                <a:latin typeface="Consolas"/>
                <a:cs typeface="Consolas"/>
              </a:rPr>
              <a:t>}</a:t>
            </a:r>
          </a:p>
        </p:txBody>
      </p:sp>
    </p:spTree>
    <p:extLst>
      <p:ext uri="{BB962C8B-B14F-4D97-AF65-F5344CB8AC3E}">
        <p14:creationId xmlns:p14="http://schemas.microsoft.com/office/powerpoint/2010/main" val="41187061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fade">
                                      <p:cBhvr>
                                        <p:cTn id="13" dur="500"/>
                                        <p:tgtEl>
                                          <p:spTgt spid="6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517320"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6" name="Oval 5"/>
          <p:cNvSpPr/>
          <p:nvPr/>
        </p:nvSpPr>
        <p:spPr>
          <a:xfrm>
            <a:off x="1969854"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cxnSp>
        <p:nvCxnSpPr>
          <p:cNvPr id="7" name="Straight Arrow Connector 6"/>
          <p:cNvCxnSpPr>
            <a:stCxn id="5" idx="6"/>
            <a:endCxn id="6" idx="2"/>
          </p:cNvCxnSpPr>
          <p:nvPr/>
        </p:nvCxnSpPr>
        <p:spPr>
          <a:xfrm>
            <a:off x="1364009"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17320"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5" idx="4"/>
            <a:endCxn id="8" idx="0"/>
          </p:cNvCxnSpPr>
          <p:nvPr/>
        </p:nvCxnSpPr>
        <p:spPr>
          <a:xfrm>
            <a:off x="940665"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969854"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6" idx="4"/>
            <a:endCxn id="10" idx="0"/>
          </p:cNvCxnSpPr>
          <p:nvPr/>
        </p:nvCxnSpPr>
        <p:spPr>
          <a:xfrm>
            <a:off x="2393199"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422388"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00"/>
                </a:solidFill>
                <a:latin typeface="Ubuntu"/>
                <a:cs typeface="Ubuntu"/>
              </a:rPr>
              <a:t>s2</a:t>
            </a:r>
            <a:endParaRPr lang="en-US" sz="2800" b="1" dirty="0">
              <a:solidFill>
                <a:srgbClr val="000000"/>
              </a:solidFill>
              <a:latin typeface="Ubuntu"/>
              <a:cs typeface="Ubuntu"/>
            </a:endParaRPr>
          </a:p>
        </p:txBody>
      </p:sp>
      <p:sp>
        <p:nvSpPr>
          <p:cNvPr id="13" name="Oval 12"/>
          <p:cNvSpPr/>
          <p:nvPr/>
        </p:nvSpPr>
        <p:spPr>
          <a:xfrm>
            <a:off x="4874922"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14" name="Oval 13"/>
          <p:cNvSpPr/>
          <p:nvPr/>
        </p:nvSpPr>
        <p:spPr>
          <a:xfrm>
            <a:off x="3422388"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12" idx="4"/>
            <a:endCxn id="14" idx="0"/>
          </p:cNvCxnSpPr>
          <p:nvPr/>
        </p:nvCxnSpPr>
        <p:spPr>
          <a:xfrm>
            <a:off x="3845733"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874922"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13" idx="4"/>
            <a:endCxn id="16" idx="0"/>
          </p:cNvCxnSpPr>
          <p:nvPr/>
        </p:nvCxnSpPr>
        <p:spPr>
          <a:xfrm>
            <a:off x="5298267"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6327456"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sp>
        <p:nvSpPr>
          <p:cNvPr id="19" name="Oval 18"/>
          <p:cNvSpPr/>
          <p:nvPr/>
        </p:nvSpPr>
        <p:spPr>
          <a:xfrm>
            <a:off x="7779991"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cxnSp>
        <p:nvCxnSpPr>
          <p:cNvPr id="20" name="Straight Arrow Connector 19"/>
          <p:cNvCxnSpPr>
            <a:stCxn id="18" idx="6"/>
            <a:endCxn id="19" idx="2"/>
          </p:cNvCxnSpPr>
          <p:nvPr/>
        </p:nvCxnSpPr>
        <p:spPr>
          <a:xfrm>
            <a:off x="7174145" y="4133334"/>
            <a:ext cx="605846"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6327456"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18" idx="4"/>
            <a:endCxn id="21" idx="0"/>
          </p:cNvCxnSpPr>
          <p:nvPr/>
        </p:nvCxnSpPr>
        <p:spPr>
          <a:xfrm>
            <a:off x="6750801"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7779991"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a:stCxn id="19" idx="4"/>
            <a:endCxn id="23" idx="0"/>
          </p:cNvCxnSpPr>
          <p:nvPr/>
        </p:nvCxnSpPr>
        <p:spPr>
          <a:xfrm>
            <a:off x="8203336"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6" idx="6"/>
            <a:endCxn id="12" idx="2"/>
          </p:cNvCxnSpPr>
          <p:nvPr/>
        </p:nvCxnSpPr>
        <p:spPr>
          <a:xfrm>
            <a:off x="2816543"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6"/>
            <a:endCxn id="13" idx="2"/>
          </p:cNvCxnSpPr>
          <p:nvPr/>
        </p:nvCxnSpPr>
        <p:spPr>
          <a:xfrm>
            <a:off x="4269077"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6"/>
            <a:endCxn id="18" idx="2"/>
          </p:cNvCxnSpPr>
          <p:nvPr/>
        </p:nvCxnSpPr>
        <p:spPr>
          <a:xfrm>
            <a:off x="5721611"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7174145" y="3709989"/>
            <a:ext cx="1445153"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9" name="Rectangle 28"/>
          <p:cNvSpPr/>
          <p:nvPr/>
        </p:nvSpPr>
        <p:spPr>
          <a:xfrm>
            <a:off x="5721612" y="3709989"/>
            <a:ext cx="1448760"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Rectangle 29"/>
          <p:cNvSpPr/>
          <p:nvPr/>
        </p:nvSpPr>
        <p:spPr>
          <a:xfrm>
            <a:off x="4269078"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Rectangle 30"/>
          <p:cNvSpPr/>
          <p:nvPr/>
        </p:nvSpPr>
        <p:spPr>
          <a:xfrm>
            <a:off x="2816544"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2" name="Rectangle 31"/>
          <p:cNvSpPr/>
          <p:nvPr/>
        </p:nvSpPr>
        <p:spPr>
          <a:xfrm>
            <a:off x="1364010"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3" name="Rectangle 32"/>
          <p:cNvSpPr/>
          <p:nvPr/>
        </p:nvSpPr>
        <p:spPr>
          <a:xfrm>
            <a:off x="517320" y="3709989"/>
            <a:ext cx="846689"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4" name="TextBox 33"/>
          <p:cNvSpPr txBox="1"/>
          <p:nvPr/>
        </p:nvSpPr>
        <p:spPr>
          <a:xfrm>
            <a:off x="437958" y="3340657"/>
            <a:ext cx="1029496"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mm(0)</a:t>
            </a:r>
          </a:p>
        </p:txBody>
      </p:sp>
      <p:sp>
        <p:nvSpPr>
          <p:cNvPr id="35" name="TextBox 34"/>
          <p:cNvSpPr txBox="1"/>
          <p:nvPr/>
        </p:nvSpPr>
        <p:spPr>
          <a:xfrm>
            <a:off x="1903501" y="3340657"/>
            <a:ext cx="1029496"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mm(1)</a:t>
            </a:r>
          </a:p>
        </p:txBody>
      </p:sp>
      <p:sp>
        <p:nvSpPr>
          <p:cNvPr id="36" name="TextBox 35"/>
          <p:cNvSpPr txBox="1"/>
          <p:nvPr/>
        </p:nvSpPr>
        <p:spPr>
          <a:xfrm>
            <a:off x="3355841" y="3340657"/>
            <a:ext cx="1029496"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2</a:t>
            </a:r>
            <a:r>
              <a:rPr lang="en-US" dirty="0" smtClean="0">
                <a:solidFill>
                  <a:schemeClr val="tx1">
                    <a:lumMod val="75000"/>
                  </a:schemeClr>
                </a:solidFill>
                <a:latin typeface="Consolas"/>
                <a:cs typeface="Consolas"/>
              </a:rPr>
              <a:t>)</a:t>
            </a:r>
          </a:p>
        </p:txBody>
      </p:sp>
      <p:sp>
        <p:nvSpPr>
          <p:cNvPr id="37" name="TextBox 36"/>
          <p:cNvSpPr txBox="1"/>
          <p:nvPr/>
        </p:nvSpPr>
        <p:spPr>
          <a:xfrm>
            <a:off x="4700577" y="3345152"/>
            <a:ext cx="1245691"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3</a:t>
            </a:r>
            <a:r>
              <a:rPr lang="en-US" dirty="0" smtClean="0">
                <a:solidFill>
                  <a:schemeClr val="tx1">
                    <a:lumMod val="75000"/>
                  </a:schemeClr>
                </a:solidFill>
                <a:latin typeface="Consolas"/>
                <a:cs typeface="Consolas"/>
              </a:rPr>
              <a:t>)</a:t>
            </a:r>
          </a:p>
        </p:txBody>
      </p:sp>
      <p:sp>
        <p:nvSpPr>
          <p:cNvPr id="38" name="TextBox 37"/>
          <p:cNvSpPr txBox="1"/>
          <p:nvPr/>
        </p:nvSpPr>
        <p:spPr>
          <a:xfrm>
            <a:off x="6165117" y="3340691"/>
            <a:ext cx="1245691"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mm(4)</a:t>
            </a:r>
          </a:p>
        </p:txBody>
      </p:sp>
      <p:sp>
        <p:nvSpPr>
          <p:cNvPr id="39" name="TextBox 38"/>
          <p:cNvSpPr txBox="1"/>
          <p:nvPr/>
        </p:nvSpPr>
        <p:spPr>
          <a:xfrm>
            <a:off x="7617950" y="3345186"/>
            <a:ext cx="1245691" cy="369332"/>
          </a:xfrm>
          <a:prstGeom prst="rect">
            <a:avLst/>
          </a:prstGeom>
          <a:noFill/>
        </p:spPr>
        <p:txBody>
          <a:bodyPr wrap="square" rtlCol="0">
            <a:spAutoFit/>
          </a:bodyPr>
          <a:lstStyle/>
          <a:p>
            <a:pPr algn="ctr"/>
            <a:r>
              <a:rPr lang="en-US" dirty="0" smtClean="0">
                <a:solidFill>
                  <a:schemeClr val="tx1">
                    <a:lumMod val="75000"/>
                  </a:schemeClr>
                </a:solidFill>
                <a:latin typeface="Consolas"/>
                <a:cs typeface="Consolas"/>
              </a:rPr>
              <a:t>hmm(5)</a:t>
            </a:r>
          </a:p>
        </p:txBody>
      </p:sp>
      <p:grpSp>
        <p:nvGrpSpPr>
          <p:cNvPr id="44" name="Group 43"/>
          <p:cNvGrpSpPr/>
          <p:nvPr/>
        </p:nvGrpSpPr>
        <p:grpSpPr>
          <a:xfrm>
            <a:off x="6750800" y="5856028"/>
            <a:ext cx="1452536" cy="475172"/>
            <a:chOff x="6750800" y="5884894"/>
            <a:chExt cx="1452536" cy="475172"/>
          </a:xfrm>
        </p:grpSpPr>
        <p:sp>
          <p:nvSpPr>
            <p:cNvPr id="3" name="Left Arrow 2"/>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TextBox 39"/>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46" name="Group 45"/>
          <p:cNvGrpSpPr/>
          <p:nvPr/>
        </p:nvGrpSpPr>
        <p:grpSpPr>
          <a:xfrm>
            <a:off x="5298267" y="5856028"/>
            <a:ext cx="1452536" cy="475172"/>
            <a:chOff x="6750800" y="5884894"/>
            <a:chExt cx="1452536" cy="475172"/>
          </a:xfrm>
        </p:grpSpPr>
        <p:sp>
          <p:nvSpPr>
            <p:cNvPr id="47" name="Left Arrow 46"/>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TextBox 47"/>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49" name="Group 48"/>
          <p:cNvGrpSpPr/>
          <p:nvPr/>
        </p:nvGrpSpPr>
        <p:grpSpPr>
          <a:xfrm>
            <a:off x="3842877" y="5856028"/>
            <a:ext cx="1452536" cy="475172"/>
            <a:chOff x="6750800" y="5884894"/>
            <a:chExt cx="1452536" cy="475172"/>
          </a:xfrm>
        </p:grpSpPr>
        <p:sp>
          <p:nvSpPr>
            <p:cNvPr id="50" name="Left Arrow 49"/>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 name="TextBox 50"/>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52" name="Group 51"/>
          <p:cNvGrpSpPr/>
          <p:nvPr/>
        </p:nvGrpSpPr>
        <p:grpSpPr>
          <a:xfrm>
            <a:off x="2396232" y="5855841"/>
            <a:ext cx="1452536" cy="475172"/>
            <a:chOff x="6750800" y="5884894"/>
            <a:chExt cx="1452536" cy="475172"/>
          </a:xfrm>
        </p:grpSpPr>
        <p:sp>
          <p:nvSpPr>
            <p:cNvPr id="53" name="Left Arrow 52"/>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 name="TextBox 53"/>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55" name="Group 54"/>
          <p:cNvGrpSpPr/>
          <p:nvPr/>
        </p:nvGrpSpPr>
        <p:grpSpPr>
          <a:xfrm>
            <a:off x="940663" y="5855841"/>
            <a:ext cx="1452536" cy="475172"/>
            <a:chOff x="6750800" y="5884894"/>
            <a:chExt cx="1452536" cy="475172"/>
          </a:xfrm>
        </p:grpSpPr>
        <p:sp>
          <p:nvSpPr>
            <p:cNvPr id="56" name="Left Arrow 55"/>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TextBox 56"/>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58" name="Group 57"/>
          <p:cNvGrpSpPr/>
          <p:nvPr/>
        </p:nvGrpSpPr>
        <p:grpSpPr>
          <a:xfrm flipH="1">
            <a:off x="940662" y="6285978"/>
            <a:ext cx="1455569" cy="475172"/>
            <a:chOff x="6750800" y="5884894"/>
            <a:chExt cx="1452536" cy="475172"/>
          </a:xfrm>
        </p:grpSpPr>
        <p:sp>
          <p:nvSpPr>
            <p:cNvPr id="59" name="Left Arrow 58"/>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0" name="TextBox 59"/>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67" name="Group 66"/>
          <p:cNvGrpSpPr/>
          <p:nvPr/>
        </p:nvGrpSpPr>
        <p:grpSpPr>
          <a:xfrm flipH="1">
            <a:off x="2409896" y="6285978"/>
            <a:ext cx="1455569" cy="475172"/>
            <a:chOff x="6750800" y="5884894"/>
            <a:chExt cx="1452536" cy="475172"/>
          </a:xfrm>
        </p:grpSpPr>
        <p:sp>
          <p:nvSpPr>
            <p:cNvPr id="68" name="Left Arrow 67"/>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 name="TextBox 68"/>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73" name="Group 72"/>
          <p:cNvGrpSpPr/>
          <p:nvPr/>
        </p:nvGrpSpPr>
        <p:grpSpPr>
          <a:xfrm flipH="1">
            <a:off x="3865465" y="6285978"/>
            <a:ext cx="1455569" cy="475172"/>
            <a:chOff x="6750800" y="5884894"/>
            <a:chExt cx="1452536" cy="475172"/>
          </a:xfrm>
        </p:grpSpPr>
        <p:sp>
          <p:nvSpPr>
            <p:cNvPr id="74" name="Left Arrow 73"/>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5" name="TextBox 74"/>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76" name="Group 75"/>
          <p:cNvGrpSpPr/>
          <p:nvPr/>
        </p:nvGrpSpPr>
        <p:grpSpPr>
          <a:xfrm flipH="1">
            <a:off x="5332248" y="6285978"/>
            <a:ext cx="1455569" cy="475172"/>
            <a:chOff x="6750800" y="5884894"/>
            <a:chExt cx="1452536" cy="475172"/>
          </a:xfrm>
        </p:grpSpPr>
        <p:sp>
          <p:nvSpPr>
            <p:cNvPr id="77" name="Left Arrow 76"/>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8" name="TextBox 77"/>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79" name="Group 78"/>
          <p:cNvGrpSpPr/>
          <p:nvPr/>
        </p:nvGrpSpPr>
        <p:grpSpPr>
          <a:xfrm flipH="1">
            <a:off x="6794278" y="6285978"/>
            <a:ext cx="1455569" cy="475172"/>
            <a:chOff x="6750800" y="5884894"/>
            <a:chExt cx="1452536" cy="475172"/>
          </a:xfrm>
        </p:grpSpPr>
        <p:sp>
          <p:nvSpPr>
            <p:cNvPr id="80" name="Left Arrow 79"/>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1" name="TextBox 80"/>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sp>
        <p:nvSpPr>
          <p:cNvPr id="70" name="TextBox 69"/>
          <p:cNvSpPr txBox="1"/>
          <p:nvPr/>
        </p:nvSpPr>
        <p:spPr>
          <a:xfrm>
            <a:off x="250932" y="857377"/>
            <a:ext cx="8642137" cy="1815882"/>
          </a:xfrm>
          <a:prstGeom prst="rect">
            <a:avLst/>
          </a:prstGeom>
          <a:noFill/>
        </p:spPr>
        <p:txBody>
          <a:bodyPr wrap="square" rtlCol="0">
            <a:spAutoFit/>
          </a:bodyPr>
          <a:lstStyle/>
          <a:p>
            <a:r>
              <a:rPr lang="en-US" sz="4000" b="1" dirty="0" smtClean="0">
                <a:latin typeface="Ubuntu Light"/>
                <a:cs typeface="Ubuntu Light"/>
              </a:rPr>
              <a:t>Redundant Computation Adds Up</a:t>
            </a:r>
          </a:p>
          <a:p>
            <a:r>
              <a:rPr lang="en-US" sz="4000" dirty="0" smtClean="0">
                <a:latin typeface="Ubuntu Light"/>
                <a:cs typeface="Ubuntu Light"/>
              </a:rPr>
              <a:t>	</a:t>
            </a:r>
            <a:r>
              <a:rPr lang="en-US" sz="3200" dirty="0" smtClean="0">
                <a:latin typeface="Ubuntu Light"/>
                <a:cs typeface="Ubuntu Light"/>
              </a:rPr>
              <a:t>…as sequence gets longer</a:t>
            </a:r>
          </a:p>
          <a:p>
            <a:r>
              <a:rPr lang="en-US" sz="3200" dirty="0">
                <a:latin typeface="Ubuntu Light"/>
                <a:cs typeface="Ubuntu Light"/>
              </a:rPr>
              <a:t>	</a:t>
            </a:r>
            <a:r>
              <a:rPr lang="en-US" sz="3200" dirty="0" smtClean="0">
                <a:latin typeface="Ubuntu Light"/>
                <a:cs typeface="Ubuntu Light"/>
              </a:rPr>
              <a:t>…over thousands of proposals</a:t>
            </a:r>
            <a:endParaRPr lang="en-US" sz="2800" dirty="0" smtClean="0">
              <a:latin typeface="Ubuntu Light"/>
              <a:cs typeface="Ubuntu Light"/>
            </a:endParaRPr>
          </a:p>
        </p:txBody>
      </p:sp>
    </p:spTree>
    <p:extLst>
      <p:ext uri="{BB962C8B-B14F-4D97-AF65-F5344CB8AC3E}">
        <p14:creationId xmlns:p14="http://schemas.microsoft.com/office/powerpoint/2010/main" val="42077604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Effect transition="in" filter="fade">
                                      <p:cBhvr>
                                        <p:cTn id="7" dur="500"/>
                                        <p:tgtEl>
                                          <p:spTgt spid="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
                                            <p:txEl>
                                              <p:pRg st="1" end="1"/>
                                            </p:txEl>
                                          </p:spTgt>
                                        </p:tgtEl>
                                        <p:attrNameLst>
                                          <p:attrName>style.visibility</p:attrName>
                                        </p:attrNameLst>
                                      </p:cBhvr>
                                      <p:to>
                                        <p:strVal val="visible"/>
                                      </p:to>
                                    </p:set>
                                    <p:animEffect transition="in" filter="fade">
                                      <p:cBhvr>
                                        <p:cTn id="12" dur="500"/>
                                        <p:tgtEl>
                                          <p:spTgt spid="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0">
                                            <p:txEl>
                                              <p:pRg st="2" end="2"/>
                                            </p:txEl>
                                          </p:spTgt>
                                        </p:tgtEl>
                                        <p:attrNameLst>
                                          <p:attrName>style.visibility</p:attrName>
                                        </p:attrNameLst>
                                      </p:cBhvr>
                                      <p:to>
                                        <p:strVal val="visible"/>
                                      </p:to>
                                    </p:set>
                                    <p:animEffect transition="in" filter="fade">
                                      <p:cBhvr>
                                        <p:cTn id="17" dur="500"/>
                                        <p:tgtEl>
                                          <p:spTgt spid="7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517320"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6" name="Oval 5"/>
          <p:cNvSpPr/>
          <p:nvPr/>
        </p:nvSpPr>
        <p:spPr>
          <a:xfrm>
            <a:off x="1969854"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cxnSp>
        <p:nvCxnSpPr>
          <p:cNvPr id="7" name="Straight Arrow Connector 6"/>
          <p:cNvCxnSpPr>
            <a:stCxn id="5" idx="6"/>
            <a:endCxn id="6" idx="2"/>
          </p:cNvCxnSpPr>
          <p:nvPr/>
        </p:nvCxnSpPr>
        <p:spPr>
          <a:xfrm>
            <a:off x="1364009"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17320"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5" idx="4"/>
            <a:endCxn id="8" idx="0"/>
          </p:cNvCxnSpPr>
          <p:nvPr/>
        </p:nvCxnSpPr>
        <p:spPr>
          <a:xfrm>
            <a:off x="940665"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969854"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6" idx="4"/>
            <a:endCxn id="10" idx="0"/>
          </p:cNvCxnSpPr>
          <p:nvPr/>
        </p:nvCxnSpPr>
        <p:spPr>
          <a:xfrm>
            <a:off x="2393199"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422388"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00"/>
                </a:solidFill>
                <a:latin typeface="Ubuntu"/>
                <a:cs typeface="Ubuntu"/>
              </a:rPr>
              <a:t>s2</a:t>
            </a:r>
            <a:endParaRPr lang="en-US" sz="2800" b="1" dirty="0">
              <a:solidFill>
                <a:srgbClr val="000000"/>
              </a:solidFill>
              <a:latin typeface="Ubuntu"/>
              <a:cs typeface="Ubuntu"/>
            </a:endParaRPr>
          </a:p>
        </p:txBody>
      </p:sp>
      <p:sp>
        <p:nvSpPr>
          <p:cNvPr id="13" name="Oval 12"/>
          <p:cNvSpPr/>
          <p:nvPr/>
        </p:nvSpPr>
        <p:spPr>
          <a:xfrm>
            <a:off x="4874922"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14" name="Oval 13"/>
          <p:cNvSpPr/>
          <p:nvPr/>
        </p:nvSpPr>
        <p:spPr>
          <a:xfrm>
            <a:off x="3422388"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12" idx="4"/>
            <a:endCxn id="14" idx="0"/>
          </p:cNvCxnSpPr>
          <p:nvPr/>
        </p:nvCxnSpPr>
        <p:spPr>
          <a:xfrm>
            <a:off x="3845733"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874922"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13" idx="4"/>
            <a:endCxn id="16" idx="0"/>
          </p:cNvCxnSpPr>
          <p:nvPr/>
        </p:nvCxnSpPr>
        <p:spPr>
          <a:xfrm>
            <a:off x="5298267"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6327456"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sp>
        <p:nvSpPr>
          <p:cNvPr id="19" name="Oval 18"/>
          <p:cNvSpPr/>
          <p:nvPr/>
        </p:nvSpPr>
        <p:spPr>
          <a:xfrm>
            <a:off x="7779991"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cxnSp>
        <p:nvCxnSpPr>
          <p:cNvPr id="20" name="Straight Arrow Connector 19"/>
          <p:cNvCxnSpPr>
            <a:stCxn id="18" idx="6"/>
            <a:endCxn id="19" idx="2"/>
          </p:cNvCxnSpPr>
          <p:nvPr/>
        </p:nvCxnSpPr>
        <p:spPr>
          <a:xfrm>
            <a:off x="7174145" y="4133334"/>
            <a:ext cx="605846"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6327456"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18" idx="4"/>
            <a:endCxn id="21" idx="0"/>
          </p:cNvCxnSpPr>
          <p:nvPr/>
        </p:nvCxnSpPr>
        <p:spPr>
          <a:xfrm>
            <a:off x="6750801"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7779991"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a:stCxn id="19" idx="4"/>
            <a:endCxn id="23" idx="0"/>
          </p:cNvCxnSpPr>
          <p:nvPr/>
        </p:nvCxnSpPr>
        <p:spPr>
          <a:xfrm>
            <a:off x="8203336"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6" idx="6"/>
            <a:endCxn id="12" idx="2"/>
          </p:cNvCxnSpPr>
          <p:nvPr/>
        </p:nvCxnSpPr>
        <p:spPr>
          <a:xfrm>
            <a:off x="2816543"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6"/>
            <a:endCxn id="13" idx="2"/>
          </p:cNvCxnSpPr>
          <p:nvPr/>
        </p:nvCxnSpPr>
        <p:spPr>
          <a:xfrm>
            <a:off x="4269077"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6"/>
            <a:endCxn id="18" idx="2"/>
          </p:cNvCxnSpPr>
          <p:nvPr/>
        </p:nvCxnSpPr>
        <p:spPr>
          <a:xfrm>
            <a:off x="5721611"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7170371" y="3709989"/>
            <a:ext cx="1448927"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9" name="Rectangle 28"/>
          <p:cNvSpPr/>
          <p:nvPr/>
        </p:nvSpPr>
        <p:spPr>
          <a:xfrm>
            <a:off x="5721612" y="3709989"/>
            <a:ext cx="1448760"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Rectangle 29"/>
          <p:cNvSpPr/>
          <p:nvPr/>
        </p:nvSpPr>
        <p:spPr>
          <a:xfrm>
            <a:off x="4269078"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Rectangle 30"/>
          <p:cNvSpPr/>
          <p:nvPr/>
        </p:nvSpPr>
        <p:spPr>
          <a:xfrm>
            <a:off x="2816544"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2" name="Rectangle 31"/>
          <p:cNvSpPr/>
          <p:nvPr/>
        </p:nvSpPr>
        <p:spPr>
          <a:xfrm>
            <a:off x="1364010"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3" name="Rectangle 32"/>
          <p:cNvSpPr/>
          <p:nvPr/>
        </p:nvSpPr>
        <p:spPr>
          <a:xfrm>
            <a:off x="517320" y="3709989"/>
            <a:ext cx="846689"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4" name="TextBox 33"/>
          <p:cNvSpPr txBox="1"/>
          <p:nvPr/>
        </p:nvSpPr>
        <p:spPr>
          <a:xfrm>
            <a:off x="437958" y="3340657"/>
            <a:ext cx="1029496"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mm(0)</a:t>
            </a:r>
          </a:p>
        </p:txBody>
      </p:sp>
      <p:sp>
        <p:nvSpPr>
          <p:cNvPr id="35" name="TextBox 34"/>
          <p:cNvSpPr txBox="1"/>
          <p:nvPr/>
        </p:nvSpPr>
        <p:spPr>
          <a:xfrm>
            <a:off x="1903501" y="3340657"/>
            <a:ext cx="1029496"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mm(1)</a:t>
            </a:r>
          </a:p>
        </p:txBody>
      </p:sp>
      <p:sp>
        <p:nvSpPr>
          <p:cNvPr id="36" name="TextBox 35"/>
          <p:cNvSpPr txBox="1"/>
          <p:nvPr/>
        </p:nvSpPr>
        <p:spPr>
          <a:xfrm>
            <a:off x="3355841" y="3340657"/>
            <a:ext cx="1029496"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2</a:t>
            </a:r>
            <a:r>
              <a:rPr lang="en-US" dirty="0" smtClean="0">
                <a:solidFill>
                  <a:schemeClr val="tx1">
                    <a:lumMod val="75000"/>
                  </a:schemeClr>
                </a:solidFill>
                <a:latin typeface="Consolas"/>
                <a:cs typeface="Consolas"/>
              </a:rPr>
              <a:t>)</a:t>
            </a:r>
          </a:p>
        </p:txBody>
      </p:sp>
      <p:sp>
        <p:nvSpPr>
          <p:cNvPr id="37" name="TextBox 36"/>
          <p:cNvSpPr txBox="1"/>
          <p:nvPr/>
        </p:nvSpPr>
        <p:spPr>
          <a:xfrm>
            <a:off x="4700577" y="3345152"/>
            <a:ext cx="1245691"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3</a:t>
            </a:r>
            <a:r>
              <a:rPr lang="en-US" dirty="0" smtClean="0">
                <a:solidFill>
                  <a:schemeClr val="tx1">
                    <a:lumMod val="75000"/>
                  </a:schemeClr>
                </a:solidFill>
                <a:latin typeface="Consolas"/>
                <a:cs typeface="Consolas"/>
              </a:rPr>
              <a:t>)</a:t>
            </a:r>
          </a:p>
        </p:txBody>
      </p:sp>
      <p:sp>
        <p:nvSpPr>
          <p:cNvPr id="38" name="TextBox 37"/>
          <p:cNvSpPr txBox="1"/>
          <p:nvPr/>
        </p:nvSpPr>
        <p:spPr>
          <a:xfrm>
            <a:off x="6165117" y="3340691"/>
            <a:ext cx="1245691"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mm(4)</a:t>
            </a:r>
          </a:p>
        </p:txBody>
      </p:sp>
      <p:sp>
        <p:nvSpPr>
          <p:cNvPr id="39" name="TextBox 38"/>
          <p:cNvSpPr txBox="1"/>
          <p:nvPr/>
        </p:nvSpPr>
        <p:spPr>
          <a:xfrm>
            <a:off x="7617950" y="3345186"/>
            <a:ext cx="1245691" cy="369332"/>
          </a:xfrm>
          <a:prstGeom prst="rect">
            <a:avLst/>
          </a:prstGeom>
          <a:noFill/>
        </p:spPr>
        <p:txBody>
          <a:bodyPr wrap="square" rtlCol="0">
            <a:spAutoFit/>
          </a:bodyPr>
          <a:lstStyle/>
          <a:p>
            <a:pPr algn="ctr"/>
            <a:r>
              <a:rPr lang="en-US" dirty="0" smtClean="0">
                <a:solidFill>
                  <a:schemeClr val="tx1">
                    <a:lumMod val="75000"/>
                  </a:schemeClr>
                </a:solidFill>
                <a:latin typeface="Consolas"/>
                <a:cs typeface="Consolas"/>
              </a:rPr>
              <a:t>hmm(5)</a:t>
            </a:r>
          </a:p>
        </p:txBody>
      </p:sp>
      <p:grpSp>
        <p:nvGrpSpPr>
          <p:cNvPr id="44" name="Group 43"/>
          <p:cNvGrpSpPr/>
          <p:nvPr/>
        </p:nvGrpSpPr>
        <p:grpSpPr>
          <a:xfrm>
            <a:off x="6750800" y="5856028"/>
            <a:ext cx="1452536" cy="475172"/>
            <a:chOff x="6750800" y="5884894"/>
            <a:chExt cx="1452536" cy="475172"/>
          </a:xfrm>
        </p:grpSpPr>
        <p:sp>
          <p:nvSpPr>
            <p:cNvPr id="3" name="Left Arrow 2"/>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TextBox 39"/>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46" name="Group 45"/>
          <p:cNvGrpSpPr/>
          <p:nvPr/>
        </p:nvGrpSpPr>
        <p:grpSpPr>
          <a:xfrm>
            <a:off x="5298267" y="5856028"/>
            <a:ext cx="1452536" cy="475172"/>
            <a:chOff x="6750800" y="5884894"/>
            <a:chExt cx="1452536" cy="475172"/>
          </a:xfrm>
        </p:grpSpPr>
        <p:sp>
          <p:nvSpPr>
            <p:cNvPr id="47" name="Left Arrow 46"/>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TextBox 47"/>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49" name="Group 48"/>
          <p:cNvGrpSpPr/>
          <p:nvPr/>
        </p:nvGrpSpPr>
        <p:grpSpPr>
          <a:xfrm>
            <a:off x="3842877" y="5856028"/>
            <a:ext cx="1452536" cy="475172"/>
            <a:chOff x="6750800" y="5884894"/>
            <a:chExt cx="1452536" cy="475172"/>
          </a:xfrm>
        </p:grpSpPr>
        <p:sp>
          <p:nvSpPr>
            <p:cNvPr id="50" name="Left Arrow 49"/>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 name="TextBox 50"/>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52" name="Group 51"/>
          <p:cNvGrpSpPr/>
          <p:nvPr/>
        </p:nvGrpSpPr>
        <p:grpSpPr>
          <a:xfrm>
            <a:off x="2396232" y="5855841"/>
            <a:ext cx="1452536" cy="475172"/>
            <a:chOff x="6750800" y="5884894"/>
            <a:chExt cx="1452536" cy="475172"/>
          </a:xfrm>
        </p:grpSpPr>
        <p:sp>
          <p:nvSpPr>
            <p:cNvPr id="53" name="Left Arrow 52"/>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 name="TextBox 53"/>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55" name="Group 54"/>
          <p:cNvGrpSpPr/>
          <p:nvPr/>
        </p:nvGrpSpPr>
        <p:grpSpPr>
          <a:xfrm>
            <a:off x="940663" y="5855841"/>
            <a:ext cx="1452536" cy="475172"/>
            <a:chOff x="6750800" y="5884894"/>
            <a:chExt cx="1452536" cy="475172"/>
          </a:xfrm>
        </p:grpSpPr>
        <p:sp>
          <p:nvSpPr>
            <p:cNvPr id="56" name="Left Arrow 55"/>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TextBox 56"/>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58" name="Group 57"/>
          <p:cNvGrpSpPr/>
          <p:nvPr/>
        </p:nvGrpSpPr>
        <p:grpSpPr>
          <a:xfrm flipH="1">
            <a:off x="940662" y="6285978"/>
            <a:ext cx="1455569" cy="475172"/>
            <a:chOff x="6750800" y="5884894"/>
            <a:chExt cx="1452536" cy="475172"/>
          </a:xfrm>
        </p:grpSpPr>
        <p:sp>
          <p:nvSpPr>
            <p:cNvPr id="59" name="Left Arrow 58"/>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0" name="TextBox 59"/>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67" name="Group 66"/>
          <p:cNvGrpSpPr/>
          <p:nvPr/>
        </p:nvGrpSpPr>
        <p:grpSpPr>
          <a:xfrm flipH="1">
            <a:off x="2409896" y="6285978"/>
            <a:ext cx="1455569" cy="475172"/>
            <a:chOff x="6750800" y="5884894"/>
            <a:chExt cx="1452536" cy="475172"/>
          </a:xfrm>
        </p:grpSpPr>
        <p:sp>
          <p:nvSpPr>
            <p:cNvPr id="68" name="Left Arrow 67"/>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 name="TextBox 68"/>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73" name="Group 72"/>
          <p:cNvGrpSpPr/>
          <p:nvPr/>
        </p:nvGrpSpPr>
        <p:grpSpPr>
          <a:xfrm flipH="1">
            <a:off x="3865465" y="6285978"/>
            <a:ext cx="1455569" cy="475172"/>
            <a:chOff x="6750800" y="5884894"/>
            <a:chExt cx="1452536" cy="475172"/>
          </a:xfrm>
        </p:grpSpPr>
        <p:sp>
          <p:nvSpPr>
            <p:cNvPr id="74" name="Left Arrow 73"/>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5" name="TextBox 74"/>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76" name="Group 75"/>
          <p:cNvGrpSpPr/>
          <p:nvPr/>
        </p:nvGrpSpPr>
        <p:grpSpPr>
          <a:xfrm flipH="1">
            <a:off x="5332248" y="6285978"/>
            <a:ext cx="1455569" cy="475172"/>
            <a:chOff x="6750800" y="5884894"/>
            <a:chExt cx="1452536" cy="475172"/>
          </a:xfrm>
        </p:grpSpPr>
        <p:sp>
          <p:nvSpPr>
            <p:cNvPr id="77" name="Left Arrow 76"/>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8" name="TextBox 77"/>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79" name="Group 78"/>
          <p:cNvGrpSpPr/>
          <p:nvPr/>
        </p:nvGrpSpPr>
        <p:grpSpPr>
          <a:xfrm flipH="1">
            <a:off x="6794278" y="6285978"/>
            <a:ext cx="1455569" cy="475172"/>
            <a:chOff x="6750800" y="5884894"/>
            <a:chExt cx="1452536" cy="475172"/>
          </a:xfrm>
        </p:grpSpPr>
        <p:sp>
          <p:nvSpPr>
            <p:cNvPr id="80" name="Left Arrow 79"/>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1" name="TextBox 80"/>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sp>
        <p:nvSpPr>
          <p:cNvPr id="70" name="TextBox 69"/>
          <p:cNvSpPr txBox="1"/>
          <p:nvPr/>
        </p:nvSpPr>
        <p:spPr>
          <a:xfrm>
            <a:off x="1058415" y="626452"/>
            <a:ext cx="4262619" cy="1938992"/>
          </a:xfrm>
          <a:prstGeom prst="rect">
            <a:avLst/>
          </a:prstGeom>
          <a:noFill/>
        </p:spPr>
        <p:txBody>
          <a:bodyPr wrap="square" rtlCol="0">
            <a:spAutoFit/>
          </a:bodyPr>
          <a:lstStyle/>
          <a:p>
            <a:r>
              <a:rPr lang="en-US" sz="4000" dirty="0" err="1" smtClean="0">
                <a:latin typeface="Ubuntu Light"/>
                <a:cs typeface="Ubuntu Light"/>
              </a:rPr>
              <a:t>Callsite</a:t>
            </a:r>
            <a:r>
              <a:rPr lang="en-US" sz="4000" dirty="0" smtClean="0">
                <a:latin typeface="Ubuntu Light"/>
                <a:cs typeface="Ubuntu Light"/>
              </a:rPr>
              <a:t> Caching</a:t>
            </a:r>
          </a:p>
          <a:p>
            <a:endParaRPr lang="en-US" sz="4000" dirty="0" smtClean="0">
              <a:latin typeface="Ubuntu Light"/>
              <a:cs typeface="Ubuntu Light"/>
            </a:endParaRPr>
          </a:p>
          <a:p>
            <a:r>
              <a:rPr lang="en-US" sz="4000" dirty="0" smtClean="0">
                <a:latin typeface="Ubuntu Light"/>
                <a:cs typeface="Ubuntu Light"/>
              </a:rPr>
              <a:t>Continuations</a:t>
            </a:r>
          </a:p>
        </p:txBody>
      </p:sp>
      <p:pic>
        <p:nvPicPr>
          <p:cNvPr id="71" name="Picture 70"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684" y="1345727"/>
            <a:ext cx="537718" cy="537718"/>
          </a:xfrm>
          <a:prstGeom prst="rect">
            <a:avLst/>
          </a:prstGeom>
        </p:spPr>
      </p:pic>
      <p:grpSp>
        <p:nvGrpSpPr>
          <p:cNvPr id="4" name="Group 3"/>
          <p:cNvGrpSpPr/>
          <p:nvPr/>
        </p:nvGrpSpPr>
        <p:grpSpPr>
          <a:xfrm>
            <a:off x="5085901" y="976611"/>
            <a:ext cx="2650985" cy="1323439"/>
            <a:chOff x="5085901" y="976611"/>
            <a:chExt cx="2650985" cy="1323439"/>
          </a:xfrm>
        </p:grpSpPr>
        <p:pic>
          <p:nvPicPr>
            <p:cNvPr id="72" name="Picture 71"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5901" y="1609465"/>
              <a:ext cx="537718" cy="259588"/>
            </a:xfrm>
            <a:prstGeom prst="rect">
              <a:avLst/>
            </a:prstGeom>
          </p:spPr>
        </p:pic>
        <p:sp>
          <p:nvSpPr>
            <p:cNvPr id="2" name="TextBox 1"/>
            <p:cNvSpPr txBox="1"/>
            <p:nvPr/>
          </p:nvSpPr>
          <p:spPr>
            <a:xfrm>
              <a:off x="5949544" y="976611"/>
              <a:ext cx="1787342" cy="1323439"/>
            </a:xfrm>
            <a:prstGeom prst="rect">
              <a:avLst/>
            </a:prstGeom>
            <a:noFill/>
          </p:spPr>
          <p:txBody>
            <a:bodyPr wrap="square" rtlCol="0">
              <a:spAutoFit/>
            </a:bodyPr>
            <a:lstStyle/>
            <a:p>
              <a:pPr algn="ctr"/>
              <a:r>
                <a:rPr lang="en-US" sz="8000" b="1" dirty="0" smtClean="0">
                  <a:latin typeface="Ubuntu Light"/>
                  <a:cs typeface="Ubuntu Light"/>
                </a:rPr>
                <a:t>C3</a:t>
              </a:r>
            </a:p>
          </p:txBody>
        </p:sp>
      </p:grpSp>
      <p:sp>
        <p:nvSpPr>
          <p:cNvPr id="83" name="Rectangle 82"/>
          <p:cNvSpPr/>
          <p:nvPr/>
        </p:nvSpPr>
        <p:spPr>
          <a:xfrm>
            <a:off x="846690" y="5874898"/>
            <a:ext cx="3018775" cy="886252"/>
          </a:xfrm>
          <a:prstGeom prst="rect">
            <a:avLst/>
          </a:prstGeom>
          <a:solidFill>
            <a:schemeClr val="bg1">
              <a:lumMod val="85000"/>
              <a:lumOff val="15000"/>
              <a:alpha val="8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p:cNvSpPr/>
          <p:nvPr/>
        </p:nvSpPr>
        <p:spPr>
          <a:xfrm>
            <a:off x="3842878" y="5874380"/>
            <a:ext cx="4555972" cy="456820"/>
          </a:xfrm>
          <a:prstGeom prst="rect">
            <a:avLst/>
          </a:prstGeom>
          <a:solidFill>
            <a:schemeClr val="bg1">
              <a:lumMod val="85000"/>
              <a:lumOff val="15000"/>
              <a:alpha val="8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5321034" y="6331200"/>
            <a:ext cx="3077816" cy="456820"/>
          </a:xfrm>
          <a:prstGeom prst="rect">
            <a:avLst/>
          </a:prstGeom>
          <a:solidFill>
            <a:schemeClr val="bg1">
              <a:lumMod val="85000"/>
              <a:lumOff val="15000"/>
              <a:alpha val="8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58061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Effect transition="in" filter="fade">
                                      <p:cBhvr>
                                        <p:cTn id="7" dur="500"/>
                                        <p:tgtEl>
                                          <p:spTgt spid="7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fade">
                                      <p:cBhvr>
                                        <p:cTn id="10" dur="500"/>
                                        <p:tgtEl>
                                          <p:spTgt spid="8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0">
                                            <p:txEl>
                                              <p:pRg st="2" end="2"/>
                                            </p:txEl>
                                          </p:spTgt>
                                        </p:tgtEl>
                                        <p:attrNameLst>
                                          <p:attrName>style.visibility</p:attrName>
                                        </p:attrNameLst>
                                      </p:cBhvr>
                                      <p:to>
                                        <p:strVal val="visible"/>
                                      </p:to>
                                    </p:set>
                                    <p:animEffect transition="in" filter="fade">
                                      <p:cBhvr>
                                        <p:cTn id="15" dur="500"/>
                                        <p:tgtEl>
                                          <p:spTgt spid="70">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2"/>
                                        </p:tgtEl>
                                        <p:attrNameLst>
                                          <p:attrName>style.visibility</p:attrName>
                                        </p:attrNameLst>
                                      </p:cBhvr>
                                      <p:to>
                                        <p:strVal val="visible"/>
                                      </p:to>
                                    </p:set>
                                    <p:animEffect transition="in" filter="fade">
                                      <p:cBhvr>
                                        <p:cTn id="18" dur="500"/>
                                        <p:tgtEl>
                                          <p:spTgt spid="8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1"/>
                                        </p:tgtEl>
                                        <p:attrNameLst>
                                          <p:attrName>style.visibility</p:attrName>
                                        </p:attrNameLst>
                                      </p:cBhvr>
                                      <p:to>
                                        <p:strVal val="visible"/>
                                      </p:to>
                                    </p:set>
                                    <p:animEffect transition="in" filter="fade">
                                      <p:cBhvr>
                                        <p:cTn id="23" dur="500"/>
                                        <p:tgtEl>
                                          <p:spTgt spid="7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4"/>
                                        </p:tgtEl>
                                        <p:attrNameLst>
                                          <p:attrName>style.visibility</p:attrName>
                                        </p:attrNameLst>
                                      </p:cBhvr>
                                      <p:to>
                                        <p:strVal val="visible"/>
                                      </p:to>
                                    </p:set>
                                    <p:animEffect transition="in" filter="fade">
                                      <p:cBhvr>
                                        <p:cTn id="26" dur="500"/>
                                        <p:tgtEl>
                                          <p:spTgt spid="8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2" grpId="0" animBg="1"/>
      <p:bldP spid="8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Picture 91"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684" y="1345727"/>
            <a:ext cx="537718" cy="537718"/>
          </a:xfrm>
          <a:prstGeom prst="rect">
            <a:avLst/>
          </a:prstGeom>
        </p:spPr>
      </p:pic>
      <p:sp>
        <p:nvSpPr>
          <p:cNvPr id="5" name="Oval 4"/>
          <p:cNvSpPr/>
          <p:nvPr/>
        </p:nvSpPr>
        <p:spPr>
          <a:xfrm>
            <a:off x="517320"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6" name="Oval 5"/>
          <p:cNvSpPr/>
          <p:nvPr/>
        </p:nvSpPr>
        <p:spPr>
          <a:xfrm>
            <a:off x="1969854"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cxnSp>
        <p:nvCxnSpPr>
          <p:cNvPr id="7" name="Straight Arrow Connector 6"/>
          <p:cNvCxnSpPr>
            <a:stCxn id="5" idx="6"/>
            <a:endCxn id="6" idx="2"/>
          </p:cNvCxnSpPr>
          <p:nvPr/>
        </p:nvCxnSpPr>
        <p:spPr>
          <a:xfrm>
            <a:off x="1364009"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17320"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5" idx="4"/>
            <a:endCxn id="8" idx="0"/>
          </p:cNvCxnSpPr>
          <p:nvPr/>
        </p:nvCxnSpPr>
        <p:spPr>
          <a:xfrm>
            <a:off x="940665"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969854"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6" idx="4"/>
            <a:endCxn id="10" idx="0"/>
          </p:cNvCxnSpPr>
          <p:nvPr/>
        </p:nvCxnSpPr>
        <p:spPr>
          <a:xfrm>
            <a:off x="2393199"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422388"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00"/>
                </a:solidFill>
                <a:latin typeface="Ubuntu"/>
                <a:cs typeface="Ubuntu"/>
              </a:rPr>
              <a:t>s2</a:t>
            </a:r>
            <a:endParaRPr lang="en-US" sz="2800" b="1" dirty="0">
              <a:solidFill>
                <a:srgbClr val="000000"/>
              </a:solidFill>
              <a:latin typeface="Ubuntu"/>
              <a:cs typeface="Ubuntu"/>
            </a:endParaRPr>
          </a:p>
        </p:txBody>
      </p:sp>
      <p:sp>
        <p:nvSpPr>
          <p:cNvPr id="13" name="Oval 12"/>
          <p:cNvSpPr/>
          <p:nvPr/>
        </p:nvSpPr>
        <p:spPr>
          <a:xfrm>
            <a:off x="4874922"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14" name="Oval 13"/>
          <p:cNvSpPr/>
          <p:nvPr/>
        </p:nvSpPr>
        <p:spPr>
          <a:xfrm>
            <a:off x="3422388"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12" idx="4"/>
            <a:endCxn id="14" idx="0"/>
          </p:cNvCxnSpPr>
          <p:nvPr/>
        </p:nvCxnSpPr>
        <p:spPr>
          <a:xfrm>
            <a:off x="3845733"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874922"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13" idx="4"/>
            <a:endCxn id="16" idx="0"/>
          </p:cNvCxnSpPr>
          <p:nvPr/>
        </p:nvCxnSpPr>
        <p:spPr>
          <a:xfrm>
            <a:off x="5298267"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6327456"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sp>
        <p:nvSpPr>
          <p:cNvPr id="19" name="Oval 18"/>
          <p:cNvSpPr/>
          <p:nvPr/>
        </p:nvSpPr>
        <p:spPr>
          <a:xfrm>
            <a:off x="7779991"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cxnSp>
        <p:nvCxnSpPr>
          <p:cNvPr id="20" name="Straight Arrow Connector 19"/>
          <p:cNvCxnSpPr>
            <a:stCxn id="18" idx="6"/>
            <a:endCxn id="19" idx="2"/>
          </p:cNvCxnSpPr>
          <p:nvPr/>
        </p:nvCxnSpPr>
        <p:spPr>
          <a:xfrm>
            <a:off x="7174145" y="4133334"/>
            <a:ext cx="605846"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6327456"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18" idx="4"/>
            <a:endCxn id="21" idx="0"/>
          </p:cNvCxnSpPr>
          <p:nvPr/>
        </p:nvCxnSpPr>
        <p:spPr>
          <a:xfrm>
            <a:off x="6750801"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7779991"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a:stCxn id="19" idx="4"/>
            <a:endCxn id="23" idx="0"/>
          </p:cNvCxnSpPr>
          <p:nvPr/>
        </p:nvCxnSpPr>
        <p:spPr>
          <a:xfrm>
            <a:off x="8203336"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6" idx="6"/>
            <a:endCxn id="12" idx="2"/>
          </p:cNvCxnSpPr>
          <p:nvPr/>
        </p:nvCxnSpPr>
        <p:spPr>
          <a:xfrm>
            <a:off x="2816543"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6"/>
            <a:endCxn id="13" idx="2"/>
          </p:cNvCxnSpPr>
          <p:nvPr/>
        </p:nvCxnSpPr>
        <p:spPr>
          <a:xfrm>
            <a:off x="4269077"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6"/>
            <a:endCxn id="18" idx="2"/>
          </p:cNvCxnSpPr>
          <p:nvPr/>
        </p:nvCxnSpPr>
        <p:spPr>
          <a:xfrm>
            <a:off x="5721611"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1058415" y="626452"/>
            <a:ext cx="4262619" cy="1938992"/>
          </a:xfrm>
          <a:prstGeom prst="rect">
            <a:avLst/>
          </a:prstGeom>
          <a:noFill/>
        </p:spPr>
        <p:txBody>
          <a:bodyPr wrap="square" rtlCol="0">
            <a:spAutoFit/>
          </a:bodyPr>
          <a:lstStyle/>
          <a:p>
            <a:r>
              <a:rPr lang="en-US" sz="4000" dirty="0" err="1" smtClean="0">
                <a:latin typeface="Ubuntu Light"/>
                <a:cs typeface="Ubuntu Light"/>
              </a:rPr>
              <a:t>Callsite</a:t>
            </a:r>
            <a:r>
              <a:rPr lang="en-US" sz="4000" dirty="0" smtClean="0">
                <a:latin typeface="Ubuntu Light"/>
                <a:cs typeface="Ubuntu Light"/>
              </a:rPr>
              <a:t> Caching</a:t>
            </a:r>
          </a:p>
          <a:p>
            <a:endParaRPr lang="en-US" sz="4000" dirty="0" smtClean="0">
              <a:latin typeface="Ubuntu Light"/>
              <a:cs typeface="Ubuntu Light"/>
            </a:endParaRPr>
          </a:p>
          <a:p>
            <a:r>
              <a:rPr lang="en-US" sz="4000" dirty="0" smtClean="0">
                <a:latin typeface="Ubuntu Light"/>
                <a:cs typeface="Ubuntu Light"/>
              </a:rPr>
              <a:t>Continuations</a:t>
            </a:r>
          </a:p>
        </p:txBody>
      </p:sp>
      <p:pic>
        <p:nvPicPr>
          <p:cNvPr id="88" name="Picture 87"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5901" y="1609465"/>
            <a:ext cx="537718" cy="259588"/>
          </a:xfrm>
          <a:prstGeom prst="rect">
            <a:avLst/>
          </a:prstGeom>
        </p:spPr>
      </p:pic>
      <p:sp>
        <p:nvSpPr>
          <p:cNvPr id="89" name="TextBox 88"/>
          <p:cNvSpPr txBox="1"/>
          <p:nvPr/>
        </p:nvSpPr>
        <p:spPr>
          <a:xfrm>
            <a:off x="5949544" y="976611"/>
            <a:ext cx="1787342" cy="1323439"/>
          </a:xfrm>
          <a:prstGeom prst="rect">
            <a:avLst/>
          </a:prstGeom>
          <a:noFill/>
        </p:spPr>
        <p:txBody>
          <a:bodyPr wrap="square" rtlCol="0">
            <a:spAutoFit/>
          </a:bodyPr>
          <a:lstStyle/>
          <a:p>
            <a:pPr algn="ctr"/>
            <a:r>
              <a:rPr lang="en-US" sz="8000" b="1" dirty="0" smtClean="0">
                <a:latin typeface="Ubuntu Light"/>
                <a:cs typeface="Ubuntu Light"/>
              </a:rPr>
              <a:t>C3</a:t>
            </a:r>
          </a:p>
        </p:txBody>
      </p:sp>
      <p:sp>
        <p:nvSpPr>
          <p:cNvPr id="90" name="Rectangle 89"/>
          <p:cNvSpPr/>
          <p:nvPr/>
        </p:nvSpPr>
        <p:spPr>
          <a:xfrm>
            <a:off x="696701" y="1345726"/>
            <a:ext cx="5024910" cy="1219717"/>
          </a:xfrm>
          <a:prstGeom prst="rect">
            <a:avLst/>
          </a:prstGeom>
          <a:solidFill>
            <a:schemeClr val="bg1">
              <a:lumMod val="85000"/>
              <a:lumOff val="15000"/>
              <a:alpha val="8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p:cNvSpPr/>
          <p:nvPr/>
        </p:nvSpPr>
        <p:spPr>
          <a:xfrm>
            <a:off x="6235146" y="1080333"/>
            <a:ext cx="1769544" cy="1219717"/>
          </a:xfrm>
          <a:prstGeom prst="rect">
            <a:avLst/>
          </a:prstGeom>
          <a:solidFill>
            <a:schemeClr val="bg1">
              <a:lumMod val="85000"/>
              <a:lumOff val="15000"/>
              <a:alpha val="8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7667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517320"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6" name="Oval 5"/>
          <p:cNvSpPr/>
          <p:nvPr/>
        </p:nvSpPr>
        <p:spPr>
          <a:xfrm>
            <a:off x="1969854"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cxnSp>
        <p:nvCxnSpPr>
          <p:cNvPr id="7" name="Straight Arrow Connector 6"/>
          <p:cNvCxnSpPr>
            <a:stCxn id="5" idx="6"/>
            <a:endCxn id="6" idx="2"/>
          </p:cNvCxnSpPr>
          <p:nvPr/>
        </p:nvCxnSpPr>
        <p:spPr>
          <a:xfrm>
            <a:off x="1364009"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17320"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5" idx="4"/>
            <a:endCxn id="8" idx="0"/>
          </p:cNvCxnSpPr>
          <p:nvPr/>
        </p:nvCxnSpPr>
        <p:spPr>
          <a:xfrm>
            <a:off x="940665"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969854"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6" idx="4"/>
            <a:endCxn id="10" idx="0"/>
          </p:cNvCxnSpPr>
          <p:nvPr/>
        </p:nvCxnSpPr>
        <p:spPr>
          <a:xfrm>
            <a:off x="2393199"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422388"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00"/>
                </a:solidFill>
                <a:latin typeface="Ubuntu"/>
                <a:cs typeface="Ubuntu"/>
              </a:rPr>
              <a:t>s2</a:t>
            </a:r>
            <a:endParaRPr lang="en-US" sz="2800" b="1" dirty="0">
              <a:solidFill>
                <a:srgbClr val="000000"/>
              </a:solidFill>
              <a:latin typeface="Ubuntu"/>
              <a:cs typeface="Ubuntu"/>
            </a:endParaRPr>
          </a:p>
        </p:txBody>
      </p:sp>
      <p:sp>
        <p:nvSpPr>
          <p:cNvPr id="13" name="Oval 12"/>
          <p:cNvSpPr/>
          <p:nvPr/>
        </p:nvSpPr>
        <p:spPr>
          <a:xfrm>
            <a:off x="4874922"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14" name="Oval 13"/>
          <p:cNvSpPr/>
          <p:nvPr/>
        </p:nvSpPr>
        <p:spPr>
          <a:xfrm>
            <a:off x="3422388"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12" idx="4"/>
            <a:endCxn id="14" idx="0"/>
          </p:cNvCxnSpPr>
          <p:nvPr/>
        </p:nvCxnSpPr>
        <p:spPr>
          <a:xfrm>
            <a:off x="3845733"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874922"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13" idx="4"/>
            <a:endCxn id="16" idx="0"/>
          </p:cNvCxnSpPr>
          <p:nvPr/>
        </p:nvCxnSpPr>
        <p:spPr>
          <a:xfrm>
            <a:off x="5298267"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6327456"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sp>
        <p:nvSpPr>
          <p:cNvPr id="19" name="Oval 18"/>
          <p:cNvSpPr/>
          <p:nvPr/>
        </p:nvSpPr>
        <p:spPr>
          <a:xfrm>
            <a:off x="7779991"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cxnSp>
        <p:nvCxnSpPr>
          <p:cNvPr id="20" name="Straight Arrow Connector 19"/>
          <p:cNvCxnSpPr>
            <a:stCxn id="18" idx="6"/>
            <a:endCxn id="19" idx="2"/>
          </p:cNvCxnSpPr>
          <p:nvPr/>
        </p:nvCxnSpPr>
        <p:spPr>
          <a:xfrm>
            <a:off x="7174145" y="4133334"/>
            <a:ext cx="605846"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6327456"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18" idx="4"/>
            <a:endCxn id="21" idx="0"/>
          </p:cNvCxnSpPr>
          <p:nvPr/>
        </p:nvCxnSpPr>
        <p:spPr>
          <a:xfrm>
            <a:off x="6750801"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7779991"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a:stCxn id="19" idx="4"/>
            <a:endCxn id="23" idx="0"/>
          </p:cNvCxnSpPr>
          <p:nvPr/>
        </p:nvCxnSpPr>
        <p:spPr>
          <a:xfrm>
            <a:off x="8203336"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6" idx="6"/>
            <a:endCxn id="12" idx="2"/>
          </p:cNvCxnSpPr>
          <p:nvPr/>
        </p:nvCxnSpPr>
        <p:spPr>
          <a:xfrm>
            <a:off x="2816543"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6"/>
            <a:endCxn id="13" idx="2"/>
          </p:cNvCxnSpPr>
          <p:nvPr/>
        </p:nvCxnSpPr>
        <p:spPr>
          <a:xfrm>
            <a:off x="4269077"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6"/>
            <a:endCxn id="18" idx="2"/>
          </p:cNvCxnSpPr>
          <p:nvPr/>
        </p:nvCxnSpPr>
        <p:spPr>
          <a:xfrm>
            <a:off x="5721611"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8" name="Content Placeholder 4"/>
          <p:cNvSpPr txBox="1">
            <a:spLocks/>
          </p:cNvSpPr>
          <p:nvPr/>
        </p:nvSpPr>
        <p:spPr>
          <a:xfrm>
            <a:off x="428336" y="279036"/>
            <a:ext cx="6653061" cy="3146356"/>
          </a:xfrm>
          <a:prstGeom prst="rect">
            <a:avLst/>
          </a:prstGeom>
        </p:spPr>
        <p:txBody>
          <a:bodyPr>
            <a:normAutofit/>
          </a:bodyPr>
          <a:lstStyle>
            <a:lvl1pPr marL="0" indent="0" algn="l" defTabSz="457200" rtl="0" eaLnBrk="1" latinLnBrk="0" hangingPunct="1">
              <a:spcBef>
                <a:spcPct val="20000"/>
              </a:spcBef>
              <a:buFontTx/>
              <a:buNone/>
              <a:defRPr sz="3200" b="0" i="0" kern="1200">
                <a:solidFill>
                  <a:schemeClr val="tx1"/>
                </a:solidFill>
                <a:latin typeface="Ubuntu Light"/>
                <a:ea typeface="+mn-ea"/>
                <a:cs typeface="Ubuntu Light"/>
              </a:defRPr>
            </a:lvl1pPr>
            <a:lvl2pPr marL="457200" indent="0" algn="l" defTabSz="457200" rtl="0" eaLnBrk="1" latinLnBrk="0" hangingPunct="1">
              <a:spcBef>
                <a:spcPct val="20000"/>
              </a:spcBef>
              <a:buFontTx/>
              <a:buNone/>
              <a:defRPr sz="2800" b="0" i="0" kern="1200">
                <a:solidFill>
                  <a:schemeClr val="tx1"/>
                </a:solidFill>
                <a:latin typeface="Ubuntu Light"/>
                <a:ea typeface="+mn-ea"/>
                <a:cs typeface="Ubuntu Light"/>
              </a:defRPr>
            </a:lvl2pPr>
            <a:lvl3pPr marL="914400" indent="0" algn="l" defTabSz="457200" rtl="0" eaLnBrk="1" latinLnBrk="0" hangingPunct="1">
              <a:spcBef>
                <a:spcPct val="20000"/>
              </a:spcBef>
              <a:buFontTx/>
              <a:buNone/>
              <a:defRPr sz="2400" b="0" i="0" kern="1200">
                <a:solidFill>
                  <a:schemeClr val="tx1"/>
                </a:solidFill>
                <a:latin typeface="Ubuntu Light"/>
                <a:ea typeface="+mn-ea"/>
                <a:cs typeface="Ubuntu Light"/>
              </a:defRPr>
            </a:lvl3pPr>
            <a:lvl4pPr marL="1371600" indent="0" algn="l" defTabSz="457200" rtl="0" eaLnBrk="1" latinLnBrk="0" hangingPunct="1">
              <a:spcBef>
                <a:spcPct val="20000"/>
              </a:spcBef>
              <a:buFontTx/>
              <a:buNone/>
              <a:defRPr sz="2000" b="0" i="0" kern="1200">
                <a:solidFill>
                  <a:schemeClr val="tx1"/>
                </a:solidFill>
                <a:latin typeface="Ubuntu Light"/>
                <a:ea typeface="+mn-ea"/>
                <a:cs typeface="Ubuntu Light"/>
              </a:defRPr>
            </a:lvl4pPr>
            <a:lvl5pPr marL="1828800" indent="0" algn="l" defTabSz="457200" rtl="0" eaLnBrk="1" latinLnBrk="0" hangingPunct="1">
              <a:spcBef>
                <a:spcPct val="20000"/>
              </a:spcBef>
              <a:buFontTx/>
              <a:buNone/>
              <a:defRPr sz="2000" b="0" i="0" kern="1200">
                <a:solidFill>
                  <a:schemeClr val="tx1"/>
                </a:solidFill>
                <a:latin typeface="Ubuntu Light"/>
                <a:ea typeface="+mn-ea"/>
                <a:cs typeface="Ubuntu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err="1">
                <a:solidFill>
                  <a:schemeClr val="accent1"/>
                </a:solidFill>
                <a:latin typeface="Consolas"/>
                <a:cs typeface="Consolas"/>
              </a:rPr>
              <a:t>var</a:t>
            </a:r>
            <a:r>
              <a:rPr lang="en-US" sz="2000" dirty="0">
                <a:solidFill>
                  <a:schemeClr val="accent1"/>
                </a:solidFill>
                <a:latin typeface="Consolas"/>
                <a:cs typeface="Consolas"/>
              </a:rPr>
              <a:t> </a:t>
            </a:r>
            <a:r>
              <a:rPr lang="en-US" sz="2000" dirty="0" err="1">
                <a:latin typeface="Consolas"/>
                <a:cs typeface="Consolas"/>
              </a:rPr>
              <a:t>obs</a:t>
            </a:r>
            <a:r>
              <a:rPr lang="en-US" sz="2000" dirty="0">
                <a:latin typeface="Consolas"/>
                <a:cs typeface="Consolas"/>
              </a:rPr>
              <a:t> </a:t>
            </a:r>
            <a:r>
              <a:rPr lang="en-US" sz="2000" dirty="0">
                <a:solidFill>
                  <a:srgbClr val="FFFFFF"/>
                </a:solidFill>
                <a:latin typeface="Consolas"/>
                <a:cs typeface="Consolas"/>
              </a:rPr>
              <a:t>= </a:t>
            </a:r>
            <a:r>
              <a:rPr lang="en-US" sz="2000" dirty="0" err="1">
                <a:latin typeface="Consolas"/>
                <a:cs typeface="Consolas"/>
              </a:rPr>
              <a:t>loadObservations</a:t>
            </a:r>
            <a:r>
              <a:rPr lang="en-US" sz="2000" dirty="0">
                <a:latin typeface="Consolas"/>
                <a:cs typeface="Consolas"/>
              </a:rPr>
              <a:t>(</a:t>
            </a:r>
            <a:r>
              <a:rPr lang="en-US" sz="2000" dirty="0">
                <a:solidFill>
                  <a:srgbClr val="F3F65C"/>
                </a:solidFill>
                <a:latin typeface="Consolas"/>
                <a:cs typeface="Consolas"/>
              </a:rPr>
              <a:t>‘</a:t>
            </a:r>
            <a:r>
              <a:rPr lang="en-US" sz="2000" dirty="0" err="1">
                <a:solidFill>
                  <a:srgbClr val="F3F65C"/>
                </a:solidFill>
                <a:latin typeface="Consolas"/>
                <a:cs typeface="Consolas"/>
              </a:rPr>
              <a:t>file.txt</a:t>
            </a:r>
            <a:r>
              <a:rPr lang="en-US" sz="2000" dirty="0">
                <a:solidFill>
                  <a:srgbClr val="F3F65C"/>
                </a:solidFill>
                <a:latin typeface="Consolas"/>
                <a:cs typeface="Consolas"/>
              </a:rPr>
              <a:t>’</a:t>
            </a:r>
            <a:r>
              <a:rPr lang="en-US" sz="2000" dirty="0">
                <a:latin typeface="Consolas"/>
                <a:cs typeface="Consolas"/>
              </a:rPr>
              <a:t>)</a:t>
            </a:r>
            <a:r>
              <a:rPr lang="en-US" sz="2000" dirty="0" smtClean="0">
                <a:latin typeface="Consolas"/>
                <a:cs typeface="Consolas"/>
              </a:rPr>
              <a:t>;</a:t>
            </a:r>
            <a:endParaRPr lang="en-US" sz="2000" dirty="0" smtClean="0">
              <a:solidFill>
                <a:srgbClr val="4F81BD"/>
              </a:solidFill>
              <a:latin typeface="Consolas"/>
              <a:cs typeface="Consolas"/>
            </a:endParaRPr>
          </a:p>
          <a:p>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hmm </a:t>
            </a:r>
            <a:r>
              <a:rPr lang="en-US" sz="2000" dirty="0">
                <a:solidFill>
                  <a:srgbClr val="FFFFFF"/>
                </a:solidFill>
                <a:latin typeface="Consolas"/>
                <a:cs typeface="Consolas"/>
              </a:rPr>
              <a:t>= </a:t>
            </a:r>
            <a:r>
              <a:rPr lang="en-US" sz="2000" dirty="0">
                <a:solidFill>
                  <a:srgbClr val="4F81BD"/>
                </a:solidFill>
                <a:latin typeface="Consolas"/>
                <a:cs typeface="Consolas"/>
              </a:rPr>
              <a:t>function</a:t>
            </a:r>
            <a:r>
              <a:rPr lang="en-US" sz="2000" dirty="0">
                <a:latin typeface="Consolas"/>
                <a:cs typeface="Consolas"/>
              </a:rPr>
              <a:t>(n) {</a:t>
            </a:r>
          </a:p>
          <a:p>
            <a:r>
              <a:rPr lang="en-US" sz="2000" dirty="0">
                <a:latin typeface="Consolas"/>
                <a:cs typeface="Consolas"/>
              </a:rPr>
              <a:t>	</a:t>
            </a:r>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state = (n == 0) ?</a:t>
            </a:r>
          </a:p>
          <a:p>
            <a:r>
              <a:rPr lang="en-US" sz="2000" dirty="0">
                <a:latin typeface="Consolas"/>
                <a:cs typeface="Consolas"/>
              </a:rPr>
              <a:t>		</a:t>
            </a:r>
            <a:r>
              <a:rPr lang="en-US" sz="2000" dirty="0" err="1">
                <a:latin typeface="Consolas"/>
                <a:cs typeface="Consolas"/>
              </a:rPr>
              <a:t>initState</a:t>
            </a:r>
            <a:r>
              <a:rPr lang="en-US" sz="2000" dirty="0">
                <a:latin typeface="Consolas"/>
                <a:cs typeface="Consolas"/>
              </a:rPr>
              <a:t>() :</a:t>
            </a:r>
          </a:p>
          <a:p>
            <a:r>
              <a:rPr lang="en-US" sz="2000" dirty="0">
                <a:latin typeface="Consolas"/>
                <a:cs typeface="Consolas"/>
              </a:rPr>
              <a:t>		transition(hmm(n-1));</a:t>
            </a:r>
          </a:p>
          <a:p>
            <a:r>
              <a:rPr lang="en-US" sz="2000" dirty="0" smtClean="0">
                <a:latin typeface="Consolas"/>
                <a:cs typeface="Consolas"/>
              </a:rPr>
              <a:t>	observe</a:t>
            </a:r>
            <a:r>
              <a:rPr lang="en-US" sz="2000" dirty="0">
                <a:latin typeface="Consolas"/>
                <a:cs typeface="Consolas"/>
              </a:rPr>
              <a:t>(state, </a:t>
            </a:r>
            <a:r>
              <a:rPr lang="en-US" sz="2000" dirty="0" err="1">
                <a:latin typeface="Consolas"/>
                <a:cs typeface="Consolas"/>
              </a:rPr>
              <a:t>obs</a:t>
            </a:r>
            <a:r>
              <a:rPr lang="en-US" sz="2000" dirty="0">
                <a:latin typeface="Consolas"/>
                <a:cs typeface="Consolas"/>
              </a:rPr>
              <a:t>[n])</a:t>
            </a:r>
            <a:r>
              <a:rPr lang="en-US" sz="2000" dirty="0" smtClean="0">
                <a:latin typeface="Consolas"/>
                <a:cs typeface="Consolas"/>
              </a:rPr>
              <a:t>;</a:t>
            </a:r>
          </a:p>
          <a:p>
            <a:r>
              <a:rPr lang="en-US" sz="2000" dirty="0" smtClean="0">
                <a:latin typeface="Consolas"/>
                <a:cs typeface="Consolas"/>
              </a:rPr>
              <a:t>	</a:t>
            </a:r>
            <a:r>
              <a:rPr lang="en-US" sz="2000" dirty="0" smtClean="0">
                <a:solidFill>
                  <a:srgbClr val="4F81BD"/>
                </a:solidFill>
                <a:latin typeface="Consolas"/>
                <a:cs typeface="Consolas"/>
              </a:rPr>
              <a:t>return</a:t>
            </a:r>
            <a:r>
              <a:rPr lang="en-US" sz="2000" dirty="0" smtClean="0">
                <a:solidFill>
                  <a:srgbClr val="D74546"/>
                </a:solidFill>
                <a:latin typeface="Consolas"/>
                <a:cs typeface="Consolas"/>
              </a:rPr>
              <a:t> </a:t>
            </a:r>
            <a:r>
              <a:rPr lang="en-US" sz="2000" dirty="0" smtClean="0">
                <a:latin typeface="Consolas"/>
                <a:cs typeface="Consolas"/>
              </a:rPr>
              <a:t>state;</a:t>
            </a:r>
          </a:p>
          <a:p>
            <a:r>
              <a:rPr lang="en-US" sz="2000" dirty="0" smtClean="0">
                <a:latin typeface="Consolas"/>
                <a:cs typeface="Consolas"/>
              </a:rPr>
              <a:t>}</a:t>
            </a:r>
          </a:p>
        </p:txBody>
      </p:sp>
    </p:spTree>
    <p:extLst>
      <p:ext uri="{BB962C8B-B14F-4D97-AF65-F5344CB8AC3E}">
        <p14:creationId xmlns:p14="http://schemas.microsoft.com/office/powerpoint/2010/main" val="29246032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Oval 69"/>
          <p:cNvSpPr/>
          <p:nvPr/>
        </p:nvSpPr>
        <p:spPr>
          <a:xfrm>
            <a:off x="517320"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72" name="Oval 71"/>
          <p:cNvSpPr/>
          <p:nvPr/>
        </p:nvSpPr>
        <p:spPr>
          <a:xfrm>
            <a:off x="1969854"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cxnSp>
        <p:nvCxnSpPr>
          <p:cNvPr id="82" name="Straight Arrow Connector 81"/>
          <p:cNvCxnSpPr>
            <a:stCxn id="70" idx="6"/>
            <a:endCxn id="72" idx="2"/>
          </p:cNvCxnSpPr>
          <p:nvPr/>
        </p:nvCxnSpPr>
        <p:spPr>
          <a:xfrm>
            <a:off x="1364009"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3" name="Oval 82"/>
          <p:cNvSpPr/>
          <p:nvPr/>
        </p:nvSpPr>
        <p:spPr>
          <a:xfrm>
            <a:off x="517320"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4" name="Straight Arrow Connector 83"/>
          <p:cNvCxnSpPr>
            <a:stCxn id="70" idx="4"/>
            <a:endCxn id="83" idx="0"/>
          </p:cNvCxnSpPr>
          <p:nvPr/>
        </p:nvCxnSpPr>
        <p:spPr>
          <a:xfrm>
            <a:off x="940665"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7" name="Oval 86"/>
          <p:cNvSpPr/>
          <p:nvPr/>
        </p:nvSpPr>
        <p:spPr>
          <a:xfrm>
            <a:off x="1969854"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8" name="Straight Arrow Connector 87"/>
          <p:cNvCxnSpPr>
            <a:stCxn id="72" idx="4"/>
            <a:endCxn id="87" idx="0"/>
          </p:cNvCxnSpPr>
          <p:nvPr/>
        </p:nvCxnSpPr>
        <p:spPr>
          <a:xfrm>
            <a:off x="2393199"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9" name="Oval 88"/>
          <p:cNvSpPr/>
          <p:nvPr/>
        </p:nvSpPr>
        <p:spPr>
          <a:xfrm>
            <a:off x="3422388"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00"/>
                </a:solidFill>
                <a:latin typeface="Ubuntu"/>
                <a:cs typeface="Ubuntu"/>
              </a:rPr>
              <a:t>s2</a:t>
            </a:r>
            <a:endParaRPr lang="en-US" sz="2800" b="1" dirty="0">
              <a:solidFill>
                <a:srgbClr val="000000"/>
              </a:solidFill>
              <a:latin typeface="Ubuntu"/>
              <a:cs typeface="Ubuntu"/>
            </a:endParaRPr>
          </a:p>
        </p:txBody>
      </p:sp>
      <p:sp>
        <p:nvSpPr>
          <p:cNvPr id="90" name="Oval 89"/>
          <p:cNvSpPr/>
          <p:nvPr/>
        </p:nvSpPr>
        <p:spPr>
          <a:xfrm>
            <a:off x="4874922"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91" name="Oval 90"/>
          <p:cNvSpPr/>
          <p:nvPr/>
        </p:nvSpPr>
        <p:spPr>
          <a:xfrm>
            <a:off x="3422388"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2" name="Straight Arrow Connector 91"/>
          <p:cNvCxnSpPr>
            <a:stCxn id="89" idx="4"/>
            <a:endCxn id="91" idx="0"/>
          </p:cNvCxnSpPr>
          <p:nvPr/>
        </p:nvCxnSpPr>
        <p:spPr>
          <a:xfrm>
            <a:off x="3845733"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3" name="Oval 92"/>
          <p:cNvSpPr/>
          <p:nvPr/>
        </p:nvSpPr>
        <p:spPr>
          <a:xfrm>
            <a:off x="4874922"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4" name="Straight Arrow Connector 93"/>
          <p:cNvCxnSpPr>
            <a:stCxn id="90" idx="4"/>
            <a:endCxn id="93" idx="0"/>
          </p:cNvCxnSpPr>
          <p:nvPr/>
        </p:nvCxnSpPr>
        <p:spPr>
          <a:xfrm>
            <a:off x="5298267"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5" name="Oval 94"/>
          <p:cNvSpPr/>
          <p:nvPr/>
        </p:nvSpPr>
        <p:spPr>
          <a:xfrm>
            <a:off x="6327456"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sp>
        <p:nvSpPr>
          <p:cNvPr id="96" name="Oval 95"/>
          <p:cNvSpPr/>
          <p:nvPr/>
        </p:nvSpPr>
        <p:spPr>
          <a:xfrm>
            <a:off x="7779991"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cxnSp>
        <p:nvCxnSpPr>
          <p:cNvPr id="97" name="Straight Arrow Connector 96"/>
          <p:cNvCxnSpPr>
            <a:stCxn id="95" idx="6"/>
            <a:endCxn id="96" idx="2"/>
          </p:cNvCxnSpPr>
          <p:nvPr/>
        </p:nvCxnSpPr>
        <p:spPr>
          <a:xfrm>
            <a:off x="7174145" y="4133334"/>
            <a:ext cx="605846"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8" name="Oval 97"/>
          <p:cNvSpPr/>
          <p:nvPr/>
        </p:nvSpPr>
        <p:spPr>
          <a:xfrm>
            <a:off x="6327456"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9" name="Straight Arrow Connector 98"/>
          <p:cNvCxnSpPr>
            <a:stCxn id="95" idx="4"/>
            <a:endCxn id="98" idx="0"/>
          </p:cNvCxnSpPr>
          <p:nvPr/>
        </p:nvCxnSpPr>
        <p:spPr>
          <a:xfrm>
            <a:off x="6750801"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0" name="Oval 99"/>
          <p:cNvSpPr/>
          <p:nvPr/>
        </p:nvSpPr>
        <p:spPr>
          <a:xfrm>
            <a:off x="7779991"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Arrow Connector 100"/>
          <p:cNvCxnSpPr>
            <a:stCxn id="96" idx="4"/>
            <a:endCxn id="100" idx="0"/>
          </p:cNvCxnSpPr>
          <p:nvPr/>
        </p:nvCxnSpPr>
        <p:spPr>
          <a:xfrm>
            <a:off x="8203336"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stCxn id="72" idx="6"/>
            <a:endCxn id="89" idx="2"/>
          </p:cNvCxnSpPr>
          <p:nvPr/>
        </p:nvCxnSpPr>
        <p:spPr>
          <a:xfrm>
            <a:off x="2816543"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89" idx="6"/>
            <a:endCxn id="90" idx="2"/>
          </p:cNvCxnSpPr>
          <p:nvPr/>
        </p:nvCxnSpPr>
        <p:spPr>
          <a:xfrm>
            <a:off x="4269077"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stCxn id="90" idx="6"/>
            <a:endCxn id="95" idx="2"/>
          </p:cNvCxnSpPr>
          <p:nvPr/>
        </p:nvCxnSpPr>
        <p:spPr>
          <a:xfrm>
            <a:off x="5721611"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6" name="Content Placeholder 4"/>
          <p:cNvSpPr txBox="1">
            <a:spLocks/>
          </p:cNvSpPr>
          <p:nvPr/>
        </p:nvSpPr>
        <p:spPr>
          <a:xfrm>
            <a:off x="428336" y="279036"/>
            <a:ext cx="6653061" cy="3146356"/>
          </a:xfrm>
          <a:prstGeom prst="rect">
            <a:avLst/>
          </a:prstGeom>
        </p:spPr>
        <p:txBody>
          <a:bodyPr>
            <a:normAutofit/>
          </a:bodyPr>
          <a:lstStyle>
            <a:lvl1pPr marL="0" indent="0" algn="l" defTabSz="457200" rtl="0" eaLnBrk="1" latinLnBrk="0" hangingPunct="1">
              <a:spcBef>
                <a:spcPct val="20000"/>
              </a:spcBef>
              <a:buFontTx/>
              <a:buNone/>
              <a:defRPr sz="3200" b="0" i="0" kern="1200">
                <a:solidFill>
                  <a:schemeClr val="tx1"/>
                </a:solidFill>
                <a:latin typeface="Ubuntu Light"/>
                <a:ea typeface="+mn-ea"/>
                <a:cs typeface="Ubuntu Light"/>
              </a:defRPr>
            </a:lvl1pPr>
            <a:lvl2pPr marL="457200" indent="0" algn="l" defTabSz="457200" rtl="0" eaLnBrk="1" latinLnBrk="0" hangingPunct="1">
              <a:spcBef>
                <a:spcPct val="20000"/>
              </a:spcBef>
              <a:buFontTx/>
              <a:buNone/>
              <a:defRPr sz="2800" b="0" i="0" kern="1200">
                <a:solidFill>
                  <a:schemeClr val="tx1"/>
                </a:solidFill>
                <a:latin typeface="Ubuntu Light"/>
                <a:ea typeface="+mn-ea"/>
                <a:cs typeface="Ubuntu Light"/>
              </a:defRPr>
            </a:lvl2pPr>
            <a:lvl3pPr marL="914400" indent="0" algn="l" defTabSz="457200" rtl="0" eaLnBrk="1" latinLnBrk="0" hangingPunct="1">
              <a:spcBef>
                <a:spcPct val="20000"/>
              </a:spcBef>
              <a:buFontTx/>
              <a:buNone/>
              <a:defRPr sz="2400" b="0" i="0" kern="1200">
                <a:solidFill>
                  <a:schemeClr val="tx1"/>
                </a:solidFill>
                <a:latin typeface="Ubuntu Light"/>
                <a:ea typeface="+mn-ea"/>
                <a:cs typeface="Ubuntu Light"/>
              </a:defRPr>
            </a:lvl3pPr>
            <a:lvl4pPr marL="1371600" indent="0" algn="l" defTabSz="457200" rtl="0" eaLnBrk="1" latinLnBrk="0" hangingPunct="1">
              <a:spcBef>
                <a:spcPct val="20000"/>
              </a:spcBef>
              <a:buFontTx/>
              <a:buNone/>
              <a:defRPr sz="2000" b="0" i="0" kern="1200">
                <a:solidFill>
                  <a:schemeClr val="tx1"/>
                </a:solidFill>
                <a:latin typeface="Ubuntu Light"/>
                <a:ea typeface="+mn-ea"/>
                <a:cs typeface="Ubuntu Light"/>
              </a:defRPr>
            </a:lvl4pPr>
            <a:lvl5pPr marL="1828800" indent="0" algn="l" defTabSz="457200" rtl="0" eaLnBrk="1" latinLnBrk="0" hangingPunct="1">
              <a:spcBef>
                <a:spcPct val="20000"/>
              </a:spcBef>
              <a:buFontTx/>
              <a:buNone/>
              <a:defRPr sz="2000" b="0" i="0" kern="1200">
                <a:solidFill>
                  <a:schemeClr val="tx1"/>
                </a:solidFill>
                <a:latin typeface="Ubuntu Light"/>
                <a:ea typeface="+mn-ea"/>
                <a:cs typeface="Ubuntu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err="1">
                <a:solidFill>
                  <a:schemeClr val="accent1"/>
                </a:solidFill>
                <a:latin typeface="Consolas"/>
                <a:cs typeface="Consolas"/>
              </a:rPr>
              <a:t>var</a:t>
            </a:r>
            <a:r>
              <a:rPr lang="en-US" sz="2000" dirty="0">
                <a:solidFill>
                  <a:schemeClr val="accent1"/>
                </a:solidFill>
                <a:latin typeface="Consolas"/>
                <a:cs typeface="Consolas"/>
              </a:rPr>
              <a:t> </a:t>
            </a:r>
            <a:r>
              <a:rPr lang="en-US" sz="2000" dirty="0" err="1">
                <a:latin typeface="Consolas"/>
                <a:cs typeface="Consolas"/>
              </a:rPr>
              <a:t>obs</a:t>
            </a:r>
            <a:r>
              <a:rPr lang="en-US" sz="2000" dirty="0">
                <a:latin typeface="Consolas"/>
                <a:cs typeface="Consolas"/>
              </a:rPr>
              <a:t> </a:t>
            </a:r>
            <a:r>
              <a:rPr lang="en-US" sz="2000" dirty="0">
                <a:solidFill>
                  <a:srgbClr val="FFFFFF"/>
                </a:solidFill>
                <a:latin typeface="Consolas"/>
                <a:cs typeface="Consolas"/>
              </a:rPr>
              <a:t>= </a:t>
            </a:r>
            <a:r>
              <a:rPr lang="en-US" sz="2000" dirty="0" err="1">
                <a:latin typeface="Consolas"/>
                <a:cs typeface="Consolas"/>
              </a:rPr>
              <a:t>loadObservations</a:t>
            </a:r>
            <a:r>
              <a:rPr lang="en-US" sz="2000" dirty="0">
                <a:latin typeface="Consolas"/>
                <a:cs typeface="Consolas"/>
              </a:rPr>
              <a:t>(</a:t>
            </a:r>
            <a:r>
              <a:rPr lang="en-US" sz="2000" dirty="0">
                <a:solidFill>
                  <a:srgbClr val="F3F65C"/>
                </a:solidFill>
                <a:latin typeface="Consolas"/>
                <a:cs typeface="Consolas"/>
              </a:rPr>
              <a:t>‘</a:t>
            </a:r>
            <a:r>
              <a:rPr lang="en-US" sz="2000" dirty="0" err="1">
                <a:solidFill>
                  <a:srgbClr val="F3F65C"/>
                </a:solidFill>
                <a:latin typeface="Consolas"/>
                <a:cs typeface="Consolas"/>
              </a:rPr>
              <a:t>file.txt</a:t>
            </a:r>
            <a:r>
              <a:rPr lang="en-US" sz="2000" dirty="0">
                <a:solidFill>
                  <a:srgbClr val="F3F65C"/>
                </a:solidFill>
                <a:latin typeface="Consolas"/>
                <a:cs typeface="Consolas"/>
              </a:rPr>
              <a:t>’</a:t>
            </a:r>
            <a:r>
              <a:rPr lang="en-US" sz="2000" dirty="0">
                <a:latin typeface="Consolas"/>
                <a:cs typeface="Consolas"/>
              </a:rPr>
              <a:t>)</a:t>
            </a:r>
            <a:r>
              <a:rPr lang="en-US" sz="2000" dirty="0" smtClean="0">
                <a:latin typeface="Consolas"/>
                <a:cs typeface="Consolas"/>
              </a:rPr>
              <a:t>;</a:t>
            </a:r>
            <a:endParaRPr lang="en-US" sz="2000" dirty="0" smtClean="0">
              <a:solidFill>
                <a:srgbClr val="4F81BD"/>
              </a:solidFill>
              <a:latin typeface="Consolas"/>
              <a:cs typeface="Consolas"/>
            </a:endParaRPr>
          </a:p>
          <a:p>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hmm </a:t>
            </a:r>
            <a:r>
              <a:rPr lang="en-US" sz="2000" dirty="0">
                <a:solidFill>
                  <a:srgbClr val="FFFFFF"/>
                </a:solidFill>
                <a:latin typeface="Consolas"/>
                <a:cs typeface="Consolas"/>
              </a:rPr>
              <a:t>= </a:t>
            </a:r>
            <a:r>
              <a:rPr lang="en-US" sz="2000" dirty="0">
                <a:solidFill>
                  <a:srgbClr val="4F81BD"/>
                </a:solidFill>
                <a:latin typeface="Consolas"/>
                <a:cs typeface="Consolas"/>
              </a:rPr>
              <a:t>function</a:t>
            </a:r>
            <a:r>
              <a:rPr lang="en-US" sz="2000" dirty="0">
                <a:latin typeface="Consolas"/>
                <a:cs typeface="Consolas"/>
              </a:rPr>
              <a:t>(n) {</a:t>
            </a:r>
          </a:p>
          <a:p>
            <a:r>
              <a:rPr lang="en-US" sz="2000" dirty="0">
                <a:latin typeface="Consolas"/>
                <a:cs typeface="Consolas"/>
              </a:rPr>
              <a:t>	</a:t>
            </a:r>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state = (n == 0) ?</a:t>
            </a:r>
          </a:p>
          <a:p>
            <a:r>
              <a:rPr lang="en-US" sz="2000" dirty="0">
                <a:latin typeface="Consolas"/>
                <a:cs typeface="Consolas"/>
              </a:rPr>
              <a:t>		</a:t>
            </a:r>
            <a:r>
              <a:rPr lang="en-US" sz="2000" dirty="0" err="1">
                <a:latin typeface="Consolas"/>
                <a:cs typeface="Consolas"/>
              </a:rPr>
              <a:t>initState</a:t>
            </a:r>
            <a:r>
              <a:rPr lang="en-US" sz="2000" dirty="0">
                <a:latin typeface="Consolas"/>
                <a:cs typeface="Consolas"/>
              </a:rPr>
              <a:t>() :</a:t>
            </a:r>
          </a:p>
          <a:p>
            <a:r>
              <a:rPr lang="en-US" sz="2000" dirty="0">
                <a:latin typeface="Consolas"/>
                <a:cs typeface="Consolas"/>
              </a:rPr>
              <a:t>		transition</a:t>
            </a:r>
            <a:r>
              <a:rPr lang="en-US" sz="2000" dirty="0" smtClean="0">
                <a:latin typeface="Consolas"/>
                <a:cs typeface="Consolas"/>
              </a:rPr>
              <a:t>(</a:t>
            </a:r>
            <a:r>
              <a:rPr lang="en-US" sz="2000" dirty="0" smtClean="0">
                <a:solidFill>
                  <a:schemeClr val="accent6"/>
                </a:solidFill>
                <a:latin typeface="Consolas"/>
                <a:cs typeface="Consolas"/>
              </a:rPr>
              <a:t>cache</a:t>
            </a:r>
            <a:r>
              <a:rPr lang="en-US" sz="2000" dirty="0" smtClean="0">
                <a:latin typeface="Consolas"/>
                <a:cs typeface="Consolas"/>
              </a:rPr>
              <a:t>(hmm, n</a:t>
            </a:r>
            <a:r>
              <a:rPr lang="en-US" sz="2000" dirty="0">
                <a:latin typeface="Consolas"/>
                <a:cs typeface="Consolas"/>
              </a:rPr>
              <a:t>-1));</a:t>
            </a:r>
          </a:p>
          <a:p>
            <a:r>
              <a:rPr lang="en-US" sz="2000" dirty="0" smtClean="0">
                <a:latin typeface="Consolas"/>
                <a:cs typeface="Consolas"/>
              </a:rPr>
              <a:t>	observe</a:t>
            </a:r>
            <a:r>
              <a:rPr lang="en-US" sz="2000" dirty="0">
                <a:latin typeface="Consolas"/>
                <a:cs typeface="Consolas"/>
              </a:rPr>
              <a:t>(state, </a:t>
            </a:r>
            <a:r>
              <a:rPr lang="en-US" sz="2000" dirty="0" err="1">
                <a:latin typeface="Consolas"/>
                <a:cs typeface="Consolas"/>
              </a:rPr>
              <a:t>obs</a:t>
            </a:r>
            <a:r>
              <a:rPr lang="en-US" sz="2000" dirty="0">
                <a:latin typeface="Consolas"/>
                <a:cs typeface="Consolas"/>
              </a:rPr>
              <a:t>[n])</a:t>
            </a:r>
            <a:r>
              <a:rPr lang="en-US" sz="2000" dirty="0" smtClean="0">
                <a:latin typeface="Consolas"/>
                <a:cs typeface="Consolas"/>
              </a:rPr>
              <a:t>;</a:t>
            </a:r>
          </a:p>
          <a:p>
            <a:r>
              <a:rPr lang="en-US" sz="2000" dirty="0" smtClean="0">
                <a:latin typeface="Consolas"/>
                <a:cs typeface="Consolas"/>
              </a:rPr>
              <a:t>	</a:t>
            </a:r>
            <a:r>
              <a:rPr lang="en-US" sz="2000" dirty="0" smtClean="0">
                <a:solidFill>
                  <a:srgbClr val="4F81BD"/>
                </a:solidFill>
                <a:latin typeface="Consolas"/>
                <a:cs typeface="Consolas"/>
              </a:rPr>
              <a:t>return</a:t>
            </a:r>
            <a:r>
              <a:rPr lang="en-US" sz="2000" dirty="0" smtClean="0">
                <a:solidFill>
                  <a:srgbClr val="D74546"/>
                </a:solidFill>
                <a:latin typeface="Consolas"/>
                <a:cs typeface="Consolas"/>
              </a:rPr>
              <a:t> </a:t>
            </a:r>
            <a:r>
              <a:rPr lang="en-US" sz="2000" dirty="0" smtClean="0">
                <a:latin typeface="Consolas"/>
                <a:cs typeface="Consolas"/>
              </a:rPr>
              <a:t>state;</a:t>
            </a:r>
          </a:p>
          <a:p>
            <a:r>
              <a:rPr lang="en-US" sz="2000" dirty="0" smtClean="0">
                <a:latin typeface="Consolas"/>
                <a:cs typeface="Consolas"/>
              </a:rPr>
              <a:t>}</a:t>
            </a:r>
          </a:p>
        </p:txBody>
      </p:sp>
    </p:spTree>
    <p:extLst>
      <p:ext uri="{BB962C8B-B14F-4D97-AF65-F5344CB8AC3E}">
        <p14:creationId xmlns:p14="http://schemas.microsoft.com/office/powerpoint/2010/main" val="3149924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Content Placeholder 4"/>
          <p:cNvSpPr txBox="1">
            <a:spLocks/>
          </p:cNvSpPr>
          <p:nvPr/>
        </p:nvSpPr>
        <p:spPr>
          <a:xfrm>
            <a:off x="428336" y="279036"/>
            <a:ext cx="6653061" cy="3146356"/>
          </a:xfrm>
          <a:prstGeom prst="rect">
            <a:avLst/>
          </a:prstGeom>
        </p:spPr>
        <p:txBody>
          <a:bodyPr>
            <a:normAutofit/>
          </a:bodyPr>
          <a:lstStyle>
            <a:lvl1pPr marL="0" indent="0" algn="l" defTabSz="457200" rtl="0" eaLnBrk="1" latinLnBrk="0" hangingPunct="1">
              <a:spcBef>
                <a:spcPct val="20000"/>
              </a:spcBef>
              <a:buFontTx/>
              <a:buNone/>
              <a:defRPr sz="3200" b="0" i="0" kern="1200">
                <a:solidFill>
                  <a:schemeClr val="tx1"/>
                </a:solidFill>
                <a:latin typeface="Ubuntu Light"/>
                <a:ea typeface="+mn-ea"/>
                <a:cs typeface="Ubuntu Light"/>
              </a:defRPr>
            </a:lvl1pPr>
            <a:lvl2pPr marL="457200" indent="0" algn="l" defTabSz="457200" rtl="0" eaLnBrk="1" latinLnBrk="0" hangingPunct="1">
              <a:spcBef>
                <a:spcPct val="20000"/>
              </a:spcBef>
              <a:buFontTx/>
              <a:buNone/>
              <a:defRPr sz="2800" b="0" i="0" kern="1200">
                <a:solidFill>
                  <a:schemeClr val="tx1"/>
                </a:solidFill>
                <a:latin typeface="Ubuntu Light"/>
                <a:ea typeface="+mn-ea"/>
                <a:cs typeface="Ubuntu Light"/>
              </a:defRPr>
            </a:lvl2pPr>
            <a:lvl3pPr marL="914400" indent="0" algn="l" defTabSz="457200" rtl="0" eaLnBrk="1" latinLnBrk="0" hangingPunct="1">
              <a:spcBef>
                <a:spcPct val="20000"/>
              </a:spcBef>
              <a:buFontTx/>
              <a:buNone/>
              <a:defRPr sz="2400" b="0" i="0" kern="1200">
                <a:solidFill>
                  <a:schemeClr val="tx1"/>
                </a:solidFill>
                <a:latin typeface="Ubuntu Light"/>
                <a:ea typeface="+mn-ea"/>
                <a:cs typeface="Ubuntu Light"/>
              </a:defRPr>
            </a:lvl3pPr>
            <a:lvl4pPr marL="1371600" indent="0" algn="l" defTabSz="457200" rtl="0" eaLnBrk="1" latinLnBrk="0" hangingPunct="1">
              <a:spcBef>
                <a:spcPct val="20000"/>
              </a:spcBef>
              <a:buFontTx/>
              <a:buNone/>
              <a:defRPr sz="2000" b="0" i="0" kern="1200">
                <a:solidFill>
                  <a:schemeClr val="tx1"/>
                </a:solidFill>
                <a:latin typeface="Ubuntu Light"/>
                <a:ea typeface="+mn-ea"/>
                <a:cs typeface="Ubuntu Light"/>
              </a:defRPr>
            </a:lvl4pPr>
            <a:lvl5pPr marL="1828800" indent="0" algn="l" defTabSz="457200" rtl="0" eaLnBrk="1" latinLnBrk="0" hangingPunct="1">
              <a:spcBef>
                <a:spcPct val="20000"/>
              </a:spcBef>
              <a:buFontTx/>
              <a:buNone/>
              <a:defRPr sz="2000" b="0" i="0" kern="1200">
                <a:solidFill>
                  <a:schemeClr val="tx1"/>
                </a:solidFill>
                <a:latin typeface="Ubuntu Light"/>
                <a:ea typeface="+mn-ea"/>
                <a:cs typeface="Ubuntu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err="1">
                <a:solidFill>
                  <a:schemeClr val="accent1"/>
                </a:solidFill>
                <a:latin typeface="Consolas"/>
                <a:cs typeface="Consolas"/>
              </a:rPr>
              <a:t>var</a:t>
            </a:r>
            <a:r>
              <a:rPr lang="en-US" sz="2000" dirty="0">
                <a:solidFill>
                  <a:schemeClr val="accent1"/>
                </a:solidFill>
                <a:latin typeface="Consolas"/>
                <a:cs typeface="Consolas"/>
              </a:rPr>
              <a:t> </a:t>
            </a:r>
            <a:r>
              <a:rPr lang="en-US" sz="2000" dirty="0" err="1">
                <a:latin typeface="Consolas"/>
                <a:cs typeface="Consolas"/>
              </a:rPr>
              <a:t>obs</a:t>
            </a:r>
            <a:r>
              <a:rPr lang="en-US" sz="2000" dirty="0">
                <a:latin typeface="Consolas"/>
                <a:cs typeface="Consolas"/>
              </a:rPr>
              <a:t> </a:t>
            </a:r>
            <a:r>
              <a:rPr lang="en-US" sz="2000" dirty="0">
                <a:solidFill>
                  <a:srgbClr val="FFFFFF"/>
                </a:solidFill>
                <a:latin typeface="Consolas"/>
                <a:cs typeface="Consolas"/>
              </a:rPr>
              <a:t>= </a:t>
            </a:r>
            <a:r>
              <a:rPr lang="en-US" sz="2000" dirty="0" err="1">
                <a:latin typeface="Consolas"/>
                <a:cs typeface="Consolas"/>
              </a:rPr>
              <a:t>loadObservations</a:t>
            </a:r>
            <a:r>
              <a:rPr lang="en-US" sz="2000" dirty="0">
                <a:latin typeface="Consolas"/>
                <a:cs typeface="Consolas"/>
              </a:rPr>
              <a:t>(</a:t>
            </a:r>
            <a:r>
              <a:rPr lang="en-US" sz="2000" dirty="0">
                <a:solidFill>
                  <a:srgbClr val="F3F65C"/>
                </a:solidFill>
                <a:latin typeface="Consolas"/>
                <a:cs typeface="Consolas"/>
              </a:rPr>
              <a:t>‘</a:t>
            </a:r>
            <a:r>
              <a:rPr lang="en-US" sz="2000" dirty="0" err="1">
                <a:solidFill>
                  <a:srgbClr val="F3F65C"/>
                </a:solidFill>
                <a:latin typeface="Consolas"/>
                <a:cs typeface="Consolas"/>
              </a:rPr>
              <a:t>file.txt</a:t>
            </a:r>
            <a:r>
              <a:rPr lang="en-US" sz="2000" dirty="0">
                <a:solidFill>
                  <a:srgbClr val="F3F65C"/>
                </a:solidFill>
                <a:latin typeface="Consolas"/>
                <a:cs typeface="Consolas"/>
              </a:rPr>
              <a:t>’</a:t>
            </a:r>
            <a:r>
              <a:rPr lang="en-US" sz="2000" dirty="0">
                <a:latin typeface="Consolas"/>
                <a:cs typeface="Consolas"/>
              </a:rPr>
              <a:t>)</a:t>
            </a:r>
            <a:r>
              <a:rPr lang="en-US" sz="2000" dirty="0" smtClean="0">
                <a:latin typeface="Consolas"/>
                <a:cs typeface="Consolas"/>
              </a:rPr>
              <a:t>;</a:t>
            </a:r>
            <a:endParaRPr lang="en-US" sz="2000" dirty="0" smtClean="0">
              <a:solidFill>
                <a:srgbClr val="4F81BD"/>
              </a:solidFill>
              <a:latin typeface="Consolas"/>
              <a:cs typeface="Consolas"/>
            </a:endParaRPr>
          </a:p>
          <a:p>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hmm </a:t>
            </a:r>
            <a:r>
              <a:rPr lang="en-US" sz="2000" dirty="0">
                <a:solidFill>
                  <a:srgbClr val="FFFFFF"/>
                </a:solidFill>
                <a:latin typeface="Consolas"/>
                <a:cs typeface="Consolas"/>
              </a:rPr>
              <a:t>= </a:t>
            </a:r>
            <a:r>
              <a:rPr lang="en-US" sz="2000" dirty="0">
                <a:solidFill>
                  <a:srgbClr val="4F81BD"/>
                </a:solidFill>
                <a:latin typeface="Consolas"/>
                <a:cs typeface="Consolas"/>
              </a:rPr>
              <a:t>function</a:t>
            </a:r>
            <a:r>
              <a:rPr lang="en-US" sz="2000" dirty="0">
                <a:latin typeface="Consolas"/>
                <a:cs typeface="Consolas"/>
              </a:rPr>
              <a:t>(n) {</a:t>
            </a:r>
          </a:p>
          <a:p>
            <a:r>
              <a:rPr lang="en-US" sz="2000" dirty="0">
                <a:latin typeface="Consolas"/>
                <a:cs typeface="Consolas"/>
              </a:rPr>
              <a:t>	</a:t>
            </a:r>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state = (n == 0) ?</a:t>
            </a:r>
          </a:p>
          <a:p>
            <a:r>
              <a:rPr lang="en-US" sz="2000" dirty="0">
                <a:latin typeface="Consolas"/>
                <a:cs typeface="Consolas"/>
              </a:rPr>
              <a:t>		</a:t>
            </a:r>
            <a:r>
              <a:rPr lang="en-US" sz="2000" dirty="0" err="1">
                <a:latin typeface="Consolas"/>
                <a:cs typeface="Consolas"/>
              </a:rPr>
              <a:t>initState</a:t>
            </a:r>
            <a:r>
              <a:rPr lang="en-US" sz="2000" dirty="0">
                <a:latin typeface="Consolas"/>
                <a:cs typeface="Consolas"/>
              </a:rPr>
              <a:t>() :</a:t>
            </a:r>
          </a:p>
          <a:p>
            <a:r>
              <a:rPr lang="en-US" sz="2000" dirty="0">
                <a:latin typeface="Consolas"/>
                <a:cs typeface="Consolas"/>
              </a:rPr>
              <a:t>		transition</a:t>
            </a:r>
            <a:r>
              <a:rPr lang="en-US" sz="2000" dirty="0" smtClean="0">
                <a:latin typeface="Consolas"/>
                <a:cs typeface="Consolas"/>
              </a:rPr>
              <a:t>(</a:t>
            </a:r>
            <a:r>
              <a:rPr lang="en-US" sz="2000" dirty="0" smtClean="0">
                <a:solidFill>
                  <a:schemeClr val="accent6"/>
                </a:solidFill>
                <a:latin typeface="Consolas"/>
                <a:cs typeface="Consolas"/>
              </a:rPr>
              <a:t>cache</a:t>
            </a:r>
            <a:r>
              <a:rPr lang="en-US" sz="2000" dirty="0" smtClean="0">
                <a:latin typeface="Consolas"/>
                <a:cs typeface="Consolas"/>
              </a:rPr>
              <a:t>(hmm, n</a:t>
            </a:r>
            <a:r>
              <a:rPr lang="en-US" sz="2000" dirty="0">
                <a:latin typeface="Consolas"/>
                <a:cs typeface="Consolas"/>
              </a:rPr>
              <a:t>-1));</a:t>
            </a:r>
          </a:p>
          <a:p>
            <a:r>
              <a:rPr lang="en-US" sz="2000" dirty="0" smtClean="0">
                <a:latin typeface="Consolas"/>
                <a:cs typeface="Consolas"/>
              </a:rPr>
              <a:t>	observe</a:t>
            </a:r>
            <a:r>
              <a:rPr lang="en-US" sz="2000" dirty="0">
                <a:latin typeface="Consolas"/>
                <a:cs typeface="Consolas"/>
              </a:rPr>
              <a:t>(state, </a:t>
            </a:r>
            <a:r>
              <a:rPr lang="en-US" sz="2000" dirty="0" err="1">
                <a:latin typeface="Consolas"/>
                <a:cs typeface="Consolas"/>
              </a:rPr>
              <a:t>obs</a:t>
            </a:r>
            <a:r>
              <a:rPr lang="en-US" sz="2000" dirty="0">
                <a:latin typeface="Consolas"/>
                <a:cs typeface="Consolas"/>
              </a:rPr>
              <a:t>[n])</a:t>
            </a:r>
            <a:r>
              <a:rPr lang="en-US" sz="2000" dirty="0" smtClean="0">
                <a:latin typeface="Consolas"/>
                <a:cs typeface="Consolas"/>
              </a:rPr>
              <a:t>;</a:t>
            </a:r>
          </a:p>
          <a:p>
            <a:r>
              <a:rPr lang="en-US" sz="2000" dirty="0" smtClean="0">
                <a:latin typeface="Consolas"/>
                <a:cs typeface="Consolas"/>
              </a:rPr>
              <a:t>	</a:t>
            </a:r>
            <a:r>
              <a:rPr lang="en-US" sz="2000" dirty="0" smtClean="0">
                <a:solidFill>
                  <a:srgbClr val="4F81BD"/>
                </a:solidFill>
                <a:latin typeface="Consolas"/>
                <a:cs typeface="Consolas"/>
              </a:rPr>
              <a:t>return</a:t>
            </a:r>
            <a:r>
              <a:rPr lang="en-US" sz="2000" dirty="0" smtClean="0">
                <a:solidFill>
                  <a:srgbClr val="D74546"/>
                </a:solidFill>
                <a:latin typeface="Consolas"/>
                <a:cs typeface="Consolas"/>
              </a:rPr>
              <a:t> </a:t>
            </a:r>
            <a:r>
              <a:rPr lang="en-US" sz="2000" dirty="0" smtClean="0">
                <a:latin typeface="Consolas"/>
                <a:cs typeface="Consolas"/>
              </a:rPr>
              <a:t>state;</a:t>
            </a:r>
          </a:p>
          <a:p>
            <a:r>
              <a:rPr lang="en-US" sz="2000" dirty="0" smtClean="0">
                <a:latin typeface="Consolas"/>
                <a:cs typeface="Consolas"/>
              </a:rPr>
              <a:t>}</a:t>
            </a:r>
          </a:p>
        </p:txBody>
      </p:sp>
      <p:sp>
        <p:nvSpPr>
          <p:cNvPr id="5" name="Oval 4"/>
          <p:cNvSpPr/>
          <p:nvPr/>
        </p:nvSpPr>
        <p:spPr>
          <a:xfrm>
            <a:off x="517320"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6" name="Oval 5"/>
          <p:cNvSpPr/>
          <p:nvPr/>
        </p:nvSpPr>
        <p:spPr>
          <a:xfrm>
            <a:off x="1969854"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cxnSp>
        <p:nvCxnSpPr>
          <p:cNvPr id="7" name="Straight Arrow Connector 6"/>
          <p:cNvCxnSpPr>
            <a:stCxn id="5" idx="6"/>
            <a:endCxn id="6" idx="2"/>
          </p:cNvCxnSpPr>
          <p:nvPr/>
        </p:nvCxnSpPr>
        <p:spPr>
          <a:xfrm>
            <a:off x="1364009"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17320"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5" idx="4"/>
            <a:endCxn id="8" idx="0"/>
          </p:cNvCxnSpPr>
          <p:nvPr/>
        </p:nvCxnSpPr>
        <p:spPr>
          <a:xfrm>
            <a:off x="940665"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969854"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6" idx="4"/>
            <a:endCxn id="10" idx="0"/>
          </p:cNvCxnSpPr>
          <p:nvPr/>
        </p:nvCxnSpPr>
        <p:spPr>
          <a:xfrm>
            <a:off x="2393199"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422388"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00"/>
                </a:solidFill>
                <a:latin typeface="Ubuntu"/>
                <a:cs typeface="Ubuntu"/>
              </a:rPr>
              <a:t>s2</a:t>
            </a:r>
            <a:endParaRPr lang="en-US" sz="2800" b="1" dirty="0">
              <a:solidFill>
                <a:srgbClr val="000000"/>
              </a:solidFill>
              <a:latin typeface="Ubuntu"/>
              <a:cs typeface="Ubuntu"/>
            </a:endParaRPr>
          </a:p>
        </p:txBody>
      </p:sp>
      <p:sp>
        <p:nvSpPr>
          <p:cNvPr id="13" name="Oval 12"/>
          <p:cNvSpPr/>
          <p:nvPr/>
        </p:nvSpPr>
        <p:spPr>
          <a:xfrm>
            <a:off x="4874922"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14" name="Oval 13"/>
          <p:cNvSpPr/>
          <p:nvPr/>
        </p:nvSpPr>
        <p:spPr>
          <a:xfrm>
            <a:off x="3422388"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12" idx="4"/>
            <a:endCxn id="14" idx="0"/>
          </p:cNvCxnSpPr>
          <p:nvPr/>
        </p:nvCxnSpPr>
        <p:spPr>
          <a:xfrm>
            <a:off x="3845733"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874922"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13" idx="4"/>
            <a:endCxn id="16" idx="0"/>
          </p:cNvCxnSpPr>
          <p:nvPr/>
        </p:nvCxnSpPr>
        <p:spPr>
          <a:xfrm>
            <a:off x="5298267"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6327456"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sp>
        <p:nvSpPr>
          <p:cNvPr id="19" name="Oval 18"/>
          <p:cNvSpPr/>
          <p:nvPr/>
        </p:nvSpPr>
        <p:spPr>
          <a:xfrm>
            <a:off x="7779991"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cxnSp>
        <p:nvCxnSpPr>
          <p:cNvPr id="20" name="Straight Arrow Connector 19"/>
          <p:cNvCxnSpPr>
            <a:stCxn id="18" idx="6"/>
            <a:endCxn id="19" idx="2"/>
          </p:cNvCxnSpPr>
          <p:nvPr/>
        </p:nvCxnSpPr>
        <p:spPr>
          <a:xfrm>
            <a:off x="7174145" y="4133334"/>
            <a:ext cx="605846"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6327456"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18" idx="4"/>
            <a:endCxn id="21" idx="0"/>
          </p:cNvCxnSpPr>
          <p:nvPr/>
        </p:nvCxnSpPr>
        <p:spPr>
          <a:xfrm>
            <a:off x="6750801"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7779991"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a:stCxn id="19" idx="4"/>
            <a:endCxn id="23" idx="0"/>
          </p:cNvCxnSpPr>
          <p:nvPr/>
        </p:nvCxnSpPr>
        <p:spPr>
          <a:xfrm>
            <a:off x="8203336"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6" idx="6"/>
            <a:endCxn id="12" idx="2"/>
          </p:cNvCxnSpPr>
          <p:nvPr/>
        </p:nvCxnSpPr>
        <p:spPr>
          <a:xfrm>
            <a:off x="2816543"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6"/>
            <a:endCxn id="13" idx="2"/>
          </p:cNvCxnSpPr>
          <p:nvPr/>
        </p:nvCxnSpPr>
        <p:spPr>
          <a:xfrm>
            <a:off x="4269077"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6"/>
            <a:endCxn id="18" idx="2"/>
          </p:cNvCxnSpPr>
          <p:nvPr/>
        </p:nvCxnSpPr>
        <p:spPr>
          <a:xfrm>
            <a:off x="5721611"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4485055" y="1836093"/>
            <a:ext cx="3360988" cy="646331"/>
            <a:chOff x="4485055" y="1836093"/>
            <a:chExt cx="3360988" cy="646331"/>
          </a:xfrm>
        </p:grpSpPr>
        <p:sp>
          <p:nvSpPr>
            <p:cNvPr id="43" name="Right Bracket 42"/>
            <p:cNvSpPr/>
            <p:nvPr/>
          </p:nvSpPr>
          <p:spPr>
            <a:xfrm rot="5400000">
              <a:off x="4659153" y="1902315"/>
              <a:ext cx="102090" cy="450285"/>
            </a:xfrm>
            <a:prstGeom prst="rightBracket">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1" name="Straight Connector 60"/>
            <p:cNvCxnSpPr>
              <a:stCxn id="43" idx="2"/>
            </p:cNvCxnSpPr>
            <p:nvPr/>
          </p:nvCxnSpPr>
          <p:spPr>
            <a:xfrm>
              <a:off x="4710198" y="2178503"/>
              <a:ext cx="1289425" cy="0"/>
            </a:xfrm>
            <a:prstGeom prst="line">
              <a:avLst/>
            </a:prstGeom>
            <a:ln>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6021247" y="1836093"/>
              <a:ext cx="1824796" cy="646331"/>
            </a:xfrm>
            <a:prstGeom prst="rect">
              <a:avLst/>
            </a:prstGeom>
            <a:noFill/>
          </p:spPr>
          <p:txBody>
            <a:bodyPr wrap="square" rtlCol="0">
              <a:spAutoFit/>
            </a:bodyPr>
            <a:lstStyle/>
            <a:p>
              <a:r>
                <a:rPr lang="en-US" dirty="0" err="1">
                  <a:solidFill>
                    <a:srgbClr val="F79646"/>
                  </a:solidFill>
                  <a:latin typeface="Ubuntu Light"/>
                  <a:cs typeface="Ubuntu Light"/>
                </a:rPr>
                <a:t>p</a:t>
              </a:r>
              <a:r>
                <a:rPr lang="en-US" dirty="0" err="1" smtClean="0">
                  <a:solidFill>
                    <a:srgbClr val="F79646"/>
                  </a:solidFill>
                  <a:latin typeface="Ubuntu Light"/>
                  <a:cs typeface="Ubuntu Light"/>
                </a:rPr>
                <a:t>rev</a:t>
              </a:r>
              <a:r>
                <a:rPr lang="en-US" dirty="0" smtClean="0">
                  <a:solidFill>
                    <a:srgbClr val="F79646"/>
                  </a:solidFill>
                  <a:latin typeface="Ubuntu Light"/>
                  <a:cs typeface="Ubuntu Light"/>
                </a:rPr>
                <a:t> input: 1</a:t>
              </a:r>
            </a:p>
            <a:p>
              <a:r>
                <a:rPr lang="en-US" dirty="0" err="1">
                  <a:solidFill>
                    <a:srgbClr val="F79646"/>
                  </a:solidFill>
                  <a:latin typeface="Ubuntu Light"/>
                  <a:cs typeface="Ubuntu Light"/>
                </a:rPr>
                <a:t>c</a:t>
              </a:r>
              <a:r>
                <a:rPr lang="en-US" dirty="0" err="1" smtClean="0">
                  <a:solidFill>
                    <a:srgbClr val="F79646"/>
                  </a:solidFill>
                  <a:latin typeface="Ubuntu Light"/>
                  <a:cs typeface="Ubuntu Light"/>
                </a:rPr>
                <a:t>urr</a:t>
              </a:r>
              <a:r>
                <a:rPr lang="en-US" dirty="0" smtClean="0">
                  <a:solidFill>
                    <a:srgbClr val="F79646"/>
                  </a:solidFill>
                  <a:latin typeface="Ubuntu Light"/>
                  <a:cs typeface="Ubuntu Light"/>
                </a:rPr>
                <a:t> input: 1</a:t>
              </a:r>
            </a:p>
          </p:txBody>
        </p:sp>
      </p:grpSp>
      <p:grpSp>
        <p:nvGrpSpPr>
          <p:cNvPr id="56" name="Group 55"/>
          <p:cNvGrpSpPr/>
          <p:nvPr/>
        </p:nvGrpSpPr>
        <p:grpSpPr>
          <a:xfrm>
            <a:off x="2816544" y="3340657"/>
            <a:ext cx="1568793" cy="2474939"/>
            <a:chOff x="2816544" y="3340657"/>
            <a:chExt cx="1568793" cy="2474939"/>
          </a:xfrm>
        </p:grpSpPr>
        <p:sp>
          <p:nvSpPr>
            <p:cNvPr id="57" name="Rectangle 56"/>
            <p:cNvSpPr/>
            <p:nvPr/>
          </p:nvSpPr>
          <p:spPr>
            <a:xfrm>
              <a:off x="2816544"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8" name="TextBox 57"/>
            <p:cNvSpPr txBox="1"/>
            <p:nvPr/>
          </p:nvSpPr>
          <p:spPr>
            <a:xfrm>
              <a:off x="3355841" y="3340657"/>
              <a:ext cx="1029496"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2</a:t>
              </a:r>
              <a:r>
                <a:rPr lang="en-US" dirty="0" smtClean="0">
                  <a:solidFill>
                    <a:schemeClr val="tx1">
                      <a:lumMod val="75000"/>
                    </a:schemeClr>
                  </a:solidFill>
                  <a:latin typeface="Consolas"/>
                  <a:cs typeface="Consolas"/>
                </a:rPr>
                <a:t>)</a:t>
              </a:r>
            </a:p>
          </p:txBody>
        </p:sp>
      </p:grpSp>
      <p:grpSp>
        <p:nvGrpSpPr>
          <p:cNvPr id="59" name="Group 58"/>
          <p:cNvGrpSpPr/>
          <p:nvPr/>
        </p:nvGrpSpPr>
        <p:grpSpPr>
          <a:xfrm>
            <a:off x="4269078" y="3345152"/>
            <a:ext cx="1677190" cy="2470444"/>
            <a:chOff x="4269078" y="3345152"/>
            <a:chExt cx="1677190" cy="2470444"/>
          </a:xfrm>
        </p:grpSpPr>
        <p:sp>
          <p:nvSpPr>
            <p:cNvPr id="60" name="Rectangle 59"/>
            <p:cNvSpPr/>
            <p:nvPr/>
          </p:nvSpPr>
          <p:spPr>
            <a:xfrm>
              <a:off x="4269078"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2" name="TextBox 61"/>
            <p:cNvSpPr txBox="1"/>
            <p:nvPr/>
          </p:nvSpPr>
          <p:spPr>
            <a:xfrm>
              <a:off x="4700577" y="3345152"/>
              <a:ext cx="1245691"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3</a:t>
              </a:r>
              <a:r>
                <a:rPr lang="en-US" dirty="0" smtClean="0">
                  <a:solidFill>
                    <a:schemeClr val="tx1">
                      <a:lumMod val="75000"/>
                    </a:schemeClr>
                  </a:solidFill>
                  <a:latin typeface="Consolas"/>
                  <a:cs typeface="Consolas"/>
                </a:rPr>
                <a:t>)</a:t>
              </a:r>
            </a:p>
          </p:txBody>
        </p:sp>
      </p:grpSp>
      <p:grpSp>
        <p:nvGrpSpPr>
          <p:cNvPr id="63" name="Group 62"/>
          <p:cNvGrpSpPr/>
          <p:nvPr/>
        </p:nvGrpSpPr>
        <p:grpSpPr>
          <a:xfrm>
            <a:off x="5721612" y="3340691"/>
            <a:ext cx="1689196" cy="2474905"/>
            <a:chOff x="5721612" y="3340691"/>
            <a:chExt cx="1689196" cy="2474905"/>
          </a:xfrm>
        </p:grpSpPr>
        <p:sp>
          <p:nvSpPr>
            <p:cNvPr id="65" name="Rectangle 64"/>
            <p:cNvSpPr/>
            <p:nvPr/>
          </p:nvSpPr>
          <p:spPr>
            <a:xfrm>
              <a:off x="5721612" y="3709989"/>
              <a:ext cx="1448760"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6" name="TextBox 65"/>
            <p:cNvSpPr txBox="1"/>
            <p:nvPr/>
          </p:nvSpPr>
          <p:spPr>
            <a:xfrm>
              <a:off x="6165117" y="3340691"/>
              <a:ext cx="1245691"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mm(4)</a:t>
              </a:r>
            </a:p>
          </p:txBody>
        </p:sp>
      </p:grpSp>
      <p:grpSp>
        <p:nvGrpSpPr>
          <p:cNvPr id="67" name="Group 66"/>
          <p:cNvGrpSpPr/>
          <p:nvPr/>
        </p:nvGrpSpPr>
        <p:grpSpPr>
          <a:xfrm>
            <a:off x="7174145" y="3345186"/>
            <a:ext cx="1689496" cy="2470410"/>
            <a:chOff x="7174145" y="3345186"/>
            <a:chExt cx="1689496" cy="2470410"/>
          </a:xfrm>
        </p:grpSpPr>
        <p:sp>
          <p:nvSpPr>
            <p:cNvPr id="68" name="Rectangle 67"/>
            <p:cNvSpPr/>
            <p:nvPr/>
          </p:nvSpPr>
          <p:spPr>
            <a:xfrm>
              <a:off x="7174145" y="3709989"/>
              <a:ext cx="1445153"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9" name="TextBox 68"/>
            <p:cNvSpPr txBox="1"/>
            <p:nvPr/>
          </p:nvSpPr>
          <p:spPr>
            <a:xfrm>
              <a:off x="7617950" y="3345186"/>
              <a:ext cx="1245691" cy="369332"/>
            </a:xfrm>
            <a:prstGeom prst="rect">
              <a:avLst/>
            </a:prstGeom>
            <a:noFill/>
          </p:spPr>
          <p:txBody>
            <a:bodyPr wrap="square" rtlCol="0">
              <a:spAutoFit/>
            </a:bodyPr>
            <a:lstStyle/>
            <a:p>
              <a:pPr algn="ctr"/>
              <a:r>
                <a:rPr lang="en-US" dirty="0" smtClean="0">
                  <a:solidFill>
                    <a:schemeClr val="tx1">
                      <a:lumMod val="75000"/>
                    </a:schemeClr>
                  </a:solidFill>
                  <a:latin typeface="Consolas"/>
                  <a:cs typeface="Consolas"/>
                </a:rPr>
                <a:t>hmm(5)</a:t>
              </a:r>
            </a:p>
          </p:txBody>
        </p:sp>
      </p:grpSp>
      <p:grpSp>
        <p:nvGrpSpPr>
          <p:cNvPr id="70" name="Group 69"/>
          <p:cNvGrpSpPr/>
          <p:nvPr/>
        </p:nvGrpSpPr>
        <p:grpSpPr>
          <a:xfrm>
            <a:off x="6750800" y="5856028"/>
            <a:ext cx="1452536" cy="475172"/>
            <a:chOff x="6750800" y="5884894"/>
            <a:chExt cx="1452536" cy="475172"/>
          </a:xfrm>
        </p:grpSpPr>
        <p:sp>
          <p:nvSpPr>
            <p:cNvPr id="71" name="Left Arrow 70"/>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2" name="TextBox 71"/>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82" name="Group 81"/>
          <p:cNvGrpSpPr/>
          <p:nvPr/>
        </p:nvGrpSpPr>
        <p:grpSpPr>
          <a:xfrm>
            <a:off x="5298267" y="5856028"/>
            <a:ext cx="1452536" cy="475172"/>
            <a:chOff x="6750800" y="5884894"/>
            <a:chExt cx="1452536" cy="475172"/>
          </a:xfrm>
        </p:grpSpPr>
        <p:sp>
          <p:nvSpPr>
            <p:cNvPr id="83" name="Left Arrow 82"/>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4" name="TextBox 83"/>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85" name="Group 84"/>
          <p:cNvGrpSpPr/>
          <p:nvPr/>
        </p:nvGrpSpPr>
        <p:grpSpPr>
          <a:xfrm>
            <a:off x="3842877" y="5856028"/>
            <a:ext cx="1452536" cy="475172"/>
            <a:chOff x="6750800" y="5884894"/>
            <a:chExt cx="1452536" cy="475172"/>
          </a:xfrm>
        </p:grpSpPr>
        <p:sp>
          <p:nvSpPr>
            <p:cNvPr id="86" name="Left Arrow 85"/>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7" name="TextBox 86"/>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88" name="Group 87"/>
          <p:cNvGrpSpPr/>
          <p:nvPr/>
        </p:nvGrpSpPr>
        <p:grpSpPr>
          <a:xfrm flipH="1">
            <a:off x="3865465" y="6285978"/>
            <a:ext cx="1455569" cy="475172"/>
            <a:chOff x="6750800" y="5884894"/>
            <a:chExt cx="1452536" cy="475172"/>
          </a:xfrm>
        </p:grpSpPr>
        <p:sp>
          <p:nvSpPr>
            <p:cNvPr id="89" name="Left Arrow 88"/>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0" name="TextBox 89"/>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91" name="Group 90"/>
          <p:cNvGrpSpPr/>
          <p:nvPr/>
        </p:nvGrpSpPr>
        <p:grpSpPr>
          <a:xfrm flipH="1">
            <a:off x="5332248" y="6285978"/>
            <a:ext cx="1455569" cy="475172"/>
            <a:chOff x="6750800" y="5884894"/>
            <a:chExt cx="1452536" cy="475172"/>
          </a:xfrm>
        </p:grpSpPr>
        <p:sp>
          <p:nvSpPr>
            <p:cNvPr id="92" name="Left Arrow 91"/>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3" name="TextBox 92"/>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94" name="Group 93"/>
          <p:cNvGrpSpPr/>
          <p:nvPr/>
        </p:nvGrpSpPr>
        <p:grpSpPr>
          <a:xfrm flipH="1">
            <a:off x="6794278" y="6285978"/>
            <a:ext cx="1455569" cy="475172"/>
            <a:chOff x="6750800" y="5884894"/>
            <a:chExt cx="1452536" cy="475172"/>
          </a:xfrm>
        </p:grpSpPr>
        <p:sp>
          <p:nvSpPr>
            <p:cNvPr id="95" name="Left Arrow 94"/>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6" name="TextBox 95"/>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spTree>
    <p:extLst>
      <p:ext uri="{BB962C8B-B14F-4D97-AF65-F5344CB8AC3E}">
        <p14:creationId xmlns:p14="http://schemas.microsoft.com/office/powerpoint/2010/main" val="1056661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fade">
                                      <p:cBhvr>
                                        <p:cTn id="11" dur="500"/>
                                        <p:tgtEl>
                                          <p:spTgt spid="70"/>
                                        </p:tgtEl>
                                      </p:cBhvr>
                                    </p:animEffect>
                                  </p:childTnLst>
                                </p:cTn>
                              </p:par>
                              <p:par>
                                <p:cTn id="12" presetID="10" presetClass="entr" presetSubtype="0" fill="hold" nodeType="withEffect">
                                  <p:stCondLst>
                                    <p:cond delay="0"/>
                                  </p:stCondLst>
                                  <p:childTnLst>
                                    <p:set>
                                      <p:cBhvr>
                                        <p:cTn id="13" dur="1" fill="hold">
                                          <p:stCondLst>
                                            <p:cond delay="0"/>
                                          </p:stCondLst>
                                        </p:cTn>
                                        <p:tgtEl>
                                          <p:spTgt spid="63"/>
                                        </p:tgtEl>
                                        <p:attrNameLst>
                                          <p:attrName>style.visibility</p:attrName>
                                        </p:attrNameLst>
                                      </p:cBhvr>
                                      <p:to>
                                        <p:strVal val="visible"/>
                                      </p:to>
                                    </p:set>
                                    <p:animEffect transition="in" filter="fade">
                                      <p:cBhvr>
                                        <p:cTn id="14" dur="500"/>
                                        <p:tgtEl>
                                          <p:spTgt spid="63"/>
                                        </p:tgtEl>
                                      </p:cBhvr>
                                    </p:animEffect>
                                  </p:childTnLst>
                                </p:cTn>
                              </p:par>
                            </p:childTnLst>
                          </p:cTn>
                        </p:par>
                        <p:par>
                          <p:cTn id="15" fill="hold">
                            <p:stCondLst>
                              <p:cond delay="1000"/>
                            </p:stCondLst>
                            <p:childTnLst>
                              <p:par>
                                <p:cTn id="16" presetID="10" presetClass="exit" presetSubtype="0" fill="hold" nodeType="afterEffect">
                                  <p:stCondLst>
                                    <p:cond delay="0"/>
                                  </p:stCondLst>
                                  <p:childTnLst>
                                    <p:animEffect transition="out" filter="fade">
                                      <p:cBhvr>
                                        <p:cTn id="17" dur="500"/>
                                        <p:tgtEl>
                                          <p:spTgt spid="70"/>
                                        </p:tgtEl>
                                      </p:cBhvr>
                                    </p:animEffect>
                                    <p:set>
                                      <p:cBhvr>
                                        <p:cTn id="18" dur="1" fill="hold">
                                          <p:stCondLst>
                                            <p:cond delay="499"/>
                                          </p:stCondLst>
                                        </p:cTn>
                                        <p:tgtEl>
                                          <p:spTgt spid="70"/>
                                        </p:tgtEl>
                                        <p:attrNameLst>
                                          <p:attrName>style.visibility</p:attrName>
                                        </p:attrNameLst>
                                      </p:cBhvr>
                                      <p:to>
                                        <p:strVal val="hidden"/>
                                      </p:to>
                                    </p:se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fade">
                                      <p:cBhvr>
                                        <p:cTn id="22" dur="500"/>
                                        <p:tgtEl>
                                          <p:spTgt spid="82"/>
                                        </p:tgtEl>
                                      </p:cBhvr>
                                    </p:animEffect>
                                  </p:childTnLst>
                                </p:cTn>
                              </p:par>
                              <p:par>
                                <p:cTn id="23" presetID="10"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fade">
                                      <p:cBhvr>
                                        <p:cTn id="25" dur="500"/>
                                        <p:tgtEl>
                                          <p:spTgt spid="59"/>
                                        </p:tgtEl>
                                      </p:cBhvr>
                                    </p:animEffect>
                                  </p:childTnLst>
                                </p:cTn>
                              </p:par>
                            </p:childTnLst>
                          </p:cTn>
                        </p:par>
                        <p:par>
                          <p:cTn id="26" fill="hold">
                            <p:stCondLst>
                              <p:cond delay="2000"/>
                            </p:stCondLst>
                            <p:childTnLst>
                              <p:par>
                                <p:cTn id="27" presetID="10" presetClass="exit" presetSubtype="0" fill="hold" nodeType="afterEffect">
                                  <p:stCondLst>
                                    <p:cond delay="0"/>
                                  </p:stCondLst>
                                  <p:childTnLst>
                                    <p:animEffect transition="out" filter="fade">
                                      <p:cBhvr>
                                        <p:cTn id="28" dur="500"/>
                                        <p:tgtEl>
                                          <p:spTgt spid="82"/>
                                        </p:tgtEl>
                                      </p:cBhvr>
                                    </p:animEffect>
                                    <p:set>
                                      <p:cBhvr>
                                        <p:cTn id="29" dur="1" fill="hold">
                                          <p:stCondLst>
                                            <p:cond delay="499"/>
                                          </p:stCondLst>
                                        </p:cTn>
                                        <p:tgtEl>
                                          <p:spTgt spid="82"/>
                                        </p:tgtEl>
                                        <p:attrNameLst>
                                          <p:attrName>style.visibility</p:attrName>
                                        </p:attrNameLst>
                                      </p:cBhvr>
                                      <p:to>
                                        <p:strVal val="hidden"/>
                                      </p:to>
                                    </p:se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85"/>
                                        </p:tgtEl>
                                        <p:attrNameLst>
                                          <p:attrName>style.visibility</p:attrName>
                                        </p:attrNameLst>
                                      </p:cBhvr>
                                      <p:to>
                                        <p:strVal val="visible"/>
                                      </p:to>
                                    </p:set>
                                    <p:animEffect transition="in" filter="fade">
                                      <p:cBhvr>
                                        <p:cTn id="33" dur="500"/>
                                        <p:tgtEl>
                                          <p:spTgt spid="85"/>
                                        </p:tgtEl>
                                      </p:cBhvr>
                                    </p:animEffect>
                                  </p:childTnLst>
                                </p:cTn>
                              </p:par>
                              <p:par>
                                <p:cTn id="34" presetID="10" presetClass="entr" presetSubtype="0" fill="hold"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childTnLst>
                          </p:cTn>
                        </p:par>
                        <p:par>
                          <p:cTn id="37" fill="hold">
                            <p:stCondLst>
                              <p:cond delay="3000"/>
                            </p:stCondLst>
                            <p:childTnLst>
                              <p:par>
                                <p:cTn id="38" presetID="10" presetClass="exit" presetSubtype="0" fill="hold" nodeType="afterEffect">
                                  <p:stCondLst>
                                    <p:cond delay="0"/>
                                  </p:stCondLst>
                                  <p:childTnLst>
                                    <p:animEffect transition="out" filter="fade">
                                      <p:cBhvr>
                                        <p:cTn id="39" dur="500"/>
                                        <p:tgtEl>
                                          <p:spTgt spid="85"/>
                                        </p:tgtEl>
                                      </p:cBhvr>
                                    </p:animEffect>
                                    <p:set>
                                      <p:cBhvr>
                                        <p:cTn id="40" dur="1" fill="hold">
                                          <p:stCondLst>
                                            <p:cond delay="499"/>
                                          </p:stCondLst>
                                        </p:cTn>
                                        <p:tgtEl>
                                          <p:spTgt spid="8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8"/>
                                        </p:tgtEl>
                                        <p:attrNameLst>
                                          <p:attrName>style.visibility</p:attrName>
                                        </p:attrNameLst>
                                      </p:cBhvr>
                                      <p:to>
                                        <p:strVal val="visible"/>
                                      </p:to>
                                    </p:set>
                                    <p:animEffect transition="in" filter="fade">
                                      <p:cBhvr>
                                        <p:cTn id="50" dur="500"/>
                                        <p:tgtEl>
                                          <p:spTgt spid="88"/>
                                        </p:tgtEl>
                                      </p:cBhvr>
                                    </p:animEffect>
                                  </p:childTnLst>
                                </p:cTn>
                              </p:par>
                              <p:par>
                                <p:cTn id="51" presetID="10" presetClass="exit" presetSubtype="0" fill="hold" nodeType="withEffect">
                                  <p:stCondLst>
                                    <p:cond delay="0"/>
                                  </p:stCondLst>
                                  <p:childTnLst>
                                    <p:animEffect transition="out" filter="fade">
                                      <p:cBhvr>
                                        <p:cTn id="52" dur="500"/>
                                        <p:tgtEl>
                                          <p:spTgt spid="56"/>
                                        </p:tgtEl>
                                      </p:cBhvr>
                                    </p:animEffect>
                                    <p:set>
                                      <p:cBhvr>
                                        <p:cTn id="53" dur="1" fill="hold">
                                          <p:stCondLst>
                                            <p:cond delay="499"/>
                                          </p:stCondLst>
                                        </p:cTn>
                                        <p:tgtEl>
                                          <p:spTgt spid="56"/>
                                        </p:tgtEl>
                                        <p:attrNameLst>
                                          <p:attrName>style.visibility</p:attrName>
                                        </p:attrNameLst>
                                      </p:cBhvr>
                                      <p:to>
                                        <p:strVal val="hidden"/>
                                      </p:to>
                                    </p:set>
                                  </p:childTnLst>
                                </p:cTn>
                              </p:par>
                            </p:childTnLst>
                          </p:cTn>
                        </p:par>
                        <p:par>
                          <p:cTn id="54" fill="hold">
                            <p:stCondLst>
                              <p:cond delay="500"/>
                            </p:stCondLst>
                            <p:childTnLst>
                              <p:par>
                                <p:cTn id="55" presetID="10" presetClass="exit" presetSubtype="0" fill="hold" nodeType="afterEffect">
                                  <p:stCondLst>
                                    <p:cond delay="0"/>
                                  </p:stCondLst>
                                  <p:childTnLst>
                                    <p:animEffect transition="out" filter="fade">
                                      <p:cBhvr>
                                        <p:cTn id="56" dur="500"/>
                                        <p:tgtEl>
                                          <p:spTgt spid="88"/>
                                        </p:tgtEl>
                                      </p:cBhvr>
                                    </p:animEffect>
                                    <p:set>
                                      <p:cBhvr>
                                        <p:cTn id="57" dur="1" fill="hold">
                                          <p:stCondLst>
                                            <p:cond delay="499"/>
                                          </p:stCondLst>
                                        </p:cTn>
                                        <p:tgtEl>
                                          <p:spTgt spid="88"/>
                                        </p:tgtEl>
                                        <p:attrNameLst>
                                          <p:attrName>style.visibility</p:attrName>
                                        </p:attrNameLst>
                                      </p:cBhvr>
                                      <p:to>
                                        <p:strVal val="hidden"/>
                                      </p:to>
                                    </p:set>
                                  </p:childTnLst>
                                </p:cTn>
                              </p:par>
                            </p:childTnLst>
                          </p:cTn>
                        </p:par>
                        <p:par>
                          <p:cTn id="58" fill="hold">
                            <p:stCondLst>
                              <p:cond delay="1000"/>
                            </p:stCondLst>
                            <p:childTnLst>
                              <p:par>
                                <p:cTn id="59" presetID="10" presetClass="entr" presetSubtype="0" fill="hold" nodeType="afterEffect">
                                  <p:stCondLst>
                                    <p:cond delay="0"/>
                                  </p:stCondLst>
                                  <p:childTnLst>
                                    <p:set>
                                      <p:cBhvr>
                                        <p:cTn id="60" dur="1" fill="hold">
                                          <p:stCondLst>
                                            <p:cond delay="0"/>
                                          </p:stCondLst>
                                        </p:cTn>
                                        <p:tgtEl>
                                          <p:spTgt spid="91"/>
                                        </p:tgtEl>
                                        <p:attrNameLst>
                                          <p:attrName>style.visibility</p:attrName>
                                        </p:attrNameLst>
                                      </p:cBhvr>
                                      <p:to>
                                        <p:strVal val="visible"/>
                                      </p:to>
                                    </p:set>
                                    <p:animEffect transition="in" filter="fade">
                                      <p:cBhvr>
                                        <p:cTn id="61" dur="500"/>
                                        <p:tgtEl>
                                          <p:spTgt spid="91"/>
                                        </p:tgtEl>
                                      </p:cBhvr>
                                    </p:animEffect>
                                  </p:childTnLst>
                                </p:cTn>
                              </p:par>
                              <p:par>
                                <p:cTn id="62" presetID="10" presetClass="exit" presetSubtype="0" fill="hold" nodeType="withEffect">
                                  <p:stCondLst>
                                    <p:cond delay="0"/>
                                  </p:stCondLst>
                                  <p:childTnLst>
                                    <p:animEffect transition="out" filter="fade">
                                      <p:cBhvr>
                                        <p:cTn id="63" dur="500"/>
                                        <p:tgtEl>
                                          <p:spTgt spid="59"/>
                                        </p:tgtEl>
                                      </p:cBhvr>
                                    </p:animEffect>
                                    <p:set>
                                      <p:cBhvr>
                                        <p:cTn id="64" dur="1" fill="hold">
                                          <p:stCondLst>
                                            <p:cond delay="499"/>
                                          </p:stCondLst>
                                        </p:cTn>
                                        <p:tgtEl>
                                          <p:spTgt spid="59"/>
                                        </p:tgtEl>
                                        <p:attrNameLst>
                                          <p:attrName>style.visibility</p:attrName>
                                        </p:attrNameLst>
                                      </p:cBhvr>
                                      <p:to>
                                        <p:strVal val="hidden"/>
                                      </p:to>
                                    </p:set>
                                  </p:childTnLst>
                                </p:cTn>
                              </p:par>
                            </p:childTnLst>
                          </p:cTn>
                        </p:par>
                        <p:par>
                          <p:cTn id="65" fill="hold">
                            <p:stCondLst>
                              <p:cond delay="1500"/>
                            </p:stCondLst>
                            <p:childTnLst>
                              <p:par>
                                <p:cTn id="66" presetID="10" presetClass="exit" presetSubtype="0" fill="hold" nodeType="afterEffect">
                                  <p:stCondLst>
                                    <p:cond delay="0"/>
                                  </p:stCondLst>
                                  <p:childTnLst>
                                    <p:animEffect transition="out" filter="fade">
                                      <p:cBhvr>
                                        <p:cTn id="67" dur="500"/>
                                        <p:tgtEl>
                                          <p:spTgt spid="91"/>
                                        </p:tgtEl>
                                      </p:cBhvr>
                                    </p:animEffect>
                                    <p:set>
                                      <p:cBhvr>
                                        <p:cTn id="68" dur="1" fill="hold">
                                          <p:stCondLst>
                                            <p:cond delay="499"/>
                                          </p:stCondLst>
                                        </p:cTn>
                                        <p:tgtEl>
                                          <p:spTgt spid="91"/>
                                        </p:tgtEl>
                                        <p:attrNameLst>
                                          <p:attrName>style.visibility</p:attrName>
                                        </p:attrNameLst>
                                      </p:cBhvr>
                                      <p:to>
                                        <p:strVal val="hidden"/>
                                      </p:to>
                                    </p:set>
                                  </p:childTnLst>
                                </p:cTn>
                              </p:par>
                            </p:childTnLst>
                          </p:cTn>
                        </p:par>
                        <p:par>
                          <p:cTn id="69" fill="hold">
                            <p:stCondLst>
                              <p:cond delay="2000"/>
                            </p:stCondLst>
                            <p:childTnLst>
                              <p:par>
                                <p:cTn id="70" presetID="10" presetClass="entr" presetSubtype="0" fill="hold" nodeType="afterEffect">
                                  <p:stCondLst>
                                    <p:cond delay="0"/>
                                  </p:stCondLst>
                                  <p:childTnLst>
                                    <p:set>
                                      <p:cBhvr>
                                        <p:cTn id="71" dur="1" fill="hold">
                                          <p:stCondLst>
                                            <p:cond delay="0"/>
                                          </p:stCondLst>
                                        </p:cTn>
                                        <p:tgtEl>
                                          <p:spTgt spid="94"/>
                                        </p:tgtEl>
                                        <p:attrNameLst>
                                          <p:attrName>style.visibility</p:attrName>
                                        </p:attrNameLst>
                                      </p:cBhvr>
                                      <p:to>
                                        <p:strVal val="visible"/>
                                      </p:to>
                                    </p:set>
                                    <p:animEffect transition="in" filter="fade">
                                      <p:cBhvr>
                                        <p:cTn id="72" dur="500"/>
                                        <p:tgtEl>
                                          <p:spTgt spid="94"/>
                                        </p:tgtEl>
                                      </p:cBhvr>
                                    </p:animEffect>
                                  </p:childTnLst>
                                </p:cTn>
                              </p:par>
                              <p:par>
                                <p:cTn id="73" presetID="10" presetClass="exit" presetSubtype="0" fill="hold" nodeType="withEffect">
                                  <p:stCondLst>
                                    <p:cond delay="0"/>
                                  </p:stCondLst>
                                  <p:childTnLst>
                                    <p:animEffect transition="out" filter="fade">
                                      <p:cBhvr>
                                        <p:cTn id="74" dur="500"/>
                                        <p:tgtEl>
                                          <p:spTgt spid="63"/>
                                        </p:tgtEl>
                                      </p:cBhvr>
                                    </p:animEffect>
                                    <p:set>
                                      <p:cBhvr>
                                        <p:cTn id="75" dur="1" fill="hold">
                                          <p:stCondLst>
                                            <p:cond delay="499"/>
                                          </p:stCondLst>
                                        </p:cTn>
                                        <p:tgtEl>
                                          <p:spTgt spid="63"/>
                                        </p:tgtEl>
                                        <p:attrNameLst>
                                          <p:attrName>style.visibility</p:attrName>
                                        </p:attrNameLst>
                                      </p:cBhvr>
                                      <p:to>
                                        <p:strVal val="hidden"/>
                                      </p:to>
                                    </p:set>
                                  </p:childTnLst>
                                </p:cTn>
                              </p:par>
                            </p:childTnLst>
                          </p:cTn>
                        </p:par>
                        <p:par>
                          <p:cTn id="76" fill="hold">
                            <p:stCondLst>
                              <p:cond delay="2500"/>
                            </p:stCondLst>
                            <p:childTnLst>
                              <p:par>
                                <p:cTn id="77" presetID="10" presetClass="exit" presetSubtype="0" fill="hold" nodeType="afterEffect">
                                  <p:stCondLst>
                                    <p:cond delay="0"/>
                                  </p:stCondLst>
                                  <p:childTnLst>
                                    <p:animEffect transition="out" filter="fade">
                                      <p:cBhvr>
                                        <p:cTn id="78" dur="500"/>
                                        <p:tgtEl>
                                          <p:spTgt spid="94"/>
                                        </p:tgtEl>
                                      </p:cBhvr>
                                    </p:animEffect>
                                    <p:set>
                                      <p:cBhvr>
                                        <p:cTn id="79" dur="1" fill="hold">
                                          <p:stCondLst>
                                            <p:cond delay="499"/>
                                          </p:stCondLst>
                                        </p:cTn>
                                        <p:tgtEl>
                                          <p:spTgt spid="94"/>
                                        </p:tgtEl>
                                        <p:attrNameLst>
                                          <p:attrName>style.visibility</p:attrName>
                                        </p:attrNameLst>
                                      </p:cBhvr>
                                      <p:to>
                                        <p:strVal val="hidden"/>
                                      </p:to>
                                    </p:set>
                                  </p:childTnLst>
                                </p:cTn>
                              </p:par>
                            </p:childTnLst>
                          </p:cTn>
                        </p:par>
                        <p:par>
                          <p:cTn id="80" fill="hold">
                            <p:stCondLst>
                              <p:cond delay="3000"/>
                            </p:stCondLst>
                            <p:childTnLst>
                              <p:par>
                                <p:cTn id="81" presetID="10" presetClass="exit" presetSubtype="0" fill="hold" nodeType="afterEffect">
                                  <p:stCondLst>
                                    <p:cond delay="0"/>
                                  </p:stCondLst>
                                  <p:childTnLst>
                                    <p:animEffect transition="out" filter="fade">
                                      <p:cBhvr>
                                        <p:cTn id="82" dur="500"/>
                                        <p:tgtEl>
                                          <p:spTgt spid="67"/>
                                        </p:tgtEl>
                                      </p:cBhvr>
                                    </p:animEffect>
                                    <p:set>
                                      <p:cBhvr>
                                        <p:cTn id="83" dur="1" fill="hold">
                                          <p:stCondLst>
                                            <p:cond delay="499"/>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859" y="962184"/>
            <a:ext cx="8510282" cy="2862322"/>
          </a:xfrm>
          <a:prstGeom prst="rect">
            <a:avLst/>
          </a:prstGeom>
          <a:noFill/>
        </p:spPr>
        <p:txBody>
          <a:bodyPr wrap="square" rtlCol="0">
            <a:spAutoFit/>
          </a:bodyPr>
          <a:lstStyle/>
          <a:p>
            <a:r>
              <a:rPr lang="en-US" sz="3600" b="1" dirty="0" smtClean="0">
                <a:latin typeface="Ubuntu Light"/>
                <a:cs typeface="Ubuntu Light"/>
              </a:rPr>
              <a:t>Probabilistic Programming</a:t>
            </a:r>
          </a:p>
          <a:p>
            <a:endParaRPr lang="en-US" sz="3600" dirty="0" smtClean="0">
              <a:latin typeface="Ubuntu Light"/>
              <a:cs typeface="Ubuntu Light"/>
            </a:endParaRPr>
          </a:p>
          <a:p>
            <a:r>
              <a:rPr lang="en-US" sz="3600" dirty="0">
                <a:latin typeface="Ubuntu Light"/>
                <a:cs typeface="Ubuntu Light"/>
              </a:rPr>
              <a:t>P</a:t>
            </a:r>
            <a:r>
              <a:rPr lang="en-US" sz="3600" dirty="0" smtClean="0">
                <a:latin typeface="Ubuntu Light"/>
                <a:cs typeface="Ubuntu Light"/>
              </a:rPr>
              <a:t>robabilistic inference</a:t>
            </a:r>
          </a:p>
          <a:p>
            <a:r>
              <a:rPr lang="en-US" sz="3600" dirty="0" smtClean="0">
                <a:latin typeface="Ubuntu Light"/>
                <a:cs typeface="Ubuntu Light"/>
              </a:rPr>
              <a:t>…on generative models</a:t>
            </a:r>
          </a:p>
          <a:p>
            <a:r>
              <a:rPr lang="en-US" sz="3600" dirty="0" smtClean="0">
                <a:latin typeface="Ubuntu Light"/>
                <a:cs typeface="Ubuntu Light"/>
              </a:rPr>
              <a:t>…expressed as programs</a:t>
            </a:r>
          </a:p>
        </p:txBody>
      </p:sp>
      <p:pic>
        <p:nvPicPr>
          <p:cNvPr id="19" name="Picture 18"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984" y="1669214"/>
            <a:ext cx="537718" cy="407924"/>
          </a:xfrm>
          <a:prstGeom prst="rect">
            <a:avLst/>
          </a:prstGeom>
        </p:spPr>
      </p:pic>
    </p:spTree>
    <p:extLst>
      <p:ext uri="{BB962C8B-B14F-4D97-AF65-F5344CB8AC3E}">
        <p14:creationId xmlns:p14="http://schemas.microsoft.com/office/powerpoint/2010/main" val="117449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517320"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6" name="Oval 5"/>
          <p:cNvSpPr/>
          <p:nvPr/>
        </p:nvSpPr>
        <p:spPr>
          <a:xfrm>
            <a:off x="1969854"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cxnSp>
        <p:nvCxnSpPr>
          <p:cNvPr id="7" name="Straight Arrow Connector 6"/>
          <p:cNvCxnSpPr>
            <a:stCxn id="5" idx="6"/>
            <a:endCxn id="6" idx="2"/>
          </p:cNvCxnSpPr>
          <p:nvPr/>
        </p:nvCxnSpPr>
        <p:spPr>
          <a:xfrm>
            <a:off x="1364009"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17320"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5" idx="4"/>
            <a:endCxn id="8" idx="0"/>
          </p:cNvCxnSpPr>
          <p:nvPr/>
        </p:nvCxnSpPr>
        <p:spPr>
          <a:xfrm>
            <a:off x="940665"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969854"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6" idx="4"/>
            <a:endCxn id="10" idx="0"/>
          </p:cNvCxnSpPr>
          <p:nvPr/>
        </p:nvCxnSpPr>
        <p:spPr>
          <a:xfrm>
            <a:off x="2393199"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422388"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00"/>
                </a:solidFill>
                <a:latin typeface="Ubuntu"/>
                <a:cs typeface="Ubuntu"/>
              </a:rPr>
              <a:t>s2</a:t>
            </a:r>
            <a:endParaRPr lang="en-US" sz="2800" b="1" dirty="0">
              <a:solidFill>
                <a:srgbClr val="000000"/>
              </a:solidFill>
              <a:latin typeface="Ubuntu"/>
              <a:cs typeface="Ubuntu"/>
            </a:endParaRPr>
          </a:p>
        </p:txBody>
      </p:sp>
      <p:sp>
        <p:nvSpPr>
          <p:cNvPr id="13" name="Oval 12"/>
          <p:cNvSpPr/>
          <p:nvPr/>
        </p:nvSpPr>
        <p:spPr>
          <a:xfrm>
            <a:off x="4874922"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14" name="Oval 13"/>
          <p:cNvSpPr/>
          <p:nvPr/>
        </p:nvSpPr>
        <p:spPr>
          <a:xfrm>
            <a:off x="3422388"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12" idx="4"/>
            <a:endCxn id="14" idx="0"/>
          </p:cNvCxnSpPr>
          <p:nvPr/>
        </p:nvCxnSpPr>
        <p:spPr>
          <a:xfrm>
            <a:off x="3845733"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874922"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13" idx="4"/>
            <a:endCxn id="16" idx="0"/>
          </p:cNvCxnSpPr>
          <p:nvPr/>
        </p:nvCxnSpPr>
        <p:spPr>
          <a:xfrm>
            <a:off x="5298267"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6327456"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sp>
        <p:nvSpPr>
          <p:cNvPr id="19" name="Oval 18"/>
          <p:cNvSpPr/>
          <p:nvPr/>
        </p:nvSpPr>
        <p:spPr>
          <a:xfrm>
            <a:off x="7779991"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cxnSp>
        <p:nvCxnSpPr>
          <p:cNvPr id="20" name="Straight Arrow Connector 19"/>
          <p:cNvCxnSpPr>
            <a:stCxn id="18" idx="6"/>
            <a:endCxn id="19" idx="2"/>
          </p:cNvCxnSpPr>
          <p:nvPr/>
        </p:nvCxnSpPr>
        <p:spPr>
          <a:xfrm>
            <a:off x="7174145" y="4133334"/>
            <a:ext cx="605846"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6327456"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18" idx="4"/>
            <a:endCxn id="21" idx="0"/>
          </p:cNvCxnSpPr>
          <p:nvPr/>
        </p:nvCxnSpPr>
        <p:spPr>
          <a:xfrm>
            <a:off x="6750801"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7779991"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a:stCxn id="19" idx="4"/>
            <a:endCxn id="23" idx="0"/>
          </p:cNvCxnSpPr>
          <p:nvPr/>
        </p:nvCxnSpPr>
        <p:spPr>
          <a:xfrm>
            <a:off x="8203336"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6" idx="6"/>
            <a:endCxn id="12" idx="2"/>
          </p:cNvCxnSpPr>
          <p:nvPr/>
        </p:nvCxnSpPr>
        <p:spPr>
          <a:xfrm>
            <a:off x="2816543"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6"/>
            <a:endCxn id="13" idx="2"/>
          </p:cNvCxnSpPr>
          <p:nvPr/>
        </p:nvCxnSpPr>
        <p:spPr>
          <a:xfrm>
            <a:off x="4269077"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6"/>
            <a:endCxn id="18" idx="2"/>
          </p:cNvCxnSpPr>
          <p:nvPr/>
        </p:nvCxnSpPr>
        <p:spPr>
          <a:xfrm>
            <a:off x="5721611"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2816544" y="3340657"/>
            <a:ext cx="6047097" cy="3420493"/>
            <a:chOff x="2816544" y="3340657"/>
            <a:chExt cx="6047097" cy="3420493"/>
          </a:xfrm>
        </p:grpSpPr>
        <p:sp>
          <p:nvSpPr>
            <p:cNvPr id="28" name="Rectangle 27"/>
            <p:cNvSpPr/>
            <p:nvPr/>
          </p:nvSpPr>
          <p:spPr>
            <a:xfrm>
              <a:off x="7174145" y="3709989"/>
              <a:ext cx="1445153"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9" name="Rectangle 28"/>
            <p:cNvSpPr/>
            <p:nvPr/>
          </p:nvSpPr>
          <p:spPr>
            <a:xfrm>
              <a:off x="5721612" y="3709989"/>
              <a:ext cx="1448760"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Rectangle 29"/>
            <p:cNvSpPr/>
            <p:nvPr/>
          </p:nvSpPr>
          <p:spPr>
            <a:xfrm>
              <a:off x="4269078"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Rectangle 30"/>
            <p:cNvSpPr/>
            <p:nvPr/>
          </p:nvSpPr>
          <p:spPr>
            <a:xfrm>
              <a:off x="2816544"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6" name="TextBox 35"/>
            <p:cNvSpPr txBox="1"/>
            <p:nvPr/>
          </p:nvSpPr>
          <p:spPr>
            <a:xfrm>
              <a:off x="3355841" y="3340657"/>
              <a:ext cx="1029496"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2</a:t>
              </a:r>
              <a:r>
                <a:rPr lang="en-US" dirty="0" smtClean="0">
                  <a:solidFill>
                    <a:schemeClr val="tx1">
                      <a:lumMod val="75000"/>
                    </a:schemeClr>
                  </a:solidFill>
                  <a:latin typeface="Consolas"/>
                  <a:cs typeface="Consolas"/>
                </a:rPr>
                <a:t>)</a:t>
              </a:r>
            </a:p>
          </p:txBody>
        </p:sp>
        <p:sp>
          <p:nvSpPr>
            <p:cNvPr id="37" name="TextBox 36"/>
            <p:cNvSpPr txBox="1"/>
            <p:nvPr/>
          </p:nvSpPr>
          <p:spPr>
            <a:xfrm>
              <a:off x="4700577" y="3345152"/>
              <a:ext cx="1245691"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3</a:t>
              </a:r>
              <a:r>
                <a:rPr lang="en-US" dirty="0" smtClean="0">
                  <a:solidFill>
                    <a:schemeClr val="tx1">
                      <a:lumMod val="75000"/>
                    </a:schemeClr>
                  </a:solidFill>
                  <a:latin typeface="Consolas"/>
                  <a:cs typeface="Consolas"/>
                </a:rPr>
                <a:t>)</a:t>
              </a:r>
            </a:p>
          </p:txBody>
        </p:sp>
        <p:sp>
          <p:nvSpPr>
            <p:cNvPr id="38" name="TextBox 37"/>
            <p:cNvSpPr txBox="1"/>
            <p:nvPr/>
          </p:nvSpPr>
          <p:spPr>
            <a:xfrm>
              <a:off x="6165117" y="3340691"/>
              <a:ext cx="1245691"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mm(4)</a:t>
              </a:r>
            </a:p>
          </p:txBody>
        </p:sp>
        <p:sp>
          <p:nvSpPr>
            <p:cNvPr id="39" name="TextBox 38"/>
            <p:cNvSpPr txBox="1"/>
            <p:nvPr/>
          </p:nvSpPr>
          <p:spPr>
            <a:xfrm>
              <a:off x="7617950" y="3345186"/>
              <a:ext cx="1245691" cy="369332"/>
            </a:xfrm>
            <a:prstGeom prst="rect">
              <a:avLst/>
            </a:prstGeom>
            <a:noFill/>
          </p:spPr>
          <p:txBody>
            <a:bodyPr wrap="square" rtlCol="0">
              <a:spAutoFit/>
            </a:bodyPr>
            <a:lstStyle/>
            <a:p>
              <a:pPr algn="ctr"/>
              <a:r>
                <a:rPr lang="en-US" dirty="0" smtClean="0">
                  <a:solidFill>
                    <a:schemeClr val="tx1">
                      <a:lumMod val="75000"/>
                    </a:schemeClr>
                  </a:solidFill>
                  <a:latin typeface="Consolas"/>
                  <a:cs typeface="Consolas"/>
                </a:rPr>
                <a:t>hmm(5)</a:t>
              </a:r>
            </a:p>
          </p:txBody>
        </p:sp>
        <p:grpSp>
          <p:nvGrpSpPr>
            <p:cNvPr id="44" name="Group 43"/>
            <p:cNvGrpSpPr/>
            <p:nvPr/>
          </p:nvGrpSpPr>
          <p:grpSpPr>
            <a:xfrm>
              <a:off x="6750800" y="5856028"/>
              <a:ext cx="1452536" cy="475172"/>
              <a:chOff x="6750800" y="5884894"/>
              <a:chExt cx="1452536" cy="475172"/>
            </a:xfrm>
          </p:grpSpPr>
          <p:sp>
            <p:nvSpPr>
              <p:cNvPr id="3" name="Left Arrow 2"/>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TextBox 39"/>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46" name="Group 45"/>
            <p:cNvGrpSpPr/>
            <p:nvPr/>
          </p:nvGrpSpPr>
          <p:grpSpPr>
            <a:xfrm>
              <a:off x="5298267" y="5856028"/>
              <a:ext cx="1452536" cy="475172"/>
              <a:chOff x="6750800" y="5884894"/>
              <a:chExt cx="1452536" cy="475172"/>
            </a:xfrm>
          </p:grpSpPr>
          <p:sp>
            <p:nvSpPr>
              <p:cNvPr id="47" name="Left Arrow 46"/>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TextBox 47"/>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49" name="Group 48"/>
            <p:cNvGrpSpPr/>
            <p:nvPr/>
          </p:nvGrpSpPr>
          <p:grpSpPr>
            <a:xfrm>
              <a:off x="3842877" y="5856028"/>
              <a:ext cx="1452536" cy="475172"/>
              <a:chOff x="6750800" y="5884894"/>
              <a:chExt cx="1452536" cy="475172"/>
            </a:xfrm>
          </p:grpSpPr>
          <p:sp>
            <p:nvSpPr>
              <p:cNvPr id="50" name="Left Arrow 49"/>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 name="TextBox 50"/>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73" name="Group 72"/>
            <p:cNvGrpSpPr/>
            <p:nvPr/>
          </p:nvGrpSpPr>
          <p:grpSpPr>
            <a:xfrm flipH="1">
              <a:off x="3865465" y="6285978"/>
              <a:ext cx="1455569" cy="475172"/>
              <a:chOff x="6750800" y="5884894"/>
              <a:chExt cx="1452536" cy="475172"/>
            </a:xfrm>
          </p:grpSpPr>
          <p:sp>
            <p:nvSpPr>
              <p:cNvPr id="74" name="Left Arrow 73"/>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5" name="TextBox 74"/>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76" name="Group 75"/>
            <p:cNvGrpSpPr/>
            <p:nvPr/>
          </p:nvGrpSpPr>
          <p:grpSpPr>
            <a:xfrm flipH="1">
              <a:off x="5332248" y="6285978"/>
              <a:ext cx="1455569" cy="475172"/>
              <a:chOff x="6750800" y="5884894"/>
              <a:chExt cx="1452536" cy="475172"/>
            </a:xfrm>
          </p:grpSpPr>
          <p:sp>
            <p:nvSpPr>
              <p:cNvPr id="77" name="Left Arrow 76"/>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8" name="TextBox 77"/>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79" name="Group 78"/>
            <p:cNvGrpSpPr/>
            <p:nvPr/>
          </p:nvGrpSpPr>
          <p:grpSpPr>
            <a:xfrm flipH="1">
              <a:off x="6794278" y="6285978"/>
              <a:ext cx="1455569" cy="475172"/>
              <a:chOff x="6750800" y="5884894"/>
              <a:chExt cx="1452536" cy="475172"/>
            </a:xfrm>
          </p:grpSpPr>
          <p:sp>
            <p:nvSpPr>
              <p:cNvPr id="80" name="Left Arrow 79"/>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1" name="TextBox 80"/>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sp>
        <p:nvSpPr>
          <p:cNvPr id="72" name="TextBox 71"/>
          <p:cNvSpPr txBox="1"/>
          <p:nvPr/>
        </p:nvSpPr>
        <p:spPr>
          <a:xfrm>
            <a:off x="6165117" y="1719383"/>
            <a:ext cx="2611333" cy="1200329"/>
          </a:xfrm>
          <a:prstGeom prst="rect">
            <a:avLst/>
          </a:prstGeom>
          <a:noFill/>
        </p:spPr>
        <p:txBody>
          <a:bodyPr wrap="square" rtlCol="0">
            <a:spAutoFit/>
          </a:bodyPr>
          <a:lstStyle/>
          <a:p>
            <a:pPr algn="ctr"/>
            <a:r>
              <a:rPr lang="en-US" sz="3600" b="1" dirty="0" smtClean="0">
                <a:latin typeface="Ubuntu Light"/>
                <a:cs typeface="Ubuntu Light"/>
              </a:rPr>
              <a:t>~2n calls + returns</a:t>
            </a:r>
          </a:p>
        </p:txBody>
      </p:sp>
      <p:grpSp>
        <p:nvGrpSpPr>
          <p:cNvPr id="32" name="Group 31"/>
          <p:cNvGrpSpPr/>
          <p:nvPr/>
        </p:nvGrpSpPr>
        <p:grpSpPr>
          <a:xfrm>
            <a:off x="81641" y="5889273"/>
            <a:ext cx="3692368" cy="400110"/>
            <a:chOff x="81641" y="5889273"/>
            <a:chExt cx="3692368" cy="400110"/>
          </a:xfrm>
        </p:grpSpPr>
        <p:sp>
          <p:nvSpPr>
            <p:cNvPr id="4" name="TextBox 3"/>
            <p:cNvSpPr txBox="1"/>
            <p:nvPr/>
          </p:nvSpPr>
          <p:spPr>
            <a:xfrm>
              <a:off x="81641" y="5889273"/>
              <a:ext cx="3327823" cy="400110"/>
            </a:xfrm>
            <a:prstGeom prst="rect">
              <a:avLst/>
            </a:prstGeom>
            <a:noFill/>
          </p:spPr>
          <p:txBody>
            <a:bodyPr wrap="square" rtlCol="0">
              <a:spAutoFit/>
            </a:bodyPr>
            <a:lstStyle/>
            <a:p>
              <a:r>
                <a:rPr lang="en-US" sz="2000" dirty="0" smtClean="0">
                  <a:latin typeface="Ubuntu Light"/>
                  <a:cs typeface="Ubuntu Light"/>
                </a:rPr>
                <a:t>What if we could skip this…</a:t>
              </a:r>
            </a:p>
          </p:txBody>
        </p:sp>
        <p:cxnSp>
          <p:nvCxnSpPr>
            <p:cNvPr id="82" name="Straight Arrow Connector 81"/>
            <p:cNvCxnSpPr/>
            <p:nvPr/>
          </p:nvCxnSpPr>
          <p:spPr>
            <a:xfrm>
              <a:off x="3345621" y="6114855"/>
              <a:ext cx="428388" cy="0"/>
            </a:xfrm>
            <a:prstGeom prst="straightConnector1">
              <a:avLst/>
            </a:prstGeom>
            <a:ln w="28575"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55" name="Content Placeholder 4"/>
          <p:cNvSpPr txBox="1">
            <a:spLocks/>
          </p:cNvSpPr>
          <p:nvPr/>
        </p:nvSpPr>
        <p:spPr>
          <a:xfrm>
            <a:off x="428336" y="279036"/>
            <a:ext cx="6653061" cy="3146356"/>
          </a:xfrm>
          <a:prstGeom prst="rect">
            <a:avLst/>
          </a:prstGeom>
        </p:spPr>
        <p:txBody>
          <a:bodyPr>
            <a:normAutofit/>
          </a:bodyPr>
          <a:lstStyle>
            <a:lvl1pPr marL="0" indent="0" algn="l" defTabSz="457200" rtl="0" eaLnBrk="1" latinLnBrk="0" hangingPunct="1">
              <a:spcBef>
                <a:spcPct val="20000"/>
              </a:spcBef>
              <a:buFontTx/>
              <a:buNone/>
              <a:defRPr sz="3200" b="0" i="0" kern="1200">
                <a:solidFill>
                  <a:schemeClr val="tx1"/>
                </a:solidFill>
                <a:latin typeface="Ubuntu Light"/>
                <a:ea typeface="+mn-ea"/>
                <a:cs typeface="Ubuntu Light"/>
              </a:defRPr>
            </a:lvl1pPr>
            <a:lvl2pPr marL="457200" indent="0" algn="l" defTabSz="457200" rtl="0" eaLnBrk="1" latinLnBrk="0" hangingPunct="1">
              <a:spcBef>
                <a:spcPct val="20000"/>
              </a:spcBef>
              <a:buFontTx/>
              <a:buNone/>
              <a:defRPr sz="2800" b="0" i="0" kern="1200">
                <a:solidFill>
                  <a:schemeClr val="tx1"/>
                </a:solidFill>
                <a:latin typeface="Ubuntu Light"/>
                <a:ea typeface="+mn-ea"/>
                <a:cs typeface="Ubuntu Light"/>
              </a:defRPr>
            </a:lvl2pPr>
            <a:lvl3pPr marL="914400" indent="0" algn="l" defTabSz="457200" rtl="0" eaLnBrk="1" latinLnBrk="0" hangingPunct="1">
              <a:spcBef>
                <a:spcPct val="20000"/>
              </a:spcBef>
              <a:buFontTx/>
              <a:buNone/>
              <a:defRPr sz="2400" b="0" i="0" kern="1200">
                <a:solidFill>
                  <a:schemeClr val="tx1"/>
                </a:solidFill>
                <a:latin typeface="Ubuntu Light"/>
                <a:ea typeface="+mn-ea"/>
                <a:cs typeface="Ubuntu Light"/>
              </a:defRPr>
            </a:lvl3pPr>
            <a:lvl4pPr marL="1371600" indent="0" algn="l" defTabSz="457200" rtl="0" eaLnBrk="1" latinLnBrk="0" hangingPunct="1">
              <a:spcBef>
                <a:spcPct val="20000"/>
              </a:spcBef>
              <a:buFontTx/>
              <a:buNone/>
              <a:defRPr sz="2000" b="0" i="0" kern="1200">
                <a:solidFill>
                  <a:schemeClr val="tx1"/>
                </a:solidFill>
                <a:latin typeface="Ubuntu Light"/>
                <a:ea typeface="+mn-ea"/>
                <a:cs typeface="Ubuntu Light"/>
              </a:defRPr>
            </a:lvl4pPr>
            <a:lvl5pPr marL="1828800" indent="0" algn="l" defTabSz="457200" rtl="0" eaLnBrk="1" latinLnBrk="0" hangingPunct="1">
              <a:spcBef>
                <a:spcPct val="20000"/>
              </a:spcBef>
              <a:buFontTx/>
              <a:buNone/>
              <a:defRPr sz="2000" b="0" i="0" kern="1200">
                <a:solidFill>
                  <a:schemeClr val="tx1"/>
                </a:solidFill>
                <a:latin typeface="Ubuntu Light"/>
                <a:ea typeface="+mn-ea"/>
                <a:cs typeface="Ubuntu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err="1">
                <a:solidFill>
                  <a:schemeClr val="accent1"/>
                </a:solidFill>
                <a:latin typeface="Consolas"/>
                <a:cs typeface="Consolas"/>
              </a:rPr>
              <a:t>var</a:t>
            </a:r>
            <a:r>
              <a:rPr lang="en-US" sz="2000" dirty="0">
                <a:solidFill>
                  <a:schemeClr val="accent1"/>
                </a:solidFill>
                <a:latin typeface="Consolas"/>
                <a:cs typeface="Consolas"/>
              </a:rPr>
              <a:t> </a:t>
            </a:r>
            <a:r>
              <a:rPr lang="en-US" sz="2000" dirty="0" err="1">
                <a:latin typeface="Consolas"/>
                <a:cs typeface="Consolas"/>
              </a:rPr>
              <a:t>obs</a:t>
            </a:r>
            <a:r>
              <a:rPr lang="en-US" sz="2000" dirty="0">
                <a:latin typeface="Consolas"/>
                <a:cs typeface="Consolas"/>
              </a:rPr>
              <a:t> </a:t>
            </a:r>
            <a:r>
              <a:rPr lang="en-US" sz="2000" dirty="0">
                <a:solidFill>
                  <a:srgbClr val="FFFFFF"/>
                </a:solidFill>
                <a:latin typeface="Consolas"/>
                <a:cs typeface="Consolas"/>
              </a:rPr>
              <a:t>= </a:t>
            </a:r>
            <a:r>
              <a:rPr lang="en-US" sz="2000" dirty="0" err="1">
                <a:latin typeface="Consolas"/>
                <a:cs typeface="Consolas"/>
              </a:rPr>
              <a:t>loadObservations</a:t>
            </a:r>
            <a:r>
              <a:rPr lang="en-US" sz="2000" dirty="0">
                <a:latin typeface="Consolas"/>
                <a:cs typeface="Consolas"/>
              </a:rPr>
              <a:t>(</a:t>
            </a:r>
            <a:r>
              <a:rPr lang="en-US" sz="2000" dirty="0">
                <a:solidFill>
                  <a:srgbClr val="F3F65C"/>
                </a:solidFill>
                <a:latin typeface="Consolas"/>
                <a:cs typeface="Consolas"/>
              </a:rPr>
              <a:t>‘</a:t>
            </a:r>
            <a:r>
              <a:rPr lang="en-US" sz="2000" dirty="0" err="1">
                <a:solidFill>
                  <a:srgbClr val="F3F65C"/>
                </a:solidFill>
                <a:latin typeface="Consolas"/>
                <a:cs typeface="Consolas"/>
              </a:rPr>
              <a:t>file.txt</a:t>
            </a:r>
            <a:r>
              <a:rPr lang="en-US" sz="2000" dirty="0">
                <a:solidFill>
                  <a:srgbClr val="F3F65C"/>
                </a:solidFill>
                <a:latin typeface="Consolas"/>
                <a:cs typeface="Consolas"/>
              </a:rPr>
              <a:t>’</a:t>
            </a:r>
            <a:r>
              <a:rPr lang="en-US" sz="2000" dirty="0">
                <a:latin typeface="Consolas"/>
                <a:cs typeface="Consolas"/>
              </a:rPr>
              <a:t>)</a:t>
            </a:r>
            <a:r>
              <a:rPr lang="en-US" sz="2000" dirty="0" smtClean="0">
                <a:latin typeface="Consolas"/>
                <a:cs typeface="Consolas"/>
              </a:rPr>
              <a:t>;</a:t>
            </a:r>
            <a:endParaRPr lang="en-US" sz="2000" dirty="0" smtClean="0">
              <a:solidFill>
                <a:srgbClr val="4F81BD"/>
              </a:solidFill>
              <a:latin typeface="Consolas"/>
              <a:cs typeface="Consolas"/>
            </a:endParaRPr>
          </a:p>
          <a:p>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hmm </a:t>
            </a:r>
            <a:r>
              <a:rPr lang="en-US" sz="2000" dirty="0">
                <a:solidFill>
                  <a:srgbClr val="FFFFFF"/>
                </a:solidFill>
                <a:latin typeface="Consolas"/>
                <a:cs typeface="Consolas"/>
              </a:rPr>
              <a:t>= </a:t>
            </a:r>
            <a:r>
              <a:rPr lang="en-US" sz="2000" dirty="0">
                <a:solidFill>
                  <a:srgbClr val="4F81BD"/>
                </a:solidFill>
                <a:latin typeface="Consolas"/>
                <a:cs typeface="Consolas"/>
              </a:rPr>
              <a:t>function</a:t>
            </a:r>
            <a:r>
              <a:rPr lang="en-US" sz="2000" dirty="0">
                <a:latin typeface="Consolas"/>
                <a:cs typeface="Consolas"/>
              </a:rPr>
              <a:t>(n) {</a:t>
            </a:r>
          </a:p>
          <a:p>
            <a:r>
              <a:rPr lang="en-US" sz="2000" dirty="0">
                <a:latin typeface="Consolas"/>
                <a:cs typeface="Consolas"/>
              </a:rPr>
              <a:t>	</a:t>
            </a:r>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state = (n == 0) ?</a:t>
            </a:r>
          </a:p>
          <a:p>
            <a:r>
              <a:rPr lang="en-US" sz="2000" dirty="0">
                <a:latin typeface="Consolas"/>
                <a:cs typeface="Consolas"/>
              </a:rPr>
              <a:t>		</a:t>
            </a:r>
            <a:r>
              <a:rPr lang="en-US" sz="2000" dirty="0" err="1">
                <a:latin typeface="Consolas"/>
                <a:cs typeface="Consolas"/>
              </a:rPr>
              <a:t>initState</a:t>
            </a:r>
            <a:r>
              <a:rPr lang="en-US" sz="2000" dirty="0">
                <a:latin typeface="Consolas"/>
                <a:cs typeface="Consolas"/>
              </a:rPr>
              <a:t>() :</a:t>
            </a:r>
          </a:p>
          <a:p>
            <a:r>
              <a:rPr lang="en-US" sz="2000" dirty="0">
                <a:latin typeface="Consolas"/>
                <a:cs typeface="Consolas"/>
              </a:rPr>
              <a:t>		transition</a:t>
            </a:r>
            <a:r>
              <a:rPr lang="en-US" sz="2000" dirty="0" smtClean="0">
                <a:latin typeface="Consolas"/>
                <a:cs typeface="Consolas"/>
              </a:rPr>
              <a:t>(</a:t>
            </a:r>
            <a:r>
              <a:rPr lang="en-US" sz="2000" dirty="0" smtClean="0">
                <a:solidFill>
                  <a:schemeClr val="accent6"/>
                </a:solidFill>
                <a:latin typeface="Consolas"/>
                <a:cs typeface="Consolas"/>
              </a:rPr>
              <a:t>cache</a:t>
            </a:r>
            <a:r>
              <a:rPr lang="en-US" sz="2000" dirty="0" smtClean="0">
                <a:latin typeface="Consolas"/>
                <a:cs typeface="Consolas"/>
              </a:rPr>
              <a:t>(hmm, n</a:t>
            </a:r>
            <a:r>
              <a:rPr lang="en-US" sz="2000" dirty="0">
                <a:latin typeface="Consolas"/>
                <a:cs typeface="Consolas"/>
              </a:rPr>
              <a:t>-1));</a:t>
            </a:r>
          </a:p>
          <a:p>
            <a:r>
              <a:rPr lang="en-US" sz="2000" dirty="0" smtClean="0">
                <a:latin typeface="Consolas"/>
                <a:cs typeface="Consolas"/>
              </a:rPr>
              <a:t>	observe</a:t>
            </a:r>
            <a:r>
              <a:rPr lang="en-US" sz="2000" dirty="0">
                <a:latin typeface="Consolas"/>
                <a:cs typeface="Consolas"/>
              </a:rPr>
              <a:t>(state, </a:t>
            </a:r>
            <a:r>
              <a:rPr lang="en-US" sz="2000" dirty="0" err="1">
                <a:latin typeface="Consolas"/>
                <a:cs typeface="Consolas"/>
              </a:rPr>
              <a:t>obs</a:t>
            </a:r>
            <a:r>
              <a:rPr lang="en-US" sz="2000" dirty="0">
                <a:latin typeface="Consolas"/>
                <a:cs typeface="Consolas"/>
              </a:rPr>
              <a:t>[n])</a:t>
            </a:r>
            <a:r>
              <a:rPr lang="en-US" sz="2000" dirty="0" smtClean="0">
                <a:latin typeface="Consolas"/>
                <a:cs typeface="Consolas"/>
              </a:rPr>
              <a:t>;</a:t>
            </a:r>
          </a:p>
          <a:p>
            <a:r>
              <a:rPr lang="en-US" sz="2000" dirty="0" smtClean="0">
                <a:latin typeface="Consolas"/>
                <a:cs typeface="Consolas"/>
              </a:rPr>
              <a:t>	</a:t>
            </a:r>
            <a:r>
              <a:rPr lang="en-US" sz="2000" dirty="0" smtClean="0">
                <a:solidFill>
                  <a:srgbClr val="4F81BD"/>
                </a:solidFill>
                <a:latin typeface="Consolas"/>
                <a:cs typeface="Consolas"/>
              </a:rPr>
              <a:t>return</a:t>
            </a:r>
            <a:r>
              <a:rPr lang="en-US" sz="2000" dirty="0" smtClean="0">
                <a:solidFill>
                  <a:srgbClr val="D74546"/>
                </a:solidFill>
                <a:latin typeface="Consolas"/>
                <a:cs typeface="Consolas"/>
              </a:rPr>
              <a:t> </a:t>
            </a:r>
            <a:r>
              <a:rPr lang="en-US" sz="2000" dirty="0" smtClean="0">
                <a:latin typeface="Consolas"/>
                <a:cs typeface="Consolas"/>
              </a:rPr>
              <a:t>state;</a:t>
            </a:r>
          </a:p>
          <a:p>
            <a:r>
              <a:rPr lang="en-US" sz="2000" dirty="0" smtClean="0">
                <a:latin typeface="Consolas"/>
                <a:cs typeface="Consolas"/>
              </a:rPr>
              <a:t>}</a:t>
            </a:r>
          </a:p>
        </p:txBody>
      </p:sp>
    </p:spTree>
    <p:extLst>
      <p:ext uri="{BB962C8B-B14F-4D97-AF65-F5344CB8AC3E}">
        <p14:creationId xmlns:p14="http://schemas.microsoft.com/office/powerpoint/2010/main" val="19988982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500"/>
                                        <p:tgtEl>
                                          <p:spTgt spid="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517320"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6" name="Oval 5"/>
          <p:cNvSpPr/>
          <p:nvPr/>
        </p:nvSpPr>
        <p:spPr>
          <a:xfrm>
            <a:off x="1969854"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cxnSp>
        <p:nvCxnSpPr>
          <p:cNvPr id="7" name="Straight Arrow Connector 6"/>
          <p:cNvCxnSpPr>
            <a:stCxn id="5" idx="6"/>
            <a:endCxn id="6" idx="2"/>
          </p:cNvCxnSpPr>
          <p:nvPr/>
        </p:nvCxnSpPr>
        <p:spPr>
          <a:xfrm>
            <a:off x="1364009"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17320"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5" idx="4"/>
            <a:endCxn id="8" idx="0"/>
          </p:cNvCxnSpPr>
          <p:nvPr/>
        </p:nvCxnSpPr>
        <p:spPr>
          <a:xfrm>
            <a:off x="940665"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969854"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6" idx="4"/>
            <a:endCxn id="10" idx="0"/>
          </p:cNvCxnSpPr>
          <p:nvPr/>
        </p:nvCxnSpPr>
        <p:spPr>
          <a:xfrm>
            <a:off x="2393199"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422388"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00"/>
                </a:solidFill>
                <a:latin typeface="Ubuntu"/>
                <a:cs typeface="Ubuntu"/>
              </a:rPr>
              <a:t>s2</a:t>
            </a:r>
            <a:endParaRPr lang="en-US" sz="2800" b="1" dirty="0">
              <a:solidFill>
                <a:srgbClr val="000000"/>
              </a:solidFill>
              <a:latin typeface="Ubuntu"/>
              <a:cs typeface="Ubuntu"/>
            </a:endParaRPr>
          </a:p>
        </p:txBody>
      </p:sp>
      <p:sp>
        <p:nvSpPr>
          <p:cNvPr id="13" name="Oval 12"/>
          <p:cNvSpPr/>
          <p:nvPr/>
        </p:nvSpPr>
        <p:spPr>
          <a:xfrm>
            <a:off x="4874922"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14" name="Oval 13"/>
          <p:cNvSpPr/>
          <p:nvPr/>
        </p:nvSpPr>
        <p:spPr>
          <a:xfrm>
            <a:off x="3422388"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12" idx="4"/>
            <a:endCxn id="14" idx="0"/>
          </p:cNvCxnSpPr>
          <p:nvPr/>
        </p:nvCxnSpPr>
        <p:spPr>
          <a:xfrm>
            <a:off x="3845733"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874922"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13" idx="4"/>
            <a:endCxn id="16" idx="0"/>
          </p:cNvCxnSpPr>
          <p:nvPr/>
        </p:nvCxnSpPr>
        <p:spPr>
          <a:xfrm>
            <a:off x="5298267"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6327456"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sp>
        <p:nvSpPr>
          <p:cNvPr id="19" name="Oval 18"/>
          <p:cNvSpPr/>
          <p:nvPr/>
        </p:nvSpPr>
        <p:spPr>
          <a:xfrm>
            <a:off x="7779991"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cxnSp>
        <p:nvCxnSpPr>
          <p:cNvPr id="20" name="Straight Arrow Connector 19"/>
          <p:cNvCxnSpPr>
            <a:stCxn id="18" idx="6"/>
            <a:endCxn id="19" idx="2"/>
          </p:cNvCxnSpPr>
          <p:nvPr/>
        </p:nvCxnSpPr>
        <p:spPr>
          <a:xfrm>
            <a:off x="7174145" y="4133334"/>
            <a:ext cx="605846"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6327456"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18" idx="4"/>
            <a:endCxn id="21" idx="0"/>
          </p:cNvCxnSpPr>
          <p:nvPr/>
        </p:nvCxnSpPr>
        <p:spPr>
          <a:xfrm>
            <a:off x="6750801"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7779991"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a:stCxn id="19" idx="4"/>
            <a:endCxn id="23" idx="0"/>
          </p:cNvCxnSpPr>
          <p:nvPr/>
        </p:nvCxnSpPr>
        <p:spPr>
          <a:xfrm>
            <a:off x="8203336"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6" idx="6"/>
            <a:endCxn id="12" idx="2"/>
          </p:cNvCxnSpPr>
          <p:nvPr/>
        </p:nvCxnSpPr>
        <p:spPr>
          <a:xfrm>
            <a:off x="2816543"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6"/>
            <a:endCxn id="13" idx="2"/>
          </p:cNvCxnSpPr>
          <p:nvPr/>
        </p:nvCxnSpPr>
        <p:spPr>
          <a:xfrm>
            <a:off x="4269077"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6"/>
            <a:endCxn id="18" idx="2"/>
          </p:cNvCxnSpPr>
          <p:nvPr/>
        </p:nvCxnSpPr>
        <p:spPr>
          <a:xfrm>
            <a:off x="5721611"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7174145" y="3709989"/>
            <a:ext cx="1445153"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9" name="Rectangle 28"/>
          <p:cNvSpPr/>
          <p:nvPr/>
        </p:nvSpPr>
        <p:spPr>
          <a:xfrm>
            <a:off x="5721612" y="3709989"/>
            <a:ext cx="1448760"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Rectangle 29"/>
          <p:cNvSpPr/>
          <p:nvPr/>
        </p:nvSpPr>
        <p:spPr>
          <a:xfrm>
            <a:off x="4269078"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Rectangle 30"/>
          <p:cNvSpPr/>
          <p:nvPr/>
        </p:nvSpPr>
        <p:spPr>
          <a:xfrm>
            <a:off x="2816544"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6" name="TextBox 35"/>
          <p:cNvSpPr txBox="1"/>
          <p:nvPr/>
        </p:nvSpPr>
        <p:spPr>
          <a:xfrm>
            <a:off x="3355841" y="3340657"/>
            <a:ext cx="1029496"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2</a:t>
            </a:r>
            <a:r>
              <a:rPr lang="en-US" dirty="0" smtClean="0">
                <a:solidFill>
                  <a:schemeClr val="tx1">
                    <a:lumMod val="75000"/>
                  </a:schemeClr>
                </a:solidFill>
                <a:latin typeface="Consolas"/>
                <a:cs typeface="Consolas"/>
              </a:rPr>
              <a:t>)</a:t>
            </a:r>
          </a:p>
        </p:txBody>
      </p:sp>
      <p:sp>
        <p:nvSpPr>
          <p:cNvPr id="37" name="TextBox 36"/>
          <p:cNvSpPr txBox="1"/>
          <p:nvPr/>
        </p:nvSpPr>
        <p:spPr>
          <a:xfrm>
            <a:off x="4700577" y="3345152"/>
            <a:ext cx="1245691"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3</a:t>
            </a:r>
            <a:r>
              <a:rPr lang="en-US" dirty="0" smtClean="0">
                <a:solidFill>
                  <a:schemeClr val="tx1">
                    <a:lumMod val="75000"/>
                  </a:schemeClr>
                </a:solidFill>
                <a:latin typeface="Consolas"/>
                <a:cs typeface="Consolas"/>
              </a:rPr>
              <a:t>)</a:t>
            </a:r>
          </a:p>
        </p:txBody>
      </p:sp>
      <p:sp>
        <p:nvSpPr>
          <p:cNvPr id="38" name="TextBox 37"/>
          <p:cNvSpPr txBox="1"/>
          <p:nvPr/>
        </p:nvSpPr>
        <p:spPr>
          <a:xfrm>
            <a:off x="6165117" y="3340691"/>
            <a:ext cx="1245691"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mm(4)</a:t>
            </a:r>
          </a:p>
        </p:txBody>
      </p:sp>
      <p:sp>
        <p:nvSpPr>
          <p:cNvPr id="39" name="TextBox 38"/>
          <p:cNvSpPr txBox="1"/>
          <p:nvPr/>
        </p:nvSpPr>
        <p:spPr>
          <a:xfrm>
            <a:off x="7617950" y="3345186"/>
            <a:ext cx="1245691" cy="369332"/>
          </a:xfrm>
          <a:prstGeom prst="rect">
            <a:avLst/>
          </a:prstGeom>
          <a:noFill/>
        </p:spPr>
        <p:txBody>
          <a:bodyPr wrap="square" rtlCol="0">
            <a:spAutoFit/>
          </a:bodyPr>
          <a:lstStyle/>
          <a:p>
            <a:pPr algn="ctr"/>
            <a:r>
              <a:rPr lang="en-US" dirty="0" smtClean="0">
                <a:solidFill>
                  <a:schemeClr val="tx1">
                    <a:lumMod val="75000"/>
                  </a:schemeClr>
                </a:solidFill>
                <a:latin typeface="Consolas"/>
                <a:cs typeface="Consolas"/>
              </a:rPr>
              <a:t>hmm(5)</a:t>
            </a:r>
          </a:p>
        </p:txBody>
      </p:sp>
      <p:grpSp>
        <p:nvGrpSpPr>
          <p:cNvPr id="44" name="Group 43"/>
          <p:cNvGrpSpPr/>
          <p:nvPr/>
        </p:nvGrpSpPr>
        <p:grpSpPr>
          <a:xfrm>
            <a:off x="6750800" y="5856028"/>
            <a:ext cx="1452536" cy="475172"/>
            <a:chOff x="6750800" y="5884894"/>
            <a:chExt cx="1452536" cy="475172"/>
          </a:xfrm>
        </p:grpSpPr>
        <p:sp>
          <p:nvSpPr>
            <p:cNvPr id="3" name="Left Arrow 2"/>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TextBox 39"/>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46" name="Group 45"/>
          <p:cNvGrpSpPr/>
          <p:nvPr/>
        </p:nvGrpSpPr>
        <p:grpSpPr>
          <a:xfrm>
            <a:off x="5298267" y="5856028"/>
            <a:ext cx="1452536" cy="475172"/>
            <a:chOff x="6750800" y="5884894"/>
            <a:chExt cx="1452536" cy="475172"/>
          </a:xfrm>
        </p:grpSpPr>
        <p:sp>
          <p:nvSpPr>
            <p:cNvPr id="47" name="Left Arrow 46"/>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TextBox 47"/>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49" name="Group 48"/>
          <p:cNvGrpSpPr/>
          <p:nvPr/>
        </p:nvGrpSpPr>
        <p:grpSpPr>
          <a:xfrm>
            <a:off x="3842877" y="5856028"/>
            <a:ext cx="1452536" cy="475172"/>
            <a:chOff x="6750800" y="5884894"/>
            <a:chExt cx="1452536" cy="475172"/>
          </a:xfrm>
        </p:grpSpPr>
        <p:sp>
          <p:nvSpPr>
            <p:cNvPr id="50" name="Left Arrow 49"/>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 name="TextBox 50"/>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73" name="Group 72"/>
          <p:cNvGrpSpPr/>
          <p:nvPr/>
        </p:nvGrpSpPr>
        <p:grpSpPr>
          <a:xfrm flipH="1">
            <a:off x="3865465" y="6285978"/>
            <a:ext cx="1455569" cy="475172"/>
            <a:chOff x="6750800" y="5884894"/>
            <a:chExt cx="1452536" cy="475172"/>
          </a:xfrm>
        </p:grpSpPr>
        <p:sp>
          <p:nvSpPr>
            <p:cNvPr id="74" name="Left Arrow 73"/>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5" name="TextBox 74"/>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76" name="Group 75"/>
          <p:cNvGrpSpPr/>
          <p:nvPr/>
        </p:nvGrpSpPr>
        <p:grpSpPr>
          <a:xfrm flipH="1">
            <a:off x="5332248" y="6285978"/>
            <a:ext cx="1455569" cy="475172"/>
            <a:chOff x="6750800" y="5884894"/>
            <a:chExt cx="1452536" cy="475172"/>
          </a:xfrm>
        </p:grpSpPr>
        <p:sp>
          <p:nvSpPr>
            <p:cNvPr id="77" name="Left Arrow 76"/>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8" name="TextBox 77"/>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79" name="Group 78"/>
          <p:cNvGrpSpPr/>
          <p:nvPr/>
        </p:nvGrpSpPr>
        <p:grpSpPr>
          <a:xfrm flipH="1">
            <a:off x="6794278" y="6285978"/>
            <a:ext cx="1455569" cy="475172"/>
            <a:chOff x="6750800" y="5884894"/>
            <a:chExt cx="1452536" cy="475172"/>
          </a:xfrm>
        </p:grpSpPr>
        <p:sp>
          <p:nvSpPr>
            <p:cNvPr id="80" name="Left Arrow 79"/>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1" name="TextBox 80"/>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sp>
        <p:nvSpPr>
          <p:cNvPr id="72" name="TextBox 71"/>
          <p:cNvSpPr txBox="1"/>
          <p:nvPr/>
        </p:nvSpPr>
        <p:spPr>
          <a:xfrm>
            <a:off x="6165117" y="1719383"/>
            <a:ext cx="2611333" cy="1200329"/>
          </a:xfrm>
          <a:prstGeom prst="rect">
            <a:avLst/>
          </a:prstGeom>
          <a:noFill/>
        </p:spPr>
        <p:txBody>
          <a:bodyPr wrap="square" rtlCol="0">
            <a:spAutoFit/>
          </a:bodyPr>
          <a:lstStyle/>
          <a:p>
            <a:pPr algn="ctr"/>
            <a:r>
              <a:rPr lang="en-US" sz="3600" b="1" dirty="0" smtClean="0">
                <a:latin typeface="Ubuntu Light"/>
                <a:cs typeface="Ubuntu Light"/>
              </a:rPr>
              <a:t>~2n calls + returns</a:t>
            </a:r>
          </a:p>
        </p:txBody>
      </p:sp>
      <p:sp>
        <p:nvSpPr>
          <p:cNvPr id="4" name="TextBox 3"/>
          <p:cNvSpPr txBox="1"/>
          <p:nvPr/>
        </p:nvSpPr>
        <p:spPr>
          <a:xfrm>
            <a:off x="228179" y="6284405"/>
            <a:ext cx="3327823" cy="400110"/>
          </a:xfrm>
          <a:prstGeom prst="rect">
            <a:avLst/>
          </a:prstGeom>
          <a:noFill/>
        </p:spPr>
        <p:txBody>
          <a:bodyPr wrap="square" rtlCol="0">
            <a:spAutoFit/>
          </a:bodyPr>
          <a:lstStyle/>
          <a:p>
            <a:r>
              <a:rPr lang="en-US" sz="2000" dirty="0" smtClean="0">
                <a:latin typeface="Ubuntu Light"/>
                <a:cs typeface="Ubuntu Light"/>
              </a:rPr>
              <a:t>…and start right here?</a:t>
            </a:r>
          </a:p>
        </p:txBody>
      </p:sp>
      <p:cxnSp>
        <p:nvCxnSpPr>
          <p:cNvPr id="82" name="Straight Arrow Connector 81"/>
          <p:cNvCxnSpPr/>
          <p:nvPr/>
        </p:nvCxnSpPr>
        <p:spPr>
          <a:xfrm flipV="1">
            <a:off x="2393199" y="5878971"/>
            <a:ext cx="820878" cy="429950"/>
          </a:xfrm>
          <a:prstGeom prst="straightConnector1">
            <a:avLst/>
          </a:prstGeom>
          <a:ln w="28575"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5" name="Content Placeholder 4"/>
          <p:cNvSpPr txBox="1">
            <a:spLocks/>
          </p:cNvSpPr>
          <p:nvPr/>
        </p:nvSpPr>
        <p:spPr>
          <a:xfrm>
            <a:off x="428336" y="279036"/>
            <a:ext cx="6653061" cy="3146356"/>
          </a:xfrm>
          <a:prstGeom prst="rect">
            <a:avLst/>
          </a:prstGeom>
        </p:spPr>
        <p:txBody>
          <a:bodyPr>
            <a:normAutofit/>
          </a:bodyPr>
          <a:lstStyle>
            <a:lvl1pPr marL="0" indent="0" algn="l" defTabSz="457200" rtl="0" eaLnBrk="1" latinLnBrk="0" hangingPunct="1">
              <a:spcBef>
                <a:spcPct val="20000"/>
              </a:spcBef>
              <a:buFontTx/>
              <a:buNone/>
              <a:defRPr sz="3200" b="0" i="0" kern="1200">
                <a:solidFill>
                  <a:schemeClr val="tx1"/>
                </a:solidFill>
                <a:latin typeface="Ubuntu Light"/>
                <a:ea typeface="+mn-ea"/>
                <a:cs typeface="Ubuntu Light"/>
              </a:defRPr>
            </a:lvl1pPr>
            <a:lvl2pPr marL="457200" indent="0" algn="l" defTabSz="457200" rtl="0" eaLnBrk="1" latinLnBrk="0" hangingPunct="1">
              <a:spcBef>
                <a:spcPct val="20000"/>
              </a:spcBef>
              <a:buFontTx/>
              <a:buNone/>
              <a:defRPr sz="2800" b="0" i="0" kern="1200">
                <a:solidFill>
                  <a:schemeClr val="tx1"/>
                </a:solidFill>
                <a:latin typeface="Ubuntu Light"/>
                <a:ea typeface="+mn-ea"/>
                <a:cs typeface="Ubuntu Light"/>
              </a:defRPr>
            </a:lvl2pPr>
            <a:lvl3pPr marL="914400" indent="0" algn="l" defTabSz="457200" rtl="0" eaLnBrk="1" latinLnBrk="0" hangingPunct="1">
              <a:spcBef>
                <a:spcPct val="20000"/>
              </a:spcBef>
              <a:buFontTx/>
              <a:buNone/>
              <a:defRPr sz="2400" b="0" i="0" kern="1200">
                <a:solidFill>
                  <a:schemeClr val="tx1"/>
                </a:solidFill>
                <a:latin typeface="Ubuntu Light"/>
                <a:ea typeface="+mn-ea"/>
                <a:cs typeface="Ubuntu Light"/>
              </a:defRPr>
            </a:lvl3pPr>
            <a:lvl4pPr marL="1371600" indent="0" algn="l" defTabSz="457200" rtl="0" eaLnBrk="1" latinLnBrk="0" hangingPunct="1">
              <a:spcBef>
                <a:spcPct val="20000"/>
              </a:spcBef>
              <a:buFontTx/>
              <a:buNone/>
              <a:defRPr sz="2000" b="0" i="0" kern="1200">
                <a:solidFill>
                  <a:schemeClr val="tx1"/>
                </a:solidFill>
                <a:latin typeface="Ubuntu Light"/>
                <a:ea typeface="+mn-ea"/>
                <a:cs typeface="Ubuntu Light"/>
              </a:defRPr>
            </a:lvl4pPr>
            <a:lvl5pPr marL="1828800" indent="0" algn="l" defTabSz="457200" rtl="0" eaLnBrk="1" latinLnBrk="0" hangingPunct="1">
              <a:spcBef>
                <a:spcPct val="20000"/>
              </a:spcBef>
              <a:buFontTx/>
              <a:buNone/>
              <a:defRPr sz="2000" b="0" i="0" kern="1200">
                <a:solidFill>
                  <a:schemeClr val="tx1"/>
                </a:solidFill>
                <a:latin typeface="Ubuntu Light"/>
                <a:ea typeface="+mn-ea"/>
                <a:cs typeface="Ubuntu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err="1">
                <a:solidFill>
                  <a:schemeClr val="accent1"/>
                </a:solidFill>
                <a:latin typeface="Consolas"/>
                <a:cs typeface="Consolas"/>
              </a:rPr>
              <a:t>var</a:t>
            </a:r>
            <a:r>
              <a:rPr lang="en-US" sz="2000" dirty="0">
                <a:solidFill>
                  <a:schemeClr val="accent1"/>
                </a:solidFill>
                <a:latin typeface="Consolas"/>
                <a:cs typeface="Consolas"/>
              </a:rPr>
              <a:t> </a:t>
            </a:r>
            <a:r>
              <a:rPr lang="en-US" sz="2000" dirty="0" err="1">
                <a:latin typeface="Consolas"/>
                <a:cs typeface="Consolas"/>
              </a:rPr>
              <a:t>obs</a:t>
            </a:r>
            <a:r>
              <a:rPr lang="en-US" sz="2000" dirty="0">
                <a:latin typeface="Consolas"/>
                <a:cs typeface="Consolas"/>
              </a:rPr>
              <a:t> </a:t>
            </a:r>
            <a:r>
              <a:rPr lang="en-US" sz="2000" dirty="0">
                <a:solidFill>
                  <a:srgbClr val="FFFFFF"/>
                </a:solidFill>
                <a:latin typeface="Consolas"/>
                <a:cs typeface="Consolas"/>
              </a:rPr>
              <a:t>= </a:t>
            </a:r>
            <a:r>
              <a:rPr lang="en-US" sz="2000" dirty="0" err="1">
                <a:latin typeface="Consolas"/>
                <a:cs typeface="Consolas"/>
              </a:rPr>
              <a:t>loadObservations</a:t>
            </a:r>
            <a:r>
              <a:rPr lang="en-US" sz="2000" dirty="0">
                <a:latin typeface="Consolas"/>
                <a:cs typeface="Consolas"/>
              </a:rPr>
              <a:t>(</a:t>
            </a:r>
            <a:r>
              <a:rPr lang="en-US" sz="2000" dirty="0">
                <a:solidFill>
                  <a:srgbClr val="F3F65C"/>
                </a:solidFill>
                <a:latin typeface="Consolas"/>
                <a:cs typeface="Consolas"/>
              </a:rPr>
              <a:t>‘</a:t>
            </a:r>
            <a:r>
              <a:rPr lang="en-US" sz="2000" dirty="0" err="1">
                <a:solidFill>
                  <a:srgbClr val="F3F65C"/>
                </a:solidFill>
                <a:latin typeface="Consolas"/>
                <a:cs typeface="Consolas"/>
              </a:rPr>
              <a:t>file.txt</a:t>
            </a:r>
            <a:r>
              <a:rPr lang="en-US" sz="2000" dirty="0">
                <a:solidFill>
                  <a:srgbClr val="F3F65C"/>
                </a:solidFill>
                <a:latin typeface="Consolas"/>
                <a:cs typeface="Consolas"/>
              </a:rPr>
              <a:t>’</a:t>
            </a:r>
            <a:r>
              <a:rPr lang="en-US" sz="2000" dirty="0">
                <a:latin typeface="Consolas"/>
                <a:cs typeface="Consolas"/>
              </a:rPr>
              <a:t>)</a:t>
            </a:r>
            <a:r>
              <a:rPr lang="en-US" sz="2000" dirty="0" smtClean="0">
                <a:latin typeface="Consolas"/>
                <a:cs typeface="Consolas"/>
              </a:rPr>
              <a:t>;</a:t>
            </a:r>
            <a:endParaRPr lang="en-US" sz="2000" dirty="0" smtClean="0">
              <a:solidFill>
                <a:srgbClr val="4F81BD"/>
              </a:solidFill>
              <a:latin typeface="Consolas"/>
              <a:cs typeface="Consolas"/>
            </a:endParaRPr>
          </a:p>
          <a:p>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hmm </a:t>
            </a:r>
            <a:r>
              <a:rPr lang="en-US" sz="2000" dirty="0">
                <a:solidFill>
                  <a:srgbClr val="FFFFFF"/>
                </a:solidFill>
                <a:latin typeface="Consolas"/>
                <a:cs typeface="Consolas"/>
              </a:rPr>
              <a:t>= </a:t>
            </a:r>
            <a:r>
              <a:rPr lang="en-US" sz="2000" dirty="0">
                <a:solidFill>
                  <a:srgbClr val="4F81BD"/>
                </a:solidFill>
                <a:latin typeface="Consolas"/>
                <a:cs typeface="Consolas"/>
              </a:rPr>
              <a:t>function</a:t>
            </a:r>
            <a:r>
              <a:rPr lang="en-US" sz="2000" dirty="0">
                <a:latin typeface="Consolas"/>
                <a:cs typeface="Consolas"/>
              </a:rPr>
              <a:t>(n) {</a:t>
            </a:r>
          </a:p>
          <a:p>
            <a:r>
              <a:rPr lang="en-US" sz="2000" dirty="0">
                <a:latin typeface="Consolas"/>
                <a:cs typeface="Consolas"/>
              </a:rPr>
              <a:t>	</a:t>
            </a:r>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state = (n == 0) ?</a:t>
            </a:r>
          </a:p>
          <a:p>
            <a:r>
              <a:rPr lang="en-US" sz="2000" dirty="0">
                <a:latin typeface="Consolas"/>
                <a:cs typeface="Consolas"/>
              </a:rPr>
              <a:t>		</a:t>
            </a:r>
            <a:r>
              <a:rPr lang="en-US" sz="2000" dirty="0" err="1">
                <a:latin typeface="Consolas"/>
                <a:cs typeface="Consolas"/>
              </a:rPr>
              <a:t>initState</a:t>
            </a:r>
            <a:r>
              <a:rPr lang="en-US" sz="2000" dirty="0">
                <a:latin typeface="Consolas"/>
                <a:cs typeface="Consolas"/>
              </a:rPr>
              <a:t>() :</a:t>
            </a:r>
          </a:p>
          <a:p>
            <a:r>
              <a:rPr lang="en-US" sz="2000" dirty="0">
                <a:latin typeface="Consolas"/>
                <a:cs typeface="Consolas"/>
              </a:rPr>
              <a:t>		transition</a:t>
            </a:r>
            <a:r>
              <a:rPr lang="en-US" sz="2000" dirty="0" smtClean="0">
                <a:latin typeface="Consolas"/>
                <a:cs typeface="Consolas"/>
              </a:rPr>
              <a:t>(</a:t>
            </a:r>
            <a:r>
              <a:rPr lang="en-US" sz="2000" dirty="0" smtClean="0">
                <a:solidFill>
                  <a:schemeClr val="accent6"/>
                </a:solidFill>
                <a:latin typeface="Consolas"/>
                <a:cs typeface="Consolas"/>
              </a:rPr>
              <a:t>cache</a:t>
            </a:r>
            <a:r>
              <a:rPr lang="en-US" sz="2000" dirty="0" smtClean="0">
                <a:latin typeface="Consolas"/>
                <a:cs typeface="Consolas"/>
              </a:rPr>
              <a:t>(hmm, n</a:t>
            </a:r>
            <a:r>
              <a:rPr lang="en-US" sz="2000" dirty="0">
                <a:latin typeface="Consolas"/>
                <a:cs typeface="Consolas"/>
              </a:rPr>
              <a:t>-1));</a:t>
            </a:r>
          </a:p>
          <a:p>
            <a:r>
              <a:rPr lang="en-US" sz="2000" dirty="0" smtClean="0">
                <a:latin typeface="Consolas"/>
                <a:cs typeface="Consolas"/>
              </a:rPr>
              <a:t>	observe</a:t>
            </a:r>
            <a:r>
              <a:rPr lang="en-US" sz="2000" dirty="0">
                <a:latin typeface="Consolas"/>
                <a:cs typeface="Consolas"/>
              </a:rPr>
              <a:t>(state, </a:t>
            </a:r>
            <a:r>
              <a:rPr lang="en-US" sz="2000" dirty="0" err="1">
                <a:latin typeface="Consolas"/>
                <a:cs typeface="Consolas"/>
              </a:rPr>
              <a:t>obs</a:t>
            </a:r>
            <a:r>
              <a:rPr lang="en-US" sz="2000" dirty="0">
                <a:latin typeface="Consolas"/>
                <a:cs typeface="Consolas"/>
              </a:rPr>
              <a:t>[n])</a:t>
            </a:r>
            <a:r>
              <a:rPr lang="en-US" sz="2000" dirty="0" smtClean="0">
                <a:latin typeface="Consolas"/>
                <a:cs typeface="Consolas"/>
              </a:rPr>
              <a:t>;</a:t>
            </a:r>
          </a:p>
          <a:p>
            <a:r>
              <a:rPr lang="en-US" sz="2000" dirty="0" smtClean="0">
                <a:latin typeface="Consolas"/>
                <a:cs typeface="Consolas"/>
              </a:rPr>
              <a:t>	</a:t>
            </a:r>
            <a:r>
              <a:rPr lang="en-US" sz="2000" dirty="0" smtClean="0">
                <a:solidFill>
                  <a:srgbClr val="4F81BD"/>
                </a:solidFill>
                <a:latin typeface="Consolas"/>
                <a:cs typeface="Consolas"/>
              </a:rPr>
              <a:t>return</a:t>
            </a:r>
            <a:r>
              <a:rPr lang="en-US" sz="2000" dirty="0" smtClean="0">
                <a:solidFill>
                  <a:srgbClr val="D74546"/>
                </a:solidFill>
                <a:latin typeface="Consolas"/>
                <a:cs typeface="Consolas"/>
              </a:rPr>
              <a:t> </a:t>
            </a:r>
            <a:r>
              <a:rPr lang="en-US" sz="2000" dirty="0" smtClean="0">
                <a:latin typeface="Consolas"/>
                <a:cs typeface="Consolas"/>
              </a:rPr>
              <a:t>state;</a:t>
            </a:r>
          </a:p>
          <a:p>
            <a:r>
              <a:rPr lang="en-US" sz="2000" dirty="0" smtClean="0">
                <a:latin typeface="Consolas"/>
                <a:cs typeface="Consolas"/>
              </a:rPr>
              <a:t>}</a:t>
            </a:r>
          </a:p>
        </p:txBody>
      </p:sp>
    </p:spTree>
    <p:extLst>
      <p:ext uri="{BB962C8B-B14F-4D97-AF65-F5344CB8AC3E}">
        <p14:creationId xmlns:p14="http://schemas.microsoft.com/office/powerpoint/2010/main" val="19964361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517320"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6" name="Oval 5"/>
          <p:cNvSpPr/>
          <p:nvPr/>
        </p:nvSpPr>
        <p:spPr>
          <a:xfrm>
            <a:off x="1969854"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cxnSp>
        <p:nvCxnSpPr>
          <p:cNvPr id="7" name="Straight Arrow Connector 6"/>
          <p:cNvCxnSpPr>
            <a:stCxn id="5" idx="6"/>
            <a:endCxn id="6" idx="2"/>
          </p:cNvCxnSpPr>
          <p:nvPr/>
        </p:nvCxnSpPr>
        <p:spPr>
          <a:xfrm>
            <a:off x="1364009"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17320"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5" idx="4"/>
            <a:endCxn id="8" idx="0"/>
          </p:cNvCxnSpPr>
          <p:nvPr/>
        </p:nvCxnSpPr>
        <p:spPr>
          <a:xfrm>
            <a:off x="940665"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969854"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6" idx="4"/>
            <a:endCxn id="10" idx="0"/>
          </p:cNvCxnSpPr>
          <p:nvPr/>
        </p:nvCxnSpPr>
        <p:spPr>
          <a:xfrm>
            <a:off x="2393199"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422388"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00"/>
                </a:solidFill>
                <a:latin typeface="Ubuntu"/>
                <a:cs typeface="Ubuntu"/>
              </a:rPr>
              <a:t>s2</a:t>
            </a:r>
            <a:endParaRPr lang="en-US" sz="2800" b="1" dirty="0">
              <a:solidFill>
                <a:srgbClr val="000000"/>
              </a:solidFill>
              <a:latin typeface="Ubuntu"/>
              <a:cs typeface="Ubuntu"/>
            </a:endParaRPr>
          </a:p>
        </p:txBody>
      </p:sp>
      <p:sp>
        <p:nvSpPr>
          <p:cNvPr id="13" name="Oval 12"/>
          <p:cNvSpPr/>
          <p:nvPr/>
        </p:nvSpPr>
        <p:spPr>
          <a:xfrm>
            <a:off x="4874922"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14" name="Oval 13"/>
          <p:cNvSpPr/>
          <p:nvPr/>
        </p:nvSpPr>
        <p:spPr>
          <a:xfrm>
            <a:off x="3422388"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12" idx="4"/>
            <a:endCxn id="14" idx="0"/>
          </p:cNvCxnSpPr>
          <p:nvPr/>
        </p:nvCxnSpPr>
        <p:spPr>
          <a:xfrm>
            <a:off x="3845733"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874922"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13" idx="4"/>
            <a:endCxn id="16" idx="0"/>
          </p:cNvCxnSpPr>
          <p:nvPr/>
        </p:nvCxnSpPr>
        <p:spPr>
          <a:xfrm>
            <a:off x="5298267"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6327456"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sp>
        <p:nvSpPr>
          <p:cNvPr id="19" name="Oval 18"/>
          <p:cNvSpPr/>
          <p:nvPr/>
        </p:nvSpPr>
        <p:spPr>
          <a:xfrm>
            <a:off x="7779991"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cxnSp>
        <p:nvCxnSpPr>
          <p:cNvPr id="20" name="Straight Arrow Connector 19"/>
          <p:cNvCxnSpPr>
            <a:stCxn id="18" idx="6"/>
            <a:endCxn id="19" idx="2"/>
          </p:cNvCxnSpPr>
          <p:nvPr/>
        </p:nvCxnSpPr>
        <p:spPr>
          <a:xfrm>
            <a:off x="7174145" y="4133334"/>
            <a:ext cx="605846"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6327456"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18" idx="4"/>
            <a:endCxn id="21" idx="0"/>
          </p:cNvCxnSpPr>
          <p:nvPr/>
        </p:nvCxnSpPr>
        <p:spPr>
          <a:xfrm>
            <a:off x="6750801"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7779991"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a:stCxn id="19" idx="4"/>
            <a:endCxn id="23" idx="0"/>
          </p:cNvCxnSpPr>
          <p:nvPr/>
        </p:nvCxnSpPr>
        <p:spPr>
          <a:xfrm>
            <a:off x="8203336"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6" idx="6"/>
            <a:endCxn id="12" idx="2"/>
          </p:cNvCxnSpPr>
          <p:nvPr/>
        </p:nvCxnSpPr>
        <p:spPr>
          <a:xfrm>
            <a:off x="2816543"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6"/>
            <a:endCxn id="13" idx="2"/>
          </p:cNvCxnSpPr>
          <p:nvPr/>
        </p:nvCxnSpPr>
        <p:spPr>
          <a:xfrm>
            <a:off x="4269077"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6"/>
            <a:endCxn id="18" idx="2"/>
          </p:cNvCxnSpPr>
          <p:nvPr/>
        </p:nvCxnSpPr>
        <p:spPr>
          <a:xfrm>
            <a:off x="5721611"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7174145" y="3709989"/>
            <a:ext cx="1445153"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9" name="Rectangle 28"/>
          <p:cNvSpPr/>
          <p:nvPr/>
        </p:nvSpPr>
        <p:spPr>
          <a:xfrm>
            <a:off x="5721612" y="3709989"/>
            <a:ext cx="1448760"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Rectangle 29"/>
          <p:cNvSpPr/>
          <p:nvPr/>
        </p:nvSpPr>
        <p:spPr>
          <a:xfrm>
            <a:off x="4269078"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Rectangle 30"/>
          <p:cNvSpPr/>
          <p:nvPr/>
        </p:nvSpPr>
        <p:spPr>
          <a:xfrm>
            <a:off x="2816544"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6" name="TextBox 35"/>
          <p:cNvSpPr txBox="1"/>
          <p:nvPr/>
        </p:nvSpPr>
        <p:spPr>
          <a:xfrm>
            <a:off x="3355841" y="3340657"/>
            <a:ext cx="1029496"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2</a:t>
            </a:r>
            <a:r>
              <a:rPr lang="en-US" dirty="0" smtClean="0">
                <a:solidFill>
                  <a:schemeClr val="tx1">
                    <a:lumMod val="75000"/>
                  </a:schemeClr>
                </a:solidFill>
                <a:latin typeface="Consolas"/>
                <a:cs typeface="Consolas"/>
              </a:rPr>
              <a:t>)</a:t>
            </a:r>
          </a:p>
        </p:txBody>
      </p:sp>
      <p:sp>
        <p:nvSpPr>
          <p:cNvPr id="37" name="TextBox 36"/>
          <p:cNvSpPr txBox="1"/>
          <p:nvPr/>
        </p:nvSpPr>
        <p:spPr>
          <a:xfrm>
            <a:off x="4700577" y="3345152"/>
            <a:ext cx="1245691"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3</a:t>
            </a:r>
            <a:r>
              <a:rPr lang="en-US" dirty="0" smtClean="0">
                <a:solidFill>
                  <a:schemeClr val="tx1">
                    <a:lumMod val="75000"/>
                  </a:schemeClr>
                </a:solidFill>
                <a:latin typeface="Consolas"/>
                <a:cs typeface="Consolas"/>
              </a:rPr>
              <a:t>)</a:t>
            </a:r>
          </a:p>
        </p:txBody>
      </p:sp>
      <p:sp>
        <p:nvSpPr>
          <p:cNvPr id="38" name="TextBox 37"/>
          <p:cNvSpPr txBox="1"/>
          <p:nvPr/>
        </p:nvSpPr>
        <p:spPr>
          <a:xfrm>
            <a:off x="6165117" y="3340691"/>
            <a:ext cx="1245691"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mm(4)</a:t>
            </a:r>
          </a:p>
        </p:txBody>
      </p:sp>
      <p:sp>
        <p:nvSpPr>
          <p:cNvPr id="39" name="TextBox 38"/>
          <p:cNvSpPr txBox="1"/>
          <p:nvPr/>
        </p:nvSpPr>
        <p:spPr>
          <a:xfrm>
            <a:off x="7617950" y="3345186"/>
            <a:ext cx="1245691" cy="369332"/>
          </a:xfrm>
          <a:prstGeom prst="rect">
            <a:avLst/>
          </a:prstGeom>
          <a:noFill/>
        </p:spPr>
        <p:txBody>
          <a:bodyPr wrap="square" rtlCol="0">
            <a:spAutoFit/>
          </a:bodyPr>
          <a:lstStyle/>
          <a:p>
            <a:pPr algn="ctr"/>
            <a:r>
              <a:rPr lang="en-US" dirty="0" smtClean="0">
                <a:solidFill>
                  <a:schemeClr val="tx1">
                    <a:lumMod val="75000"/>
                  </a:schemeClr>
                </a:solidFill>
                <a:latin typeface="Consolas"/>
                <a:cs typeface="Consolas"/>
              </a:rPr>
              <a:t>hmm(5)</a:t>
            </a:r>
          </a:p>
        </p:txBody>
      </p:sp>
      <p:grpSp>
        <p:nvGrpSpPr>
          <p:cNvPr id="44" name="Group 43"/>
          <p:cNvGrpSpPr/>
          <p:nvPr/>
        </p:nvGrpSpPr>
        <p:grpSpPr>
          <a:xfrm>
            <a:off x="6750800" y="5856028"/>
            <a:ext cx="1452536" cy="475172"/>
            <a:chOff x="6750800" y="5884894"/>
            <a:chExt cx="1452536" cy="475172"/>
          </a:xfrm>
        </p:grpSpPr>
        <p:sp>
          <p:nvSpPr>
            <p:cNvPr id="3" name="Left Arrow 2"/>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TextBox 39"/>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46" name="Group 45"/>
          <p:cNvGrpSpPr/>
          <p:nvPr/>
        </p:nvGrpSpPr>
        <p:grpSpPr>
          <a:xfrm>
            <a:off x="5298267" y="5856028"/>
            <a:ext cx="1452536" cy="475172"/>
            <a:chOff x="6750800" y="5884894"/>
            <a:chExt cx="1452536" cy="475172"/>
          </a:xfrm>
        </p:grpSpPr>
        <p:sp>
          <p:nvSpPr>
            <p:cNvPr id="47" name="Left Arrow 46"/>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TextBox 47"/>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49" name="Group 48"/>
          <p:cNvGrpSpPr/>
          <p:nvPr/>
        </p:nvGrpSpPr>
        <p:grpSpPr>
          <a:xfrm>
            <a:off x="3842877" y="5856028"/>
            <a:ext cx="1452536" cy="475172"/>
            <a:chOff x="6750800" y="5884894"/>
            <a:chExt cx="1452536" cy="475172"/>
          </a:xfrm>
        </p:grpSpPr>
        <p:sp>
          <p:nvSpPr>
            <p:cNvPr id="50" name="Left Arrow 49"/>
            <p:cNvSpPr/>
            <p:nvPr/>
          </p:nvSpPr>
          <p:spPr>
            <a:xfrm>
              <a:off x="6750800" y="5907837"/>
              <a:ext cx="1452536" cy="452229"/>
            </a:xfrm>
            <a:prstGeom prst="leftArrow">
              <a:avLst>
                <a:gd name="adj1" fmla="val 72222"/>
                <a:gd name="adj2" fmla="val 50000"/>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 name="TextBox 50"/>
            <p:cNvSpPr txBox="1"/>
            <p:nvPr/>
          </p:nvSpPr>
          <p:spPr>
            <a:xfrm>
              <a:off x="7001266" y="5884894"/>
              <a:ext cx="104874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Call</a:t>
              </a:r>
            </a:p>
          </p:txBody>
        </p:sp>
      </p:grpSp>
      <p:grpSp>
        <p:nvGrpSpPr>
          <p:cNvPr id="73" name="Group 72"/>
          <p:cNvGrpSpPr/>
          <p:nvPr/>
        </p:nvGrpSpPr>
        <p:grpSpPr>
          <a:xfrm flipH="1">
            <a:off x="3865465" y="6285978"/>
            <a:ext cx="1455569" cy="475172"/>
            <a:chOff x="6750800" y="5884894"/>
            <a:chExt cx="1452536" cy="475172"/>
          </a:xfrm>
        </p:grpSpPr>
        <p:sp>
          <p:nvSpPr>
            <p:cNvPr id="74" name="Left Arrow 73"/>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5" name="TextBox 74"/>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76" name="Group 75"/>
          <p:cNvGrpSpPr/>
          <p:nvPr/>
        </p:nvGrpSpPr>
        <p:grpSpPr>
          <a:xfrm flipH="1">
            <a:off x="5332248" y="6285978"/>
            <a:ext cx="1455569" cy="475172"/>
            <a:chOff x="6750800" y="5884894"/>
            <a:chExt cx="1452536" cy="475172"/>
          </a:xfrm>
        </p:grpSpPr>
        <p:sp>
          <p:nvSpPr>
            <p:cNvPr id="77" name="Left Arrow 76"/>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8" name="TextBox 77"/>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79" name="Group 78"/>
          <p:cNvGrpSpPr/>
          <p:nvPr/>
        </p:nvGrpSpPr>
        <p:grpSpPr>
          <a:xfrm flipH="1">
            <a:off x="6794278" y="6285978"/>
            <a:ext cx="1455569" cy="475172"/>
            <a:chOff x="6750800" y="5884894"/>
            <a:chExt cx="1452536" cy="475172"/>
          </a:xfrm>
        </p:grpSpPr>
        <p:sp>
          <p:nvSpPr>
            <p:cNvPr id="80" name="Left Arrow 79"/>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1" name="TextBox 80"/>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2" name="Group 1"/>
          <p:cNvGrpSpPr/>
          <p:nvPr/>
        </p:nvGrpSpPr>
        <p:grpSpPr>
          <a:xfrm>
            <a:off x="696701" y="626452"/>
            <a:ext cx="7307989" cy="1938992"/>
            <a:chOff x="696701" y="626452"/>
            <a:chExt cx="7307989" cy="1938992"/>
          </a:xfrm>
        </p:grpSpPr>
        <p:pic>
          <p:nvPicPr>
            <p:cNvPr id="65" name="Picture 64"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684" y="1345727"/>
              <a:ext cx="537718" cy="537718"/>
            </a:xfrm>
            <a:prstGeom prst="rect">
              <a:avLst/>
            </a:prstGeom>
          </p:spPr>
        </p:pic>
        <p:sp>
          <p:nvSpPr>
            <p:cNvPr id="60" name="TextBox 59"/>
            <p:cNvSpPr txBox="1"/>
            <p:nvPr/>
          </p:nvSpPr>
          <p:spPr>
            <a:xfrm>
              <a:off x="1058415" y="626452"/>
              <a:ext cx="4262619" cy="1938992"/>
            </a:xfrm>
            <a:prstGeom prst="rect">
              <a:avLst/>
            </a:prstGeom>
            <a:noFill/>
          </p:spPr>
          <p:txBody>
            <a:bodyPr wrap="square" rtlCol="0">
              <a:spAutoFit/>
            </a:bodyPr>
            <a:lstStyle/>
            <a:p>
              <a:r>
                <a:rPr lang="en-US" sz="4000" dirty="0" err="1" smtClean="0">
                  <a:latin typeface="Ubuntu Light"/>
                  <a:cs typeface="Ubuntu Light"/>
                </a:rPr>
                <a:t>Callsite</a:t>
              </a:r>
              <a:r>
                <a:rPr lang="en-US" sz="4000" dirty="0" smtClean="0">
                  <a:latin typeface="Ubuntu Light"/>
                  <a:cs typeface="Ubuntu Light"/>
                </a:rPr>
                <a:t> Caching</a:t>
              </a:r>
            </a:p>
            <a:p>
              <a:endParaRPr lang="en-US" sz="4000" dirty="0" smtClean="0">
                <a:latin typeface="Ubuntu Light"/>
                <a:cs typeface="Ubuntu Light"/>
              </a:endParaRPr>
            </a:p>
            <a:p>
              <a:r>
                <a:rPr lang="en-US" sz="4000" dirty="0" smtClean="0">
                  <a:latin typeface="Ubuntu Light"/>
                  <a:cs typeface="Ubuntu Light"/>
                </a:rPr>
                <a:t>Continuations</a:t>
              </a:r>
            </a:p>
          </p:txBody>
        </p:sp>
        <p:pic>
          <p:nvPicPr>
            <p:cNvPr id="61" name="Picture 60"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5901" y="1609465"/>
              <a:ext cx="537718" cy="259588"/>
            </a:xfrm>
            <a:prstGeom prst="rect">
              <a:avLst/>
            </a:prstGeom>
          </p:spPr>
        </p:pic>
        <p:sp>
          <p:nvSpPr>
            <p:cNvPr id="62" name="TextBox 61"/>
            <p:cNvSpPr txBox="1"/>
            <p:nvPr/>
          </p:nvSpPr>
          <p:spPr>
            <a:xfrm>
              <a:off x="5949544" y="976611"/>
              <a:ext cx="1787342" cy="1323439"/>
            </a:xfrm>
            <a:prstGeom prst="rect">
              <a:avLst/>
            </a:prstGeom>
            <a:noFill/>
          </p:spPr>
          <p:txBody>
            <a:bodyPr wrap="square" rtlCol="0">
              <a:spAutoFit/>
            </a:bodyPr>
            <a:lstStyle/>
            <a:p>
              <a:pPr algn="ctr"/>
              <a:r>
                <a:rPr lang="en-US" sz="8000" b="1" dirty="0" smtClean="0">
                  <a:latin typeface="Ubuntu Light"/>
                  <a:cs typeface="Ubuntu Light"/>
                </a:rPr>
                <a:t>C3</a:t>
              </a:r>
            </a:p>
          </p:txBody>
        </p:sp>
        <p:sp>
          <p:nvSpPr>
            <p:cNvPr id="63" name="Rectangle 62"/>
            <p:cNvSpPr/>
            <p:nvPr/>
          </p:nvSpPr>
          <p:spPr>
            <a:xfrm>
              <a:off x="696701" y="1345726"/>
              <a:ext cx="5024910" cy="1219717"/>
            </a:xfrm>
            <a:prstGeom prst="rect">
              <a:avLst/>
            </a:prstGeom>
            <a:solidFill>
              <a:schemeClr val="bg1">
                <a:lumMod val="85000"/>
                <a:lumOff val="15000"/>
                <a:alpha val="8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6235146" y="1080333"/>
              <a:ext cx="1769544" cy="1219717"/>
            </a:xfrm>
            <a:prstGeom prst="rect">
              <a:avLst/>
            </a:prstGeom>
            <a:solidFill>
              <a:schemeClr val="bg1">
                <a:lumMod val="85000"/>
                <a:lumOff val="15000"/>
                <a:alpha val="8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49748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59"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684" y="1345727"/>
            <a:ext cx="537718" cy="537718"/>
          </a:xfrm>
          <a:prstGeom prst="rect">
            <a:avLst/>
          </a:prstGeom>
        </p:spPr>
      </p:pic>
      <p:sp>
        <p:nvSpPr>
          <p:cNvPr id="5" name="Oval 4"/>
          <p:cNvSpPr/>
          <p:nvPr/>
        </p:nvSpPr>
        <p:spPr>
          <a:xfrm>
            <a:off x="517320"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6" name="Oval 5"/>
          <p:cNvSpPr/>
          <p:nvPr/>
        </p:nvSpPr>
        <p:spPr>
          <a:xfrm>
            <a:off x="1969854"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cxnSp>
        <p:nvCxnSpPr>
          <p:cNvPr id="7" name="Straight Arrow Connector 6"/>
          <p:cNvCxnSpPr>
            <a:stCxn id="5" idx="6"/>
            <a:endCxn id="6" idx="2"/>
          </p:cNvCxnSpPr>
          <p:nvPr/>
        </p:nvCxnSpPr>
        <p:spPr>
          <a:xfrm>
            <a:off x="1364009"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17320"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5" idx="4"/>
            <a:endCxn id="8" idx="0"/>
          </p:cNvCxnSpPr>
          <p:nvPr/>
        </p:nvCxnSpPr>
        <p:spPr>
          <a:xfrm>
            <a:off x="940665"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969854"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6" idx="4"/>
            <a:endCxn id="10" idx="0"/>
          </p:cNvCxnSpPr>
          <p:nvPr/>
        </p:nvCxnSpPr>
        <p:spPr>
          <a:xfrm>
            <a:off x="2393199"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422388"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00"/>
                </a:solidFill>
                <a:latin typeface="Ubuntu"/>
                <a:cs typeface="Ubuntu"/>
              </a:rPr>
              <a:t>s2</a:t>
            </a:r>
            <a:endParaRPr lang="en-US" sz="2800" b="1" dirty="0">
              <a:solidFill>
                <a:srgbClr val="000000"/>
              </a:solidFill>
              <a:latin typeface="Ubuntu"/>
              <a:cs typeface="Ubuntu"/>
            </a:endParaRPr>
          </a:p>
        </p:txBody>
      </p:sp>
      <p:sp>
        <p:nvSpPr>
          <p:cNvPr id="13" name="Oval 12"/>
          <p:cNvSpPr/>
          <p:nvPr/>
        </p:nvSpPr>
        <p:spPr>
          <a:xfrm>
            <a:off x="4874922"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14" name="Oval 13"/>
          <p:cNvSpPr/>
          <p:nvPr/>
        </p:nvSpPr>
        <p:spPr>
          <a:xfrm>
            <a:off x="3422388"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12" idx="4"/>
            <a:endCxn id="14" idx="0"/>
          </p:cNvCxnSpPr>
          <p:nvPr/>
        </p:nvCxnSpPr>
        <p:spPr>
          <a:xfrm>
            <a:off x="3845733"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874922"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13" idx="4"/>
            <a:endCxn id="16" idx="0"/>
          </p:cNvCxnSpPr>
          <p:nvPr/>
        </p:nvCxnSpPr>
        <p:spPr>
          <a:xfrm>
            <a:off x="5298267"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6327456"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sp>
        <p:nvSpPr>
          <p:cNvPr id="19" name="Oval 18"/>
          <p:cNvSpPr/>
          <p:nvPr/>
        </p:nvSpPr>
        <p:spPr>
          <a:xfrm>
            <a:off x="7779991"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cxnSp>
        <p:nvCxnSpPr>
          <p:cNvPr id="20" name="Straight Arrow Connector 19"/>
          <p:cNvCxnSpPr>
            <a:stCxn id="18" idx="6"/>
            <a:endCxn id="19" idx="2"/>
          </p:cNvCxnSpPr>
          <p:nvPr/>
        </p:nvCxnSpPr>
        <p:spPr>
          <a:xfrm>
            <a:off x="7174145" y="4133334"/>
            <a:ext cx="605846"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6327456"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18" idx="4"/>
            <a:endCxn id="21" idx="0"/>
          </p:cNvCxnSpPr>
          <p:nvPr/>
        </p:nvCxnSpPr>
        <p:spPr>
          <a:xfrm>
            <a:off x="6750801"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7779991"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a:stCxn id="19" idx="4"/>
            <a:endCxn id="23" idx="0"/>
          </p:cNvCxnSpPr>
          <p:nvPr/>
        </p:nvCxnSpPr>
        <p:spPr>
          <a:xfrm>
            <a:off x="8203336"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6" idx="6"/>
            <a:endCxn id="12" idx="2"/>
          </p:cNvCxnSpPr>
          <p:nvPr/>
        </p:nvCxnSpPr>
        <p:spPr>
          <a:xfrm>
            <a:off x="2816543"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6"/>
            <a:endCxn id="13" idx="2"/>
          </p:cNvCxnSpPr>
          <p:nvPr/>
        </p:nvCxnSpPr>
        <p:spPr>
          <a:xfrm>
            <a:off x="4269077"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6"/>
            <a:endCxn id="18" idx="2"/>
          </p:cNvCxnSpPr>
          <p:nvPr/>
        </p:nvCxnSpPr>
        <p:spPr>
          <a:xfrm>
            <a:off x="5721611"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1058415" y="626452"/>
            <a:ext cx="4262619" cy="1938992"/>
          </a:xfrm>
          <a:prstGeom prst="rect">
            <a:avLst/>
          </a:prstGeom>
          <a:noFill/>
        </p:spPr>
        <p:txBody>
          <a:bodyPr wrap="square" rtlCol="0">
            <a:spAutoFit/>
          </a:bodyPr>
          <a:lstStyle/>
          <a:p>
            <a:r>
              <a:rPr lang="en-US" sz="4000" dirty="0" err="1" smtClean="0">
                <a:latin typeface="Ubuntu Light"/>
                <a:cs typeface="Ubuntu Light"/>
              </a:rPr>
              <a:t>Callsite</a:t>
            </a:r>
            <a:r>
              <a:rPr lang="en-US" sz="4000" dirty="0" smtClean="0">
                <a:latin typeface="Ubuntu Light"/>
                <a:cs typeface="Ubuntu Light"/>
              </a:rPr>
              <a:t> Caching</a:t>
            </a:r>
          </a:p>
          <a:p>
            <a:endParaRPr lang="en-US" sz="4000" dirty="0" smtClean="0">
              <a:latin typeface="Ubuntu Light"/>
              <a:cs typeface="Ubuntu Light"/>
            </a:endParaRPr>
          </a:p>
          <a:p>
            <a:r>
              <a:rPr lang="en-US" sz="4000" dirty="0" smtClean="0">
                <a:latin typeface="Ubuntu Light"/>
                <a:cs typeface="Ubuntu Light"/>
              </a:rPr>
              <a:t>Continuations</a:t>
            </a:r>
          </a:p>
        </p:txBody>
      </p:sp>
      <p:pic>
        <p:nvPicPr>
          <p:cNvPr id="56" name="Picture 55"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5901" y="1609465"/>
            <a:ext cx="537718" cy="259588"/>
          </a:xfrm>
          <a:prstGeom prst="rect">
            <a:avLst/>
          </a:prstGeom>
        </p:spPr>
      </p:pic>
      <p:sp>
        <p:nvSpPr>
          <p:cNvPr id="57" name="TextBox 56"/>
          <p:cNvSpPr txBox="1"/>
          <p:nvPr/>
        </p:nvSpPr>
        <p:spPr>
          <a:xfrm>
            <a:off x="5949544" y="976611"/>
            <a:ext cx="1787342" cy="1323439"/>
          </a:xfrm>
          <a:prstGeom prst="rect">
            <a:avLst/>
          </a:prstGeom>
          <a:noFill/>
        </p:spPr>
        <p:txBody>
          <a:bodyPr wrap="square" rtlCol="0">
            <a:spAutoFit/>
          </a:bodyPr>
          <a:lstStyle/>
          <a:p>
            <a:pPr algn="ctr"/>
            <a:r>
              <a:rPr lang="en-US" sz="8000" b="1" dirty="0" smtClean="0">
                <a:latin typeface="Ubuntu Light"/>
                <a:cs typeface="Ubuntu Light"/>
              </a:rPr>
              <a:t>C3</a:t>
            </a:r>
          </a:p>
        </p:txBody>
      </p:sp>
      <p:sp>
        <p:nvSpPr>
          <p:cNvPr id="58" name="Rectangle 57"/>
          <p:cNvSpPr/>
          <p:nvPr/>
        </p:nvSpPr>
        <p:spPr>
          <a:xfrm>
            <a:off x="696701" y="762000"/>
            <a:ext cx="5024910" cy="1230923"/>
          </a:xfrm>
          <a:prstGeom prst="rect">
            <a:avLst/>
          </a:prstGeom>
          <a:solidFill>
            <a:schemeClr val="bg1">
              <a:lumMod val="85000"/>
              <a:lumOff val="15000"/>
              <a:alpha val="8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6235146" y="1080333"/>
            <a:ext cx="1769544" cy="1219717"/>
          </a:xfrm>
          <a:prstGeom prst="rect">
            <a:avLst/>
          </a:prstGeom>
          <a:solidFill>
            <a:schemeClr val="bg1">
              <a:lumMod val="85000"/>
              <a:lumOff val="15000"/>
              <a:alpha val="8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0292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4"/>
          <p:cNvSpPr txBox="1">
            <a:spLocks/>
          </p:cNvSpPr>
          <p:nvPr/>
        </p:nvSpPr>
        <p:spPr>
          <a:xfrm>
            <a:off x="428336" y="279036"/>
            <a:ext cx="6653061" cy="3146356"/>
          </a:xfrm>
          <a:prstGeom prst="rect">
            <a:avLst/>
          </a:prstGeom>
        </p:spPr>
        <p:txBody>
          <a:bodyPr>
            <a:normAutofit/>
          </a:bodyPr>
          <a:lstStyle>
            <a:lvl1pPr marL="0" indent="0" algn="l" defTabSz="457200" rtl="0" eaLnBrk="1" latinLnBrk="0" hangingPunct="1">
              <a:spcBef>
                <a:spcPct val="20000"/>
              </a:spcBef>
              <a:buFontTx/>
              <a:buNone/>
              <a:defRPr sz="3200" b="0" i="0" kern="1200">
                <a:solidFill>
                  <a:schemeClr val="tx1"/>
                </a:solidFill>
                <a:latin typeface="Ubuntu Light"/>
                <a:ea typeface="+mn-ea"/>
                <a:cs typeface="Ubuntu Light"/>
              </a:defRPr>
            </a:lvl1pPr>
            <a:lvl2pPr marL="457200" indent="0" algn="l" defTabSz="457200" rtl="0" eaLnBrk="1" latinLnBrk="0" hangingPunct="1">
              <a:spcBef>
                <a:spcPct val="20000"/>
              </a:spcBef>
              <a:buFontTx/>
              <a:buNone/>
              <a:defRPr sz="2800" b="0" i="0" kern="1200">
                <a:solidFill>
                  <a:schemeClr val="tx1"/>
                </a:solidFill>
                <a:latin typeface="Ubuntu Light"/>
                <a:ea typeface="+mn-ea"/>
                <a:cs typeface="Ubuntu Light"/>
              </a:defRPr>
            </a:lvl2pPr>
            <a:lvl3pPr marL="914400" indent="0" algn="l" defTabSz="457200" rtl="0" eaLnBrk="1" latinLnBrk="0" hangingPunct="1">
              <a:spcBef>
                <a:spcPct val="20000"/>
              </a:spcBef>
              <a:buFontTx/>
              <a:buNone/>
              <a:defRPr sz="2400" b="0" i="0" kern="1200">
                <a:solidFill>
                  <a:schemeClr val="tx1"/>
                </a:solidFill>
                <a:latin typeface="Ubuntu Light"/>
                <a:ea typeface="+mn-ea"/>
                <a:cs typeface="Ubuntu Light"/>
              </a:defRPr>
            </a:lvl3pPr>
            <a:lvl4pPr marL="1371600" indent="0" algn="l" defTabSz="457200" rtl="0" eaLnBrk="1" latinLnBrk="0" hangingPunct="1">
              <a:spcBef>
                <a:spcPct val="20000"/>
              </a:spcBef>
              <a:buFontTx/>
              <a:buNone/>
              <a:defRPr sz="2000" b="0" i="0" kern="1200">
                <a:solidFill>
                  <a:schemeClr val="tx1"/>
                </a:solidFill>
                <a:latin typeface="Ubuntu Light"/>
                <a:ea typeface="+mn-ea"/>
                <a:cs typeface="Ubuntu Light"/>
              </a:defRPr>
            </a:lvl4pPr>
            <a:lvl5pPr marL="1828800" indent="0" algn="l" defTabSz="457200" rtl="0" eaLnBrk="1" latinLnBrk="0" hangingPunct="1">
              <a:spcBef>
                <a:spcPct val="20000"/>
              </a:spcBef>
              <a:buFontTx/>
              <a:buNone/>
              <a:defRPr sz="2000" b="0" i="0" kern="1200">
                <a:solidFill>
                  <a:schemeClr val="tx1"/>
                </a:solidFill>
                <a:latin typeface="Ubuntu Light"/>
                <a:ea typeface="+mn-ea"/>
                <a:cs typeface="Ubuntu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err="1">
                <a:solidFill>
                  <a:schemeClr val="accent1"/>
                </a:solidFill>
                <a:latin typeface="Consolas"/>
                <a:cs typeface="Consolas"/>
              </a:rPr>
              <a:t>var</a:t>
            </a:r>
            <a:r>
              <a:rPr lang="en-US" sz="2000" dirty="0">
                <a:solidFill>
                  <a:schemeClr val="accent1"/>
                </a:solidFill>
                <a:latin typeface="Consolas"/>
                <a:cs typeface="Consolas"/>
              </a:rPr>
              <a:t> </a:t>
            </a:r>
            <a:r>
              <a:rPr lang="en-US" sz="2000" dirty="0" err="1">
                <a:latin typeface="Consolas"/>
                <a:cs typeface="Consolas"/>
              </a:rPr>
              <a:t>obs</a:t>
            </a:r>
            <a:r>
              <a:rPr lang="en-US" sz="2000" dirty="0">
                <a:latin typeface="Consolas"/>
                <a:cs typeface="Consolas"/>
              </a:rPr>
              <a:t> </a:t>
            </a:r>
            <a:r>
              <a:rPr lang="en-US" sz="2000" dirty="0">
                <a:solidFill>
                  <a:srgbClr val="FFFFFF"/>
                </a:solidFill>
                <a:latin typeface="Consolas"/>
                <a:cs typeface="Consolas"/>
              </a:rPr>
              <a:t>= </a:t>
            </a:r>
            <a:r>
              <a:rPr lang="en-US" sz="2000" dirty="0" err="1">
                <a:latin typeface="Consolas"/>
                <a:cs typeface="Consolas"/>
              </a:rPr>
              <a:t>loadObservations</a:t>
            </a:r>
            <a:r>
              <a:rPr lang="en-US" sz="2000" dirty="0">
                <a:latin typeface="Consolas"/>
                <a:cs typeface="Consolas"/>
              </a:rPr>
              <a:t>(</a:t>
            </a:r>
            <a:r>
              <a:rPr lang="en-US" sz="2000" dirty="0">
                <a:solidFill>
                  <a:srgbClr val="F3F65C"/>
                </a:solidFill>
                <a:latin typeface="Consolas"/>
                <a:cs typeface="Consolas"/>
              </a:rPr>
              <a:t>‘</a:t>
            </a:r>
            <a:r>
              <a:rPr lang="en-US" sz="2000" dirty="0" err="1">
                <a:solidFill>
                  <a:srgbClr val="F3F65C"/>
                </a:solidFill>
                <a:latin typeface="Consolas"/>
                <a:cs typeface="Consolas"/>
              </a:rPr>
              <a:t>file.txt</a:t>
            </a:r>
            <a:r>
              <a:rPr lang="en-US" sz="2000" dirty="0">
                <a:solidFill>
                  <a:srgbClr val="F3F65C"/>
                </a:solidFill>
                <a:latin typeface="Consolas"/>
                <a:cs typeface="Consolas"/>
              </a:rPr>
              <a:t>’</a:t>
            </a:r>
            <a:r>
              <a:rPr lang="en-US" sz="2000" dirty="0">
                <a:latin typeface="Consolas"/>
                <a:cs typeface="Consolas"/>
              </a:rPr>
              <a:t>)</a:t>
            </a:r>
            <a:r>
              <a:rPr lang="en-US" sz="2000" dirty="0" smtClean="0">
                <a:latin typeface="Consolas"/>
                <a:cs typeface="Consolas"/>
              </a:rPr>
              <a:t>;</a:t>
            </a:r>
            <a:endParaRPr lang="en-US" sz="2000" dirty="0" smtClean="0">
              <a:solidFill>
                <a:srgbClr val="4F81BD"/>
              </a:solidFill>
              <a:latin typeface="Consolas"/>
              <a:cs typeface="Consolas"/>
            </a:endParaRPr>
          </a:p>
          <a:p>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hmm </a:t>
            </a:r>
            <a:r>
              <a:rPr lang="en-US" sz="2000" dirty="0">
                <a:solidFill>
                  <a:srgbClr val="FFFFFF"/>
                </a:solidFill>
                <a:latin typeface="Consolas"/>
                <a:cs typeface="Consolas"/>
              </a:rPr>
              <a:t>= </a:t>
            </a:r>
            <a:r>
              <a:rPr lang="en-US" sz="2000" dirty="0">
                <a:solidFill>
                  <a:srgbClr val="4F81BD"/>
                </a:solidFill>
                <a:latin typeface="Consolas"/>
                <a:cs typeface="Consolas"/>
              </a:rPr>
              <a:t>function</a:t>
            </a:r>
            <a:r>
              <a:rPr lang="en-US" sz="2000" dirty="0">
                <a:latin typeface="Consolas"/>
                <a:cs typeface="Consolas"/>
              </a:rPr>
              <a:t>(n) {</a:t>
            </a:r>
          </a:p>
          <a:p>
            <a:r>
              <a:rPr lang="en-US" sz="2000" dirty="0">
                <a:latin typeface="Consolas"/>
                <a:cs typeface="Consolas"/>
              </a:rPr>
              <a:t>	</a:t>
            </a:r>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state = (n == 0) ?</a:t>
            </a:r>
          </a:p>
          <a:p>
            <a:r>
              <a:rPr lang="en-US" sz="2000" dirty="0">
                <a:latin typeface="Consolas"/>
                <a:cs typeface="Consolas"/>
              </a:rPr>
              <a:t>		</a:t>
            </a:r>
            <a:r>
              <a:rPr lang="en-US" sz="2000" dirty="0" err="1">
                <a:latin typeface="Consolas"/>
                <a:cs typeface="Consolas"/>
              </a:rPr>
              <a:t>initState</a:t>
            </a:r>
            <a:r>
              <a:rPr lang="en-US" sz="2000" dirty="0">
                <a:latin typeface="Consolas"/>
                <a:cs typeface="Consolas"/>
              </a:rPr>
              <a:t>() :</a:t>
            </a:r>
          </a:p>
          <a:p>
            <a:r>
              <a:rPr lang="en-US" sz="2000" dirty="0">
                <a:latin typeface="Consolas"/>
                <a:cs typeface="Consolas"/>
              </a:rPr>
              <a:t>		transition(hmm(n-1));</a:t>
            </a:r>
          </a:p>
          <a:p>
            <a:r>
              <a:rPr lang="en-US" sz="2000" dirty="0" smtClean="0">
                <a:latin typeface="Consolas"/>
                <a:cs typeface="Consolas"/>
              </a:rPr>
              <a:t>	observe</a:t>
            </a:r>
            <a:r>
              <a:rPr lang="en-US" sz="2000" dirty="0">
                <a:latin typeface="Consolas"/>
                <a:cs typeface="Consolas"/>
              </a:rPr>
              <a:t>(state, </a:t>
            </a:r>
            <a:r>
              <a:rPr lang="en-US" sz="2000" dirty="0" err="1">
                <a:latin typeface="Consolas"/>
                <a:cs typeface="Consolas"/>
              </a:rPr>
              <a:t>obs</a:t>
            </a:r>
            <a:r>
              <a:rPr lang="en-US" sz="2000" dirty="0">
                <a:latin typeface="Consolas"/>
                <a:cs typeface="Consolas"/>
              </a:rPr>
              <a:t>[n])</a:t>
            </a:r>
            <a:r>
              <a:rPr lang="en-US" sz="2000" dirty="0" smtClean="0">
                <a:latin typeface="Consolas"/>
                <a:cs typeface="Consolas"/>
              </a:rPr>
              <a:t>;</a:t>
            </a:r>
          </a:p>
          <a:p>
            <a:r>
              <a:rPr lang="en-US" sz="2000" dirty="0" smtClean="0">
                <a:latin typeface="Consolas"/>
                <a:cs typeface="Consolas"/>
              </a:rPr>
              <a:t>	</a:t>
            </a:r>
            <a:r>
              <a:rPr lang="en-US" sz="2000" dirty="0" smtClean="0">
                <a:solidFill>
                  <a:srgbClr val="4F81BD"/>
                </a:solidFill>
                <a:latin typeface="Consolas"/>
                <a:cs typeface="Consolas"/>
              </a:rPr>
              <a:t>return</a:t>
            </a:r>
            <a:r>
              <a:rPr lang="en-US" sz="2000" dirty="0" smtClean="0">
                <a:solidFill>
                  <a:srgbClr val="D74546"/>
                </a:solidFill>
                <a:latin typeface="Consolas"/>
                <a:cs typeface="Consolas"/>
              </a:rPr>
              <a:t> </a:t>
            </a:r>
            <a:r>
              <a:rPr lang="en-US" sz="2000" dirty="0" smtClean="0">
                <a:latin typeface="Consolas"/>
                <a:cs typeface="Consolas"/>
              </a:rPr>
              <a:t>state;</a:t>
            </a:r>
          </a:p>
          <a:p>
            <a:r>
              <a:rPr lang="en-US" sz="2000" dirty="0" smtClean="0">
                <a:latin typeface="Consolas"/>
                <a:cs typeface="Consolas"/>
              </a:rPr>
              <a:t>}</a:t>
            </a:r>
          </a:p>
        </p:txBody>
      </p:sp>
      <p:sp>
        <p:nvSpPr>
          <p:cNvPr id="5" name="Oval 4"/>
          <p:cNvSpPr/>
          <p:nvPr/>
        </p:nvSpPr>
        <p:spPr>
          <a:xfrm>
            <a:off x="517320"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6" name="Oval 5"/>
          <p:cNvSpPr/>
          <p:nvPr/>
        </p:nvSpPr>
        <p:spPr>
          <a:xfrm>
            <a:off x="1969854"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cxnSp>
        <p:nvCxnSpPr>
          <p:cNvPr id="7" name="Straight Arrow Connector 6"/>
          <p:cNvCxnSpPr>
            <a:stCxn id="5" idx="6"/>
            <a:endCxn id="6" idx="2"/>
          </p:cNvCxnSpPr>
          <p:nvPr/>
        </p:nvCxnSpPr>
        <p:spPr>
          <a:xfrm>
            <a:off x="1364009"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17320"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5" idx="4"/>
            <a:endCxn id="8" idx="0"/>
          </p:cNvCxnSpPr>
          <p:nvPr/>
        </p:nvCxnSpPr>
        <p:spPr>
          <a:xfrm>
            <a:off x="940665"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969854"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6" idx="4"/>
            <a:endCxn id="10" idx="0"/>
          </p:cNvCxnSpPr>
          <p:nvPr/>
        </p:nvCxnSpPr>
        <p:spPr>
          <a:xfrm>
            <a:off x="2393199"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422388"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00"/>
                </a:solidFill>
                <a:latin typeface="Ubuntu"/>
                <a:cs typeface="Ubuntu"/>
              </a:rPr>
              <a:t>s2</a:t>
            </a:r>
            <a:endParaRPr lang="en-US" sz="2800" b="1" dirty="0">
              <a:solidFill>
                <a:srgbClr val="000000"/>
              </a:solidFill>
              <a:latin typeface="Ubuntu"/>
              <a:cs typeface="Ubuntu"/>
            </a:endParaRPr>
          </a:p>
        </p:txBody>
      </p:sp>
      <p:sp>
        <p:nvSpPr>
          <p:cNvPr id="13" name="Oval 12"/>
          <p:cNvSpPr/>
          <p:nvPr/>
        </p:nvSpPr>
        <p:spPr>
          <a:xfrm>
            <a:off x="4874922"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14" name="Oval 13"/>
          <p:cNvSpPr/>
          <p:nvPr/>
        </p:nvSpPr>
        <p:spPr>
          <a:xfrm>
            <a:off x="3422388"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12" idx="4"/>
            <a:endCxn id="14" idx="0"/>
          </p:cNvCxnSpPr>
          <p:nvPr/>
        </p:nvCxnSpPr>
        <p:spPr>
          <a:xfrm>
            <a:off x="3845733"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874922"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13" idx="4"/>
            <a:endCxn id="16" idx="0"/>
          </p:cNvCxnSpPr>
          <p:nvPr/>
        </p:nvCxnSpPr>
        <p:spPr>
          <a:xfrm>
            <a:off x="5298267"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6327456"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sp>
        <p:nvSpPr>
          <p:cNvPr id="19" name="Oval 18"/>
          <p:cNvSpPr/>
          <p:nvPr/>
        </p:nvSpPr>
        <p:spPr>
          <a:xfrm>
            <a:off x="7779991"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cxnSp>
        <p:nvCxnSpPr>
          <p:cNvPr id="20" name="Straight Arrow Connector 19"/>
          <p:cNvCxnSpPr>
            <a:stCxn id="18" idx="6"/>
            <a:endCxn id="19" idx="2"/>
          </p:cNvCxnSpPr>
          <p:nvPr/>
        </p:nvCxnSpPr>
        <p:spPr>
          <a:xfrm>
            <a:off x="7174145" y="4133334"/>
            <a:ext cx="605846"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6327456"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18" idx="4"/>
            <a:endCxn id="21" idx="0"/>
          </p:cNvCxnSpPr>
          <p:nvPr/>
        </p:nvCxnSpPr>
        <p:spPr>
          <a:xfrm>
            <a:off x="6750801"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7779991"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a:stCxn id="19" idx="4"/>
            <a:endCxn id="23" idx="0"/>
          </p:cNvCxnSpPr>
          <p:nvPr/>
        </p:nvCxnSpPr>
        <p:spPr>
          <a:xfrm>
            <a:off x="8203336"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6" idx="6"/>
            <a:endCxn id="12" idx="2"/>
          </p:cNvCxnSpPr>
          <p:nvPr/>
        </p:nvCxnSpPr>
        <p:spPr>
          <a:xfrm>
            <a:off x="2816543"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6"/>
            <a:endCxn id="13" idx="2"/>
          </p:cNvCxnSpPr>
          <p:nvPr/>
        </p:nvCxnSpPr>
        <p:spPr>
          <a:xfrm>
            <a:off x="4269077"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6"/>
            <a:endCxn id="18" idx="2"/>
          </p:cNvCxnSpPr>
          <p:nvPr/>
        </p:nvCxnSpPr>
        <p:spPr>
          <a:xfrm>
            <a:off x="5721611"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1115863" y="3340657"/>
            <a:ext cx="3269474" cy="3314551"/>
            <a:chOff x="1115863" y="3340657"/>
            <a:chExt cx="3269474" cy="3314551"/>
          </a:xfrm>
        </p:grpSpPr>
        <p:sp>
          <p:nvSpPr>
            <p:cNvPr id="32" name="Rectangle 31"/>
            <p:cNvSpPr/>
            <p:nvPr/>
          </p:nvSpPr>
          <p:spPr>
            <a:xfrm>
              <a:off x="2816544"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3" name="TextBox 32"/>
            <p:cNvSpPr txBox="1"/>
            <p:nvPr/>
          </p:nvSpPr>
          <p:spPr>
            <a:xfrm>
              <a:off x="3355841" y="3340657"/>
              <a:ext cx="1029496"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2</a:t>
              </a:r>
              <a:r>
                <a:rPr lang="en-US" dirty="0" smtClean="0">
                  <a:solidFill>
                    <a:schemeClr val="tx1">
                      <a:lumMod val="75000"/>
                    </a:schemeClr>
                  </a:solidFill>
                  <a:latin typeface="Consolas"/>
                  <a:cs typeface="Consolas"/>
                </a:rPr>
                <a:t>)</a:t>
              </a:r>
            </a:p>
          </p:txBody>
        </p:sp>
        <p:sp>
          <p:nvSpPr>
            <p:cNvPr id="34" name="TextBox 33"/>
            <p:cNvSpPr txBox="1"/>
            <p:nvPr/>
          </p:nvSpPr>
          <p:spPr>
            <a:xfrm>
              <a:off x="1115863" y="6255098"/>
              <a:ext cx="1552454" cy="400110"/>
            </a:xfrm>
            <a:prstGeom prst="rect">
              <a:avLst/>
            </a:prstGeom>
            <a:noFill/>
          </p:spPr>
          <p:txBody>
            <a:bodyPr wrap="square" rtlCol="0">
              <a:spAutoFit/>
            </a:bodyPr>
            <a:lstStyle/>
            <a:p>
              <a:pPr algn="ctr"/>
              <a:r>
                <a:rPr lang="en-US" sz="2000" dirty="0" smtClean="0">
                  <a:solidFill>
                    <a:schemeClr val="accent1"/>
                  </a:solidFill>
                  <a:latin typeface="Ubuntu Light"/>
                  <a:cs typeface="Ubuntu Light"/>
                </a:rPr>
                <a:t>Start here</a:t>
              </a:r>
            </a:p>
          </p:txBody>
        </p:sp>
        <p:cxnSp>
          <p:nvCxnSpPr>
            <p:cNvPr id="35" name="Straight Arrow Connector 34"/>
            <p:cNvCxnSpPr/>
            <p:nvPr/>
          </p:nvCxnSpPr>
          <p:spPr>
            <a:xfrm flipV="1">
              <a:off x="2393199" y="5878971"/>
              <a:ext cx="820878" cy="429950"/>
            </a:xfrm>
            <a:prstGeom prst="straightConnector1">
              <a:avLst/>
            </a:prstGeom>
            <a:ln w="28575"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 name="Group 2"/>
          <p:cNvGrpSpPr/>
          <p:nvPr/>
        </p:nvGrpSpPr>
        <p:grpSpPr>
          <a:xfrm>
            <a:off x="746009" y="2159002"/>
            <a:ext cx="4369511" cy="605691"/>
            <a:chOff x="746009" y="2159002"/>
            <a:chExt cx="4369511" cy="605691"/>
          </a:xfrm>
        </p:grpSpPr>
        <p:cxnSp>
          <p:nvCxnSpPr>
            <p:cNvPr id="28" name="Straight Connector 27"/>
            <p:cNvCxnSpPr/>
            <p:nvPr/>
          </p:nvCxnSpPr>
          <p:spPr>
            <a:xfrm>
              <a:off x="746009" y="2159002"/>
              <a:ext cx="4369511"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29" name="Down Arrow 28"/>
            <p:cNvSpPr/>
            <p:nvPr/>
          </p:nvSpPr>
          <p:spPr>
            <a:xfrm>
              <a:off x="4611078" y="2256693"/>
              <a:ext cx="429846" cy="508000"/>
            </a:xfrm>
            <a:prstGeom prst="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TextBox 29"/>
          <p:cNvSpPr txBox="1"/>
          <p:nvPr/>
        </p:nvSpPr>
        <p:spPr>
          <a:xfrm>
            <a:off x="5842000" y="2080852"/>
            <a:ext cx="2862385" cy="954107"/>
          </a:xfrm>
          <a:prstGeom prst="rect">
            <a:avLst/>
          </a:prstGeom>
          <a:noFill/>
        </p:spPr>
        <p:txBody>
          <a:bodyPr wrap="square" rtlCol="0">
            <a:spAutoFit/>
          </a:bodyPr>
          <a:lstStyle/>
          <a:p>
            <a:pPr algn="ctr"/>
            <a:r>
              <a:rPr lang="en-US" sz="2800" b="1" dirty="0" smtClean="0">
                <a:latin typeface="Ubuntu Light"/>
                <a:cs typeface="Ubuntu Light"/>
              </a:rPr>
              <a:t>“The </a:t>
            </a:r>
            <a:r>
              <a:rPr lang="en-US" sz="2800" b="1" i="1" dirty="0" smtClean="0">
                <a:latin typeface="Ubuntu Light"/>
                <a:cs typeface="Ubuntu Light"/>
              </a:rPr>
              <a:t>rest</a:t>
            </a:r>
            <a:r>
              <a:rPr lang="en-US" sz="2800" b="1" dirty="0" smtClean="0">
                <a:latin typeface="Ubuntu Light"/>
                <a:cs typeface="Ubuntu Light"/>
              </a:rPr>
              <a:t> of the program”</a:t>
            </a:r>
          </a:p>
        </p:txBody>
      </p:sp>
    </p:spTree>
    <p:extLst>
      <p:ext uri="{BB962C8B-B14F-4D97-AF65-F5344CB8AC3E}">
        <p14:creationId xmlns:p14="http://schemas.microsoft.com/office/powerpoint/2010/main" val="25069654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Continuations</a:t>
            </a:r>
            <a:endParaRPr lang="en-US" dirty="0"/>
          </a:p>
        </p:txBody>
      </p:sp>
      <p:sp>
        <p:nvSpPr>
          <p:cNvPr id="4" name="Content Placeholder 3"/>
          <p:cNvSpPr>
            <a:spLocks noGrp="1"/>
          </p:cNvSpPr>
          <p:nvPr>
            <p:ph idx="1"/>
          </p:nvPr>
        </p:nvSpPr>
        <p:spPr/>
        <p:txBody>
          <a:bodyPr/>
          <a:lstStyle/>
          <a:p>
            <a:r>
              <a:rPr lang="en-US" dirty="0" err="1">
                <a:solidFill>
                  <a:srgbClr val="4F81BD"/>
                </a:solidFill>
                <a:latin typeface="Consolas"/>
                <a:cs typeface="Consolas"/>
              </a:rPr>
              <a:t>v</a:t>
            </a:r>
            <a:r>
              <a:rPr lang="en-US" dirty="0" err="1" smtClean="0">
                <a:solidFill>
                  <a:srgbClr val="4F81BD"/>
                </a:solidFill>
                <a:latin typeface="Consolas"/>
                <a:cs typeface="Consolas"/>
              </a:rPr>
              <a:t>ar</a:t>
            </a:r>
            <a:r>
              <a:rPr lang="en-US" dirty="0" smtClean="0">
                <a:solidFill>
                  <a:srgbClr val="4F81BD"/>
                </a:solidFill>
                <a:latin typeface="Consolas"/>
                <a:cs typeface="Consolas"/>
              </a:rPr>
              <a:t> </a:t>
            </a:r>
            <a:r>
              <a:rPr lang="en-US" dirty="0" smtClean="0">
                <a:latin typeface="Consolas"/>
                <a:cs typeface="Consolas"/>
              </a:rPr>
              <a:t>foo = </a:t>
            </a:r>
            <a:r>
              <a:rPr lang="en-US" dirty="0" smtClean="0">
                <a:solidFill>
                  <a:srgbClr val="4F81BD"/>
                </a:solidFill>
                <a:latin typeface="Consolas"/>
                <a:cs typeface="Consolas"/>
              </a:rPr>
              <a:t>function</a:t>
            </a:r>
            <a:r>
              <a:rPr lang="en-US" dirty="0" smtClean="0">
                <a:latin typeface="Consolas"/>
                <a:cs typeface="Consolas"/>
              </a:rPr>
              <a:t>(x) {</a:t>
            </a:r>
          </a:p>
          <a:p>
            <a:r>
              <a:rPr lang="en-US" dirty="0">
                <a:latin typeface="Consolas"/>
                <a:cs typeface="Consolas"/>
              </a:rPr>
              <a:t>	</a:t>
            </a:r>
            <a:r>
              <a:rPr lang="en-US" dirty="0" err="1" smtClean="0">
                <a:solidFill>
                  <a:srgbClr val="4F81BD"/>
                </a:solidFill>
                <a:latin typeface="Consolas"/>
                <a:cs typeface="Consolas"/>
              </a:rPr>
              <a:t>var</a:t>
            </a:r>
            <a:r>
              <a:rPr lang="en-US" dirty="0" smtClean="0">
                <a:solidFill>
                  <a:srgbClr val="4F81BD"/>
                </a:solidFill>
                <a:latin typeface="Consolas"/>
                <a:cs typeface="Consolas"/>
              </a:rPr>
              <a:t> </a:t>
            </a:r>
            <a:r>
              <a:rPr lang="en-US" dirty="0" smtClean="0">
                <a:latin typeface="Consolas"/>
                <a:cs typeface="Consolas"/>
              </a:rPr>
              <a:t>y = x + 5;</a:t>
            </a:r>
          </a:p>
          <a:p>
            <a:r>
              <a:rPr lang="en-US" dirty="0">
                <a:latin typeface="Consolas"/>
                <a:cs typeface="Consolas"/>
              </a:rPr>
              <a:t>	</a:t>
            </a:r>
            <a:r>
              <a:rPr lang="en-US" dirty="0" smtClean="0">
                <a:solidFill>
                  <a:srgbClr val="4F81BD"/>
                </a:solidFill>
                <a:latin typeface="Consolas"/>
                <a:cs typeface="Consolas"/>
              </a:rPr>
              <a:t>return</a:t>
            </a:r>
            <a:r>
              <a:rPr lang="en-US" dirty="0" smtClean="0">
                <a:latin typeface="Consolas"/>
                <a:cs typeface="Consolas"/>
              </a:rPr>
              <a:t> y; </a:t>
            </a:r>
          </a:p>
          <a:p>
            <a:r>
              <a:rPr lang="en-US" dirty="0" smtClean="0">
                <a:latin typeface="Consolas"/>
                <a:cs typeface="Consolas"/>
              </a:rPr>
              <a:t>};</a:t>
            </a:r>
            <a:endParaRPr lang="en-US" dirty="0">
              <a:latin typeface="Consolas"/>
              <a:cs typeface="Consolas"/>
            </a:endParaRPr>
          </a:p>
        </p:txBody>
      </p:sp>
    </p:spTree>
    <p:extLst>
      <p:ext uri="{BB962C8B-B14F-4D97-AF65-F5344CB8AC3E}">
        <p14:creationId xmlns:p14="http://schemas.microsoft.com/office/powerpoint/2010/main" val="38306469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Continuations</a:t>
            </a:r>
            <a:endParaRPr lang="en-US" dirty="0"/>
          </a:p>
        </p:txBody>
      </p:sp>
      <p:sp>
        <p:nvSpPr>
          <p:cNvPr id="4" name="Content Placeholder 3"/>
          <p:cNvSpPr>
            <a:spLocks noGrp="1"/>
          </p:cNvSpPr>
          <p:nvPr>
            <p:ph idx="1"/>
          </p:nvPr>
        </p:nvSpPr>
        <p:spPr/>
        <p:txBody>
          <a:bodyPr/>
          <a:lstStyle/>
          <a:p>
            <a:r>
              <a:rPr lang="en-US" dirty="0" err="1">
                <a:solidFill>
                  <a:srgbClr val="4F81BD"/>
                </a:solidFill>
                <a:latin typeface="Consolas"/>
                <a:cs typeface="Consolas"/>
              </a:rPr>
              <a:t>v</a:t>
            </a:r>
            <a:r>
              <a:rPr lang="en-US" dirty="0" err="1" smtClean="0">
                <a:solidFill>
                  <a:srgbClr val="4F81BD"/>
                </a:solidFill>
                <a:latin typeface="Consolas"/>
                <a:cs typeface="Consolas"/>
              </a:rPr>
              <a:t>ar</a:t>
            </a:r>
            <a:r>
              <a:rPr lang="en-US" dirty="0" smtClean="0">
                <a:solidFill>
                  <a:srgbClr val="4F81BD"/>
                </a:solidFill>
                <a:latin typeface="Consolas"/>
                <a:cs typeface="Consolas"/>
              </a:rPr>
              <a:t> </a:t>
            </a:r>
            <a:r>
              <a:rPr lang="en-US" dirty="0" smtClean="0">
                <a:latin typeface="Consolas"/>
                <a:cs typeface="Consolas"/>
              </a:rPr>
              <a:t>foo = </a:t>
            </a:r>
            <a:r>
              <a:rPr lang="en-US" dirty="0" smtClean="0">
                <a:solidFill>
                  <a:srgbClr val="4F81BD"/>
                </a:solidFill>
                <a:latin typeface="Consolas"/>
                <a:cs typeface="Consolas"/>
              </a:rPr>
              <a:t>function</a:t>
            </a:r>
            <a:r>
              <a:rPr lang="en-US" dirty="0" smtClean="0">
                <a:latin typeface="Consolas"/>
                <a:cs typeface="Consolas"/>
              </a:rPr>
              <a:t>(x, k) {</a:t>
            </a:r>
          </a:p>
          <a:p>
            <a:r>
              <a:rPr lang="en-US" dirty="0">
                <a:latin typeface="Consolas"/>
                <a:cs typeface="Consolas"/>
              </a:rPr>
              <a:t>	</a:t>
            </a:r>
            <a:r>
              <a:rPr lang="en-US" dirty="0" err="1" smtClean="0">
                <a:solidFill>
                  <a:srgbClr val="4F81BD"/>
                </a:solidFill>
                <a:latin typeface="Consolas"/>
                <a:cs typeface="Consolas"/>
              </a:rPr>
              <a:t>var</a:t>
            </a:r>
            <a:r>
              <a:rPr lang="en-US" dirty="0" smtClean="0">
                <a:solidFill>
                  <a:srgbClr val="4F81BD"/>
                </a:solidFill>
                <a:latin typeface="Consolas"/>
                <a:cs typeface="Consolas"/>
              </a:rPr>
              <a:t> </a:t>
            </a:r>
            <a:r>
              <a:rPr lang="en-US" dirty="0" smtClean="0">
                <a:latin typeface="Consolas"/>
                <a:cs typeface="Consolas"/>
              </a:rPr>
              <a:t>y = x + 5;</a:t>
            </a:r>
          </a:p>
          <a:p>
            <a:r>
              <a:rPr lang="en-US" dirty="0">
                <a:latin typeface="Consolas"/>
                <a:cs typeface="Consolas"/>
              </a:rPr>
              <a:t>	</a:t>
            </a:r>
            <a:r>
              <a:rPr lang="en-US" dirty="0" smtClean="0">
                <a:latin typeface="Consolas"/>
                <a:cs typeface="Consolas"/>
              </a:rPr>
              <a:t>k(y); </a:t>
            </a:r>
          </a:p>
          <a:p>
            <a:r>
              <a:rPr lang="en-US" dirty="0" smtClean="0">
                <a:latin typeface="Consolas"/>
                <a:cs typeface="Consolas"/>
              </a:rPr>
              <a:t>};</a:t>
            </a:r>
            <a:endParaRPr lang="en-US" dirty="0">
              <a:latin typeface="Consolas"/>
              <a:cs typeface="Consolas"/>
            </a:endParaRPr>
          </a:p>
        </p:txBody>
      </p:sp>
      <p:grpSp>
        <p:nvGrpSpPr>
          <p:cNvPr id="2" name="Group 1"/>
          <p:cNvGrpSpPr/>
          <p:nvPr/>
        </p:nvGrpSpPr>
        <p:grpSpPr>
          <a:xfrm>
            <a:off x="5229924" y="2178538"/>
            <a:ext cx="2272948" cy="1333216"/>
            <a:chOff x="5229924" y="2178538"/>
            <a:chExt cx="2272948" cy="1333216"/>
          </a:xfrm>
        </p:grpSpPr>
        <p:sp>
          <p:nvSpPr>
            <p:cNvPr id="5" name="TextBox 4"/>
            <p:cNvSpPr txBox="1"/>
            <p:nvPr/>
          </p:nvSpPr>
          <p:spPr>
            <a:xfrm>
              <a:off x="5229924" y="2680757"/>
              <a:ext cx="2272948" cy="830997"/>
            </a:xfrm>
            <a:prstGeom prst="rect">
              <a:avLst/>
            </a:prstGeom>
            <a:noFill/>
          </p:spPr>
          <p:txBody>
            <a:bodyPr wrap="square" rtlCol="0">
              <a:spAutoFit/>
            </a:bodyPr>
            <a:lstStyle/>
            <a:p>
              <a:pPr algn="ctr"/>
              <a:r>
                <a:rPr lang="en-US" sz="2400" b="1" dirty="0" smtClean="0">
                  <a:latin typeface="Ubuntu Light"/>
                  <a:cs typeface="Ubuntu Light"/>
                </a:rPr>
                <a:t>“The </a:t>
              </a:r>
              <a:r>
                <a:rPr lang="en-US" sz="2400" b="1" i="1" dirty="0" smtClean="0">
                  <a:latin typeface="Ubuntu Light"/>
                  <a:cs typeface="Ubuntu Light"/>
                </a:rPr>
                <a:t>rest</a:t>
              </a:r>
              <a:r>
                <a:rPr lang="en-US" sz="2400" b="1" dirty="0" smtClean="0">
                  <a:latin typeface="Ubuntu Light"/>
                  <a:cs typeface="Ubuntu Light"/>
                </a:rPr>
                <a:t> of the program”</a:t>
              </a:r>
            </a:p>
          </p:txBody>
        </p:sp>
        <p:cxnSp>
          <p:nvCxnSpPr>
            <p:cNvPr id="6" name="Straight Arrow Connector 5"/>
            <p:cNvCxnSpPr/>
            <p:nvPr/>
          </p:nvCxnSpPr>
          <p:spPr>
            <a:xfrm flipH="1" flipV="1">
              <a:off x="5627077" y="2178538"/>
              <a:ext cx="361461" cy="521757"/>
            </a:xfrm>
            <a:prstGeom prst="straightConnector1">
              <a:avLst/>
            </a:prstGeom>
            <a:ln w="28575"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42070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Continuations</a:t>
            </a:r>
            <a:endParaRPr lang="en-US" dirty="0"/>
          </a:p>
        </p:txBody>
      </p:sp>
      <p:sp>
        <p:nvSpPr>
          <p:cNvPr id="4" name="Content Placeholder 3"/>
          <p:cNvSpPr>
            <a:spLocks noGrp="1"/>
          </p:cNvSpPr>
          <p:nvPr>
            <p:ph idx="1"/>
          </p:nvPr>
        </p:nvSpPr>
        <p:spPr/>
        <p:txBody>
          <a:bodyPr/>
          <a:lstStyle/>
          <a:p>
            <a:r>
              <a:rPr lang="en-US" dirty="0" err="1">
                <a:solidFill>
                  <a:srgbClr val="4F81BD"/>
                </a:solidFill>
                <a:latin typeface="Consolas"/>
                <a:cs typeface="Consolas"/>
              </a:rPr>
              <a:t>v</a:t>
            </a:r>
            <a:r>
              <a:rPr lang="en-US" dirty="0" err="1" smtClean="0">
                <a:solidFill>
                  <a:srgbClr val="4F81BD"/>
                </a:solidFill>
                <a:latin typeface="Consolas"/>
                <a:cs typeface="Consolas"/>
              </a:rPr>
              <a:t>ar</a:t>
            </a:r>
            <a:r>
              <a:rPr lang="en-US" dirty="0" smtClean="0">
                <a:solidFill>
                  <a:srgbClr val="4F81BD"/>
                </a:solidFill>
                <a:latin typeface="Consolas"/>
                <a:cs typeface="Consolas"/>
              </a:rPr>
              <a:t> </a:t>
            </a:r>
            <a:r>
              <a:rPr lang="en-US" dirty="0" smtClean="0">
                <a:latin typeface="Consolas"/>
                <a:cs typeface="Consolas"/>
              </a:rPr>
              <a:t>foo = </a:t>
            </a:r>
            <a:r>
              <a:rPr lang="en-US" dirty="0" smtClean="0">
                <a:solidFill>
                  <a:srgbClr val="4F81BD"/>
                </a:solidFill>
                <a:latin typeface="Consolas"/>
                <a:cs typeface="Consolas"/>
              </a:rPr>
              <a:t>function</a:t>
            </a:r>
            <a:r>
              <a:rPr lang="en-US" dirty="0" smtClean="0">
                <a:latin typeface="Consolas"/>
                <a:cs typeface="Consolas"/>
              </a:rPr>
              <a:t>(x, k) {</a:t>
            </a:r>
          </a:p>
          <a:p>
            <a:r>
              <a:rPr lang="en-US" dirty="0">
                <a:latin typeface="Consolas"/>
                <a:cs typeface="Consolas"/>
              </a:rPr>
              <a:t>	</a:t>
            </a:r>
            <a:r>
              <a:rPr lang="en-US" dirty="0" err="1" smtClean="0">
                <a:solidFill>
                  <a:srgbClr val="4F81BD"/>
                </a:solidFill>
                <a:latin typeface="Consolas"/>
                <a:cs typeface="Consolas"/>
              </a:rPr>
              <a:t>var</a:t>
            </a:r>
            <a:r>
              <a:rPr lang="en-US" dirty="0" smtClean="0">
                <a:solidFill>
                  <a:srgbClr val="4F81BD"/>
                </a:solidFill>
                <a:latin typeface="Consolas"/>
                <a:cs typeface="Consolas"/>
              </a:rPr>
              <a:t> </a:t>
            </a:r>
            <a:r>
              <a:rPr lang="en-US" dirty="0" smtClean="0">
                <a:latin typeface="Consolas"/>
                <a:cs typeface="Consolas"/>
              </a:rPr>
              <a:t>y = x + 5;</a:t>
            </a:r>
          </a:p>
          <a:p>
            <a:r>
              <a:rPr lang="en-US" dirty="0">
                <a:latin typeface="Consolas"/>
                <a:cs typeface="Consolas"/>
              </a:rPr>
              <a:t>	</a:t>
            </a:r>
            <a:r>
              <a:rPr lang="en-US" dirty="0" smtClean="0">
                <a:latin typeface="Consolas"/>
                <a:cs typeface="Consolas"/>
              </a:rPr>
              <a:t>k(y); </a:t>
            </a:r>
          </a:p>
          <a:p>
            <a:r>
              <a:rPr lang="en-US" dirty="0" smtClean="0">
                <a:latin typeface="Consolas"/>
                <a:cs typeface="Consolas"/>
              </a:rPr>
              <a:t>};</a:t>
            </a:r>
            <a:endParaRPr lang="en-US" dirty="0">
              <a:latin typeface="Consolas"/>
              <a:cs typeface="Consolas"/>
            </a:endParaRPr>
          </a:p>
        </p:txBody>
      </p:sp>
      <p:sp>
        <p:nvSpPr>
          <p:cNvPr id="5" name="TextBox 4"/>
          <p:cNvSpPr txBox="1"/>
          <p:nvPr/>
        </p:nvSpPr>
        <p:spPr>
          <a:xfrm>
            <a:off x="5333240" y="2680757"/>
            <a:ext cx="2066316" cy="515985"/>
          </a:xfrm>
          <a:prstGeom prst="rect">
            <a:avLst/>
          </a:prstGeom>
          <a:noFill/>
        </p:spPr>
        <p:txBody>
          <a:bodyPr wrap="square" rtlCol="0">
            <a:spAutoFit/>
          </a:bodyPr>
          <a:lstStyle/>
          <a:p>
            <a:pPr algn="ctr"/>
            <a:r>
              <a:rPr lang="en-US" sz="2400" b="1" dirty="0" smtClean="0">
                <a:latin typeface="Ubuntu Light"/>
                <a:cs typeface="Ubuntu Light"/>
              </a:rPr>
              <a:t>Continuation</a:t>
            </a:r>
          </a:p>
        </p:txBody>
      </p:sp>
      <p:cxnSp>
        <p:nvCxnSpPr>
          <p:cNvPr id="6" name="Straight Arrow Connector 5"/>
          <p:cNvCxnSpPr/>
          <p:nvPr/>
        </p:nvCxnSpPr>
        <p:spPr>
          <a:xfrm flipH="1" flipV="1">
            <a:off x="5627077" y="2178538"/>
            <a:ext cx="361461" cy="521757"/>
          </a:xfrm>
          <a:prstGeom prst="straightConnector1">
            <a:avLst/>
          </a:prstGeom>
          <a:ln w="28575"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23123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Continuations</a:t>
            </a:r>
            <a:endParaRPr lang="en-US" dirty="0"/>
          </a:p>
        </p:txBody>
      </p:sp>
      <p:sp>
        <p:nvSpPr>
          <p:cNvPr id="4" name="Content Placeholder 3"/>
          <p:cNvSpPr>
            <a:spLocks noGrp="1"/>
          </p:cNvSpPr>
          <p:nvPr>
            <p:ph idx="1"/>
          </p:nvPr>
        </p:nvSpPr>
        <p:spPr/>
        <p:txBody>
          <a:bodyPr/>
          <a:lstStyle/>
          <a:p>
            <a:r>
              <a:rPr lang="en-US" dirty="0" err="1">
                <a:solidFill>
                  <a:srgbClr val="4F81BD"/>
                </a:solidFill>
                <a:latin typeface="Consolas"/>
                <a:cs typeface="Consolas"/>
              </a:rPr>
              <a:t>v</a:t>
            </a:r>
            <a:r>
              <a:rPr lang="en-US" dirty="0" err="1" smtClean="0">
                <a:solidFill>
                  <a:srgbClr val="4F81BD"/>
                </a:solidFill>
                <a:latin typeface="Consolas"/>
                <a:cs typeface="Consolas"/>
              </a:rPr>
              <a:t>ar</a:t>
            </a:r>
            <a:r>
              <a:rPr lang="en-US" dirty="0" smtClean="0">
                <a:solidFill>
                  <a:srgbClr val="4F81BD"/>
                </a:solidFill>
                <a:latin typeface="Consolas"/>
                <a:cs typeface="Consolas"/>
              </a:rPr>
              <a:t> </a:t>
            </a:r>
            <a:r>
              <a:rPr lang="en-US" dirty="0" smtClean="0">
                <a:latin typeface="Consolas"/>
                <a:cs typeface="Consolas"/>
              </a:rPr>
              <a:t>foo = </a:t>
            </a:r>
            <a:r>
              <a:rPr lang="en-US" dirty="0" smtClean="0">
                <a:solidFill>
                  <a:srgbClr val="4F81BD"/>
                </a:solidFill>
                <a:latin typeface="Consolas"/>
                <a:cs typeface="Consolas"/>
              </a:rPr>
              <a:t>function</a:t>
            </a:r>
            <a:r>
              <a:rPr lang="en-US" dirty="0" smtClean="0">
                <a:latin typeface="Consolas"/>
                <a:cs typeface="Consolas"/>
              </a:rPr>
              <a:t>(x, k) {</a:t>
            </a:r>
          </a:p>
          <a:p>
            <a:r>
              <a:rPr lang="en-US" dirty="0">
                <a:latin typeface="Consolas"/>
                <a:cs typeface="Consolas"/>
              </a:rPr>
              <a:t>	</a:t>
            </a:r>
            <a:r>
              <a:rPr lang="en-US" dirty="0" err="1" smtClean="0">
                <a:solidFill>
                  <a:srgbClr val="4F81BD"/>
                </a:solidFill>
                <a:latin typeface="Consolas"/>
                <a:cs typeface="Consolas"/>
              </a:rPr>
              <a:t>var</a:t>
            </a:r>
            <a:r>
              <a:rPr lang="en-US" dirty="0" smtClean="0">
                <a:solidFill>
                  <a:srgbClr val="4F81BD"/>
                </a:solidFill>
                <a:latin typeface="Consolas"/>
                <a:cs typeface="Consolas"/>
              </a:rPr>
              <a:t> </a:t>
            </a:r>
            <a:r>
              <a:rPr lang="en-US" dirty="0" smtClean="0">
                <a:latin typeface="Consolas"/>
                <a:cs typeface="Consolas"/>
              </a:rPr>
              <a:t>y = x + 5;</a:t>
            </a:r>
          </a:p>
          <a:p>
            <a:r>
              <a:rPr lang="en-US" dirty="0">
                <a:latin typeface="Consolas"/>
                <a:cs typeface="Consolas"/>
              </a:rPr>
              <a:t>	</a:t>
            </a:r>
            <a:r>
              <a:rPr lang="en-US" dirty="0" smtClean="0">
                <a:latin typeface="Consolas"/>
                <a:cs typeface="Consolas"/>
              </a:rPr>
              <a:t>k(y); </a:t>
            </a:r>
          </a:p>
          <a:p>
            <a:r>
              <a:rPr lang="en-US" dirty="0" smtClean="0">
                <a:latin typeface="Consolas"/>
                <a:cs typeface="Consolas"/>
              </a:rPr>
              <a:t>};</a:t>
            </a:r>
            <a:endParaRPr lang="en-US" dirty="0">
              <a:latin typeface="Consolas"/>
              <a:cs typeface="Consolas"/>
            </a:endParaRPr>
          </a:p>
        </p:txBody>
      </p:sp>
      <p:grpSp>
        <p:nvGrpSpPr>
          <p:cNvPr id="6" name="Group 5"/>
          <p:cNvGrpSpPr/>
          <p:nvPr/>
        </p:nvGrpSpPr>
        <p:grpSpPr>
          <a:xfrm>
            <a:off x="6516076" y="1953845"/>
            <a:ext cx="2437547" cy="1983154"/>
            <a:chOff x="6516076" y="1953845"/>
            <a:chExt cx="2437547" cy="1983154"/>
          </a:xfrm>
        </p:grpSpPr>
        <p:sp>
          <p:nvSpPr>
            <p:cNvPr id="5" name="TextBox 4"/>
            <p:cNvSpPr txBox="1"/>
            <p:nvPr/>
          </p:nvSpPr>
          <p:spPr>
            <a:xfrm>
              <a:off x="6887307" y="2348602"/>
              <a:ext cx="2066316" cy="1200328"/>
            </a:xfrm>
            <a:prstGeom prst="rect">
              <a:avLst/>
            </a:prstGeom>
            <a:noFill/>
          </p:spPr>
          <p:txBody>
            <a:bodyPr wrap="square" rtlCol="0">
              <a:spAutoFit/>
            </a:bodyPr>
            <a:lstStyle/>
            <a:p>
              <a:pPr algn="ctr"/>
              <a:r>
                <a:rPr lang="en-US" sz="2400" b="1" dirty="0" smtClean="0">
                  <a:latin typeface="Ubuntu Light"/>
                  <a:cs typeface="Ubuntu Light"/>
                </a:rPr>
                <a:t>Continuation Passing Style (CPS)</a:t>
              </a:r>
            </a:p>
          </p:txBody>
        </p:sp>
        <p:sp>
          <p:nvSpPr>
            <p:cNvPr id="2" name="Right Brace 1"/>
            <p:cNvSpPr/>
            <p:nvPr/>
          </p:nvSpPr>
          <p:spPr>
            <a:xfrm>
              <a:off x="6516076" y="1953845"/>
              <a:ext cx="371231" cy="1983154"/>
            </a:xfrm>
            <a:prstGeom prst="rightBrac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8780575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517320" y="3709989"/>
            <a:ext cx="8109360" cy="2105607"/>
            <a:chOff x="517320" y="3709989"/>
            <a:chExt cx="8109360" cy="2105607"/>
          </a:xfrm>
        </p:grpSpPr>
        <p:sp>
          <p:nvSpPr>
            <p:cNvPr id="5" name="Oval 4"/>
            <p:cNvSpPr/>
            <p:nvPr/>
          </p:nvSpPr>
          <p:spPr>
            <a:xfrm>
              <a:off x="517320"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6" name="Oval 5"/>
            <p:cNvSpPr/>
            <p:nvPr/>
          </p:nvSpPr>
          <p:spPr>
            <a:xfrm>
              <a:off x="1969854"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cxnSp>
          <p:nvCxnSpPr>
            <p:cNvPr id="7" name="Straight Arrow Connector 6"/>
            <p:cNvCxnSpPr>
              <a:stCxn id="5" idx="6"/>
              <a:endCxn id="6" idx="2"/>
            </p:cNvCxnSpPr>
            <p:nvPr/>
          </p:nvCxnSpPr>
          <p:spPr>
            <a:xfrm>
              <a:off x="1364009"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17320"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5" idx="4"/>
              <a:endCxn id="8" idx="0"/>
            </p:cNvCxnSpPr>
            <p:nvPr/>
          </p:nvCxnSpPr>
          <p:spPr>
            <a:xfrm>
              <a:off x="940665"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969854"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6" idx="4"/>
              <a:endCxn id="10" idx="0"/>
            </p:cNvCxnSpPr>
            <p:nvPr/>
          </p:nvCxnSpPr>
          <p:spPr>
            <a:xfrm>
              <a:off x="2393199"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422388"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00"/>
                  </a:solidFill>
                  <a:latin typeface="Ubuntu"/>
                  <a:cs typeface="Ubuntu"/>
                </a:rPr>
                <a:t>s2</a:t>
              </a:r>
              <a:endParaRPr lang="en-US" sz="2800" b="1" dirty="0">
                <a:solidFill>
                  <a:srgbClr val="000000"/>
                </a:solidFill>
                <a:latin typeface="Ubuntu"/>
                <a:cs typeface="Ubuntu"/>
              </a:endParaRPr>
            </a:p>
          </p:txBody>
        </p:sp>
        <p:sp>
          <p:nvSpPr>
            <p:cNvPr id="13" name="Oval 12"/>
            <p:cNvSpPr/>
            <p:nvPr/>
          </p:nvSpPr>
          <p:spPr>
            <a:xfrm>
              <a:off x="4874922"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14" name="Oval 13"/>
            <p:cNvSpPr/>
            <p:nvPr/>
          </p:nvSpPr>
          <p:spPr>
            <a:xfrm>
              <a:off x="3422388"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12" idx="4"/>
              <a:endCxn id="14" idx="0"/>
            </p:cNvCxnSpPr>
            <p:nvPr/>
          </p:nvCxnSpPr>
          <p:spPr>
            <a:xfrm>
              <a:off x="3845733"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874922"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13" idx="4"/>
              <a:endCxn id="16" idx="0"/>
            </p:cNvCxnSpPr>
            <p:nvPr/>
          </p:nvCxnSpPr>
          <p:spPr>
            <a:xfrm>
              <a:off x="5298267"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6327456"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sp>
          <p:nvSpPr>
            <p:cNvPr id="19" name="Oval 18"/>
            <p:cNvSpPr/>
            <p:nvPr/>
          </p:nvSpPr>
          <p:spPr>
            <a:xfrm>
              <a:off x="7779991"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cxnSp>
          <p:nvCxnSpPr>
            <p:cNvPr id="20" name="Straight Arrow Connector 19"/>
            <p:cNvCxnSpPr>
              <a:stCxn id="18" idx="6"/>
              <a:endCxn id="19" idx="2"/>
            </p:cNvCxnSpPr>
            <p:nvPr/>
          </p:nvCxnSpPr>
          <p:spPr>
            <a:xfrm>
              <a:off x="7174145" y="4133334"/>
              <a:ext cx="605846"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6327456"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18" idx="4"/>
              <a:endCxn id="21" idx="0"/>
            </p:cNvCxnSpPr>
            <p:nvPr/>
          </p:nvCxnSpPr>
          <p:spPr>
            <a:xfrm>
              <a:off x="6750801"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7779991"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a:stCxn id="19" idx="4"/>
              <a:endCxn id="23" idx="0"/>
            </p:cNvCxnSpPr>
            <p:nvPr/>
          </p:nvCxnSpPr>
          <p:spPr>
            <a:xfrm>
              <a:off x="8203336"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6" idx="6"/>
              <a:endCxn id="12" idx="2"/>
            </p:cNvCxnSpPr>
            <p:nvPr/>
          </p:nvCxnSpPr>
          <p:spPr>
            <a:xfrm>
              <a:off x="2816543"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6"/>
              <a:endCxn id="13" idx="2"/>
            </p:cNvCxnSpPr>
            <p:nvPr/>
          </p:nvCxnSpPr>
          <p:spPr>
            <a:xfrm>
              <a:off x="4269077"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6"/>
              <a:endCxn id="18" idx="2"/>
            </p:cNvCxnSpPr>
            <p:nvPr/>
          </p:nvCxnSpPr>
          <p:spPr>
            <a:xfrm>
              <a:off x="5721611"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 name="Group 1"/>
          <p:cNvGrpSpPr/>
          <p:nvPr/>
        </p:nvGrpSpPr>
        <p:grpSpPr>
          <a:xfrm>
            <a:off x="2816544" y="3340657"/>
            <a:ext cx="1568793" cy="2474939"/>
            <a:chOff x="2816544" y="3340657"/>
            <a:chExt cx="1568793" cy="2474939"/>
          </a:xfrm>
        </p:grpSpPr>
        <p:sp>
          <p:nvSpPr>
            <p:cNvPr id="39" name="Rectangle 38"/>
            <p:cNvSpPr/>
            <p:nvPr/>
          </p:nvSpPr>
          <p:spPr>
            <a:xfrm>
              <a:off x="2816544"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0" name="TextBox 39"/>
            <p:cNvSpPr txBox="1"/>
            <p:nvPr/>
          </p:nvSpPr>
          <p:spPr>
            <a:xfrm>
              <a:off x="3355841" y="3340657"/>
              <a:ext cx="1029496"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2</a:t>
              </a:r>
              <a:r>
                <a:rPr lang="en-US" dirty="0" smtClean="0">
                  <a:solidFill>
                    <a:schemeClr val="tx1">
                      <a:lumMod val="75000"/>
                    </a:schemeClr>
                  </a:solidFill>
                  <a:latin typeface="Consolas"/>
                  <a:cs typeface="Consolas"/>
                </a:rPr>
                <a:t>)</a:t>
              </a:r>
            </a:p>
          </p:txBody>
        </p:sp>
      </p:grpSp>
      <p:grpSp>
        <p:nvGrpSpPr>
          <p:cNvPr id="3" name="Group 2"/>
          <p:cNvGrpSpPr/>
          <p:nvPr/>
        </p:nvGrpSpPr>
        <p:grpSpPr>
          <a:xfrm>
            <a:off x="4269078" y="3345152"/>
            <a:ext cx="1677190" cy="2470444"/>
            <a:chOff x="4269078" y="3345152"/>
            <a:chExt cx="1677190" cy="2470444"/>
          </a:xfrm>
        </p:grpSpPr>
        <p:sp>
          <p:nvSpPr>
            <p:cNvPr id="38" name="Rectangle 37"/>
            <p:cNvSpPr/>
            <p:nvPr/>
          </p:nvSpPr>
          <p:spPr>
            <a:xfrm>
              <a:off x="4269078"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1" name="TextBox 40"/>
            <p:cNvSpPr txBox="1"/>
            <p:nvPr/>
          </p:nvSpPr>
          <p:spPr>
            <a:xfrm>
              <a:off x="4700577" y="3345152"/>
              <a:ext cx="1245691"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3</a:t>
              </a:r>
              <a:r>
                <a:rPr lang="en-US" dirty="0" smtClean="0">
                  <a:solidFill>
                    <a:schemeClr val="tx1">
                      <a:lumMod val="75000"/>
                    </a:schemeClr>
                  </a:solidFill>
                  <a:latin typeface="Consolas"/>
                  <a:cs typeface="Consolas"/>
                </a:rPr>
                <a:t>)</a:t>
              </a:r>
            </a:p>
          </p:txBody>
        </p:sp>
      </p:grpSp>
      <p:grpSp>
        <p:nvGrpSpPr>
          <p:cNvPr id="4" name="Group 3"/>
          <p:cNvGrpSpPr/>
          <p:nvPr/>
        </p:nvGrpSpPr>
        <p:grpSpPr>
          <a:xfrm>
            <a:off x="5721612" y="3340691"/>
            <a:ext cx="1689196" cy="2474905"/>
            <a:chOff x="5721612" y="3340691"/>
            <a:chExt cx="1689196" cy="2474905"/>
          </a:xfrm>
        </p:grpSpPr>
        <p:sp>
          <p:nvSpPr>
            <p:cNvPr id="37" name="Rectangle 36"/>
            <p:cNvSpPr/>
            <p:nvPr/>
          </p:nvSpPr>
          <p:spPr>
            <a:xfrm>
              <a:off x="5721612" y="3709989"/>
              <a:ext cx="1448760"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TextBox 41"/>
            <p:cNvSpPr txBox="1"/>
            <p:nvPr/>
          </p:nvSpPr>
          <p:spPr>
            <a:xfrm>
              <a:off x="6165117" y="3340691"/>
              <a:ext cx="1245691"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mm(4)</a:t>
              </a:r>
            </a:p>
          </p:txBody>
        </p:sp>
      </p:grpSp>
      <p:grpSp>
        <p:nvGrpSpPr>
          <p:cNvPr id="28" name="Group 27"/>
          <p:cNvGrpSpPr/>
          <p:nvPr/>
        </p:nvGrpSpPr>
        <p:grpSpPr>
          <a:xfrm>
            <a:off x="7174145" y="3345186"/>
            <a:ext cx="1689496" cy="2470410"/>
            <a:chOff x="7174145" y="3345186"/>
            <a:chExt cx="1689496" cy="2470410"/>
          </a:xfrm>
        </p:grpSpPr>
        <p:sp>
          <p:nvSpPr>
            <p:cNvPr id="36" name="Rectangle 35"/>
            <p:cNvSpPr/>
            <p:nvPr/>
          </p:nvSpPr>
          <p:spPr>
            <a:xfrm>
              <a:off x="7174145" y="3709989"/>
              <a:ext cx="1445153"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3" name="TextBox 42"/>
            <p:cNvSpPr txBox="1"/>
            <p:nvPr/>
          </p:nvSpPr>
          <p:spPr>
            <a:xfrm>
              <a:off x="7617950" y="3345186"/>
              <a:ext cx="1245691" cy="369332"/>
            </a:xfrm>
            <a:prstGeom prst="rect">
              <a:avLst/>
            </a:prstGeom>
            <a:noFill/>
          </p:spPr>
          <p:txBody>
            <a:bodyPr wrap="square" rtlCol="0">
              <a:spAutoFit/>
            </a:bodyPr>
            <a:lstStyle/>
            <a:p>
              <a:pPr algn="ctr"/>
              <a:r>
                <a:rPr lang="en-US" dirty="0" smtClean="0">
                  <a:solidFill>
                    <a:schemeClr val="tx1">
                      <a:lumMod val="75000"/>
                    </a:schemeClr>
                  </a:solidFill>
                  <a:latin typeface="Consolas"/>
                  <a:cs typeface="Consolas"/>
                </a:rPr>
                <a:t>hmm(5)</a:t>
              </a:r>
            </a:p>
          </p:txBody>
        </p:sp>
      </p:grpSp>
      <p:grpSp>
        <p:nvGrpSpPr>
          <p:cNvPr id="33" name="Group 32"/>
          <p:cNvGrpSpPr/>
          <p:nvPr/>
        </p:nvGrpSpPr>
        <p:grpSpPr>
          <a:xfrm>
            <a:off x="1115863" y="5878971"/>
            <a:ext cx="2098214" cy="776237"/>
            <a:chOff x="1115863" y="5878971"/>
            <a:chExt cx="2098214" cy="776237"/>
          </a:xfrm>
        </p:grpSpPr>
        <p:sp>
          <p:nvSpPr>
            <p:cNvPr id="44" name="TextBox 43"/>
            <p:cNvSpPr txBox="1"/>
            <p:nvPr/>
          </p:nvSpPr>
          <p:spPr>
            <a:xfrm>
              <a:off x="1115863" y="6255098"/>
              <a:ext cx="1552454" cy="400110"/>
            </a:xfrm>
            <a:prstGeom prst="rect">
              <a:avLst/>
            </a:prstGeom>
            <a:noFill/>
          </p:spPr>
          <p:txBody>
            <a:bodyPr wrap="square" rtlCol="0">
              <a:spAutoFit/>
            </a:bodyPr>
            <a:lstStyle/>
            <a:p>
              <a:pPr algn="ctr"/>
              <a:r>
                <a:rPr lang="en-US" sz="2000" dirty="0" smtClean="0">
                  <a:solidFill>
                    <a:schemeClr val="accent1"/>
                  </a:solidFill>
                  <a:latin typeface="Ubuntu Light"/>
                  <a:cs typeface="Ubuntu Light"/>
                </a:rPr>
                <a:t>Start here</a:t>
              </a:r>
            </a:p>
          </p:txBody>
        </p:sp>
        <p:cxnSp>
          <p:nvCxnSpPr>
            <p:cNvPr id="45" name="Straight Arrow Connector 44"/>
            <p:cNvCxnSpPr/>
            <p:nvPr/>
          </p:nvCxnSpPr>
          <p:spPr>
            <a:xfrm flipV="1">
              <a:off x="2393199" y="5878971"/>
              <a:ext cx="820878" cy="429950"/>
            </a:xfrm>
            <a:prstGeom prst="straightConnector1">
              <a:avLst/>
            </a:prstGeom>
            <a:ln w="28575"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p:nvGrpSpPr>
        <p:grpSpPr>
          <a:xfrm flipH="1">
            <a:off x="3865465" y="6285978"/>
            <a:ext cx="1455569" cy="475172"/>
            <a:chOff x="6750800" y="5884894"/>
            <a:chExt cx="1452536" cy="475172"/>
          </a:xfrm>
        </p:grpSpPr>
        <p:sp>
          <p:nvSpPr>
            <p:cNvPr id="48" name="Left Arrow 47"/>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 name="TextBox 48"/>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50" name="Group 49"/>
          <p:cNvGrpSpPr/>
          <p:nvPr/>
        </p:nvGrpSpPr>
        <p:grpSpPr>
          <a:xfrm flipH="1">
            <a:off x="5332248" y="6285978"/>
            <a:ext cx="1455569" cy="475172"/>
            <a:chOff x="6750800" y="5884894"/>
            <a:chExt cx="1452536" cy="475172"/>
          </a:xfrm>
        </p:grpSpPr>
        <p:sp>
          <p:nvSpPr>
            <p:cNvPr id="51" name="Left Arrow 50"/>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TextBox 51"/>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53" name="Group 52"/>
          <p:cNvGrpSpPr/>
          <p:nvPr/>
        </p:nvGrpSpPr>
        <p:grpSpPr>
          <a:xfrm flipH="1">
            <a:off x="6794278" y="6285978"/>
            <a:ext cx="1455569" cy="475172"/>
            <a:chOff x="6750800" y="5884894"/>
            <a:chExt cx="1452536" cy="475172"/>
          </a:xfrm>
        </p:grpSpPr>
        <p:sp>
          <p:nvSpPr>
            <p:cNvPr id="54" name="Left Arrow 53"/>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 name="TextBox 54"/>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29" name="Group 28"/>
          <p:cNvGrpSpPr/>
          <p:nvPr/>
        </p:nvGrpSpPr>
        <p:grpSpPr>
          <a:xfrm>
            <a:off x="428336" y="279036"/>
            <a:ext cx="6653061" cy="3146356"/>
            <a:chOff x="428336" y="279036"/>
            <a:chExt cx="6653061" cy="3146356"/>
          </a:xfrm>
        </p:grpSpPr>
        <p:sp>
          <p:nvSpPr>
            <p:cNvPr id="57" name="Content Placeholder 4"/>
            <p:cNvSpPr txBox="1">
              <a:spLocks/>
            </p:cNvSpPr>
            <p:nvPr/>
          </p:nvSpPr>
          <p:spPr>
            <a:xfrm>
              <a:off x="428336" y="279036"/>
              <a:ext cx="6653061" cy="3146356"/>
            </a:xfrm>
            <a:prstGeom prst="rect">
              <a:avLst/>
            </a:prstGeom>
          </p:spPr>
          <p:txBody>
            <a:bodyPr>
              <a:normAutofit/>
            </a:bodyPr>
            <a:lstStyle>
              <a:lvl1pPr marL="0" indent="0" algn="l" defTabSz="457200" rtl="0" eaLnBrk="1" latinLnBrk="0" hangingPunct="1">
                <a:spcBef>
                  <a:spcPct val="20000"/>
                </a:spcBef>
                <a:buFontTx/>
                <a:buNone/>
                <a:defRPr sz="3200" b="0" i="0" kern="1200">
                  <a:solidFill>
                    <a:schemeClr val="tx1"/>
                  </a:solidFill>
                  <a:latin typeface="Ubuntu Light"/>
                  <a:ea typeface="+mn-ea"/>
                  <a:cs typeface="Ubuntu Light"/>
                </a:defRPr>
              </a:lvl1pPr>
              <a:lvl2pPr marL="457200" indent="0" algn="l" defTabSz="457200" rtl="0" eaLnBrk="1" latinLnBrk="0" hangingPunct="1">
                <a:spcBef>
                  <a:spcPct val="20000"/>
                </a:spcBef>
                <a:buFontTx/>
                <a:buNone/>
                <a:defRPr sz="2800" b="0" i="0" kern="1200">
                  <a:solidFill>
                    <a:schemeClr val="tx1"/>
                  </a:solidFill>
                  <a:latin typeface="Ubuntu Light"/>
                  <a:ea typeface="+mn-ea"/>
                  <a:cs typeface="Ubuntu Light"/>
                </a:defRPr>
              </a:lvl2pPr>
              <a:lvl3pPr marL="914400" indent="0" algn="l" defTabSz="457200" rtl="0" eaLnBrk="1" latinLnBrk="0" hangingPunct="1">
                <a:spcBef>
                  <a:spcPct val="20000"/>
                </a:spcBef>
                <a:buFontTx/>
                <a:buNone/>
                <a:defRPr sz="2400" b="0" i="0" kern="1200">
                  <a:solidFill>
                    <a:schemeClr val="tx1"/>
                  </a:solidFill>
                  <a:latin typeface="Ubuntu Light"/>
                  <a:ea typeface="+mn-ea"/>
                  <a:cs typeface="Ubuntu Light"/>
                </a:defRPr>
              </a:lvl3pPr>
              <a:lvl4pPr marL="1371600" indent="0" algn="l" defTabSz="457200" rtl="0" eaLnBrk="1" latinLnBrk="0" hangingPunct="1">
                <a:spcBef>
                  <a:spcPct val="20000"/>
                </a:spcBef>
                <a:buFontTx/>
                <a:buNone/>
                <a:defRPr sz="2000" b="0" i="0" kern="1200">
                  <a:solidFill>
                    <a:schemeClr val="tx1"/>
                  </a:solidFill>
                  <a:latin typeface="Ubuntu Light"/>
                  <a:ea typeface="+mn-ea"/>
                  <a:cs typeface="Ubuntu Light"/>
                </a:defRPr>
              </a:lvl4pPr>
              <a:lvl5pPr marL="1828800" indent="0" algn="l" defTabSz="457200" rtl="0" eaLnBrk="1" latinLnBrk="0" hangingPunct="1">
                <a:spcBef>
                  <a:spcPct val="20000"/>
                </a:spcBef>
                <a:buFontTx/>
                <a:buNone/>
                <a:defRPr sz="2000" b="0" i="0" kern="1200">
                  <a:solidFill>
                    <a:schemeClr val="tx1"/>
                  </a:solidFill>
                  <a:latin typeface="Ubuntu Light"/>
                  <a:ea typeface="+mn-ea"/>
                  <a:cs typeface="Ubuntu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err="1">
                  <a:solidFill>
                    <a:schemeClr val="accent1"/>
                  </a:solidFill>
                  <a:latin typeface="Consolas"/>
                  <a:cs typeface="Consolas"/>
                </a:rPr>
                <a:t>var</a:t>
              </a:r>
              <a:r>
                <a:rPr lang="en-US" sz="2000" dirty="0">
                  <a:solidFill>
                    <a:schemeClr val="accent1"/>
                  </a:solidFill>
                  <a:latin typeface="Consolas"/>
                  <a:cs typeface="Consolas"/>
                </a:rPr>
                <a:t> </a:t>
              </a:r>
              <a:r>
                <a:rPr lang="en-US" sz="2000" dirty="0" err="1">
                  <a:latin typeface="Consolas"/>
                  <a:cs typeface="Consolas"/>
                </a:rPr>
                <a:t>obs</a:t>
              </a:r>
              <a:r>
                <a:rPr lang="en-US" sz="2000" dirty="0">
                  <a:latin typeface="Consolas"/>
                  <a:cs typeface="Consolas"/>
                </a:rPr>
                <a:t> </a:t>
              </a:r>
              <a:r>
                <a:rPr lang="en-US" sz="2000" dirty="0">
                  <a:solidFill>
                    <a:srgbClr val="FFFFFF"/>
                  </a:solidFill>
                  <a:latin typeface="Consolas"/>
                  <a:cs typeface="Consolas"/>
                </a:rPr>
                <a:t>= </a:t>
              </a:r>
              <a:r>
                <a:rPr lang="en-US" sz="2000" dirty="0" err="1">
                  <a:latin typeface="Consolas"/>
                  <a:cs typeface="Consolas"/>
                </a:rPr>
                <a:t>loadObservations</a:t>
              </a:r>
              <a:r>
                <a:rPr lang="en-US" sz="2000" dirty="0">
                  <a:latin typeface="Consolas"/>
                  <a:cs typeface="Consolas"/>
                </a:rPr>
                <a:t>(</a:t>
              </a:r>
              <a:r>
                <a:rPr lang="en-US" sz="2000" dirty="0">
                  <a:solidFill>
                    <a:srgbClr val="F3F65C"/>
                  </a:solidFill>
                  <a:latin typeface="Consolas"/>
                  <a:cs typeface="Consolas"/>
                </a:rPr>
                <a:t>‘</a:t>
              </a:r>
              <a:r>
                <a:rPr lang="en-US" sz="2000" dirty="0" err="1">
                  <a:solidFill>
                    <a:srgbClr val="F3F65C"/>
                  </a:solidFill>
                  <a:latin typeface="Consolas"/>
                  <a:cs typeface="Consolas"/>
                </a:rPr>
                <a:t>file.txt</a:t>
              </a:r>
              <a:r>
                <a:rPr lang="en-US" sz="2000" dirty="0">
                  <a:solidFill>
                    <a:srgbClr val="F3F65C"/>
                  </a:solidFill>
                  <a:latin typeface="Consolas"/>
                  <a:cs typeface="Consolas"/>
                </a:rPr>
                <a:t>’</a:t>
              </a:r>
              <a:r>
                <a:rPr lang="en-US" sz="2000" dirty="0">
                  <a:latin typeface="Consolas"/>
                  <a:cs typeface="Consolas"/>
                </a:rPr>
                <a:t>)</a:t>
              </a:r>
              <a:r>
                <a:rPr lang="en-US" sz="2000" dirty="0" smtClean="0">
                  <a:latin typeface="Consolas"/>
                  <a:cs typeface="Consolas"/>
                </a:rPr>
                <a:t>;</a:t>
              </a:r>
              <a:endParaRPr lang="en-US" sz="2000" dirty="0" smtClean="0">
                <a:solidFill>
                  <a:srgbClr val="4F81BD"/>
                </a:solidFill>
                <a:latin typeface="Consolas"/>
                <a:cs typeface="Consolas"/>
              </a:endParaRPr>
            </a:p>
            <a:p>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hmm </a:t>
              </a:r>
              <a:r>
                <a:rPr lang="en-US" sz="2000" dirty="0">
                  <a:solidFill>
                    <a:srgbClr val="FFFFFF"/>
                  </a:solidFill>
                  <a:latin typeface="Consolas"/>
                  <a:cs typeface="Consolas"/>
                </a:rPr>
                <a:t>= </a:t>
              </a:r>
              <a:r>
                <a:rPr lang="en-US" sz="2000" dirty="0">
                  <a:solidFill>
                    <a:srgbClr val="4F81BD"/>
                  </a:solidFill>
                  <a:latin typeface="Consolas"/>
                  <a:cs typeface="Consolas"/>
                </a:rPr>
                <a:t>function</a:t>
              </a:r>
              <a:r>
                <a:rPr lang="en-US" sz="2000" dirty="0">
                  <a:latin typeface="Consolas"/>
                  <a:cs typeface="Consolas"/>
                </a:rPr>
                <a:t>(n) {</a:t>
              </a:r>
            </a:p>
            <a:p>
              <a:r>
                <a:rPr lang="en-US" sz="2000" dirty="0">
                  <a:latin typeface="Consolas"/>
                  <a:cs typeface="Consolas"/>
                </a:rPr>
                <a:t>	</a:t>
              </a:r>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state = (n == 0) ?</a:t>
              </a:r>
            </a:p>
            <a:p>
              <a:r>
                <a:rPr lang="en-US" sz="2000" dirty="0">
                  <a:latin typeface="Consolas"/>
                  <a:cs typeface="Consolas"/>
                </a:rPr>
                <a:t>		</a:t>
              </a:r>
              <a:r>
                <a:rPr lang="en-US" sz="2000" dirty="0" err="1">
                  <a:latin typeface="Consolas"/>
                  <a:cs typeface="Consolas"/>
                </a:rPr>
                <a:t>initState</a:t>
              </a:r>
              <a:r>
                <a:rPr lang="en-US" sz="2000" dirty="0">
                  <a:latin typeface="Consolas"/>
                  <a:cs typeface="Consolas"/>
                </a:rPr>
                <a:t>() :</a:t>
              </a:r>
            </a:p>
            <a:p>
              <a:r>
                <a:rPr lang="en-US" sz="2000" dirty="0">
                  <a:latin typeface="Consolas"/>
                  <a:cs typeface="Consolas"/>
                </a:rPr>
                <a:t>		transition(hmm(n-1));</a:t>
              </a:r>
            </a:p>
            <a:p>
              <a:r>
                <a:rPr lang="en-US" sz="2000" dirty="0" smtClean="0">
                  <a:latin typeface="Consolas"/>
                  <a:cs typeface="Consolas"/>
                </a:rPr>
                <a:t>	observe</a:t>
              </a:r>
              <a:r>
                <a:rPr lang="en-US" sz="2000" dirty="0">
                  <a:latin typeface="Consolas"/>
                  <a:cs typeface="Consolas"/>
                </a:rPr>
                <a:t>(state, </a:t>
              </a:r>
              <a:r>
                <a:rPr lang="en-US" sz="2000" dirty="0" err="1">
                  <a:latin typeface="Consolas"/>
                  <a:cs typeface="Consolas"/>
                </a:rPr>
                <a:t>obs</a:t>
              </a:r>
              <a:r>
                <a:rPr lang="en-US" sz="2000" dirty="0">
                  <a:latin typeface="Consolas"/>
                  <a:cs typeface="Consolas"/>
                </a:rPr>
                <a:t>[n])</a:t>
              </a:r>
              <a:r>
                <a:rPr lang="en-US" sz="2000" dirty="0" smtClean="0">
                  <a:latin typeface="Consolas"/>
                  <a:cs typeface="Consolas"/>
                </a:rPr>
                <a:t>;</a:t>
              </a:r>
            </a:p>
            <a:p>
              <a:r>
                <a:rPr lang="en-US" sz="2000" dirty="0" smtClean="0">
                  <a:latin typeface="Consolas"/>
                  <a:cs typeface="Consolas"/>
                </a:rPr>
                <a:t>	</a:t>
              </a:r>
              <a:r>
                <a:rPr lang="en-US" sz="2000" dirty="0" smtClean="0">
                  <a:solidFill>
                    <a:srgbClr val="4F81BD"/>
                  </a:solidFill>
                  <a:latin typeface="Consolas"/>
                  <a:cs typeface="Consolas"/>
                </a:rPr>
                <a:t>return</a:t>
              </a:r>
              <a:r>
                <a:rPr lang="en-US" sz="2000" dirty="0" smtClean="0">
                  <a:solidFill>
                    <a:srgbClr val="D74546"/>
                  </a:solidFill>
                  <a:latin typeface="Consolas"/>
                  <a:cs typeface="Consolas"/>
                </a:rPr>
                <a:t> </a:t>
              </a:r>
              <a:r>
                <a:rPr lang="en-US" sz="2000" dirty="0" smtClean="0">
                  <a:latin typeface="Consolas"/>
                  <a:cs typeface="Consolas"/>
                </a:rPr>
                <a:t>state;</a:t>
              </a:r>
            </a:p>
            <a:p>
              <a:r>
                <a:rPr lang="en-US" sz="2000" dirty="0" smtClean="0">
                  <a:latin typeface="Consolas"/>
                  <a:cs typeface="Consolas"/>
                </a:rPr>
                <a:t>}</a:t>
              </a:r>
            </a:p>
          </p:txBody>
        </p:sp>
        <p:cxnSp>
          <p:nvCxnSpPr>
            <p:cNvPr id="58" name="Straight Connector 57"/>
            <p:cNvCxnSpPr/>
            <p:nvPr/>
          </p:nvCxnSpPr>
          <p:spPr>
            <a:xfrm>
              <a:off x="746009" y="2159002"/>
              <a:ext cx="4369511"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59" name="Down Arrow 58"/>
            <p:cNvSpPr/>
            <p:nvPr/>
          </p:nvSpPr>
          <p:spPr>
            <a:xfrm>
              <a:off x="4611078" y="2256693"/>
              <a:ext cx="429846" cy="508000"/>
            </a:xfrm>
            <a:prstGeom prst="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53905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par>
                                <p:cTn id="22" presetID="10" presetClass="exit" presetSubtype="0" fill="hold" nodeType="withEffect">
                                  <p:stCondLst>
                                    <p:cond delay="0"/>
                                  </p:stCondLst>
                                  <p:childTnLst>
                                    <p:animEffect transition="out" filter="fade">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33"/>
                                        </p:tgtEl>
                                      </p:cBhvr>
                                    </p:animEffect>
                                    <p:set>
                                      <p:cBhvr>
                                        <p:cTn id="27" dur="1" fill="hold">
                                          <p:stCondLst>
                                            <p:cond delay="499"/>
                                          </p:stCondLst>
                                        </p:cTn>
                                        <p:tgtEl>
                                          <p:spTgt spid="33"/>
                                        </p:tgtEl>
                                        <p:attrNameLst>
                                          <p:attrName>style.visibility</p:attrName>
                                        </p:attrNameLst>
                                      </p:cBhvr>
                                      <p:to>
                                        <p:strVal val="hidden"/>
                                      </p:to>
                                    </p:set>
                                  </p:childTnLst>
                                </p:cTn>
                              </p:par>
                              <p:par>
                                <p:cTn id="28" presetID="10"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par>
                          <p:cTn id="31" fill="hold">
                            <p:stCondLst>
                              <p:cond delay="500"/>
                            </p:stCondLst>
                            <p:childTnLst>
                              <p:par>
                                <p:cTn id="32" presetID="10" presetClass="exit" presetSubtype="0" fill="hold" nodeType="afterEffect">
                                  <p:stCondLst>
                                    <p:cond delay="0"/>
                                  </p:stCondLst>
                                  <p:childTnLst>
                                    <p:animEffect transition="out" filter="fade">
                                      <p:cBhvr>
                                        <p:cTn id="33" dur="500"/>
                                        <p:tgtEl>
                                          <p:spTgt spid="47"/>
                                        </p:tgtEl>
                                      </p:cBhvr>
                                    </p:animEffect>
                                    <p:set>
                                      <p:cBhvr>
                                        <p:cTn id="34" dur="1" fill="hold">
                                          <p:stCondLst>
                                            <p:cond delay="499"/>
                                          </p:stCondLst>
                                        </p:cTn>
                                        <p:tgtEl>
                                          <p:spTgt spid="47"/>
                                        </p:tgtEl>
                                        <p:attrNameLst>
                                          <p:attrName>style.visibility</p:attrName>
                                        </p:attrNameLst>
                                      </p:cBhvr>
                                      <p:to>
                                        <p:strVal val="hidden"/>
                                      </p:to>
                                    </p:set>
                                  </p:childTnLst>
                                </p:cTn>
                              </p:par>
                            </p:childTnLst>
                          </p:cTn>
                        </p:par>
                        <p:par>
                          <p:cTn id="35" fill="hold">
                            <p:stCondLst>
                              <p:cond delay="1000"/>
                            </p:stCondLst>
                            <p:childTnLst>
                              <p:par>
                                <p:cTn id="36" presetID="10" presetClass="entr" presetSubtype="0" fill="hold" nodeType="after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par>
                                <p:cTn id="39" presetID="10" presetClass="exit" presetSubtype="0" fill="hold" nodeType="withEffect">
                                  <p:stCondLst>
                                    <p:cond delay="0"/>
                                  </p:stCondLst>
                                  <p:childTnLst>
                                    <p:animEffect transition="out" filter="fade">
                                      <p:cBhvr>
                                        <p:cTn id="40" dur="500"/>
                                        <p:tgtEl>
                                          <p:spTgt spid="3"/>
                                        </p:tgtEl>
                                      </p:cBhvr>
                                    </p:animEffect>
                                    <p:set>
                                      <p:cBhvr>
                                        <p:cTn id="41" dur="1" fill="hold">
                                          <p:stCondLst>
                                            <p:cond delay="499"/>
                                          </p:stCondLst>
                                        </p:cTn>
                                        <p:tgtEl>
                                          <p:spTgt spid="3"/>
                                        </p:tgtEl>
                                        <p:attrNameLst>
                                          <p:attrName>style.visibility</p:attrName>
                                        </p:attrNameLst>
                                      </p:cBhvr>
                                      <p:to>
                                        <p:strVal val="hidden"/>
                                      </p:to>
                                    </p:set>
                                  </p:childTnLst>
                                </p:cTn>
                              </p:par>
                              <p:par>
                                <p:cTn id="42" presetID="10" presetClass="entr" presetSubtype="0" fill="hold"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par>
                          <p:cTn id="45" fill="hold">
                            <p:stCondLst>
                              <p:cond delay="1500"/>
                            </p:stCondLst>
                            <p:childTnLst>
                              <p:par>
                                <p:cTn id="46" presetID="10" presetClass="exit" presetSubtype="0" fill="hold" nodeType="afterEffect">
                                  <p:stCondLst>
                                    <p:cond delay="0"/>
                                  </p:stCondLst>
                                  <p:childTnLst>
                                    <p:animEffect transition="out" filter="fade">
                                      <p:cBhvr>
                                        <p:cTn id="47" dur="500"/>
                                        <p:tgtEl>
                                          <p:spTgt spid="50"/>
                                        </p:tgtEl>
                                      </p:cBhvr>
                                    </p:animEffect>
                                    <p:set>
                                      <p:cBhvr>
                                        <p:cTn id="48" dur="1" fill="hold">
                                          <p:stCondLst>
                                            <p:cond delay="499"/>
                                          </p:stCondLst>
                                        </p:cTn>
                                        <p:tgtEl>
                                          <p:spTgt spid="50"/>
                                        </p:tgtEl>
                                        <p:attrNameLst>
                                          <p:attrName>style.visibility</p:attrName>
                                        </p:attrNameLst>
                                      </p:cBhvr>
                                      <p:to>
                                        <p:strVal val="hidden"/>
                                      </p:to>
                                    </p:set>
                                  </p:childTnLst>
                                </p:cTn>
                              </p:par>
                            </p:childTnLst>
                          </p:cTn>
                        </p:par>
                        <p:par>
                          <p:cTn id="49" fill="hold">
                            <p:stCondLst>
                              <p:cond delay="2000"/>
                            </p:stCondLst>
                            <p:childTnLst>
                              <p:par>
                                <p:cTn id="50" presetID="10" presetClass="entr" presetSubtype="0" fill="hold" nodeType="after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par>
                                <p:cTn id="53" presetID="10" presetClass="exit" presetSubtype="0" fill="hold" nodeType="withEffect">
                                  <p:stCondLst>
                                    <p:cond delay="0"/>
                                  </p:stCondLst>
                                  <p:childTnLst>
                                    <p:animEffect transition="out" filter="fade">
                                      <p:cBhvr>
                                        <p:cTn id="54" dur="500"/>
                                        <p:tgtEl>
                                          <p:spTgt spid="4"/>
                                        </p:tgtEl>
                                      </p:cBhvr>
                                    </p:animEffect>
                                    <p:set>
                                      <p:cBhvr>
                                        <p:cTn id="55" dur="1" fill="hold">
                                          <p:stCondLst>
                                            <p:cond delay="499"/>
                                          </p:stCondLst>
                                        </p:cTn>
                                        <p:tgtEl>
                                          <p:spTgt spid="4"/>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childTnLst>
                          </p:cTn>
                        </p:par>
                        <p:par>
                          <p:cTn id="59" fill="hold">
                            <p:stCondLst>
                              <p:cond delay="2500"/>
                            </p:stCondLst>
                            <p:childTnLst>
                              <p:par>
                                <p:cTn id="60" presetID="10" presetClass="exit" presetSubtype="0" fill="hold" nodeType="afterEffect">
                                  <p:stCondLst>
                                    <p:cond delay="0"/>
                                  </p:stCondLst>
                                  <p:childTnLst>
                                    <p:animEffect transition="out" filter="fade">
                                      <p:cBhvr>
                                        <p:cTn id="61" dur="500"/>
                                        <p:tgtEl>
                                          <p:spTgt spid="53"/>
                                        </p:tgtEl>
                                      </p:cBhvr>
                                    </p:animEffect>
                                    <p:set>
                                      <p:cBhvr>
                                        <p:cTn id="62" dur="1" fill="hold">
                                          <p:stCondLst>
                                            <p:cond delay="499"/>
                                          </p:stCondLst>
                                        </p:cTn>
                                        <p:tgtEl>
                                          <p:spTgt spid="53"/>
                                        </p:tgtEl>
                                        <p:attrNameLst>
                                          <p:attrName>style.visibility</p:attrName>
                                        </p:attrNameLst>
                                      </p:cBhvr>
                                      <p:to>
                                        <p:strVal val="hidden"/>
                                      </p:to>
                                    </p:set>
                                  </p:childTnLst>
                                </p:cTn>
                              </p:par>
                            </p:childTnLst>
                          </p:cTn>
                        </p:par>
                        <p:par>
                          <p:cTn id="63" fill="hold">
                            <p:stCondLst>
                              <p:cond delay="3000"/>
                            </p:stCondLst>
                            <p:childTnLst>
                              <p:par>
                                <p:cTn id="64" presetID="10" presetClass="exit" presetSubtype="0" fill="hold" nodeType="afterEffect">
                                  <p:stCondLst>
                                    <p:cond delay="0"/>
                                  </p:stCondLst>
                                  <p:childTnLst>
                                    <p:animEffect transition="out" filter="fade">
                                      <p:cBhvr>
                                        <p:cTn id="65" dur="500"/>
                                        <p:tgtEl>
                                          <p:spTgt spid="28"/>
                                        </p:tgtEl>
                                      </p:cBhvr>
                                    </p:animEffect>
                                    <p:set>
                                      <p:cBhvr>
                                        <p:cTn id="66"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859" y="962184"/>
            <a:ext cx="8510282" cy="3416320"/>
          </a:xfrm>
          <a:prstGeom prst="rect">
            <a:avLst/>
          </a:prstGeom>
          <a:noFill/>
        </p:spPr>
        <p:txBody>
          <a:bodyPr wrap="square" rtlCol="0">
            <a:spAutoFit/>
          </a:bodyPr>
          <a:lstStyle/>
          <a:p>
            <a:r>
              <a:rPr lang="en-US" sz="3600" b="1" dirty="0" smtClean="0">
                <a:latin typeface="Ubuntu Light"/>
                <a:cs typeface="Ubuntu Light"/>
              </a:rPr>
              <a:t>Probabilistic Programming Language</a:t>
            </a:r>
          </a:p>
          <a:p>
            <a:endParaRPr lang="en-US" sz="3600" dirty="0" smtClean="0">
              <a:latin typeface="Ubuntu Light"/>
              <a:cs typeface="Ubuntu Light"/>
            </a:endParaRPr>
          </a:p>
          <a:p>
            <a:r>
              <a:rPr lang="en-US" sz="3600" dirty="0" smtClean="0">
                <a:latin typeface="Ubuntu Light"/>
                <a:cs typeface="Ubuntu Light"/>
              </a:rPr>
              <a:t>Programming Language</a:t>
            </a:r>
          </a:p>
          <a:p>
            <a:endParaRPr lang="en-US" sz="3600" dirty="0" smtClean="0">
              <a:latin typeface="Ubuntu Light"/>
              <a:cs typeface="Ubuntu Light"/>
            </a:endParaRPr>
          </a:p>
          <a:p>
            <a:r>
              <a:rPr lang="en-US" sz="3600" dirty="0" smtClean="0">
                <a:latin typeface="Ubuntu Light"/>
                <a:cs typeface="Ubuntu Light"/>
              </a:rPr>
              <a:t>Random Sampling</a:t>
            </a:r>
          </a:p>
          <a:p>
            <a:endParaRPr lang="en-US" sz="3600" dirty="0">
              <a:latin typeface="Ubuntu Light"/>
              <a:cs typeface="Ubuntu Light"/>
            </a:endParaRPr>
          </a:p>
        </p:txBody>
      </p:sp>
      <p:pic>
        <p:nvPicPr>
          <p:cNvPr id="6" name="Picture 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769" y="2712035"/>
            <a:ext cx="537718" cy="537718"/>
          </a:xfrm>
          <a:prstGeom prst="rect">
            <a:avLst/>
          </a:prstGeom>
        </p:spPr>
      </p:pic>
      <p:sp>
        <p:nvSpPr>
          <p:cNvPr id="2" name="Rectangle 1"/>
          <p:cNvSpPr/>
          <p:nvPr/>
        </p:nvSpPr>
        <p:spPr>
          <a:xfrm>
            <a:off x="5733287" y="2811957"/>
            <a:ext cx="3587352" cy="1959510"/>
          </a:xfrm>
          <a:prstGeom prst="rect">
            <a:avLst/>
          </a:prstGeom>
        </p:spPr>
        <p:txBody>
          <a:bodyPr wrap="square">
            <a:spAutoFit/>
          </a:bodyPr>
          <a:lstStyle/>
          <a:p>
            <a:r>
              <a:rPr lang="en-US" sz="2600" baseline="30000" dirty="0" err="1">
                <a:solidFill>
                  <a:schemeClr val="accent1"/>
                </a:solidFill>
                <a:latin typeface="Consolas"/>
                <a:cs typeface="Consolas"/>
              </a:rPr>
              <a:t>var</a:t>
            </a:r>
            <a:r>
              <a:rPr lang="en-US" sz="2600" baseline="30000" dirty="0">
                <a:solidFill>
                  <a:schemeClr val="accent1"/>
                </a:solidFill>
                <a:latin typeface="Consolas"/>
                <a:cs typeface="Consolas"/>
              </a:rPr>
              <a:t> </a:t>
            </a:r>
            <a:r>
              <a:rPr lang="en-US" sz="2600" baseline="30000" dirty="0" err="1" smtClean="0">
                <a:latin typeface="Consolas"/>
                <a:cs typeface="Consolas"/>
              </a:rPr>
              <a:t>func</a:t>
            </a:r>
            <a:r>
              <a:rPr lang="en-US" sz="2600" baseline="30000" dirty="0" smtClean="0">
                <a:latin typeface="Consolas"/>
                <a:cs typeface="Consolas"/>
              </a:rPr>
              <a:t> = </a:t>
            </a:r>
            <a:r>
              <a:rPr lang="en-US" sz="2600" baseline="30000" dirty="0">
                <a:solidFill>
                  <a:srgbClr val="4F81BD"/>
                </a:solidFill>
                <a:latin typeface="Consolas"/>
                <a:cs typeface="Consolas"/>
              </a:rPr>
              <a:t>function</a:t>
            </a:r>
            <a:r>
              <a:rPr lang="en-US" sz="2600" baseline="30000" dirty="0">
                <a:latin typeface="Consolas"/>
                <a:cs typeface="Consolas"/>
              </a:rPr>
              <a:t>() {</a:t>
            </a:r>
          </a:p>
          <a:p>
            <a:r>
              <a:rPr lang="is-IS" sz="2600" baseline="30000" dirty="0">
                <a:latin typeface="Consolas"/>
                <a:cs typeface="Consolas"/>
              </a:rPr>
              <a:t>  </a:t>
            </a:r>
            <a:r>
              <a:rPr lang="is-IS" sz="2600" baseline="30000" dirty="0" smtClean="0">
                <a:solidFill>
                  <a:srgbClr val="4F81BD"/>
                </a:solidFill>
                <a:latin typeface="Consolas"/>
                <a:cs typeface="Consolas"/>
              </a:rPr>
              <a:t>var</a:t>
            </a:r>
            <a:r>
              <a:rPr lang="is-IS" sz="2600" baseline="30000" dirty="0" smtClean="0">
                <a:latin typeface="Consolas"/>
                <a:cs typeface="Consolas"/>
              </a:rPr>
              <a:t> </a:t>
            </a:r>
            <a:r>
              <a:rPr lang="is-IS" sz="2600" baseline="30000" dirty="0">
                <a:latin typeface="Consolas"/>
                <a:cs typeface="Consolas"/>
              </a:rPr>
              <a:t>a = </a:t>
            </a:r>
            <a:r>
              <a:rPr lang="is-IS" sz="2600" baseline="30000" dirty="0" smtClean="0">
                <a:latin typeface="Consolas"/>
                <a:cs typeface="Consolas"/>
              </a:rPr>
              <a:t>bernoulli(</a:t>
            </a:r>
            <a:r>
              <a:rPr lang="is-IS" sz="2600" baseline="30000" dirty="0">
                <a:latin typeface="Consolas"/>
                <a:cs typeface="Consolas"/>
              </a:rPr>
              <a:t>0.5);</a:t>
            </a:r>
          </a:p>
          <a:p>
            <a:r>
              <a:rPr lang="is-IS" sz="2600" baseline="30000" dirty="0">
                <a:latin typeface="Consolas"/>
                <a:cs typeface="Consolas"/>
              </a:rPr>
              <a:t>  </a:t>
            </a:r>
            <a:r>
              <a:rPr lang="is-IS" sz="2600" baseline="30000" dirty="0" smtClean="0">
                <a:solidFill>
                  <a:srgbClr val="4F81BD"/>
                </a:solidFill>
                <a:latin typeface="Consolas"/>
                <a:cs typeface="Consolas"/>
              </a:rPr>
              <a:t>var</a:t>
            </a:r>
            <a:r>
              <a:rPr lang="is-IS" sz="2600" baseline="30000" dirty="0" smtClean="0">
                <a:latin typeface="Consolas"/>
                <a:cs typeface="Consolas"/>
              </a:rPr>
              <a:t> </a:t>
            </a:r>
            <a:r>
              <a:rPr lang="is-IS" sz="2600" baseline="30000" dirty="0">
                <a:latin typeface="Consolas"/>
                <a:cs typeface="Consolas"/>
              </a:rPr>
              <a:t>b = </a:t>
            </a:r>
            <a:r>
              <a:rPr lang="is-IS" sz="2600" baseline="30000" dirty="0" smtClean="0">
                <a:latin typeface="Consolas"/>
                <a:cs typeface="Consolas"/>
              </a:rPr>
              <a:t>bernoulli(</a:t>
            </a:r>
            <a:r>
              <a:rPr lang="is-IS" sz="2600" baseline="30000" dirty="0">
                <a:latin typeface="Consolas"/>
                <a:cs typeface="Consolas"/>
              </a:rPr>
              <a:t>0.5);</a:t>
            </a:r>
          </a:p>
          <a:p>
            <a:r>
              <a:rPr lang="is-IS" sz="2600" baseline="30000" dirty="0">
                <a:latin typeface="Consolas"/>
                <a:cs typeface="Consolas"/>
              </a:rPr>
              <a:t>  </a:t>
            </a:r>
            <a:r>
              <a:rPr lang="is-IS" sz="2600" baseline="30000" dirty="0" smtClean="0">
                <a:solidFill>
                  <a:srgbClr val="4F81BD"/>
                </a:solidFill>
                <a:latin typeface="Consolas"/>
                <a:cs typeface="Consolas"/>
              </a:rPr>
              <a:t>var</a:t>
            </a:r>
            <a:r>
              <a:rPr lang="is-IS" sz="2600" baseline="30000" dirty="0" smtClean="0">
                <a:latin typeface="Consolas"/>
                <a:cs typeface="Consolas"/>
              </a:rPr>
              <a:t> </a:t>
            </a:r>
            <a:r>
              <a:rPr lang="is-IS" sz="2600" baseline="30000" dirty="0">
                <a:latin typeface="Consolas"/>
                <a:cs typeface="Consolas"/>
              </a:rPr>
              <a:t>c = </a:t>
            </a:r>
            <a:r>
              <a:rPr lang="is-IS" sz="2600" baseline="30000" dirty="0" smtClean="0">
                <a:latin typeface="Consolas"/>
                <a:cs typeface="Consolas"/>
              </a:rPr>
              <a:t>bernoulli(</a:t>
            </a:r>
            <a:r>
              <a:rPr lang="is-IS" sz="2600" baseline="30000" dirty="0">
                <a:latin typeface="Consolas"/>
                <a:cs typeface="Consolas"/>
              </a:rPr>
              <a:t>0.5);</a:t>
            </a:r>
          </a:p>
          <a:p>
            <a:endParaRPr lang="is-IS" sz="2600" baseline="30000" dirty="0">
              <a:latin typeface="Consolas"/>
              <a:cs typeface="Consolas"/>
            </a:endParaRPr>
          </a:p>
          <a:p>
            <a:r>
              <a:rPr lang="en-US" sz="2600" baseline="30000" dirty="0">
                <a:latin typeface="Consolas"/>
                <a:cs typeface="Consolas"/>
              </a:rPr>
              <a:t>  </a:t>
            </a:r>
            <a:r>
              <a:rPr lang="en-US" sz="2600" baseline="30000" dirty="0" smtClean="0">
                <a:solidFill>
                  <a:srgbClr val="4F81BD"/>
                </a:solidFill>
                <a:latin typeface="Consolas"/>
                <a:cs typeface="Consolas"/>
              </a:rPr>
              <a:t>return</a:t>
            </a:r>
            <a:r>
              <a:rPr lang="en-US" sz="2600" baseline="30000" dirty="0" smtClean="0">
                <a:latin typeface="Consolas"/>
                <a:cs typeface="Consolas"/>
              </a:rPr>
              <a:t> </a:t>
            </a:r>
            <a:r>
              <a:rPr lang="en-US" sz="2600" baseline="30000" dirty="0">
                <a:latin typeface="Consolas"/>
                <a:cs typeface="Consolas"/>
              </a:rPr>
              <a:t>a + b + c;</a:t>
            </a:r>
          </a:p>
          <a:p>
            <a:r>
              <a:rPr lang="en-US" sz="2600" baseline="30000" dirty="0" smtClean="0">
                <a:latin typeface="Consolas"/>
                <a:cs typeface="Consolas"/>
              </a:rPr>
              <a:t>};</a:t>
            </a:r>
          </a:p>
        </p:txBody>
      </p:sp>
      <p:pic>
        <p:nvPicPr>
          <p:cNvPr id="9" name="Picture 8"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984" y="1739259"/>
            <a:ext cx="537718" cy="259588"/>
          </a:xfrm>
          <a:prstGeom prst="rect">
            <a:avLst/>
          </a:prstGeom>
        </p:spPr>
      </p:pic>
      <p:pic>
        <p:nvPicPr>
          <p:cNvPr id="18" name="Picture 17"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2728" y="5038038"/>
            <a:ext cx="1638681" cy="350520"/>
          </a:xfrm>
          <a:prstGeom prst="rect">
            <a:avLst/>
          </a:prstGeom>
        </p:spPr>
      </p:pic>
    </p:spTree>
    <p:extLst>
      <p:ext uri="{BB962C8B-B14F-4D97-AF65-F5344CB8AC3E}">
        <p14:creationId xmlns:p14="http://schemas.microsoft.com/office/powerpoint/2010/main" val="1818346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Effect transition="in" filter="fade">
                                      <p:cBhvr>
                                        <p:cTn id="11" dur="500"/>
                                        <p:tgtEl>
                                          <p:spTgt spid="4">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fade">
                                      <p:cBhvr>
                                        <p:cTn id="18" dur="500"/>
                                        <p:tgtEl>
                                          <p:spTgt spid="2">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par>
                          <p:cTn id="28" fill="hold">
                            <p:stCondLst>
                              <p:cond delay="1000"/>
                            </p:stCondLst>
                            <p:childTnLst>
                              <p:par>
                                <p:cTn id="29" presetID="10" presetClass="entr" presetSubtype="0" fill="hold" nodeType="after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animEffect transition="in" filter="fade">
                                      <p:cBhvr>
                                        <p:cTn id="31" dur="500"/>
                                        <p:tgtEl>
                                          <p:spTgt spid="2">
                                            <p:txEl>
                                              <p:pRg st="1" end="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animEffect transition="in" filter="fade">
                                      <p:cBhvr>
                                        <p:cTn id="37" dur="500"/>
                                        <p:tgtEl>
                                          <p:spTgt spid="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500"/>
                                        <p:tgtEl>
                                          <p:spTgt spid="2">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517320"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6" name="Oval 5"/>
          <p:cNvSpPr/>
          <p:nvPr/>
        </p:nvSpPr>
        <p:spPr>
          <a:xfrm>
            <a:off x="1969854"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cxnSp>
        <p:nvCxnSpPr>
          <p:cNvPr id="7" name="Straight Arrow Connector 6"/>
          <p:cNvCxnSpPr>
            <a:stCxn id="5" idx="6"/>
            <a:endCxn id="6" idx="2"/>
          </p:cNvCxnSpPr>
          <p:nvPr/>
        </p:nvCxnSpPr>
        <p:spPr>
          <a:xfrm>
            <a:off x="1364009"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17320"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5" idx="4"/>
            <a:endCxn id="8" idx="0"/>
          </p:cNvCxnSpPr>
          <p:nvPr/>
        </p:nvCxnSpPr>
        <p:spPr>
          <a:xfrm>
            <a:off x="940665"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969854"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6" idx="4"/>
            <a:endCxn id="10" idx="0"/>
          </p:cNvCxnSpPr>
          <p:nvPr/>
        </p:nvCxnSpPr>
        <p:spPr>
          <a:xfrm>
            <a:off x="2393199"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422388"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00"/>
                </a:solidFill>
                <a:latin typeface="Ubuntu"/>
                <a:cs typeface="Ubuntu"/>
              </a:rPr>
              <a:t>s2</a:t>
            </a:r>
            <a:endParaRPr lang="en-US" sz="2800" b="1" dirty="0">
              <a:solidFill>
                <a:srgbClr val="000000"/>
              </a:solidFill>
              <a:latin typeface="Ubuntu"/>
              <a:cs typeface="Ubuntu"/>
            </a:endParaRPr>
          </a:p>
        </p:txBody>
      </p:sp>
      <p:sp>
        <p:nvSpPr>
          <p:cNvPr id="13" name="Oval 12"/>
          <p:cNvSpPr/>
          <p:nvPr/>
        </p:nvSpPr>
        <p:spPr>
          <a:xfrm>
            <a:off x="4874922"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14" name="Oval 13"/>
          <p:cNvSpPr/>
          <p:nvPr/>
        </p:nvSpPr>
        <p:spPr>
          <a:xfrm>
            <a:off x="3422388"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12" idx="4"/>
            <a:endCxn id="14" idx="0"/>
          </p:cNvCxnSpPr>
          <p:nvPr/>
        </p:nvCxnSpPr>
        <p:spPr>
          <a:xfrm>
            <a:off x="3845733"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874922"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13" idx="4"/>
            <a:endCxn id="16" idx="0"/>
          </p:cNvCxnSpPr>
          <p:nvPr/>
        </p:nvCxnSpPr>
        <p:spPr>
          <a:xfrm>
            <a:off x="5298267"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6327456"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sp>
        <p:nvSpPr>
          <p:cNvPr id="19" name="Oval 18"/>
          <p:cNvSpPr/>
          <p:nvPr/>
        </p:nvSpPr>
        <p:spPr>
          <a:xfrm>
            <a:off x="7779991"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cxnSp>
        <p:nvCxnSpPr>
          <p:cNvPr id="20" name="Straight Arrow Connector 19"/>
          <p:cNvCxnSpPr>
            <a:stCxn id="18" idx="6"/>
            <a:endCxn id="19" idx="2"/>
          </p:cNvCxnSpPr>
          <p:nvPr/>
        </p:nvCxnSpPr>
        <p:spPr>
          <a:xfrm>
            <a:off x="7174145" y="4133334"/>
            <a:ext cx="605846"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6327456"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18" idx="4"/>
            <a:endCxn id="21" idx="0"/>
          </p:cNvCxnSpPr>
          <p:nvPr/>
        </p:nvCxnSpPr>
        <p:spPr>
          <a:xfrm>
            <a:off x="6750801"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7779991"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a:stCxn id="19" idx="4"/>
            <a:endCxn id="23" idx="0"/>
          </p:cNvCxnSpPr>
          <p:nvPr/>
        </p:nvCxnSpPr>
        <p:spPr>
          <a:xfrm>
            <a:off x="8203336"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6" idx="6"/>
            <a:endCxn id="12" idx="2"/>
          </p:cNvCxnSpPr>
          <p:nvPr/>
        </p:nvCxnSpPr>
        <p:spPr>
          <a:xfrm>
            <a:off x="2816543"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6"/>
            <a:endCxn id="13" idx="2"/>
          </p:cNvCxnSpPr>
          <p:nvPr/>
        </p:nvCxnSpPr>
        <p:spPr>
          <a:xfrm>
            <a:off x="4269077"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6"/>
            <a:endCxn id="18" idx="2"/>
          </p:cNvCxnSpPr>
          <p:nvPr/>
        </p:nvCxnSpPr>
        <p:spPr>
          <a:xfrm>
            <a:off x="5721611"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7174145" y="3709989"/>
            <a:ext cx="1445153"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7" name="Rectangle 36"/>
          <p:cNvSpPr/>
          <p:nvPr/>
        </p:nvSpPr>
        <p:spPr>
          <a:xfrm>
            <a:off x="5721612" y="3709989"/>
            <a:ext cx="1448760"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8" name="Rectangle 37"/>
          <p:cNvSpPr/>
          <p:nvPr/>
        </p:nvSpPr>
        <p:spPr>
          <a:xfrm>
            <a:off x="4269078"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9" name="Rectangle 38"/>
          <p:cNvSpPr/>
          <p:nvPr/>
        </p:nvSpPr>
        <p:spPr>
          <a:xfrm>
            <a:off x="2816544"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0" name="TextBox 39"/>
          <p:cNvSpPr txBox="1"/>
          <p:nvPr/>
        </p:nvSpPr>
        <p:spPr>
          <a:xfrm>
            <a:off x="3355841" y="3340657"/>
            <a:ext cx="1029496"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2</a:t>
            </a:r>
            <a:r>
              <a:rPr lang="en-US" dirty="0" smtClean="0">
                <a:solidFill>
                  <a:schemeClr val="tx1">
                    <a:lumMod val="75000"/>
                  </a:schemeClr>
                </a:solidFill>
                <a:latin typeface="Consolas"/>
                <a:cs typeface="Consolas"/>
              </a:rPr>
              <a:t>)</a:t>
            </a:r>
          </a:p>
        </p:txBody>
      </p:sp>
      <p:sp>
        <p:nvSpPr>
          <p:cNvPr id="41" name="TextBox 40"/>
          <p:cNvSpPr txBox="1"/>
          <p:nvPr/>
        </p:nvSpPr>
        <p:spPr>
          <a:xfrm>
            <a:off x="4700577" y="3345152"/>
            <a:ext cx="1245691"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3</a:t>
            </a:r>
            <a:r>
              <a:rPr lang="en-US" dirty="0" smtClean="0">
                <a:solidFill>
                  <a:schemeClr val="tx1">
                    <a:lumMod val="75000"/>
                  </a:schemeClr>
                </a:solidFill>
                <a:latin typeface="Consolas"/>
                <a:cs typeface="Consolas"/>
              </a:rPr>
              <a:t>)</a:t>
            </a:r>
          </a:p>
        </p:txBody>
      </p:sp>
      <p:sp>
        <p:nvSpPr>
          <p:cNvPr id="42" name="TextBox 41"/>
          <p:cNvSpPr txBox="1"/>
          <p:nvPr/>
        </p:nvSpPr>
        <p:spPr>
          <a:xfrm>
            <a:off x="6165117" y="3340691"/>
            <a:ext cx="1245691"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mm(4)</a:t>
            </a:r>
          </a:p>
        </p:txBody>
      </p:sp>
      <p:sp>
        <p:nvSpPr>
          <p:cNvPr id="43" name="TextBox 42"/>
          <p:cNvSpPr txBox="1"/>
          <p:nvPr/>
        </p:nvSpPr>
        <p:spPr>
          <a:xfrm>
            <a:off x="7617950" y="3345186"/>
            <a:ext cx="1245691" cy="369332"/>
          </a:xfrm>
          <a:prstGeom prst="rect">
            <a:avLst/>
          </a:prstGeom>
          <a:noFill/>
        </p:spPr>
        <p:txBody>
          <a:bodyPr wrap="square" rtlCol="0">
            <a:spAutoFit/>
          </a:bodyPr>
          <a:lstStyle/>
          <a:p>
            <a:pPr algn="ctr"/>
            <a:r>
              <a:rPr lang="en-US" dirty="0" smtClean="0">
                <a:solidFill>
                  <a:schemeClr val="tx1">
                    <a:lumMod val="75000"/>
                  </a:schemeClr>
                </a:solidFill>
                <a:latin typeface="Consolas"/>
                <a:cs typeface="Consolas"/>
              </a:rPr>
              <a:t>hmm(5)</a:t>
            </a:r>
          </a:p>
        </p:txBody>
      </p:sp>
      <p:sp>
        <p:nvSpPr>
          <p:cNvPr id="44" name="TextBox 43"/>
          <p:cNvSpPr txBox="1"/>
          <p:nvPr/>
        </p:nvSpPr>
        <p:spPr>
          <a:xfrm>
            <a:off x="1115863" y="6255098"/>
            <a:ext cx="1552454" cy="400110"/>
          </a:xfrm>
          <a:prstGeom prst="rect">
            <a:avLst/>
          </a:prstGeom>
          <a:noFill/>
        </p:spPr>
        <p:txBody>
          <a:bodyPr wrap="square" rtlCol="0">
            <a:spAutoFit/>
          </a:bodyPr>
          <a:lstStyle/>
          <a:p>
            <a:pPr algn="ctr"/>
            <a:r>
              <a:rPr lang="en-US" sz="2000" dirty="0" smtClean="0">
                <a:solidFill>
                  <a:schemeClr val="accent1"/>
                </a:solidFill>
                <a:latin typeface="Ubuntu Light"/>
                <a:cs typeface="Ubuntu Light"/>
              </a:rPr>
              <a:t>Start here</a:t>
            </a:r>
          </a:p>
        </p:txBody>
      </p:sp>
      <p:cxnSp>
        <p:nvCxnSpPr>
          <p:cNvPr id="45" name="Straight Arrow Connector 44"/>
          <p:cNvCxnSpPr/>
          <p:nvPr/>
        </p:nvCxnSpPr>
        <p:spPr>
          <a:xfrm flipV="1">
            <a:off x="2393199" y="5878971"/>
            <a:ext cx="820878" cy="429950"/>
          </a:xfrm>
          <a:prstGeom prst="straightConnector1">
            <a:avLst/>
          </a:prstGeom>
          <a:ln w="28575"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47" name="Group 46"/>
          <p:cNvGrpSpPr/>
          <p:nvPr/>
        </p:nvGrpSpPr>
        <p:grpSpPr>
          <a:xfrm flipH="1">
            <a:off x="3865465" y="6285978"/>
            <a:ext cx="1455569" cy="475172"/>
            <a:chOff x="6750800" y="5884894"/>
            <a:chExt cx="1452536" cy="475172"/>
          </a:xfrm>
        </p:grpSpPr>
        <p:sp>
          <p:nvSpPr>
            <p:cNvPr id="48" name="Left Arrow 47"/>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 name="TextBox 48"/>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50" name="Group 49"/>
          <p:cNvGrpSpPr/>
          <p:nvPr/>
        </p:nvGrpSpPr>
        <p:grpSpPr>
          <a:xfrm flipH="1">
            <a:off x="5332248" y="6285978"/>
            <a:ext cx="1455569" cy="475172"/>
            <a:chOff x="6750800" y="5884894"/>
            <a:chExt cx="1452536" cy="475172"/>
          </a:xfrm>
        </p:grpSpPr>
        <p:sp>
          <p:nvSpPr>
            <p:cNvPr id="51" name="Left Arrow 50"/>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TextBox 51"/>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53" name="Group 52"/>
          <p:cNvGrpSpPr/>
          <p:nvPr/>
        </p:nvGrpSpPr>
        <p:grpSpPr>
          <a:xfrm flipH="1">
            <a:off x="6794278" y="6285978"/>
            <a:ext cx="1455569" cy="475172"/>
            <a:chOff x="6750800" y="5884894"/>
            <a:chExt cx="1452536" cy="475172"/>
          </a:xfrm>
        </p:grpSpPr>
        <p:sp>
          <p:nvSpPr>
            <p:cNvPr id="54" name="Left Arrow 53"/>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 name="TextBox 54"/>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sp>
        <p:nvSpPr>
          <p:cNvPr id="56" name="TextBox 55"/>
          <p:cNvSpPr txBox="1"/>
          <p:nvPr/>
        </p:nvSpPr>
        <p:spPr>
          <a:xfrm>
            <a:off x="6165117" y="2042548"/>
            <a:ext cx="2611333" cy="646331"/>
          </a:xfrm>
          <a:prstGeom prst="rect">
            <a:avLst/>
          </a:prstGeom>
          <a:noFill/>
        </p:spPr>
        <p:txBody>
          <a:bodyPr wrap="square" rtlCol="0">
            <a:spAutoFit/>
          </a:bodyPr>
          <a:lstStyle/>
          <a:p>
            <a:pPr algn="ctr"/>
            <a:r>
              <a:rPr lang="en-US" sz="3600" b="1" dirty="0" smtClean="0">
                <a:latin typeface="Ubuntu Light"/>
                <a:cs typeface="Ubuntu Light"/>
              </a:rPr>
              <a:t>~n returns</a:t>
            </a:r>
          </a:p>
        </p:txBody>
      </p:sp>
      <p:grpSp>
        <p:nvGrpSpPr>
          <p:cNvPr id="3" name="Group 2"/>
          <p:cNvGrpSpPr/>
          <p:nvPr/>
        </p:nvGrpSpPr>
        <p:grpSpPr>
          <a:xfrm>
            <a:off x="5212180" y="5906705"/>
            <a:ext cx="2198628" cy="400110"/>
            <a:chOff x="5212180" y="5906705"/>
            <a:chExt cx="2198628" cy="400110"/>
          </a:xfrm>
        </p:grpSpPr>
        <p:sp>
          <p:nvSpPr>
            <p:cNvPr id="57" name="TextBox 56"/>
            <p:cNvSpPr txBox="1"/>
            <p:nvPr/>
          </p:nvSpPr>
          <p:spPr>
            <a:xfrm>
              <a:off x="5858354" y="5906705"/>
              <a:ext cx="1552454" cy="400110"/>
            </a:xfrm>
            <a:prstGeom prst="rect">
              <a:avLst/>
            </a:prstGeom>
            <a:noFill/>
          </p:spPr>
          <p:txBody>
            <a:bodyPr wrap="square" rtlCol="0">
              <a:spAutoFit/>
            </a:bodyPr>
            <a:lstStyle/>
            <a:p>
              <a:pPr algn="ctr"/>
              <a:r>
                <a:rPr lang="en-US" sz="2000" dirty="0" smtClean="0">
                  <a:latin typeface="Ubuntu Light"/>
                  <a:cs typeface="Ubuntu Light"/>
                </a:rPr>
                <a:t>Stop here?</a:t>
              </a:r>
            </a:p>
          </p:txBody>
        </p:sp>
        <p:cxnSp>
          <p:nvCxnSpPr>
            <p:cNvPr id="58" name="Straight Arrow Connector 57"/>
            <p:cNvCxnSpPr/>
            <p:nvPr/>
          </p:nvCxnSpPr>
          <p:spPr>
            <a:xfrm flipH="1" flipV="1">
              <a:off x="5212180" y="5906706"/>
              <a:ext cx="734088" cy="200054"/>
            </a:xfrm>
            <a:prstGeom prst="straightConnector1">
              <a:avLst/>
            </a:prstGeom>
            <a:ln w="28575"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 name="Group 1"/>
          <p:cNvGrpSpPr/>
          <p:nvPr/>
        </p:nvGrpSpPr>
        <p:grpSpPr>
          <a:xfrm>
            <a:off x="3653293" y="3940896"/>
            <a:ext cx="1349869" cy="1110595"/>
            <a:chOff x="3653293" y="3940896"/>
            <a:chExt cx="1349869" cy="1110595"/>
          </a:xfrm>
        </p:grpSpPr>
        <p:sp>
          <p:nvSpPr>
            <p:cNvPr id="59" name="Oval 58"/>
            <p:cNvSpPr/>
            <p:nvPr/>
          </p:nvSpPr>
          <p:spPr>
            <a:xfrm rot="5400000">
              <a:off x="3533020" y="4546343"/>
              <a:ext cx="625421" cy="384875"/>
            </a:xfrm>
            <a:prstGeom prst="ellipse">
              <a:avLst/>
            </a:prstGeom>
            <a:no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4146852" y="3940896"/>
              <a:ext cx="856310" cy="384875"/>
            </a:xfrm>
            <a:prstGeom prst="ellipse">
              <a:avLst/>
            </a:prstGeom>
            <a:no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2" name="Content Placeholder 4"/>
          <p:cNvSpPr txBox="1">
            <a:spLocks/>
          </p:cNvSpPr>
          <p:nvPr/>
        </p:nvSpPr>
        <p:spPr>
          <a:xfrm>
            <a:off x="428336" y="279036"/>
            <a:ext cx="6653061" cy="3146356"/>
          </a:xfrm>
          <a:prstGeom prst="rect">
            <a:avLst/>
          </a:prstGeom>
        </p:spPr>
        <p:txBody>
          <a:bodyPr>
            <a:normAutofit/>
          </a:bodyPr>
          <a:lstStyle>
            <a:lvl1pPr marL="0" indent="0" algn="l" defTabSz="457200" rtl="0" eaLnBrk="1" latinLnBrk="0" hangingPunct="1">
              <a:spcBef>
                <a:spcPct val="20000"/>
              </a:spcBef>
              <a:buFontTx/>
              <a:buNone/>
              <a:defRPr sz="3200" b="0" i="0" kern="1200">
                <a:solidFill>
                  <a:schemeClr val="tx1"/>
                </a:solidFill>
                <a:latin typeface="Ubuntu Light"/>
                <a:ea typeface="+mn-ea"/>
                <a:cs typeface="Ubuntu Light"/>
              </a:defRPr>
            </a:lvl1pPr>
            <a:lvl2pPr marL="457200" indent="0" algn="l" defTabSz="457200" rtl="0" eaLnBrk="1" latinLnBrk="0" hangingPunct="1">
              <a:spcBef>
                <a:spcPct val="20000"/>
              </a:spcBef>
              <a:buFontTx/>
              <a:buNone/>
              <a:defRPr sz="2800" b="0" i="0" kern="1200">
                <a:solidFill>
                  <a:schemeClr val="tx1"/>
                </a:solidFill>
                <a:latin typeface="Ubuntu Light"/>
                <a:ea typeface="+mn-ea"/>
                <a:cs typeface="Ubuntu Light"/>
              </a:defRPr>
            </a:lvl2pPr>
            <a:lvl3pPr marL="914400" indent="0" algn="l" defTabSz="457200" rtl="0" eaLnBrk="1" latinLnBrk="0" hangingPunct="1">
              <a:spcBef>
                <a:spcPct val="20000"/>
              </a:spcBef>
              <a:buFontTx/>
              <a:buNone/>
              <a:defRPr sz="2400" b="0" i="0" kern="1200">
                <a:solidFill>
                  <a:schemeClr val="tx1"/>
                </a:solidFill>
                <a:latin typeface="Ubuntu Light"/>
                <a:ea typeface="+mn-ea"/>
                <a:cs typeface="Ubuntu Light"/>
              </a:defRPr>
            </a:lvl3pPr>
            <a:lvl4pPr marL="1371600" indent="0" algn="l" defTabSz="457200" rtl="0" eaLnBrk="1" latinLnBrk="0" hangingPunct="1">
              <a:spcBef>
                <a:spcPct val="20000"/>
              </a:spcBef>
              <a:buFontTx/>
              <a:buNone/>
              <a:defRPr sz="2000" b="0" i="0" kern="1200">
                <a:solidFill>
                  <a:schemeClr val="tx1"/>
                </a:solidFill>
                <a:latin typeface="Ubuntu Light"/>
                <a:ea typeface="+mn-ea"/>
                <a:cs typeface="Ubuntu Light"/>
              </a:defRPr>
            </a:lvl4pPr>
            <a:lvl5pPr marL="1828800" indent="0" algn="l" defTabSz="457200" rtl="0" eaLnBrk="1" latinLnBrk="0" hangingPunct="1">
              <a:spcBef>
                <a:spcPct val="20000"/>
              </a:spcBef>
              <a:buFontTx/>
              <a:buNone/>
              <a:defRPr sz="2000" b="0" i="0" kern="1200">
                <a:solidFill>
                  <a:schemeClr val="tx1"/>
                </a:solidFill>
                <a:latin typeface="Ubuntu Light"/>
                <a:ea typeface="+mn-ea"/>
                <a:cs typeface="Ubuntu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err="1">
                <a:solidFill>
                  <a:schemeClr val="accent1"/>
                </a:solidFill>
                <a:latin typeface="Consolas"/>
                <a:cs typeface="Consolas"/>
              </a:rPr>
              <a:t>var</a:t>
            </a:r>
            <a:r>
              <a:rPr lang="en-US" sz="2000" dirty="0">
                <a:solidFill>
                  <a:schemeClr val="accent1"/>
                </a:solidFill>
                <a:latin typeface="Consolas"/>
                <a:cs typeface="Consolas"/>
              </a:rPr>
              <a:t> </a:t>
            </a:r>
            <a:r>
              <a:rPr lang="en-US" sz="2000" dirty="0" err="1">
                <a:latin typeface="Consolas"/>
                <a:cs typeface="Consolas"/>
              </a:rPr>
              <a:t>obs</a:t>
            </a:r>
            <a:r>
              <a:rPr lang="en-US" sz="2000" dirty="0">
                <a:latin typeface="Consolas"/>
                <a:cs typeface="Consolas"/>
              </a:rPr>
              <a:t> </a:t>
            </a:r>
            <a:r>
              <a:rPr lang="en-US" sz="2000" dirty="0">
                <a:solidFill>
                  <a:srgbClr val="FFFFFF"/>
                </a:solidFill>
                <a:latin typeface="Consolas"/>
                <a:cs typeface="Consolas"/>
              </a:rPr>
              <a:t>= </a:t>
            </a:r>
            <a:r>
              <a:rPr lang="en-US" sz="2000" dirty="0" err="1">
                <a:latin typeface="Consolas"/>
                <a:cs typeface="Consolas"/>
              </a:rPr>
              <a:t>loadObservations</a:t>
            </a:r>
            <a:r>
              <a:rPr lang="en-US" sz="2000" dirty="0">
                <a:latin typeface="Consolas"/>
                <a:cs typeface="Consolas"/>
              </a:rPr>
              <a:t>(</a:t>
            </a:r>
            <a:r>
              <a:rPr lang="en-US" sz="2000" dirty="0">
                <a:solidFill>
                  <a:srgbClr val="F3F65C"/>
                </a:solidFill>
                <a:latin typeface="Consolas"/>
                <a:cs typeface="Consolas"/>
              </a:rPr>
              <a:t>‘</a:t>
            </a:r>
            <a:r>
              <a:rPr lang="en-US" sz="2000" dirty="0" err="1">
                <a:solidFill>
                  <a:srgbClr val="F3F65C"/>
                </a:solidFill>
                <a:latin typeface="Consolas"/>
                <a:cs typeface="Consolas"/>
              </a:rPr>
              <a:t>file.txt</a:t>
            </a:r>
            <a:r>
              <a:rPr lang="en-US" sz="2000" dirty="0">
                <a:solidFill>
                  <a:srgbClr val="F3F65C"/>
                </a:solidFill>
                <a:latin typeface="Consolas"/>
                <a:cs typeface="Consolas"/>
              </a:rPr>
              <a:t>’</a:t>
            </a:r>
            <a:r>
              <a:rPr lang="en-US" sz="2000" dirty="0">
                <a:latin typeface="Consolas"/>
                <a:cs typeface="Consolas"/>
              </a:rPr>
              <a:t>)</a:t>
            </a:r>
            <a:r>
              <a:rPr lang="en-US" sz="2000" dirty="0" smtClean="0">
                <a:latin typeface="Consolas"/>
                <a:cs typeface="Consolas"/>
              </a:rPr>
              <a:t>;</a:t>
            </a:r>
            <a:endParaRPr lang="en-US" sz="2000" dirty="0" smtClean="0">
              <a:solidFill>
                <a:srgbClr val="4F81BD"/>
              </a:solidFill>
              <a:latin typeface="Consolas"/>
              <a:cs typeface="Consolas"/>
            </a:endParaRPr>
          </a:p>
          <a:p>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hmm </a:t>
            </a:r>
            <a:r>
              <a:rPr lang="en-US" sz="2000" dirty="0">
                <a:solidFill>
                  <a:srgbClr val="FFFFFF"/>
                </a:solidFill>
                <a:latin typeface="Consolas"/>
                <a:cs typeface="Consolas"/>
              </a:rPr>
              <a:t>= </a:t>
            </a:r>
            <a:r>
              <a:rPr lang="en-US" sz="2000" dirty="0">
                <a:solidFill>
                  <a:srgbClr val="4F81BD"/>
                </a:solidFill>
                <a:latin typeface="Consolas"/>
                <a:cs typeface="Consolas"/>
              </a:rPr>
              <a:t>function</a:t>
            </a:r>
            <a:r>
              <a:rPr lang="en-US" sz="2000" dirty="0">
                <a:latin typeface="Consolas"/>
                <a:cs typeface="Consolas"/>
              </a:rPr>
              <a:t>(n) {</a:t>
            </a:r>
          </a:p>
          <a:p>
            <a:r>
              <a:rPr lang="en-US" sz="2000" dirty="0">
                <a:latin typeface="Consolas"/>
                <a:cs typeface="Consolas"/>
              </a:rPr>
              <a:t>	</a:t>
            </a:r>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state = (n == 0) ?</a:t>
            </a:r>
          </a:p>
          <a:p>
            <a:r>
              <a:rPr lang="en-US" sz="2000" dirty="0">
                <a:latin typeface="Consolas"/>
                <a:cs typeface="Consolas"/>
              </a:rPr>
              <a:t>		</a:t>
            </a:r>
            <a:r>
              <a:rPr lang="en-US" sz="2000" dirty="0" err="1">
                <a:latin typeface="Consolas"/>
                <a:cs typeface="Consolas"/>
              </a:rPr>
              <a:t>initState</a:t>
            </a:r>
            <a:r>
              <a:rPr lang="en-US" sz="2000" dirty="0">
                <a:latin typeface="Consolas"/>
                <a:cs typeface="Consolas"/>
              </a:rPr>
              <a:t>() :</a:t>
            </a:r>
          </a:p>
          <a:p>
            <a:r>
              <a:rPr lang="en-US" sz="2000" dirty="0">
                <a:latin typeface="Consolas"/>
                <a:cs typeface="Consolas"/>
              </a:rPr>
              <a:t>		transition(hmm(n-1));</a:t>
            </a:r>
          </a:p>
          <a:p>
            <a:r>
              <a:rPr lang="en-US" sz="2000" dirty="0" smtClean="0">
                <a:latin typeface="Consolas"/>
                <a:cs typeface="Consolas"/>
              </a:rPr>
              <a:t>	observe</a:t>
            </a:r>
            <a:r>
              <a:rPr lang="en-US" sz="2000" dirty="0">
                <a:latin typeface="Consolas"/>
                <a:cs typeface="Consolas"/>
              </a:rPr>
              <a:t>(state, </a:t>
            </a:r>
            <a:r>
              <a:rPr lang="en-US" sz="2000" dirty="0" err="1">
                <a:latin typeface="Consolas"/>
                <a:cs typeface="Consolas"/>
              </a:rPr>
              <a:t>obs</a:t>
            </a:r>
            <a:r>
              <a:rPr lang="en-US" sz="2000" dirty="0">
                <a:latin typeface="Consolas"/>
                <a:cs typeface="Consolas"/>
              </a:rPr>
              <a:t>[n])</a:t>
            </a:r>
            <a:r>
              <a:rPr lang="en-US" sz="2000" dirty="0" smtClean="0">
                <a:latin typeface="Consolas"/>
                <a:cs typeface="Consolas"/>
              </a:rPr>
              <a:t>;</a:t>
            </a:r>
          </a:p>
          <a:p>
            <a:r>
              <a:rPr lang="en-US" sz="2000" dirty="0" smtClean="0">
                <a:latin typeface="Consolas"/>
                <a:cs typeface="Consolas"/>
              </a:rPr>
              <a:t>	</a:t>
            </a:r>
            <a:r>
              <a:rPr lang="en-US" sz="2000" dirty="0" smtClean="0">
                <a:solidFill>
                  <a:srgbClr val="4F81BD"/>
                </a:solidFill>
                <a:latin typeface="Consolas"/>
                <a:cs typeface="Consolas"/>
              </a:rPr>
              <a:t>return</a:t>
            </a:r>
            <a:r>
              <a:rPr lang="en-US" sz="2000" dirty="0" smtClean="0">
                <a:solidFill>
                  <a:srgbClr val="D74546"/>
                </a:solidFill>
                <a:latin typeface="Consolas"/>
                <a:cs typeface="Consolas"/>
              </a:rPr>
              <a:t> </a:t>
            </a:r>
            <a:r>
              <a:rPr lang="en-US" sz="2000" dirty="0" smtClean="0">
                <a:latin typeface="Consolas"/>
                <a:cs typeface="Consolas"/>
              </a:rPr>
              <a:t>state;</a:t>
            </a:r>
          </a:p>
          <a:p>
            <a:r>
              <a:rPr lang="en-US" sz="2000" dirty="0" smtClean="0">
                <a:latin typeface="Consolas"/>
                <a:cs typeface="Consolas"/>
              </a:rPr>
              <a:t>}</a:t>
            </a:r>
          </a:p>
        </p:txBody>
      </p:sp>
      <p:cxnSp>
        <p:nvCxnSpPr>
          <p:cNvPr id="63" name="Straight Connector 62"/>
          <p:cNvCxnSpPr/>
          <p:nvPr/>
        </p:nvCxnSpPr>
        <p:spPr>
          <a:xfrm>
            <a:off x="746009" y="2159002"/>
            <a:ext cx="4369511"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64" name="Down Arrow 63"/>
          <p:cNvSpPr/>
          <p:nvPr/>
        </p:nvSpPr>
        <p:spPr>
          <a:xfrm>
            <a:off x="4611078" y="2256693"/>
            <a:ext cx="429846" cy="508000"/>
          </a:xfrm>
          <a:prstGeom prst="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14353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517320"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6" name="Oval 5"/>
          <p:cNvSpPr/>
          <p:nvPr/>
        </p:nvSpPr>
        <p:spPr>
          <a:xfrm>
            <a:off x="1969854"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cxnSp>
        <p:nvCxnSpPr>
          <p:cNvPr id="7" name="Straight Arrow Connector 6"/>
          <p:cNvCxnSpPr>
            <a:stCxn id="5" idx="6"/>
            <a:endCxn id="6" idx="2"/>
          </p:cNvCxnSpPr>
          <p:nvPr/>
        </p:nvCxnSpPr>
        <p:spPr>
          <a:xfrm>
            <a:off x="1364009"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17320"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5" idx="4"/>
            <a:endCxn id="8" idx="0"/>
          </p:cNvCxnSpPr>
          <p:nvPr/>
        </p:nvCxnSpPr>
        <p:spPr>
          <a:xfrm>
            <a:off x="940665"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969854"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6" idx="4"/>
            <a:endCxn id="10" idx="0"/>
          </p:cNvCxnSpPr>
          <p:nvPr/>
        </p:nvCxnSpPr>
        <p:spPr>
          <a:xfrm>
            <a:off x="2393199"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422388"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00"/>
                </a:solidFill>
                <a:latin typeface="Ubuntu"/>
                <a:cs typeface="Ubuntu"/>
              </a:rPr>
              <a:t>s2</a:t>
            </a:r>
            <a:endParaRPr lang="en-US" sz="2800" b="1" dirty="0">
              <a:solidFill>
                <a:srgbClr val="000000"/>
              </a:solidFill>
              <a:latin typeface="Ubuntu"/>
              <a:cs typeface="Ubuntu"/>
            </a:endParaRPr>
          </a:p>
        </p:txBody>
      </p:sp>
      <p:sp>
        <p:nvSpPr>
          <p:cNvPr id="13" name="Oval 12"/>
          <p:cNvSpPr/>
          <p:nvPr/>
        </p:nvSpPr>
        <p:spPr>
          <a:xfrm>
            <a:off x="4874922"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14" name="Oval 13"/>
          <p:cNvSpPr/>
          <p:nvPr/>
        </p:nvSpPr>
        <p:spPr>
          <a:xfrm>
            <a:off x="3422388"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12" idx="4"/>
            <a:endCxn id="14" idx="0"/>
          </p:cNvCxnSpPr>
          <p:nvPr/>
        </p:nvCxnSpPr>
        <p:spPr>
          <a:xfrm>
            <a:off x="3845733"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874922"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13" idx="4"/>
            <a:endCxn id="16" idx="0"/>
          </p:cNvCxnSpPr>
          <p:nvPr/>
        </p:nvCxnSpPr>
        <p:spPr>
          <a:xfrm>
            <a:off x="5298267"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6327456"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sp>
        <p:nvSpPr>
          <p:cNvPr id="19" name="Oval 18"/>
          <p:cNvSpPr/>
          <p:nvPr/>
        </p:nvSpPr>
        <p:spPr>
          <a:xfrm>
            <a:off x="7779991"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cxnSp>
        <p:nvCxnSpPr>
          <p:cNvPr id="20" name="Straight Arrow Connector 19"/>
          <p:cNvCxnSpPr>
            <a:stCxn id="18" idx="6"/>
            <a:endCxn id="19" idx="2"/>
          </p:cNvCxnSpPr>
          <p:nvPr/>
        </p:nvCxnSpPr>
        <p:spPr>
          <a:xfrm>
            <a:off x="7174145" y="4133334"/>
            <a:ext cx="605846"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6327456"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18" idx="4"/>
            <a:endCxn id="21" idx="0"/>
          </p:cNvCxnSpPr>
          <p:nvPr/>
        </p:nvCxnSpPr>
        <p:spPr>
          <a:xfrm>
            <a:off x="6750801"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7779991"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a:stCxn id="19" idx="4"/>
            <a:endCxn id="23" idx="0"/>
          </p:cNvCxnSpPr>
          <p:nvPr/>
        </p:nvCxnSpPr>
        <p:spPr>
          <a:xfrm>
            <a:off x="8203336"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6" idx="6"/>
            <a:endCxn id="12" idx="2"/>
          </p:cNvCxnSpPr>
          <p:nvPr/>
        </p:nvCxnSpPr>
        <p:spPr>
          <a:xfrm>
            <a:off x="2816543"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6"/>
            <a:endCxn id="13" idx="2"/>
          </p:cNvCxnSpPr>
          <p:nvPr/>
        </p:nvCxnSpPr>
        <p:spPr>
          <a:xfrm>
            <a:off x="4269077"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6"/>
            <a:endCxn id="18" idx="2"/>
          </p:cNvCxnSpPr>
          <p:nvPr/>
        </p:nvCxnSpPr>
        <p:spPr>
          <a:xfrm>
            <a:off x="5721611"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7174145" y="3709989"/>
            <a:ext cx="1445153"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7" name="Rectangle 36"/>
          <p:cNvSpPr/>
          <p:nvPr/>
        </p:nvSpPr>
        <p:spPr>
          <a:xfrm>
            <a:off x="5721612" y="3709989"/>
            <a:ext cx="1448760"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8" name="Rectangle 37"/>
          <p:cNvSpPr/>
          <p:nvPr/>
        </p:nvSpPr>
        <p:spPr>
          <a:xfrm>
            <a:off x="4269078"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9" name="Rectangle 38"/>
          <p:cNvSpPr/>
          <p:nvPr/>
        </p:nvSpPr>
        <p:spPr>
          <a:xfrm>
            <a:off x="2816544"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0" name="TextBox 39"/>
          <p:cNvSpPr txBox="1"/>
          <p:nvPr/>
        </p:nvSpPr>
        <p:spPr>
          <a:xfrm>
            <a:off x="3355841" y="3340657"/>
            <a:ext cx="1029496"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2</a:t>
            </a:r>
            <a:r>
              <a:rPr lang="en-US" dirty="0" smtClean="0">
                <a:solidFill>
                  <a:schemeClr val="tx1">
                    <a:lumMod val="75000"/>
                  </a:schemeClr>
                </a:solidFill>
                <a:latin typeface="Consolas"/>
                <a:cs typeface="Consolas"/>
              </a:rPr>
              <a:t>)</a:t>
            </a:r>
          </a:p>
        </p:txBody>
      </p:sp>
      <p:sp>
        <p:nvSpPr>
          <p:cNvPr id="41" name="TextBox 40"/>
          <p:cNvSpPr txBox="1"/>
          <p:nvPr/>
        </p:nvSpPr>
        <p:spPr>
          <a:xfrm>
            <a:off x="4700577" y="3345152"/>
            <a:ext cx="1245691"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3</a:t>
            </a:r>
            <a:r>
              <a:rPr lang="en-US" dirty="0" smtClean="0">
                <a:solidFill>
                  <a:schemeClr val="tx1">
                    <a:lumMod val="75000"/>
                  </a:schemeClr>
                </a:solidFill>
                <a:latin typeface="Consolas"/>
                <a:cs typeface="Consolas"/>
              </a:rPr>
              <a:t>)</a:t>
            </a:r>
          </a:p>
        </p:txBody>
      </p:sp>
      <p:sp>
        <p:nvSpPr>
          <p:cNvPr id="42" name="TextBox 41"/>
          <p:cNvSpPr txBox="1"/>
          <p:nvPr/>
        </p:nvSpPr>
        <p:spPr>
          <a:xfrm>
            <a:off x="6165117" y="3340691"/>
            <a:ext cx="1245691"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mm(4)</a:t>
            </a:r>
          </a:p>
        </p:txBody>
      </p:sp>
      <p:sp>
        <p:nvSpPr>
          <p:cNvPr id="43" name="TextBox 42"/>
          <p:cNvSpPr txBox="1"/>
          <p:nvPr/>
        </p:nvSpPr>
        <p:spPr>
          <a:xfrm>
            <a:off x="7617950" y="3345186"/>
            <a:ext cx="1245691" cy="369332"/>
          </a:xfrm>
          <a:prstGeom prst="rect">
            <a:avLst/>
          </a:prstGeom>
          <a:noFill/>
        </p:spPr>
        <p:txBody>
          <a:bodyPr wrap="square" rtlCol="0">
            <a:spAutoFit/>
          </a:bodyPr>
          <a:lstStyle/>
          <a:p>
            <a:pPr algn="ctr"/>
            <a:r>
              <a:rPr lang="en-US" dirty="0" smtClean="0">
                <a:solidFill>
                  <a:schemeClr val="tx1">
                    <a:lumMod val="75000"/>
                  </a:schemeClr>
                </a:solidFill>
                <a:latin typeface="Consolas"/>
                <a:cs typeface="Consolas"/>
              </a:rPr>
              <a:t>hmm(5)</a:t>
            </a:r>
          </a:p>
        </p:txBody>
      </p:sp>
      <p:grpSp>
        <p:nvGrpSpPr>
          <p:cNvPr id="47" name="Group 46"/>
          <p:cNvGrpSpPr/>
          <p:nvPr/>
        </p:nvGrpSpPr>
        <p:grpSpPr>
          <a:xfrm flipH="1">
            <a:off x="3865465" y="6285978"/>
            <a:ext cx="1455569" cy="475172"/>
            <a:chOff x="6750800" y="5884894"/>
            <a:chExt cx="1452536" cy="475172"/>
          </a:xfrm>
        </p:grpSpPr>
        <p:sp>
          <p:nvSpPr>
            <p:cNvPr id="48" name="Left Arrow 47"/>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 name="TextBox 48"/>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50" name="Group 49"/>
          <p:cNvGrpSpPr/>
          <p:nvPr/>
        </p:nvGrpSpPr>
        <p:grpSpPr>
          <a:xfrm flipH="1">
            <a:off x="5332248" y="6285978"/>
            <a:ext cx="1455569" cy="475172"/>
            <a:chOff x="6750800" y="5884894"/>
            <a:chExt cx="1452536" cy="475172"/>
          </a:xfrm>
        </p:grpSpPr>
        <p:sp>
          <p:nvSpPr>
            <p:cNvPr id="51" name="Left Arrow 50"/>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TextBox 51"/>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53" name="Group 52"/>
          <p:cNvGrpSpPr/>
          <p:nvPr/>
        </p:nvGrpSpPr>
        <p:grpSpPr>
          <a:xfrm flipH="1">
            <a:off x="6794278" y="6285978"/>
            <a:ext cx="1455569" cy="475172"/>
            <a:chOff x="6750800" y="5884894"/>
            <a:chExt cx="1452536" cy="475172"/>
          </a:xfrm>
        </p:grpSpPr>
        <p:sp>
          <p:nvSpPr>
            <p:cNvPr id="54" name="Left Arrow 53"/>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 name="TextBox 54"/>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2" name="Group 1"/>
          <p:cNvGrpSpPr/>
          <p:nvPr/>
        </p:nvGrpSpPr>
        <p:grpSpPr>
          <a:xfrm>
            <a:off x="696701" y="626452"/>
            <a:ext cx="7307989" cy="1938992"/>
            <a:chOff x="696701" y="626452"/>
            <a:chExt cx="7307989" cy="1938992"/>
          </a:xfrm>
        </p:grpSpPr>
        <p:pic>
          <p:nvPicPr>
            <p:cNvPr id="57" name="Picture 56"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684" y="1345727"/>
              <a:ext cx="537718" cy="537718"/>
            </a:xfrm>
            <a:prstGeom prst="rect">
              <a:avLst/>
            </a:prstGeom>
          </p:spPr>
        </p:pic>
        <p:sp>
          <p:nvSpPr>
            <p:cNvPr id="58" name="TextBox 57"/>
            <p:cNvSpPr txBox="1"/>
            <p:nvPr/>
          </p:nvSpPr>
          <p:spPr>
            <a:xfrm>
              <a:off x="1058415" y="626452"/>
              <a:ext cx="4262619" cy="1938992"/>
            </a:xfrm>
            <a:prstGeom prst="rect">
              <a:avLst/>
            </a:prstGeom>
            <a:noFill/>
          </p:spPr>
          <p:txBody>
            <a:bodyPr wrap="square" rtlCol="0">
              <a:spAutoFit/>
            </a:bodyPr>
            <a:lstStyle/>
            <a:p>
              <a:r>
                <a:rPr lang="en-US" sz="4000" dirty="0" err="1" smtClean="0">
                  <a:latin typeface="Ubuntu Light"/>
                  <a:cs typeface="Ubuntu Light"/>
                </a:rPr>
                <a:t>Callsite</a:t>
              </a:r>
              <a:r>
                <a:rPr lang="en-US" sz="4000" dirty="0" smtClean="0">
                  <a:latin typeface="Ubuntu Light"/>
                  <a:cs typeface="Ubuntu Light"/>
                </a:rPr>
                <a:t> Caching</a:t>
              </a:r>
            </a:p>
            <a:p>
              <a:endParaRPr lang="en-US" sz="4000" dirty="0" smtClean="0">
                <a:latin typeface="Ubuntu Light"/>
                <a:cs typeface="Ubuntu Light"/>
              </a:endParaRPr>
            </a:p>
            <a:p>
              <a:r>
                <a:rPr lang="en-US" sz="4000" dirty="0" smtClean="0">
                  <a:latin typeface="Ubuntu Light"/>
                  <a:cs typeface="Ubuntu Light"/>
                </a:rPr>
                <a:t>Continuations</a:t>
              </a:r>
            </a:p>
          </p:txBody>
        </p:sp>
        <p:pic>
          <p:nvPicPr>
            <p:cNvPr id="59" name="Picture 58"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5901" y="1609465"/>
              <a:ext cx="537718" cy="259588"/>
            </a:xfrm>
            <a:prstGeom prst="rect">
              <a:avLst/>
            </a:prstGeom>
          </p:spPr>
        </p:pic>
        <p:sp>
          <p:nvSpPr>
            <p:cNvPr id="60" name="TextBox 59"/>
            <p:cNvSpPr txBox="1"/>
            <p:nvPr/>
          </p:nvSpPr>
          <p:spPr>
            <a:xfrm>
              <a:off x="5949544" y="976611"/>
              <a:ext cx="1787342" cy="1323439"/>
            </a:xfrm>
            <a:prstGeom prst="rect">
              <a:avLst/>
            </a:prstGeom>
            <a:noFill/>
          </p:spPr>
          <p:txBody>
            <a:bodyPr wrap="square" rtlCol="0">
              <a:spAutoFit/>
            </a:bodyPr>
            <a:lstStyle/>
            <a:p>
              <a:pPr algn="ctr"/>
              <a:r>
                <a:rPr lang="en-US" sz="8000" b="1" dirty="0" smtClean="0">
                  <a:latin typeface="Ubuntu Light"/>
                  <a:cs typeface="Ubuntu Light"/>
                </a:rPr>
                <a:t>C3</a:t>
              </a:r>
            </a:p>
          </p:txBody>
        </p:sp>
        <p:sp>
          <p:nvSpPr>
            <p:cNvPr id="61" name="Rectangle 60"/>
            <p:cNvSpPr/>
            <p:nvPr/>
          </p:nvSpPr>
          <p:spPr>
            <a:xfrm>
              <a:off x="696701" y="762000"/>
              <a:ext cx="5024910" cy="1230923"/>
            </a:xfrm>
            <a:prstGeom prst="rect">
              <a:avLst/>
            </a:prstGeom>
            <a:solidFill>
              <a:schemeClr val="bg1">
                <a:lumMod val="85000"/>
                <a:lumOff val="15000"/>
                <a:alpha val="8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6235146" y="1080333"/>
              <a:ext cx="1769544" cy="1219717"/>
            </a:xfrm>
            <a:prstGeom prst="rect">
              <a:avLst/>
            </a:prstGeom>
            <a:solidFill>
              <a:schemeClr val="bg1">
                <a:lumMod val="85000"/>
                <a:lumOff val="15000"/>
                <a:alpha val="8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134898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517320"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6" name="Oval 5"/>
          <p:cNvSpPr/>
          <p:nvPr/>
        </p:nvSpPr>
        <p:spPr>
          <a:xfrm>
            <a:off x="1969854"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cxnSp>
        <p:nvCxnSpPr>
          <p:cNvPr id="7" name="Straight Arrow Connector 6"/>
          <p:cNvCxnSpPr>
            <a:stCxn id="5" idx="6"/>
            <a:endCxn id="6" idx="2"/>
          </p:cNvCxnSpPr>
          <p:nvPr/>
        </p:nvCxnSpPr>
        <p:spPr>
          <a:xfrm>
            <a:off x="1364009"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17320"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5" idx="4"/>
            <a:endCxn id="8" idx="0"/>
          </p:cNvCxnSpPr>
          <p:nvPr/>
        </p:nvCxnSpPr>
        <p:spPr>
          <a:xfrm>
            <a:off x="940665"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969854"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6" idx="4"/>
            <a:endCxn id="10" idx="0"/>
          </p:cNvCxnSpPr>
          <p:nvPr/>
        </p:nvCxnSpPr>
        <p:spPr>
          <a:xfrm>
            <a:off x="2393199"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422388"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00"/>
                </a:solidFill>
                <a:latin typeface="Ubuntu"/>
                <a:cs typeface="Ubuntu"/>
              </a:rPr>
              <a:t>s2</a:t>
            </a:r>
            <a:endParaRPr lang="en-US" sz="2800" b="1" dirty="0">
              <a:solidFill>
                <a:srgbClr val="000000"/>
              </a:solidFill>
              <a:latin typeface="Ubuntu"/>
              <a:cs typeface="Ubuntu"/>
            </a:endParaRPr>
          </a:p>
        </p:txBody>
      </p:sp>
      <p:sp>
        <p:nvSpPr>
          <p:cNvPr id="13" name="Oval 12"/>
          <p:cNvSpPr/>
          <p:nvPr/>
        </p:nvSpPr>
        <p:spPr>
          <a:xfrm>
            <a:off x="4874922"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14" name="Oval 13"/>
          <p:cNvSpPr/>
          <p:nvPr/>
        </p:nvSpPr>
        <p:spPr>
          <a:xfrm>
            <a:off x="3422388"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12" idx="4"/>
            <a:endCxn id="14" idx="0"/>
          </p:cNvCxnSpPr>
          <p:nvPr/>
        </p:nvCxnSpPr>
        <p:spPr>
          <a:xfrm>
            <a:off x="3845733"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874922"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13" idx="4"/>
            <a:endCxn id="16" idx="0"/>
          </p:cNvCxnSpPr>
          <p:nvPr/>
        </p:nvCxnSpPr>
        <p:spPr>
          <a:xfrm>
            <a:off x="5298267"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6327456"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sp>
        <p:nvSpPr>
          <p:cNvPr id="19" name="Oval 18"/>
          <p:cNvSpPr/>
          <p:nvPr/>
        </p:nvSpPr>
        <p:spPr>
          <a:xfrm>
            <a:off x="7779991"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cxnSp>
        <p:nvCxnSpPr>
          <p:cNvPr id="20" name="Straight Arrow Connector 19"/>
          <p:cNvCxnSpPr>
            <a:stCxn id="18" idx="6"/>
            <a:endCxn id="19" idx="2"/>
          </p:cNvCxnSpPr>
          <p:nvPr/>
        </p:nvCxnSpPr>
        <p:spPr>
          <a:xfrm>
            <a:off x="7174145" y="4133334"/>
            <a:ext cx="605846"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6327456"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18" idx="4"/>
            <a:endCxn id="21" idx="0"/>
          </p:cNvCxnSpPr>
          <p:nvPr/>
        </p:nvCxnSpPr>
        <p:spPr>
          <a:xfrm>
            <a:off x="6750801"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7779991"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a:stCxn id="19" idx="4"/>
            <a:endCxn id="23" idx="0"/>
          </p:cNvCxnSpPr>
          <p:nvPr/>
        </p:nvCxnSpPr>
        <p:spPr>
          <a:xfrm>
            <a:off x="8203336"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6" idx="6"/>
            <a:endCxn id="12" idx="2"/>
          </p:cNvCxnSpPr>
          <p:nvPr/>
        </p:nvCxnSpPr>
        <p:spPr>
          <a:xfrm>
            <a:off x="2816543"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6"/>
            <a:endCxn id="13" idx="2"/>
          </p:cNvCxnSpPr>
          <p:nvPr/>
        </p:nvCxnSpPr>
        <p:spPr>
          <a:xfrm>
            <a:off x="4269077"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6"/>
            <a:endCxn id="18" idx="2"/>
          </p:cNvCxnSpPr>
          <p:nvPr/>
        </p:nvCxnSpPr>
        <p:spPr>
          <a:xfrm>
            <a:off x="5721611"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pic>
        <p:nvPicPr>
          <p:cNvPr id="57" name="Picture 56"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684" y="1345727"/>
            <a:ext cx="537718" cy="537718"/>
          </a:xfrm>
          <a:prstGeom prst="rect">
            <a:avLst/>
          </a:prstGeom>
        </p:spPr>
      </p:pic>
      <p:sp>
        <p:nvSpPr>
          <p:cNvPr id="58" name="TextBox 57"/>
          <p:cNvSpPr txBox="1"/>
          <p:nvPr/>
        </p:nvSpPr>
        <p:spPr>
          <a:xfrm>
            <a:off x="1058415" y="626452"/>
            <a:ext cx="4262619" cy="1938992"/>
          </a:xfrm>
          <a:prstGeom prst="rect">
            <a:avLst/>
          </a:prstGeom>
          <a:noFill/>
        </p:spPr>
        <p:txBody>
          <a:bodyPr wrap="square" rtlCol="0">
            <a:spAutoFit/>
          </a:bodyPr>
          <a:lstStyle/>
          <a:p>
            <a:r>
              <a:rPr lang="en-US" sz="4000" dirty="0" err="1" smtClean="0">
                <a:latin typeface="Ubuntu Light"/>
                <a:cs typeface="Ubuntu Light"/>
              </a:rPr>
              <a:t>Callsite</a:t>
            </a:r>
            <a:r>
              <a:rPr lang="en-US" sz="4000" dirty="0" smtClean="0">
                <a:latin typeface="Ubuntu Light"/>
                <a:cs typeface="Ubuntu Light"/>
              </a:rPr>
              <a:t> Caching</a:t>
            </a:r>
          </a:p>
          <a:p>
            <a:endParaRPr lang="en-US" sz="4000" dirty="0" smtClean="0">
              <a:latin typeface="Ubuntu Light"/>
              <a:cs typeface="Ubuntu Light"/>
            </a:endParaRPr>
          </a:p>
          <a:p>
            <a:r>
              <a:rPr lang="en-US" sz="4000" dirty="0" smtClean="0">
                <a:latin typeface="Ubuntu Light"/>
                <a:cs typeface="Ubuntu Light"/>
              </a:rPr>
              <a:t>Continuations</a:t>
            </a:r>
          </a:p>
        </p:txBody>
      </p:sp>
      <p:pic>
        <p:nvPicPr>
          <p:cNvPr id="59" name="Picture 58"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5901" y="1609465"/>
            <a:ext cx="537718" cy="259588"/>
          </a:xfrm>
          <a:prstGeom prst="rect">
            <a:avLst/>
          </a:prstGeom>
        </p:spPr>
      </p:pic>
      <p:sp>
        <p:nvSpPr>
          <p:cNvPr id="60" name="TextBox 59"/>
          <p:cNvSpPr txBox="1"/>
          <p:nvPr/>
        </p:nvSpPr>
        <p:spPr>
          <a:xfrm>
            <a:off x="5949544" y="976611"/>
            <a:ext cx="1787342" cy="1323439"/>
          </a:xfrm>
          <a:prstGeom prst="rect">
            <a:avLst/>
          </a:prstGeom>
          <a:noFill/>
        </p:spPr>
        <p:txBody>
          <a:bodyPr wrap="square" rtlCol="0">
            <a:spAutoFit/>
          </a:bodyPr>
          <a:lstStyle/>
          <a:p>
            <a:pPr algn="ctr"/>
            <a:r>
              <a:rPr lang="en-US" sz="8000" b="1" dirty="0" smtClean="0">
                <a:latin typeface="Ubuntu Light"/>
                <a:cs typeface="Ubuntu Light"/>
              </a:rPr>
              <a:t>C3</a:t>
            </a:r>
          </a:p>
        </p:txBody>
      </p:sp>
    </p:spTree>
    <p:extLst>
      <p:ext uri="{BB962C8B-B14F-4D97-AF65-F5344CB8AC3E}">
        <p14:creationId xmlns:p14="http://schemas.microsoft.com/office/powerpoint/2010/main" val="15533193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517320"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6" name="Oval 5"/>
          <p:cNvSpPr/>
          <p:nvPr/>
        </p:nvSpPr>
        <p:spPr>
          <a:xfrm>
            <a:off x="1969854"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cxnSp>
        <p:nvCxnSpPr>
          <p:cNvPr id="7" name="Straight Arrow Connector 6"/>
          <p:cNvCxnSpPr>
            <a:stCxn id="5" idx="6"/>
            <a:endCxn id="6" idx="2"/>
          </p:cNvCxnSpPr>
          <p:nvPr/>
        </p:nvCxnSpPr>
        <p:spPr>
          <a:xfrm>
            <a:off x="1364009"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17320"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5" idx="4"/>
            <a:endCxn id="8" idx="0"/>
          </p:cNvCxnSpPr>
          <p:nvPr/>
        </p:nvCxnSpPr>
        <p:spPr>
          <a:xfrm>
            <a:off x="940665"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969854"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6" idx="4"/>
            <a:endCxn id="10" idx="0"/>
          </p:cNvCxnSpPr>
          <p:nvPr/>
        </p:nvCxnSpPr>
        <p:spPr>
          <a:xfrm>
            <a:off x="2393199"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422388"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00"/>
                </a:solidFill>
                <a:latin typeface="Ubuntu"/>
                <a:cs typeface="Ubuntu"/>
              </a:rPr>
              <a:t>s2</a:t>
            </a:r>
            <a:endParaRPr lang="en-US" sz="2800" b="1" dirty="0">
              <a:solidFill>
                <a:srgbClr val="000000"/>
              </a:solidFill>
              <a:latin typeface="Ubuntu"/>
              <a:cs typeface="Ubuntu"/>
            </a:endParaRPr>
          </a:p>
        </p:txBody>
      </p:sp>
      <p:sp>
        <p:nvSpPr>
          <p:cNvPr id="13" name="Oval 12"/>
          <p:cNvSpPr/>
          <p:nvPr/>
        </p:nvSpPr>
        <p:spPr>
          <a:xfrm>
            <a:off x="4874922"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14" name="Oval 13"/>
          <p:cNvSpPr/>
          <p:nvPr/>
        </p:nvSpPr>
        <p:spPr>
          <a:xfrm>
            <a:off x="3422388"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12" idx="4"/>
            <a:endCxn id="14" idx="0"/>
          </p:cNvCxnSpPr>
          <p:nvPr/>
        </p:nvCxnSpPr>
        <p:spPr>
          <a:xfrm>
            <a:off x="3845733"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874922"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13" idx="4"/>
            <a:endCxn id="16" idx="0"/>
          </p:cNvCxnSpPr>
          <p:nvPr/>
        </p:nvCxnSpPr>
        <p:spPr>
          <a:xfrm>
            <a:off x="5298267"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6327456"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sp>
        <p:nvSpPr>
          <p:cNvPr id="19" name="Oval 18"/>
          <p:cNvSpPr/>
          <p:nvPr/>
        </p:nvSpPr>
        <p:spPr>
          <a:xfrm>
            <a:off x="7779991"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cxnSp>
        <p:nvCxnSpPr>
          <p:cNvPr id="20" name="Straight Arrow Connector 19"/>
          <p:cNvCxnSpPr>
            <a:stCxn id="18" idx="6"/>
            <a:endCxn id="19" idx="2"/>
          </p:cNvCxnSpPr>
          <p:nvPr/>
        </p:nvCxnSpPr>
        <p:spPr>
          <a:xfrm>
            <a:off x="7174145" y="4133334"/>
            <a:ext cx="605846"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6327456"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18" idx="4"/>
            <a:endCxn id="21" idx="0"/>
          </p:cNvCxnSpPr>
          <p:nvPr/>
        </p:nvCxnSpPr>
        <p:spPr>
          <a:xfrm>
            <a:off x="6750801"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7779991"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a:stCxn id="19" idx="4"/>
            <a:endCxn id="23" idx="0"/>
          </p:cNvCxnSpPr>
          <p:nvPr/>
        </p:nvCxnSpPr>
        <p:spPr>
          <a:xfrm>
            <a:off x="8203336"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6" idx="6"/>
            <a:endCxn id="12" idx="2"/>
          </p:cNvCxnSpPr>
          <p:nvPr/>
        </p:nvCxnSpPr>
        <p:spPr>
          <a:xfrm>
            <a:off x="2816543"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6"/>
            <a:endCxn id="13" idx="2"/>
          </p:cNvCxnSpPr>
          <p:nvPr/>
        </p:nvCxnSpPr>
        <p:spPr>
          <a:xfrm>
            <a:off x="4269077"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6"/>
            <a:endCxn id="18" idx="2"/>
          </p:cNvCxnSpPr>
          <p:nvPr/>
        </p:nvCxnSpPr>
        <p:spPr>
          <a:xfrm>
            <a:off x="5721611"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428336" y="279036"/>
            <a:ext cx="6653061" cy="3146356"/>
            <a:chOff x="428336" y="279036"/>
            <a:chExt cx="6653061" cy="3146356"/>
          </a:xfrm>
        </p:grpSpPr>
        <p:sp>
          <p:nvSpPr>
            <p:cNvPr id="28" name="Content Placeholder 4"/>
            <p:cNvSpPr txBox="1">
              <a:spLocks/>
            </p:cNvSpPr>
            <p:nvPr/>
          </p:nvSpPr>
          <p:spPr>
            <a:xfrm>
              <a:off x="428336" y="279036"/>
              <a:ext cx="6653061" cy="3146356"/>
            </a:xfrm>
            <a:prstGeom prst="rect">
              <a:avLst/>
            </a:prstGeom>
          </p:spPr>
          <p:txBody>
            <a:bodyPr>
              <a:normAutofit/>
            </a:bodyPr>
            <a:lstStyle>
              <a:lvl1pPr marL="0" indent="0" algn="l" defTabSz="457200" rtl="0" eaLnBrk="1" latinLnBrk="0" hangingPunct="1">
                <a:spcBef>
                  <a:spcPct val="20000"/>
                </a:spcBef>
                <a:buFontTx/>
                <a:buNone/>
                <a:defRPr sz="3200" b="0" i="0" kern="1200">
                  <a:solidFill>
                    <a:schemeClr val="tx1"/>
                  </a:solidFill>
                  <a:latin typeface="Ubuntu Light"/>
                  <a:ea typeface="+mn-ea"/>
                  <a:cs typeface="Ubuntu Light"/>
                </a:defRPr>
              </a:lvl1pPr>
              <a:lvl2pPr marL="457200" indent="0" algn="l" defTabSz="457200" rtl="0" eaLnBrk="1" latinLnBrk="0" hangingPunct="1">
                <a:spcBef>
                  <a:spcPct val="20000"/>
                </a:spcBef>
                <a:buFontTx/>
                <a:buNone/>
                <a:defRPr sz="2800" b="0" i="0" kern="1200">
                  <a:solidFill>
                    <a:schemeClr val="tx1"/>
                  </a:solidFill>
                  <a:latin typeface="Ubuntu Light"/>
                  <a:ea typeface="+mn-ea"/>
                  <a:cs typeface="Ubuntu Light"/>
                </a:defRPr>
              </a:lvl2pPr>
              <a:lvl3pPr marL="914400" indent="0" algn="l" defTabSz="457200" rtl="0" eaLnBrk="1" latinLnBrk="0" hangingPunct="1">
                <a:spcBef>
                  <a:spcPct val="20000"/>
                </a:spcBef>
                <a:buFontTx/>
                <a:buNone/>
                <a:defRPr sz="2400" b="0" i="0" kern="1200">
                  <a:solidFill>
                    <a:schemeClr val="tx1"/>
                  </a:solidFill>
                  <a:latin typeface="Ubuntu Light"/>
                  <a:ea typeface="+mn-ea"/>
                  <a:cs typeface="Ubuntu Light"/>
                </a:defRPr>
              </a:lvl3pPr>
              <a:lvl4pPr marL="1371600" indent="0" algn="l" defTabSz="457200" rtl="0" eaLnBrk="1" latinLnBrk="0" hangingPunct="1">
                <a:spcBef>
                  <a:spcPct val="20000"/>
                </a:spcBef>
                <a:buFontTx/>
                <a:buNone/>
                <a:defRPr sz="2000" b="0" i="0" kern="1200">
                  <a:solidFill>
                    <a:schemeClr val="tx1"/>
                  </a:solidFill>
                  <a:latin typeface="Ubuntu Light"/>
                  <a:ea typeface="+mn-ea"/>
                  <a:cs typeface="Ubuntu Light"/>
                </a:defRPr>
              </a:lvl4pPr>
              <a:lvl5pPr marL="1828800" indent="0" algn="l" defTabSz="457200" rtl="0" eaLnBrk="1" latinLnBrk="0" hangingPunct="1">
                <a:spcBef>
                  <a:spcPct val="20000"/>
                </a:spcBef>
                <a:buFontTx/>
                <a:buNone/>
                <a:defRPr sz="2000" b="0" i="0" kern="1200">
                  <a:solidFill>
                    <a:schemeClr val="tx1"/>
                  </a:solidFill>
                  <a:latin typeface="Ubuntu Light"/>
                  <a:ea typeface="+mn-ea"/>
                  <a:cs typeface="Ubuntu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err="1">
                  <a:solidFill>
                    <a:schemeClr val="accent1"/>
                  </a:solidFill>
                  <a:latin typeface="Consolas"/>
                  <a:cs typeface="Consolas"/>
                </a:rPr>
                <a:t>var</a:t>
              </a:r>
              <a:r>
                <a:rPr lang="en-US" sz="2000" dirty="0">
                  <a:solidFill>
                    <a:schemeClr val="accent1"/>
                  </a:solidFill>
                  <a:latin typeface="Consolas"/>
                  <a:cs typeface="Consolas"/>
                </a:rPr>
                <a:t> </a:t>
              </a:r>
              <a:r>
                <a:rPr lang="en-US" sz="2000" dirty="0" err="1">
                  <a:latin typeface="Consolas"/>
                  <a:cs typeface="Consolas"/>
                </a:rPr>
                <a:t>obs</a:t>
              </a:r>
              <a:r>
                <a:rPr lang="en-US" sz="2000" dirty="0">
                  <a:latin typeface="Consolas"/>
                  <a:cs typeface="Consolas"/>
                </a:rPr>
                <a:t> </a:t>
              </a:r>
              <a:r>
                <a:rPr lang="en-US" sz="2000" dirty="0">
                  <a:solidFill>
                    <a:srgbClr val="FFFFFF"/>
                  </a:solidFill>
                  <a:latin typeface="Consolas"/>
                  <a:cs typeface="Consolas"/>
                </a:rPr>
                <a:t>= </a:t>
              </a:r>
              <a:r>
                <a:rPr lang="en-US" sz="2000" dirty="0" err="1">
                  <a:latin typeface="Consolas"/>
                  <a:cs typeface="Consolas"/>
                </a:rPr>
                <a:t>loadObservations</a:t>
              </a:r>
              <a:r>
                <a:rPr lang="en-US" sz="2000" dirty="0">
                  <a:latin typeface="Consolas"/>
                  <a:cs typeface="Consolas"/>
                </a:rPr>
                <a:t>(</a:t>
              </a:r>
              <a:r>
                <a:rPr lang="en-US" sz="2000" dirty="0">
                  <a:solidFill>
                    <a:srgbClr val="F3F65C"/>
                  </a:solidFill>
                  <a:latin typeface="Consolas"/>
                  <a:cs typeface="Consolas"/>
                </a:rPr>
                <a:t>‘</a:t>
              </a:r>
              <a:r>
                <a:rPr lang="en-US" sz="2000" dirty="0" err="1">
                  <a:solidFill>
                    <a:srgbClr val="F3F65C"/>
                  </a:solidFill>
                  <a:latin typeface="Consolas"/>
                  <a:cs typeface="Consolas"/>
                </a:rPr>
                <a:t>file.txt</a:t>
              </a:r>
              <a:r>
                <a:rPr lang="en-US" sz="2000" dirty="0">
                  <a:solidFill>
                    <a:srgbClr val="F3F65C"/>
                  </a:solidFill>
                  <a:latin typeface="Consolas"/>
                  <a:cs typeface="Consolas"/>
                </a:rPr>
                <a:t>’</a:t>
              </a:r>
              <a:r>
                <a:rPr lang="en-US" sz="2000" dirty="0">
                  <a:latin typeface="Consolas"/>
                  <a:cs typeface="Consolas"/>
                </a:rPr>
                <a:t>)</a:t>
              </a:r>
              <a:r>
                <a:rPr lang="en-US" sz="2000" dirty="0" smtClean="0">
                  <a:latin typeface="Consolas"/>
                  <a:cs typeface="Consolas"/>
                </a:rPr>
                <a:t>;</a:t>
              </a:r>
              <a:endParaRPr lang="en-US" sz="2000" dirty="0" smtClean="0">
                <a:solidFill>
                  <a:srgbClr val="4F81BD"/>
                </a:solidFill>
                <a:latin typeface="Consolas"/>
                <a:cs typeface="Consolas"/>
              </a:endParaRPr>
            </a:p>
            <a:p>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hmm </a:t>
              </a:r>
              <a:r>
                <a:rPr lang="en-US" sz="2000" dirty="0">
                  <a:solidFill>
                    <a:srgbClr val="FFFFFF"/>
                  </a:solidFill>
                  <a:latin typeface="Consolas"/>
                  <a:cs typeface="Consolas"/>
                </a:rPr>
                <a:t>= </a:t>
              </a:r>
              <a:r>
                <a:rPr lang="en-US" sz="2000" dirty="0">
                  <a:solidFill>
                    <a:srgbClr val="4F81BD"/>
                  </a:solidFill>
                  <a:latin typeface="Consolas"/>
                  <a:cs typeface="Consolas"/>
                </a:rPr>
                <a:t>function</a:t>
              </a:r>
              <a:r>
                <a:rPr lang="en-US" sz="2000" dirty="0">
                  <a:latin typeface="Consolas"/>
                  <a:cs typeface="Consolas"/>
                </a:rPr>
                <a:t>(n) {</a:t>
              </a:r>
            </a:p>
            <a:p>
              <a:r>
                <a:rPr lang="en-US" sz="2000" dirty="0">
                  <a:latin typeface="Consolas"/>
                  <a:cs typeface="Consolas"/>
                </a:rPr>
                <a:t>	</a:t>
              </a:r>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state = (n == 0) ?</a:t>
              </a:r>
            </a:p>
            <a:p>
              <a:r>
                <a:rPr lang="en-US" sz="2000" dirty="0">
                  <a:latin typeface="Consolas"/>
                  <a:cs typeface="Consolas"/>
                </a:rPr>
                <a:t>		</a:t>
              </a:r>
              <a:r>
                <a:rPr lang="en-US" sz="2000" dirty="0" err="1">
                  <a:latin typeface="Consolas"/>
                  <a:cs typeface="Consolas"/>
                </a:rPr>
                <a:t>initState</a:t>
              </a:r>
              <a:r>
                <a:rPr lang="en-US" sz="2000" dirty="0">
                  <a:latin typeface="Consolas"/>
                  <a:cs typeface="Consolas"/>
                </a:rPr>
                <a:t>() :</a:t>
              </a:r>
            </a:p>
            <a:p>
              <a:r>
                <a:rPr lang="en-US" sz="2000" dirty="0">
                  <a:latin typeface="Consolas"/>
                  <a:cs typeface="Consolas"/>
                </a:rPr>
                <a:t>		transition(hmm(n-1));</a:t>
              </a:r>
            </a:p>
            <a:p>
              <a:r>
                <a:rPr lang="en-US" sz="2000" dirty="0" smtClean="0">
                  <a:latin typeface="Consolas"/>
                  <a:cs typeface="Consolas"/>
                </a:rPr>
                <a:t>	observe</a:t>
              </a:r>
              <a:r>
                <a:rPr lang="en-US" sz="2000" dirty="0">
                  <a:latin typeface="Consolas"/>
                  <a:cs typeface="Consolas"/>
                </a:rPr>
                <a:t>(state, </a:t>
              </a:r>
              <a:r>
                <a:rPr lang="en-US" sz="2000" dirty="0" err="1">
                  <a:latin typeface="Consolas"/>
                  <a:cs typeface="Consolas"/>
                </a:rPr>
                <a:t>obs</a:t>
              </a:r>
              <a:r>
                <a:rPr lang="en-US" sz="2000" dirty="0">
                  <a:latin typeface="Consolas"/>
                  <a:cs typeface="Consolas"/>
                </a:rPr>
                <a:t>[n])</a:t>
              </a:r>
              <a:r>
                <a:rPr lang="en-US" sz="2000" dirty="0" smtClean="0">
                  <a:latin typeface="Consolas"/>
                  <a:cs typeface="Consolas"/>
                </a:rPr>
                <a:t>;</a:t>
              </a:r>
            </a:p>
            <a:p>
              <a:r>
                <a:rPr lang="en-US" sz="2000" dirty="0" smtClean="0">
                  <a:latin typeface="Consolas"/>
                  <a:cs typeface="Consolas"/>
                </a:rPr>
                <a:t>	</a:t>
              </a:r>
              <a:r>
                <a:rPr lang="en-US" sz="2000" dirty="0" smtClean="0">
                  <a:solidFill>
                    <a:srgbClr val="4F81BD"/>
                  </a:solidFill>
                  <a:latin typeface="Consolas"/>
                  <a:cs typeface="Consolas"/>
                </a:rPr>
                <a:t>return</a:t>
              </a:r>
              <a:r>
                <a:rPr lang="en-US" sz="2000" dirty="0" smtClean="0">
                  <a:solidFill>
                    <a:srgbClr val="D74546"/>
                  </a:solidFill>
                  <a:latin typeface="Consolas"/>
                  <a:cs typeface="Consolas"/>
                </a:rPr>
                <a:t> </a:t>
              </a:r>
              <a:r>
                <a:rPr lang="en-US" sz="2000" dirty="0" smtClean="0">
                  <a:latin typeface="Consolas"/>
                  <a:cs typeface="Consolas"/>
                </a:rPr>
                <a:t>state;</a:t>
              </a:r>
            </a:p>
            <a:p>
              <a:r>
                <a:rPr lang="en-US" sz="2000" dirty="0" smtClean="0">
                  <a:latin typeface="Consolas"/>
                  <a:cs typeface="Consolas"/>
                </a:rPr>
                <a:t>}</a:t>
              </a:r>
            </a:p>
          </p:txBody>
        </p:sp>
        <p:cxnSp>
          <p:nvCxnSpPr>
            <p:cNvPr id="29" name="Straight Connector 28"/>
            <p:cNvCxnSpPr/>
            <p:nvPr/>
          </p:nvCxnSpPr>
          <p:spPr>
            <a:xfrm>
              <a:off x="746009" y="2159002"/>
              <a:ext cx="4369511"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30" name="Down Arrow 29"/>
            <p:cNvSpPr/>
            <p:nvPr/>
          </p:nvSpPr>
          <p:spPr>
            <a:xfrm>
              <a:off x="4611078" y="2256693"/>
              <a:ext cx="429846" cy="508000"/>
            </a:xfrm>
            <a:prstGeom prst="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339967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4"/>
          <p:cNvSpPr txBox="1">
            <a:spLocks/>
          </p:cNvSpPr>
          <p:nvPr/>
        </p:nvSpPr>
        <p:spPr>
          <a:xfrm>
            <a:off x="428336" y="279036"/>
            <a:ext cx="6653061" cy="3146356"/>
          </a:xfrm>
          <a:prstGeom prst="rect">
            <a:avLst/>
          </a:prstGeom>
        </p:spPr>
        <p:txBody>
          <a:bodyPr>
            <a:normAutofit/>
          </a:bodyPr>
          <a:lstStyle>
            <a:lvl1pPr marL="0" indent="0" algn="l" defTabSz="457200" rtl="0" eaLnBrk="1" latinLnBrk="0" hangingPunct="1">
              <a:spcBef>
                <a:spcPct val="20000"/>
              </a:spcBef>
              <a:buFontTx/>
              <a:buNone/>
              <a:defRPr sz="3200" b="0" i="0" kern="1200">
                <a:solidFill>
                  <a:schemeClr val="tx1"/>
                </a:solidFill>
                <a:latin typeface="Ubuntu Light"/>
                <a:ea typeface="+mn-ea"/>
                <a:cs typeface="Ubuntu Light"/>
              </a:defRPr>
            </a:lvl1pPr>
            <a:lvl2pPr marL="457200" indent="0" algn="l" defTabSz="457200" rtl="0" eaLnBrk="1" latinLnBrk="0" hangingPunct="1">
              <a:spcBef>
                <a:spcPct val="20000"/>
              </a:spcBef>
              <a:buFontTx/>
              <a:buNone/>
              <a:defRPr sz="2800" b="0" i="0" kern="1200">
                <a:solidFill>
                  <a:schemeClr val="tx1"/>
                </a:solidFill>
                <a:latin typeface="Ubuntu Light"/>
                <a:ea typeface="+mn-ea"/>
                <a:cs typeface="Ubuntu Light"/>
              </a:defRPr>
            </a:lvl2pPr>
            <a:lvl3pPr marL="914400" indent="0" algn="l" defTabSz="457200" rtl="0" eaLnBrk="1" latinLnBrk="0" hangingPunct="1">
              <a:spcBef>
                <a:spcPct val="20000"/>
              </a:spcBef>
              <a:buFontTx/>
              <a:buNone/>
              <a:defRPr sz="2400" b="0" i="0" kern="1200">
                <a:solidFill>
                  <a:schemeClr val="tx1"/>
                </a:solidFill>
                <a:latin typeface="Ubuntu Light"/>
                <a:ea typeface="+mn-ea"/>
                <a:cs typeface="Ubuntu Light"/>
              </a:defRPr>
            </a:lvl3pPr>
            <a:lvl4pPr marL="1371600" indent="0" algn="l" defTabSz="457200" rtl="0" eaLnBrk="1" latinLnBrk="0" hangingPunct="1">
              <a:spcBef>
                <a:spcPct val="20000"/>
              </a:spcBef>
              <a:buFontTx/>
              <a:buNone/>
              <a:defRPr sz="2000" b="0" i="0" kern="1200">
                <a:solidFill>
                  <a:schemeClr val="tx1"/>
                </a:solidFill>
                <a:latin typeface="Ubuntu Light"/>
                <a:ea typeface="+mn-ea"/>
                <a:cs typeface="Ubuntu Light"/>
              </a:defRPr>
            </a:lvl4pPr>
            <a:lvl5pPr marL="1828800" indent="0" algn="l" defTabSz="457200" rtl="0" eaLnBrk="1" latinLnBrk="0" hangingPunct="1">
              <a:spcBef>
                <a:spcPct val="20000"/>
              </a:spcBef>
              <a:buFontTx/>
              <a:buNone/>
              <a:defRPr sz="2000" b="0" i="0" kern="1200">
                <a:solidFill>
                  <a:schemeClr val="tx1"/>
                </a:solidFill>
                <a:latin typeface="Ubuntu Light"/>
                <a:ea typeface="+mn-ea"/>
                <a:cs typeface="Ubuntu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err="1">
                <a:solidFill>
                  <a:schemeClr val="accent1"/>
                </a:solidFill>
                <a:latin typeface="Consolas"/>
                <a:cs typeface="Consolas"/>
              </a:rPr>
              <a:t>var</a:t>
            </a:r>
            <a:r>
              <a:rPr lang="en-US" sz="2000" dirty="0">
                <a:solidFill>
                  <a:schemeClr val="accent1"/>
                </a:solidFill>
                <a:latin typeface="Consolas"/>
                <a:cs typeface="Consolas"/>
              </a:rPr>
              <a:t> </a:t>
            </a:r>
            <a:r>
              <a:rPr lang="en-US" sz="2000" dirty="0" err="1">
                <a:latin typeface="Consolas"/>
                <a:cs typeface="Consolas"/>
              </a:rPr>
              <a:t>obs</a:t>
            </a:r>
            <a:r>
              <a:rPr lang="en-US" sz="2000" dirty="0">
                <a:latin typeface="Consolas"/>
                <a:cs typeface="Consolas"/>
              </a:rPr>
              <a:t> </a:t>
            </a:r>
            <a:r>
              <a:rPr lang="en-US" sz="2000" dirty="0">
                <a:solidFill>
                  <a:srgbClr val="FFFFFF"/>
                </a:solidFill>
                <a:latin typeface="Consolas"/>
                <a:cs typeface="Consolas"/>
              </a:rPr>
              <a:t>= </a:t>
            </a:r>
            <a:r>
              <a:rPr lang="en-US" sz="2000" dirty="0" err="1">
                <a:latin typeface="Consolas"/>
                <a:cs typeface="Consolas"/>
              </a:rPr>
              <a:t>loadObservations</a:t>
            </a:r>
            <a:r>
              <a:rPr lang="en-US" sz="2000" dirty="0">
                <a:latin typeface="Consolas"/>
                <a:cs typeface="Consolas"/>
              </a:rPr>
              <a:t>(</a:t>
            </a:r>
            <a:r>
              <a:rPr lang="en-US" sz="2000" dirty="0">
                <a:solidFill>
                  <a:srgbClr val="F3F65C"/>
                </a:solidFill>
                <a:latin typeface="Consolas"/>
                <a:cs typeface="Consolas"/>
              </a:rPr>
              <a:t>‘</a:t>
            </a:r>
            <a:r>
              <a:rPr lang="en-US" sz="2000" dirty="0" err="1">
                <a:solidFill>
                  <a:srgbClr val="F3F65C"/>
                </a:solidFill>
                <a:latin typeface="Consolas"/>
                <a:cs typeface="Consolas"/>
              </a:rPr>
              <a:t>file.txt</a:t>
            </a:r>
            <a:r>
              <a:rPr lang="en-US" sz="2000" dirty="0">
                <a:solidFill>
                  <a:srgbClr val="F3F65C"/>
                </a:solidFill>
                <a:latin typeface="Consolas"/>
                <a:cs typeface="Consolas"/>
              </a:rPr>
              <a:t>’</a:t>
            </a:r>
            <a:r>
              <a:rPr lang="en-US" sz="2000" dirty="0">
                <a:latin typeface="Consolas"/>
                <a:cs typeface="Consolas"/>
              </a:rPr>
              <a:t>)</a:t>
            </a:r>
            <a:r>
              <a:rPr lang="en-US" sz="2000" dirty="0" smtClean="0">
                <a:latin typeface="Consolas"/>
                <a:cs typeface="Consolas"/>
              </a:rPr>
              <a:t>;</a:t>
            </a:r>
            <a:endParaRPr lang="en-US" sz="2000" dirty="0" smtClean="0">
              <a:solidFill>
                <a:srgbClr val="4F81BD"/>
              </a:solidFill>
              <a:latin typeface="Consolas"/>
              <a:cs typeface="Consolas"/>
            </a:endParaRPr>
          </a:p>
          <a:p>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hmm </a:t>
            </a:r>
            <a:r>
              <a:rPr lang="en-US" sz="2000" dirty="0">
                <a:solidFill>
                  <a:srgbClr val="FFFFFF"/>
                </a:solidFill>
                <a:latin typeface="Consolas"/>
                <a:cs typeface="Consolas"/>
              </a:rPr>
              <a:t>= </a:t>
            </a:r>
            <a:r>
              <a:rPr lang="en-US" sz="2000" dirty="0">
                <a:solidFill>
                  <a:srgbClr val="4F81BD"/>
                </a:solidFill>
                <a:latin typeface="Consolas"/>
                <a:cs typeface="Consolas"/>
              </a:rPr>
              <a:t>function</a:t>
            </a:r>
            <a:r>
              <a:rPr lang="en-US" sz="2000" dirty="0">
                <a:latin typeface="Consolas"/>
                <a:cs typeface="Consolas"/>
              </a:rPr>
              <a:t>(n) {</a:t>
            </a:r>
          </a:p>
          <a:p>
            <a:r>
              <a:rPr lang="en-US" sz="2000" dirty="0">
                <a:latin typeface="Consolas"/>
                <a:cs typeface="Consolas"/>
              </a:rPr>
              <a:t>	</a:t>
            </a:r>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state = (n == 0) ?</a:t>
            </a:r>
          </a:p>
          <a:p>
            <a:r>
              <a:rPr lang="en-US" sz="2000" dirty="0">
                <a:latin typeface="Consolas"/>
                <a:cs typeface="Consolas"/>
              </a:rPr>
              <a:t>		</a:t>
            </a:r>
            <a:r>
              <a:rPr lang="en-US" sz="2000" dirty="0" err="1">
                <a:latin typeface="Consolas"/>
                <a:cs typeface="Consolas"/>
              </a:rPr>
              <a:t>initState</a:t>
            </a:r>
            <a:r>
              <a:rPr lang="en-US" sz="2000" dirty="0">
                <a:latin typeface="Consolas"/>
                <a:cs typeface="Consolas"/>
              </a:rPr>
              <a:t>() :</a:t>
            </a:r>
          </a:p>
          <a:p>
            <a:r>
              <a:rPr lang="en-US" sz="2000" dirty="0">
                <a:latin typeface="Consolas"/>
                <a:cs typeface="Consolas"/>
              </a:rPr>
              <a:t>		transition</a:t>
            </a:r>
            <a:r>
              <a:rPr lang="en-US" sz="2000" dirty="0" smtClean="0">
                <a:latin typeface="Consolas"/>
                <a:cs typeface="Consolas"/>
              </a:rPr>
              <a:t>(</a:t>
            </a:r>
            <a:r>
              <a:rPr lang="en-US" sz="2000" dirty="0" smtClean="0">
                <a:solidFill>
                  <a:srgbClr val="F79646"/>
                </a:solidFill>
                <a:latin typeface="Consolas"/>
                <a:cs typeface="Consolas"/>
              </a:rPr>
              <a:t>cache</a:t>
            </a:r>
            <a:r>
              <a:rPr lang="en-US" sz="2000" dirty="0" smtClean="0">
                <a:latin typeface="Consolas"/>
                <a:cs typeface="Consolas"/>
              </a:rPr>
              <a:t>(hmm, n</a:t>
            </a:r>
            <a:r>
              <a:rPr lang="en-US" sz="2000" dirty="0">
                <a:latin typeface="Consolas"/>
                <a:cs typeface="Consolas"/>
              </a:rPr>
              <a:t>-1));</a:t>
            </a:r>
          </a:p>
          <a:p>
            <a:r>
              <a:rPr lang="en-US" sz="2000" dirty="0" smtClean="0">
                <a:latin typeface="Consolas"/>
                <a:cs typeface="Consolas"/>
              </a:rPr>
              <a:t>	observe</a:t>
            </a:r>
            <a:r>
              <a:rPr lang="en-US" sz="2000" dirty="0">
                <a:latin typeface="Consolas"/>
                <a:cs typeface="Consolas"/>
              </a:rPr>
              <a:t>(state, </a:t>
            </a:r>
            <a:r>
              <a:rPr lang="en-US" sz="2000" dirty="0" err="1">
                <a:latin typeface="Consolas"/>
                <a:cs typeface="Consolas"/>
              </a:rPr>
              <a:t>obs</a:t>
            </a:r>
            <a:r>
              <a:rPr lang="en-US" sz="2000" dirty="0">
                <a:latin typeface="Consolas"/>
                <a:cs typeface="Consolas"/>
              </a:rPr>
              <a:t>[n])</a:t>
            </a:r>
            <a:r>
              <a:rPr lang="en-US" sz="2000" dirty="0" smtClean="0">
                <a:latin typeface="Consolas"/>
                <a:cs typeface="Consolas"/>
              </a:rPr>
              <a:t>;</a:t>
            </a:r>
          </a:p>
          <a:p>
            <a:r>
              <a:rPr lang="en-US" sz="2000" dirty="0" smtClean="0">
                <a:latin typeface="Consolas"/>
                <a:cs typeface="Consolas"/>
              </a:rPr>
              <a:t>	</a:t>
            </a:r>
            <a:r>
              <a:rPr lang="en-US" sz="2000" dirty="0" smtClean="0">
                <a:solidFill>
                  <a:srgbClr val="4F81BD"/>
                </a:solidFill>
                <a:latin typeface="Consolas"/>
                <a:cs typeface="Consolas"/>
              </a:rPr>
              <a:t>return</a:t>
            </a:r>
            <a:r>
              <a:rPr lang="en-US" sz="2000" dirty="0" smtClean="0">
                <a:solidFill>
                  <a:srgbClr val="D74546"/>
                </a:solidFill>
                <a:latin typeface="Consolas"/>
                <a:cs typeface="Consolas"/>
              </a:rPr>
              <a:t> </a:t>
            </a:r>
            <a:r>
              <a:rPr lang="en-US" sz="2000" dirty="0" smtClean="0">
                <a:latin typeface="Consolas"/>
                <a:cs typeface="Consolas"/>
              </a:rPr>
              <a:t>state;</a:t>
            </a:r>
          </a:p>
          <a:p>
            <a:r>
              <a:rPr lang="en-US" sz="2000" dirty="0" smtClean="0">
                <a:latin typeface="Consolas"/>
                <a:cs typeface="Consolas"/>
              </a:rPr>
              <a:t>}</a:t>
            </a:r>
          </a:p>
        </p:txBody>
      </p:sp>
      <p:cxnSp>
        <p:nvCxnSpPr>
          <p:cNvPr id="37" name="Straight Connector 36"/>
          <p:cNvCxnSpPr/>
          <p:nvPr/>
        </p:nvCxnSpPr>
        <p:spPr>
          <a:xfrm>
            <a:off x="746009" y="2159002"/>
            <a:ext cx="4369511"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42" name="Down Arrow 41"/>
          <p:cNvSpPr/>
          <p:nvPr/>
        </p:nvSpPr>
        <p:spPr>
          <a:xfrm>
            <a:off x="4611078" y="2256693"/>
            <a:ext cx="429846" cy="508000"/>
          </a:xfrm>
          <a:prstGeom prst="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517320"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6" name="Oval 5"/>
          <p:cNvSpPr/>
          <p:nvPr/>
        </p:nvSpPr>
        <p:spPr>
          <a:xfrm>
            <a:off x="1969854"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cxnSp>
        <p:nvCxnSpPr>
          <p:cNvPr id="7" name="Straight Arrow Connector 6"/>
          <p:cNvCxnSpPr>
            <a:stCxn id="5" idx="6"/>
            <a:endCxn id="6" idx="2"/>
          </p:cNvCxnSpPr>
          <p:nvPr/>
        </p:nvCxnSpPr>
        <p:spPr>
          <a:xfrm>
            <a:off x="1364009"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17320"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5" idx="4"/>
            <a:endCxn id="8" idx="0"/>
          </p:cNvCxnSpPr>
          <p:nvPr/>
        </p:nvCxnSpPr>
        <p:spPr>
          <a:xfrm>
            <a:off x="940665"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969854"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6" idx="4"/>
            <a:endCxn id="10" idx="0"/>
          </p:cNvCxnSpPr>
          <p:nvPr/>
        </p:nvCxnSpPr>
        <p:spPr>
          <a:xfrm>
            <a:off x="2393199"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422388"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00"/>
                </a:solidFill>
                <a:latin typeface="Ubuntu"/>
                <a:cs typeface="Ubuntu"/>
              </a:rPr>
              <a:t>s2</a:t>
            </a:r>
            <a:endParaRPr lang="en-US" sz="2800" b="1" dirty="0">
              <a:solidFill>
                <a:srgbClr val="000000"/>
              </a:solidFill>
              <a:latin typeface="Ubuntu"/>
              <a:cs typeface="Ubuntu"/>
            </a:endParaRPr>
          </a:p>
        </p:txBody>
      </p:sp>
      <p:sp>
        <p:nvSpPr>
          <p:cNvPr id="13" name="Oval 12"/>
          <p:cNvSpPr/>
          <p:nvPr/>
        </p:nvSpPr>
        <p:spPr>
          <a:xfrm>
            <a:off x="4874922"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14" name="Oval 13"/>
          <p:cNvSpPr/>
          <p:nvPr/>
        </p:nvSpPr>
        <p:spPr>
          <a:xfrm>
            <a:off x="3422388"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12" idx="4"/>
            <a:endCxn id="14" idx="0"/>
          </p:cNvCxnSpPr>
          <p:nvPr/>
        </p:nvCxnSpPr>
        <p:spPr>
          <a:xfrm>
            <a:off x="3845733"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874922"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13" idx="4"/>
            <a:endCxn id="16" idx="0"/>
          </p:cNvCxnSpPr>
          <p:nvPr/>
        </p:nvCxnSpPr>
        <p:spPr>
          <a:xfrm>
            <a:off x="5298267"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6327456"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sp>
        <p:nvSpPr>
          <p:cNvPr id="19" name="Oval 18"/>
          <p:cNvSpPr/>
          <p:nvPr/>
        </p:nvSpPr>
        <p:spPr>
          <a:xfrm>
            <a:off x="7779991"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cxnSp>
        <p:nvCxnSpPr>
          <p:cNvPr id="20" name="Straight Arrow Connector 19"/>
          <p:cNvCxnSpPr>
            <a:stCxn id="18" idx="6"/>
            <a:endCxn id="19" idx="2"/>
          </p:cNvCxnSpPr>
          <p:nvPr/>
        </p:nvCxnSpPr>
        <p:spPr>
          <a:xfrm>
            <a:off x="7174145" y="4133334"/>
            <a:ext cx="605846"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6327456"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18" idx="4"/>
            <a:endCxn id="21" idx="0"/>
          </p:cNvCxnSpPr>
          <p:nvPr/>
        </p:nvCxnSpPr>
        <p:spPr>
          <a:xfrm>
            <a:off x="6750801"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7779991"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a:stCxn id="19" idx="4"/>
            <a:endCxn id="23" idx="0"/>
          </p:cNvCxnSpPr>
          <p:nvPr/>
        </p:nvCxnSpPr>
        <p:spPr>
          <a:xfrm>
            <a:off x="8203336"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6" idx="6"/>
            <a:endCxn id="12" idx="2"/>
          </p:cNvCxnSpPr>
          <p:nvPr/>
        </p:nvCxnSpPr>
        <p:spPr>
          <a:xfrm>
            <a:off x="2816543"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6"/>
            <a:endCxn id="13" idx="2"/>
          </p:cNvCxnSpPr>
          <p:nvPr/>
        </p:nvCxnSpPr>
        <p:spPr>
          <a:xfrm>
            <a:off x="4269077"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6"/>
            <a:endCxn id="18" idx="2"/>
          </p:cNvCxnSpPr>
          <p:nvPr/>
        </p:nvCxnSpPr>
        <p:spPr>
          <a:xfrm>
            <a:off x="5721611"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4" name="Group 3"/>
          <p:cNvGrpSpPr/>
          <p:nvPr/>
        </p:nvGrpSpPr>
        <p:grpSpPr>
          <a:xfrm>
            <a:off x="2816544" y="3340657"/>
            <a:ext cx="1568793" cy="2474939"/>
            <a:chOff x="2816544" y="3340657"/>
            <a:chExt cx="1568793" cy="2474939"/>
          </a:xfrm>
        </p:grpSpPr>
        <p:sp>
          <p:nvSpPr>
            <p:cNvPr id="39" name="Rectangle 38"/>
            <p:cNvSpPr/>
            <p:nvPr/>
          </p:nvSpPr>
          <p:spPr>
            <a:xfrm>
              <a:off x="2816544"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0" name="TextBox 39"/>
            <p:cNvSpPr txBox="1"/>
            <p:nvPr/>
          </p:nvSpPr>
          <p:spPr>
            <a:xfrm>
              <a:off x="3355841" y="3340657"/>
              <a:ext cx="1029496"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2</a:t>
              </a:r>
              <a:r>
                <a:rPr lang="en-US" dirty="0" smtClean="0">
                  <a:solidFill>
                    <a:schemeClr val="tx1">
                      <a:lumMod val="75000"/>
                    </a:schemeClr>
                  </a:solidFill>
                  <a:latin typeface="Consolas"/>
                  <a:cs typeface="Consolas"/>
                </a:rPr>
                <a:t>)</a:t>
              </a:r>
            </a:p>
          </p:txBody>
        </p:sp>
      </p:grpSp>
      <p:grpSp>
        <p:nvGrpSpPr>
          <p:cNvPr id="28" name="Group 27"/>
          <p:cNvGrpSpPr/>
          <p:nvPr/>
        </p:nvGrpSpPr>
        <p:grpSpPr>
          <a:xfrm>
            <a:off x="4269078" y="3345152"/>
            <a:ext cx="1677190" cy="2470444"/>
            <a:chOff x="4269078" y="3345152"/>
            <a:chExt cx="1677190" cy="2470444"/>
          </a:xfrm>
        </p:grpSpPr>
        <p:sp>
          <p:nvSpPr>
            <p:cNvPr id="38" name="Rectangle 37"/>
            <p:cNvSpPr/>
            <p:nvPr/>
          </p:nvSpPr>
          <p:spPr>
            <a:xfrm>
              <a:off x="4269078"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1" name="TextBox 40"/>
            <p:cNvSpPr txBox="1"/>
            <p:nvPr/>
          </p:nvSpPr>
          <p:spPr>
            <a:xfrm>
              <a:off x="4700577" y="3345152"/>
              <a:ext cx="1245691"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3</a:t>
              </a:r>
              <a:r>
                <a:rPr lang="en-US" dirty="0" smtClean="0">
                  <a:solidFill>
                    <a:schemeClr val="tx1">
                      <a:lumMod val="75000"/>
                    </a:schemeClr>
                  </a:solidFill>
                  <a:latin typeface="Consolas"/>
                  <a:cs typeface="Consolas"/>
                </a:rPr>
                <a:t>)</a:t>
              </a:r>
            </a:p>
          </p:txBody>
        </p:sp>
      </p:grpSp>
      <p:grpSp>
        <p:nvGrpSpPr>
          <p:cNvPr id="47" name="Group 46"/>
          <p:cNvGrpSpPr/>
          <p:nvPr/>
        </p:nvGrpSpPr>
        <p:grpSpPr>
          <a:xfrm flipH="1">
            <a:off x="3865465" y="6285978"/>
            <a:ext cx="1455569" cy="475172"/>
            <a:chOff x="6750800" y="5884894"/>
            <a:chExt cx="1452536" cy="475172"/>
          </a:xfrm>
        </p:grpSpPr>
        <p:sp>
          <p:nvSpPr>
            <p:cNvPr id="48" name="Left Arrow 47"/>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 name="TextBox 48"/>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29" name="Group 28"/>
          <p:cNvGrpSpPr/>
          <p:nvPr/>
        </p:nvGrpSpPr>
        <p:grpSpPr>
          <a:xfrm>
            <a:off x="1979474" y="2548419"/>
            <a:ext cx="6223862" cy="646331"/>
            <a:chOff x="1979474" y="2548419"/>
            <a:chExt cx="6223862" cy="646331"/>
          </a:xfrm>
        </p:grpSpPr>
        <p:sp>
          <p:nvSpPr>
            <p:cNvPr id="45" name="Right Bracket 44"/>
            <p:cNvSpPr/>
            <p:nvPr/>
          </p:nvSpPr>
          <p:spPr>
            <a:xfrm rot="5400000">
              <a:off x="2258061" y="2519774"/>
              <a:ext cx="102090" cy="659263"/>
            </a:xfrm>
            <a:prstGeom prst="rightBracket">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6" name="Straight Connector 45"/>
            <p:cNvCxnSpPr>
              <a:stCxn id="45" idx="2"/>
            </p:cNvCxnSpPr>
            <p:nvPr/>
          </p:nvCxnSpPr>
          <p:spPr>
            <a:xfrm>
              <a:off x="2309106" y="2900451"/>
              <a:ext cx="3511880" cy="0"/>
            </a:xfrm>
            <a:prstGeom prst="line">
              <a:avLst/>
            </a:prstGeom>
            <a:ln>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5830122" y="2548419"/>
              <a:ext cx="2373214" cy="646331"/>
            </a:xfrm>
            <a:prstGeom prst="rect">
              <a:avLst/>
            </a:prstGeom>
            <a:noFill/>
          </p:spPr>
          <p:txBody>
            <a:bodyPr wrap="square" rtlCol="0">
              <a:spAutoFit/>
            </a:bodyPr>
            <a:lstStyle/>
            <a:p>
              <a:r>
                <a:rPr lang="en-US" dirty="0" err="1">
                  <a:solidFill>
                    <a:srgbClr val="F79646"/>
                  </a:solidFill>
                  <a:latin typeface="Ubuntu Light"/>
                  <a:cs typeface="Ubuntu Light"/>
                </a:rPr>
                <a:t>p</a:t>
              </a:r>
              <a:r>
                <a:rPr lang="en-US" dirty="0" err="1" smtClean="0">
                  <a:solidFill>
                    <a:srgbClr val="F79646"/>
                  </a:solidFill>
                  <a:latin typeface="Ubuntu Light"/>
                  <a:cs typeface="Ubuntu Light"/>
                </a:rPr>
                <a:t>rev</a:t>
              </a:r>
              <a:r>
                <a:rPr lang="en-US" dirty="0" smtClean="0">
                  <a:solidFill>
                    <a:srgbClr val="F79646"/>
                  </a:solidFill>
                  <a:latin typeface="Ubuntu Light"/>
                  <a:cs typeface="Ubuntu Light"/>
                </a:rPr>
                <a:t> </a:t>
              </a:r>
              <a:r>
                <a:rPr lang="en-US" dirty="0" smtClean="0">
                  <a:solidFill>
                    <a:srgbClr val="F79646"/>
                  </a:solidFill>
                  <a:latin typeface="Ubuntu Light"/>
                  <a:cs typeface="Ubuntu Light"/>
                </a:rPr>
                <a:t>return </a:t>
              </a:r>
              <a:r>
                <a:rPr lang="en-US" dirty="0" err="1" smtClean="0">
                  <a:solidFill>
                    <a:srgbClr val="F79646"/>
                  </a:solidFill>
                  <a:latin typeface="Ubuntu Light"/>
                  <a:cs typeface="Ubuntu Light"/>
                </a:rPr>
                <a:t>val</a:t>
              </a:r>
              <a:r>
                <a:rPr lang="en-US" dirty="0" smtClean="0">
                  <a:solidFill>
                    <a:srgbClr val="F79646"/>
                  </a:solidFill>
                  <a:latin typeface="Ubuntu Light"/>
                  <a:cs typeface="Ubuntu Light"/>
                </a:rPr>
                <a:t>: </a:t>
              </a:r>
              <a:r>
                <a:rPr lang="en-US" dirty="0" smtClean="0">
                  <a:solidFill>
                    <a:srgbClr val="F79646"/>
                  </a:solidFill>
                  <a:latin typeface="Ubuntu Light"/>
                  <a:cs typeface="Ubuntu Light"/>
                </a:rPr>
                <a:t>s0</a:t>
              </a:r>
            </a:p>
            <a:p>
              <a:r>
                <a:rPr lang="en-US" dirty="0" err="1" smtClean="0">
                  <a:solidFill>
                    <a:srgbClr val="F79646"/>
                  </a:solidFill>
                  <a:latin typeface="Ubuntu Light"/>
                  <a:cs typeface="Ubuntu Light"/>
                </a:rPr>
                <a:t>curr</a:t>
              </a:r>
              <a:r>
                <a:rPr lang="en-US" dirty="0" smtClean="0">
                  <a:solidFill>
                    <a:srgbClr val="F79646"/>
                  </a:solidFill>
                  <a:latin typeface="Ubuntu Light"/>
                  <a:cs typeface="Ubuntu Light"/>
                </a:rPr>
                <a:t> </a:t>
              </a:r>
              <a:r>
                <a:rPr lang="en-US" dirty="0" smtClean="0">
                  <a:solidFill>
                    <a:srgbClr val="F79646"/>
                  </a:solidFill>
                  <a:latin typeface="Ubuntu Light"/>
                  <a:cs typeface="Ubuntu Light"/>
                </a:rPr>
                <a:t>retur</a:t>
              </a:r>
              <a:r>
                <a:rPr lang="en-US" dirty="0" smtClean="0">
                  <a:solidFill>
                    <a:srgbClr val="F79646"/>
                  </a:solidFill>
                  <a:latin typeface="Ubuntu Light"/>
                  <a:cs typeface="Ubuntu Light"/>
                </a:rPr>
                <a:t>n </a:t>
              </a:r>
              <a:r>
                <a:rPr lang="en-US" dirty="0" err="1" smtClean="0">
                  <a:solidFill>
                    <a:srgbClr val="F79646"/>
                  </a:solidFill>
                  <a:latin typeface="Ubuntu Light"/>
                  <a:cs typeface="Ubuntu Light"/>
                </a:rPr>
                <a:t>val</a:t>
              </a:r>
              <a:r>
                <a:rPr lang="en-US" dirty="0" smtClean="0">
                  <a:solidFill>
                    <a:srgbClr val="F79646"/>
                  </a:solidFill>
                  <a:latin typeface="Ubuntu Light"/>
                  <a:cs typeface="Ubuntu Light"/>
                </a:rPr>
                <a:t>: </a:t>
              </a:r>
              <a:r>
                <a:rPr lang="en-US" dirty="0" smtClean="0">
                  <a:solidFill>
                    <a:srgbClr val="F79646"/>
                  </a:solidFill>
                  <a:latin typeface="Ubuntu Light"/>
                  <a:cs typeface="Ubuntu Light"/>
                </a:rPr>
                <a:t>s0</a:t>
              </a:r>
            </a:p>
          </p:txBody>
        </p:sp>
      </p:grpSp>
      <p:grpSp>
        <p:nvGrpSpPr>
          <p:cNvPr id="3" name="Group 2"/>
          <p:cNvGrpSpPr/>
          <p:nvPr/>
        </p:nvGrpSpPr>
        <p:grpSpPr>
          <a:xfrm>
            <a:off x="1115863" y="5878971"/>
            <a:ext cx="2098214" cy="776237"/>
            <a:chOff x="1115863" y="5878971"/>
            <a:chExt cx="2098214" cy="776237"/>
          </a:xfrm>
        </p:grpSpPr>
        <p:sp>
          <p:nvSpPr>
            <p:cNvPr id="43" name="TextBox 42"/>
            <p:cNvSpPr txBox="1"/>
            <p:nvPr/>
          </p:nvSpPr>
          <p:spPr>
            <a:xfrm>
              <a:off x="1115863" y="6255098"/>
              <a:ext cx="1552454" cy="400110"/>
            </a:xfrm>
            <a:prstGeom prst="rect">
              <a:avLst/>
            </a:prstGeom>
            <a:noFill/>
          </p:spPr>
          <p:txBody>
            <a:bodyPr wrap="square" rtlCol="0">
              <a:spAutoFit/>
            </a:bodyPr>
            <a:lstStyle/>
            <a:p>
              <a:pPr algn="ctr"/>
              <a:r>
                <a:rPr lang="en-US" sz="2000" dirty="0" smtClean="0">
                  <a:solidFill>
                    <a:schemeClr val="accent1"/>
                  </a:solidFill>
                  <a:latin typeface="Ubuntu Light"/>
                  <a:cs typeface="Ubuntu Light"/>
                </a:rPr>
                <a:t>Start here</a:t>
              </a:r>
            </a:p>
          </p:txBody>
        </p:sp>
        <p:cxnSp>
          <p:nvCxnSpPr>
            <p:cNvPr id="50" name="Straight Arrow Connector 49"/>
            <p:cNvCxnSpPr/>
            <p:nvPr/>
          </p:nvCxnSpPr>
          <p:spPr>
            <a:xfrm flipV="1">
              <a:off x="2393199" y="5878971"/>
              <a:ext cx="820878" cy="429950"/>
            </a:xfrm>
            <a:prstGeom prst="straightConnector1">
              <a:avLst/>
            </a:prstGeom>
            <a:ln w="28575" cmpd="sng">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05966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par>
                                <p:cTn id="16" presetID="10" presetClass="exit" presetSubtype="0" fill="hold"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par>
                          <p:cTn id="25" fill="hold">
                            <p:stCondLst>
                              <p:cond delay="500"/>
                            </p:stCondLst>
                            <p:childTnLst>
                              <p:par>
                                <p:cTn id="26" presetID="10" presetClass="exit" presetSubtype="0" fill="hold" nodeType="afterEffect">
                                  <p:stCondLst>
                                    <p:cond delay="0"/>
                                  </p:stCondLst>
                                  <p:childTnLst>
                                    <p:animEffect transition="out" filter="fade">
                                      <p:cBhvr>
                                        <p:cTn id="27" dur="500"/>
                                        <p:tgtEl>
                                          <p:spTgt spid="47"/>
                                        </p:tgtEl>
                                      </p:cBhvr>
                                    </p:animEffect>
                                    <p:set>
                                      <p:cBhvr>
                                        <p:cTn id="28" dur="1" fill="hold">
                                          <p:stCondLst>
                                            <p:cond delay="499"/>
                                          </p:stCondLst>
                                        </p:cTn>
                                        <p:tgtEl>
                                          <p:spTgt spid="4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500"/>
                                        <p:tgtEl>
                                          <p:spTgt spid="28"/>
                                        </p:tgtEl>
                                      </p:cBhvr>
                                    </p:animEffect>
                                    <p:set>
                                      <p:cBhvr>
                                        <p:cTn id="38" dur="1" fill="hold">
                                          <p:stCondLst>
                                            <p:cond delay="499"/>
                                          </p:stCondLst>
                                        </p:cTn>
                                        <p:tgtEl>
                                          <p:spTgt spid="28"/>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29"/>
                                        </p:tgtEl>
                                      </p:cBhvr>
                                    </p:animEffect>
                                    <p:set>
                                      <p:cBhvr>
                                        <p:cTn id="41"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4"/>
          <p:cNvSpPr txBox="1">
            <a:spLocks/>
          </p:cNvSpPr>
          <p:nvPr/>
        </p:nvSpPr>
        <p:spPr>
          <a:xfrm>
            <a:off x="428336" y="279036"/>
            <a:ext cx="6653061" cy="3146356"/>
          </a:xfrm>
          <a:prstGeom prst="rect">
            <a:avLst/>
          </a:prstGeom>
        </p:spPr>
        <p:txBody>
          <a:bodyPr>
            <a:normAutofit/>
          </a:bodyPr>
          <a:lstStyle>
            <a:lvl1pPr marL="0" indent="0" algn="l" defTabSz="457200" rtl="0" eaLnBrk="1" latinLnBrk="0" hangingPunct="1">
              <a:spcBef>
                <a:spcPct val="20000"/>
              </a:spcBef>
              <a:buFontTx/>
              <a:buNone/>
              <a:defRPr sz="3200" b="0" i="0" kern="1200">
                <a:solidFill>
                  <a:schemeClr val="tx1"/>
                </a:solidFill>
                <a:latin typeface="Ubuntu Light"/>
                <a:ea typeface="+mn-ea"/>
                <a:cs typeface="Ubuntu Light"/>
              </a:defRPr>
            </a:lvl1pPr>
            <a:lvl2pPr marL="457200" indent="0" algn="l" defTabSz="457200" rtl="0" eaLnBrk="1" latinLnBrk="0" hangingPunct="1">
              <a:spcBef>
                <a:spcPct val="20000"/>
              </a:spcBef>
              <a:buFontTx/>
              <a:buNone/>
              <a:defRPr sz="2800" b="0" i="0" kern="1200">
                <a:solidFill>
                  <a:schemeClr val="tx1"/>
                </a:solidFill>
                <a:latin typeface="Ubuntu Light"/>
                <a:ea typeface="+mn-ea"/>
                <a:cs typeface="Ubuntu Light"/>
              </a:defRPr>
            </a:lvl2pPr>
            <a:lvl3pPr marL="914400" indent="0" algn="l" defTabSz="457200" rtl="0" eaLnBrk="1" latinLnBrk="0" hangingPunct="1">
              <a:spcBef>
                <a:spcPct val="20000"/>
              </a:spcBef>
              <a:buFontTx/>
              <a:buNone/>
              <a:defRPr sz="2400" b="0" i="0" kern="1200">
                <a:solidFill>
                  <a:schemeClr val="tx1"/>
                </a:solidFill>
                <a:latin typeface="Ubuntu Light"/>
                <a:ea typeface="+mn-ea"/>
                <a:cs typeface="Ubuntu Light"/>
              </a:defRPr>
            </a:lvl3pPr>
            <a:lvl4pPr marL="1371600" indent="0" algn="l" defTabSz="457200" rtl="0" eaLnBrk="1" latinLnBrk="0" hangingPunct="1">
              <a:spcBef>
                <a:spcPct val="20000"/>
              </a:spcBef>
              <a:buFontTx/>
              <a:buNone/>
              <a:defRPr sz="2000" b="0" i="0" kern="1200">
                <a:solidFill>
                  <a:schemeClr val="tx1"/>
                </a:solidFill>
                <a:latin typeface="Ubuntu Light"/>
                <a:ea typeface="+mn-ea"/>
                <a:cs typeface="Ubuntu Light"/>
              </a:defRPr>
            </a:lvl4pPr>
            <a:lvl5pPr marL="1828800" indent="0" algn="l" defTabSz="457200" rtl="0" eaLnBrk="1" latinLnBrk="0" hangingPunct="1">
              <a:spcBef>
                <a:spcPct val="20000"/>
              </a:spcBef>
              <a:buFontTx/>
              <a:buNone/>
              <a:defRPr sz="2000" b="0" i="0" kern="1200">
                <a:solidFill>
                  <a:schemeClr val="tx1"/>
                </a:solidFill>
                <a:latin typeface="Ubuntu Light"/>
                <a:ea typeface="+mn-ea"/>
                <a:cs typeface="Ubuntu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err="1">
                <a:solidFill>
                  <a:schemeClr val="accent1"/>
                </a:solidFill>
                <a:latin typeface="Consolas"/>
                <a:cs typeface="Consolas"/>
              </a:rPr>
              <a:t>var</a:t>
            </a:r>
            <a:r>
              <a:rPr lang="en-US" sz="2000" dirty="0">
                <a:solidFill>
                  <a:schemeClr val="accent1"/>
                </a:solidFill>
                <a:latin typeface="Consolas"/>
                <a:cs typeface="Consolas"/>
              </a:rPr>
              <a:t> </a:t>
            </a:r>
            <a:r>
              <a:rPr lang="en-US" sz="2000" dirty="0" err="1">
                <a:latin typeface="Consolas"/>
                <a:cs typeface="Consolas"/>
              </a:rPr>
              <a:t>obs</a:t>
            </a:r>
            <a:r>
              <a:rPr lang="en-US" sz="2000" dirty="0">
                <a:latin typeface="Consolas"/>
                <a:cs typeface="Consolas"/>
              </a:rPr>
              <a:t> </a:t>
            </a:r>
            <a:r>
              <a:rPr lang="en-US" sz="2000" dirty="0">
                <a:solidFill>
                  <a:srgbClr val="FFFFFF"/>
                </a:solidFill>
                <a:latin typeface="Consolas"/>
                <a:cs typeface="Consolas"/>
              </a:rPr>
              <a:t>= </a:t>
            </a:r>
            <a:r>
              <a:rPr lang="en-US" sz="2000" dirty="0" err="1">
                <a:latin typeface="Consolas"/>
                <a:cs typeface="Consolas"/>
              </a:rPr>
              <a:t>loadObservations</a:t>
            </a:r>
            <a:r>
              <a:rPr lang="en-US" sz="2000" dirty="0">
                <a:latin typeface="Consolas"/>
                <a:cs typeface="Consolas"/>
              </a:rPr>
              <a:t>(</a:t>
            </a:r>
            <a:r>
              <a:rPr lang="en-US" sz="2000" dirty="0">
                <a:solidFill>
                  <a:srgbClr val="F3F65C"/>
                </a:solidFill>
                <a:latin typeface="Consolas"/>
                <a:cs typeface="Consolas"/>
              </a:rPr>
              <a:t>‘</a:t>
            </a:r>
            <a:r>
              <a:rPr lang="en-US" sz="2000" dirty="0" err="1">
                <a:solidFill>
                  <a:srgbClr val="F3F65C"/>
                </a:solidFill>
                <a:latin typeface="Consolas"/>
                <a:cs typeface="Consolas"/>
              </a:rPr>
              <a:t>file.txt</a:t>
            </a:r>
            <a:r>
              <a:rPr lang="en-US" sz="2000" dirty="0">
                <a:solidFill>
                  <a:srgbClr val="F3F65C"/>
                </a:solidFill>
                <a:latin typeface="Consolas"/>
                <a:cs typeface="Consolas"/>
              </a:rPr>
              <a:t>’</a:t>
            </a:r>
            <a:r>
              <a:rPr lang="en-US" sz="2000" dirty="0">
                <a:latin typeface="Consolas"/>
                <a:cs typeface="Consolas"/>
              </a:rPr>
              <a:t>)</a:t>
            </a:r>
            <a:r>
              <a:rPr lang="en-US" sz="2000" dirty="0" smtClean="0">
                <a:latin typeface="Consolas"/>
                <a:cs typeface="Consolas"/>
              </a:rPr>
              <a:t>;</a:t>
            </a:r>
            <a:endParaRPr lang="en-US" sz="2000" dirty="0" smtClean="0">
              <a:solidFill>
                <a:srgbClr val="4F81BD"/>
              </a:solidFill>
              <a:latin typeface="Consolas"/>
              <a:cs typeface="Consolas"/>
            </a:endParaRPr>
          </a:p>
          <a:p>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hmm </a:t>
            </a:r>
            <a:r>
              <a:rPr lang="en-US" sz="2000" dirty="0">
                <a:solidFill>
                  <a:srgbClr val="FFFFFF"/>
                </a:solidFill>
                <a:latin typeface="Consolas"/>
                <a:cs typeface="Consolas"/>
              </a:rPr>
              <a:t>= </a:t>
            </a:r>
            <a:r>
              <a:rPr lang="en-US" sz="2000" dirty="0">
                <a:solidFill>
                  <a:srgbClr val="4F81BD"/>
                </a:solidFill>
                <a:latin typeface="Consolas"/>
                <a:cs typeface="Consolas"/>
              </a:rPr>
              <a:t>function</a:t>
            </a:r>
            <a:r>
              <a:rPr lang="en-US" sz="2000" dirty="0">
                <a:latin typeface="Consolas"/>
                <a:cs typeface="Consolas"/>
              </a:rPr>
              <a:t>(n) {</a:t>
            </a:r>
          </a:p>
          <a:p>
            <a:r>
              <a:rPr lang="en-US" sz="2000" dirty="0">
                <a:latin typeface="Consolas"/>
                <a:cs typeface="Consolas"/>
              </a:rPr>
              <a:t>	</a:t>
            </a:r>
            <a:r>
              <a:rPr lang="en-US" sz="2000" dirty="0" err="1">
                <a:solidFill>
                  <a:srgbClr val="4F81BD"/>
                </a:solidFill>
                <a:latin typeface="Consolas"/>
                <a:cs typeface="Consolas"/>
              </a:rPr>
              <a:t>var</a:t>
            </a:r>
            <a:r>
              <a:rPr lang="en-US" sz="2000" dirty="0">
                <a:solidFill>
                  <a:srgbClr val="4F81BD"/>
                </a:solidFill>
                <a:latin typeface="Consolas"/>
                <a:cs typeface="Consolas"/>
              </a:rPr>
              <a:t> </a:t>
            </a:r>
            <a:r>
              <a:rPr lang="en-US" sz="2000" dirty="0">
                <a:latin typeface="Consolas"/>
                <a:cs typeface="Consolas"/>
              </a:rPr>
              <a:t>state = (n == 0) ?</a:t>
            </a:r>
          </a:p>
          <a:p>
            <a:r>
              <a:rPr lang="en-US" sz="2000" dirty="0">
                <a:latin typeface="Consolas"/>
                <a:cs typeface="Consolas"/>
              </a:rPr>
              <a:t>		</a:t>
            </a:r>
            <a:r>
              <a:rPr lang="en-US" sz="2000" dirty="0" err="1">
                <a:latin typeface="Consolas"/>
                <a:cs typeface="Consolas"/>
              </a:rPr>
              <a:t>initState</a:t>
            </a:r>
            <a:r>
              <a:rPr lang="en-US" sz="2000" dirty="0">
                <a:latin typeface="Consolas"/>
                <a:cs typeface="Consolas"/>
              </a:rPr>
              <a:t>() :</a:t>
            </a:r>
          </a:p>
          <a:p>
            <a:r>
              <a:rPr lang="en-US" sz="2000" dirty="0">
                <a:latin typeface="Consolas"/>
                <a:cs typeface="Consolas"/>
              </a:rPr>
              <a:t>		transition</a:t>
            </a:r>
            <a:r>
              <a:rPr lang="en-US" sz="2000" dirty="0" smtClean="0">
                <a:latin typeface="Consolas"/>
                <a:cs typeface="Consolas"/>
              </a:rPr>
              <a:t>(</a:t>
            </a:r>
            <a:r>
              <a:rPr lang="en-US" sz="2000" dirty="0" smtClean="0">
                <a:solidFill>
                  <a:srgbClr val="F79646"/>
                </a:solidFill>
                <a:latin typeface="Consolas"/>
                <a:cs typeface="Consolas"/>
              </a:rPr>
              <a:t>cache</a:t>
            </a:r>
            <a:r>
              <a:rPr lang="en-US" sz="2000" dirty="0" smtClean="0">
                <a:latin typeface="Consolas"/>
                <a:cs typeface="Consolas"/>
              </a:rPr>
              <a:t>(hmm, n</a:t>
            </a:r>
            <a:r>
              <a:rPr lang="en-US" sz="2000" dirty="0">
                <a:latin typeface="Consolas"/>
                <a:cs typeface="Consolas"/>
              </a:rPr>
              <a:t>-1));</a:t>
            </a:r>
          </a:p>
          <a:p>
            <a:r>
              <a:rPr lang="en-US" sz="2000" dirty="0" smtClean="0">
                <a:latin typeface="Consolas"/>
                <a:cs typeface="Consolas"/>
              </a:rPr>
              <a:t>	observe</a:t>
            </a:r>
            <a:r>
              <a:rPr lang="en-US" sz="2000" dirty="0">
                <a:latin typeface="Consolas"/>
                <a:cs typeface="Consolas"/>
              </a:rPr>
              <a:t>(state, </a:t>
            </a:r>
            <a:r>
              <a:rPr lang="en-US" sz="2000" dirty="0" err="1">
                <a:latin typeface="Consolas"/>
                <a:cs typeface="Consolas"/>
              </a:rPr>
              <a:t>obs</a:t>
            </a:r>
            <a:r>
              <a:rPr lang="en-US" sz="2000" dirty="0">
                <a:latin typeface="Consolas"/>
                <a:cs typeface="Consolas"/>
              </a:rPr>
              <a:t>[n])</a:t>
            </a:r>
            <a:r>
              <a:rPr lang="en-US" sz="2000" dirty="0" smtClean="0">
                <a:latin typeface="Consolas"/>
                <a:cs typeface="Consolas"/>
              </a:rPr>
              <a:t>;</a:t>
            </a:r>
          </a:p>
          <a:p>
            <a:r>
              <a:rPr lang="en-US" sz="2000" dirty="0" smtClean="0">
                <a:latin typeface="Consolas"/>
                <a:cs typeface="Consolas"/>
              </a:rPr>
              <a:t>	</a:t>
            </a:r>
            <a:r>
              <a:rPr lang="en-US" sz="2000" dirty="0" smtClean="0">
                <a:solidFill>
                  <a:srgbClr val="4F81BD"/>
                </a:solidFill>
                <a:latin typeface="Consolas"/>
                <a:cs typeface="Consolas"/>
              </a:rPr>
              <a:t>return</a:t>
            </a:r>
            <a:r>
              <a:rPr lang="en-US" sz="2000" dirty="0" smtClean="0">
                <a:solidFill>
                  <a:srgbClr val="D74546"/>
                </a:solidFill>
                <a:latin typeface="Consolas"/>
                <a:cs typeface="Consolas"/>
              </a:rPr>
              <a:t> </a:t>
            </a:r>
            <a:r>
              <a:rPr lang="en-US" sz="2000" dirty="0" smtClean="0">
                <a:latin typeface="Consolas"/>
                <a:cs typeface="Consolas"/>
              </a:rPr>
              <a:t>state;</a:t>
            </a:r>
          </a:p>
          <a:p>
            <a:r>
              <a:rPr lang="en-US" sz="2000" dirty="0" smtClean="0">
                <a:latin typeface="Consolas"/>
                <a:cs typeface="Consolas"/>
              </a:rPr>
              <a:t>}</a:t>
            </a:r>
          </a:p>
        </p:txBody>
      </p:sp>
      <p:cxnSp>
        <p:nvCxnSpPr>
          <p:cNvPr id="37" name="Straight Connector 36"/>
          <p:cNvCxnSpPr/>
          <p:nvPr/>
        </p:nvCxnSpPr>
        <p:spPr>
          <a:xfrm>
            <a:off x="746009" y="2159002"/>
            <a:ext cx="4369511" cy="0"/>
          </a:xfrm>
          <a:prstGeom prst="line">
            <a:avLst/>
          </a:prstGeom>
          <a:ln>
            <a:prstDash val="dash"/>
          </a:ln>
          <a:effectLst/>
        </p:spPr>
        <p:style>
          <a:lnRef idx="2">
            <a:schemeClr val="accent1"/>
          </a:lnRef>
          <a:fillRef idx="0">
            <a:schemeClr val="accent1"/>
          </a:fillRef>
          <a:effectRef idx="1">
            <a:schemeClr val="accent1"/>
          </a:effectRef>
          <a:fontRef idx="minor">
            <a:schemeClr val="tx1"/>
          </a:fontRef>
        </p:style>
      </p:cxnSp>
      <p:sp>
        <p:nvSpPr>
          <p:cNvPr id="42" name="Down Arrow 41"/>
          <p:cNvSpPr/>
          <p:nvPr/>
        </p:nvSpPr>
        <p:spPr>
          <a:xfrm>
            <a:off x="4611078" y="2256693"/>
            <a:ext cx="429846" cy="508000"/>
          </a:xfrm>
          <a:prstGeom prst="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517320"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6" name="Oval 5"/>
          <p:cNvSpPr/>
          <p:nvPr/>
        </p:nvSpPr>
        <p:spPr>
          <a:xfrm>
            <a:off x="1969854"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cxnSp>
        <p:nvCxnSpPr>
          <p:cNvPr id="7" name="Straight Arrow Connector 6"/>
          <p:cNvCxnSpPr>
            <a:stCxn id="5" idx="6"/>
            <a:endCxn id="6" idx="2"/>
          </p:cNvCxnSpPr>
          <p:nvPr/>
        </p:nvCxnSpPr>
        <p:spPr>
          <a:xfrm>
            <a:off x="1364009"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17320"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5" idx="4"/>
            <a:endCxn id="8" idx="0"/>
          </p:cNvCxnSpPr>
          <p:nvPr/>
        </p:nvCxnSpPr>
        <p:spPr>
          <a:xfrm>
            <a:off x="940665"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969854"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6" idx="4"/>
            <a:endCxn id="10" idx="0"/>
          </p:cNvCxnSpPr>
          <p:nvPr/>
        </p:nvCxnSpPr>
        <p:spPr>
          <a:xfrm>
            <a:off x="2393199"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422388"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00"/>
                </a:solidFill>
                <a:latin typeface="Ubuntu"/>
                <a:cs typeface="Ubuntu"/>
              </a:rPr>
              <a:t>s2</a:t>
            </a:r>
            <a:endParaRPr lang="en-US" sz="2800" b="1" dirty="0">
              <a:solidFill>
                <a:srgbClr val="000000"/>
              </a:solidFill>
              <a:latin typeface="Ubuntu"/>
              <a:cs typeface="Ubuntu"/>
            </a:endParaRPr>
          </a:p>
        </p:txBody>
      </p:sp>
      <p:sp>
        <p:nvSpPr>
          <p:cNvPr id="13" name="Oval 12"/>
          <p:cNvSpPr/>
          <p:nvPr/>
        </p:nvSpPr>
        <p:spPr>
          <a:xfrm>
            <a:off x="4874922"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14" name="Oval 13"/>
          <p:cNvSpPr/>
          <p:nvPr/>
        </p:nvSpPr>
        <p:spPr>
          <a:xfrm>
            <a:off x="3422388"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12" idx="4"/>
            <a:endCxn id="14" idx="0"/>
          </p:cNvCxnSpPr>
          <p:nvPr/>
        </p:nvCxnSpPr>
        <p:spPr>
          <a:xfrm>
            <a:off x="3845733"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874922"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13" idx="4"/>
            <a:endCxn id="16" idx="0"/>
          </p:cNvCxnSpPr>
          <p:nvPr/>
        </p:nvCxnSpPr>
        <p:spPr>
          <a:xfrm>
            <a:off x="5298267"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6327456"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sp>
        <p:nvSpPr>
          <p:cNvPr id="19" name="Oval 18"/>
          <p:cNvSpPr/>
          <p:nvPr/>
        </p:nvSpPr>
        <p:spPr>
          <a:xfrm>
            <a:off x="7779991"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cxnSp>
        <p:nvCxnSpPr>
          <p:cNvPr id="20" name="Straight Arrow Connector 19"/>
          <p:cNvCxnSpPr>
            <a:stCxn id="18" idx="6"/>
            <a:endCxn id="19" idx="2"/>
          </p:cNvCxnSpPr>
          <p:nvPr/>
        </p:nvCxnSpPr>
        <p:spPr>
          <a:xfrm>
            <a:off x="7174145" y="4133334"/>
            <a:ext cx="605846"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6327456"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18" idx="4"/>
            <a:endCxn id="21" idx="0"/>
          </p:cNvCxnSpPr>
          <p:nvPr/>
        </p:nvCxnSpPr>
        <p:spPr>
          <a:xfrm>
            <a:off x="6750801"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7779991"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a:stCxn id="19" idx="4"/>
            <a:endCxn id="23" idx="0"/>
          </p:cNvCxnSpPr>
          <p:nvPr/>
        </p:nvCxnSpPr>
        <p:spPr>
          <a:xfrm>
            <a:off x="8203336"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6" idx="6"/>
            <a:endCxn id="12" idx="2"/>
          </p:cNvCxnSpPr>
          <p:nvPr/>
        </p:nvCxnSpPr>
        <p:spPr>
          <a:xfrm>
            <a:off x="2816543"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6"/>
            <a:endCxn id="13" idx="2"/>
          </p:cNvCxnSpPr>
          <p:nvPr/>
        </p:nvCxnSpPr>
        <p:spPr>
          <a:xfrm>
            <a:off x="4269077"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6"/>
            <a:endCxn id="18" idx="2"/>
          </p:cNvCxnSpPr>
          <p:nvPr/>
        </p:nvCxnSpPr>
        <p:spPr>
          <a:xfrm>
            <a:off x="5721611"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4269078"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9" name="Rectangle 38"/>
          <p:cNvSpPr/>
          <p:nvPr/>
        </p:nvSpPr>
        <p:spPr>
          <a:xfrm>
            <a:off x="2816544"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0" name="TextBox 39"/>
          <p:cNvSpPr txBox="1"/>
          <p:nvPr/>
        </p:nvSpPr>
        <p:spPr>
          <a:xfrm>
            <a:off x="3355841" y="3340657"/>
            <a:ext cx="1029496"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2</a:t>
            </a:r>
            <a:r>
              <a:rPr lang="en-US" dirty="0" smtClean="0">
                <a:solidFill>
                  <a:schemeClr val="tx1">
                    <a:lumMod val="75000"/>
                  </a:schemeClr>
                </a:solidFill>
                <a:latin typeface="Consolas"/>
                <a:cs typeface="Consolas"/>
              </a:rPr>
              <a:t>)</a:t>
            </a:r>
          </a:p>
        </p:txBody>
      </p:sp>
      <p:sp>
        <p:nvSpPr>
          <p:cNvPr id="41" name="TextBox 40"/>
          <p:cNvSpPr txBox="1"/>
          <p:nvPr/>
        </p:nvSpPr>
        <p:spPr>
          <a:xfrm>
            <a:off x="4700577" y="3345152"/>
            <a:ext cx="1245691"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3</a:t>
            </a:r>
            <a:r>
              <a:rPr lang="en-US" dirty="0" smtClean="0">
                <a:solidFill>
                  <a:schemeClr val="tx1">
                    <a:lumMod val="75000"/>
                  </a:schemeClr>
                </a:solidFill>
                <a:latin typeface="Consolas"/>
                <a:cs typeface="Consolas"/>
              </a:rPr>
              <a:t>)</a:t>
            </a:r>
          </a:p>
        </p:txBody>
      </p:sp>
      <p:grpSp>
        <p:nvGrpSpPr>
          <p:cNvPr id="47" name="Group 46"/>
          <p:cNvGrpSpPr/>
          <p:nvPr/>
        </p:nvGrpSpPr>
        <p:grpSpPr>
          <a:xfrm flipH="1">
            <a:off x="3865465" y="6285978"/>
            <a:ext cx="1455569" cy="475172"/>
            <a:chOff x="6750800" y="5884894"/>
            <a:chExt cx="1452536" cy="475172"/>
          </a:xfrm>
        </p:grpSpPr>
        <p:sp>
          <p:nvSpPr>
            <p:cNvPr id="48" name="Left Arrow 47"/>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 name="TextBox 48"/>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sp>
        <p:nvSpPr>
          <p:cNvPr id="43" name="TextBox 42"/>
          <p:cNvSpPr txBox="1"/>
          <p:nvPr/>
        </p:nvSpPr>
        <p:spPr>
          <a:xfrm>
            <a:off x="6165117" y="2042548"/>
            <a:ext cx="2611333" cy="646331"/>
          </a:xfrm>
          <a:prstGeom prst="rect">
            <a:avLst/>
          </a:prstGeom>
          <a:noFill/>
        </p:spPr>
        <p:txBody>
          <a:bodyPr wrap="square" rtlCol="0">
            <a:spAutoFit/>
          </a:bodyPr>
          <a:lstStyle/>
          <a:p>
            <a:pPr algn="ctr"/>
            <a:r>
              <a:rPr lang="en-US" sz="3600" b="1" dirty="0">
                <a:latin typeface="Ubuntu Light"/>
                <a:cs typeface="Ubuntu Light"/>
              </a:rPr>
              <a:t>1</a:t>
            </a:r>
            <a:r>
              <a:rPr lang="en-US" sz="3600" b="1" dirty="0" smtClean="0">
                <a:latin typeface="Ubuntu Light"/>
                <a:cs typeface="Ubuntu Light"/>
              </a:rPr>
              <a:t> return!</a:t>
            </a:r>
          </a:p>
        </p:txBody>
      </p:sp>
    </p:spTree>
    <p:extLst>
      <p:ext uri="{BB962C8B-B14F-4D97-AF65-F5344CB8AC3E}">
        <p14:creationId xmlns:p14="http://schemas.microsoft.com/office/powerpoint/2010/main" val="32782386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517320"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6" name="Oval 5"/>
          <p:cNvSpPr/>
          <p:nvPr/>
        </p:nvSpPr>
        <p:spPr>
          <a:xfrm>
            <a:off x="1969854"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cxnSp>
        <p:nvCxnSpPr>
          <p:cNvPr id="7" name="Straight Arrow Connector 6"/>
          <p:cNvCxnSpPr>
            <a:stCxn id="5" idx="6"/>
            <a:endCxn id="6" idx="2"/>
          </p:cNvCxnSpPr>
          <p:nvPr/>
        </p:nvCxnSpPr>
        <p:spPr>
          <a:xfrm>
            <a:off x="1364009"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17320"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a:stCxn id="5" idx="4"/>
            <a:endCxn id="8" idx="0"/>
          </p:cNvCxnSpPr>
          <p:nvPr/>
        </p:nvCxnSpPr>
        <p:spPr>
          <a:xfrm>
            <a:off x="940665"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969854"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6" idx="4"/>
            <a:endCxn id="10" idx="0"/>
          </p:cNvCxnSpPr>
          <p:nvPr/>
        </p:nvCxnSpPr>
        <p:spPr>
          <a:xfrm>
            <a:off x="2393199"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422388"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00"/>
                </a:solidFill>
                <a:latin typeface="Ubuntu"/>
                <a:cs typeface="Ubuntu"/>
              </a:rPr>
              <a:t>s2</a:t>
            </a:r>
            <a:endParaRPr lang="en-US" sz="2800" b="1" dirty="0">
              <a:solidFill>
                <a:srgbClr val="000000"/>
              </a:solidFill>
              <a:latin typeface="Ubuntu"/>
              <a:cs typeface="Ubuntu"/>
            </a:endParaRPr>
          </a:p>
        </p:txBody>
      </p:sp>
      <p:sp>
        <p:nvSpPr>
          <p:cNvPr id="13" name="Oval 12"/>
          <p:cNvSpPr/>
          <p:nvPr/>
        </p:nvSpPr>
        <p:spPr>
          <a:xfrm>
            <a:off x="4874922"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s0</a:t>
            </a:r>
            <a:endParaRPr lang="en-US" sz="2800" dirty="0">
              <a:solidFill>
                <a:srgbClr val="000000"/>
              </a:solidFill>
              <a:latin typeface="Ubuntu"/>
              <a:cs typeface="Ubuntu"/>
            </a:endParaRPr>
          </a:p>
        </p:txBody>
      </p:sp>
      <p:sp>
        <p:nvSpPr>
          <p:cNvPr id="14" name="Oval 13"/>
          <p:cNvSpPr/>
          <p:nvPr/>
        </p:nvSpPr>
        <p:spPr>
          <a:xfrm>
            <a:off x="3422388"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Arrow Connector 14"/>
          <p:cNvCxnSpPr>
            <a:stCxn id="12" idx="4"/>
            <a:endCxn id="14" idx="0"/>
          </p:cNvCxnSpPr>
          <p:nvPr/>
        </p:nvCxnSpPr>
        <p:spPr>
          <a:xfrm>
            <a:off x="3845733"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4874922"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p:cNvCxnSpPr>
            <a:stCxn id="13" idx="4"/>
            <a:endCxn id="16" idx="0"/>
          </p:cNvCxnSpPr>
          <p:nvPr/>
        </p:nvCxnSpPr>
        <p:spPr>
          <a:xfrm>
            <a:off x="5298267"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6327456"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sp>
        <p:nvSpPr>
          <p:cNvPr id="19" name="Oval 18"/>
          <p:cNvSpPr/>
          <p:nvPr/>
        </p:nvSpPr>
        <p:spPr>
          <a:xfrm>
            <a:off x="7779991" y="3709989"/>
            <a:ext cx="846689" cy="846689"/>
          </a:xfrm>
          <a:prstGeom prst="ellipse">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rgbClr val="000000"/>
                </a:solidFill>
                <a:latin typeface="Ubuntu"/>
                <a:cs typeface="Ubuntu"/>
              </a:rPr>
              <a:t>s1</a:t>
            </a:r>
            <a:endParaRPr lang="en-US" sz="2800" dirty="0">
              <a:solidFill>
                <a:srgbClr val="000000"/>
              </a:solidFill>
              <a:latin typeface="Ubuntu"/>
              <a:cs typeface="Ubuntu"/>
            </a:endParaRPr>
          </a:p>
        </p:txBody>
      </p:sp>
      <p:cxnSp>
        <p:nvCxnSpPr>
          <p:cNvPr id="20" name="Straight Arrow Connector 19"/>
          <p:cNvCxnSpPr>
            <a:stCxn id="18" idx="6"/>
            <a:endCxn id="19" idx="2"/>
          </p:cNvCxnSpPr>
          <p:nvPr/>
        </p:nvCxnSpPr>
        <p:spPr>
          <a:xfrm>
            <a:off x="7174145" y="4133334"/>
            <a:ext cx="605846"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6327456"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Arrow Connector 21"/>
          <p:cNvCxnSpPr>
            <a:stCxn id="18" idx="4"/>
            <a:endCxn id="21" idx="0"/>
          </p:cNvCxnSpPr>
          <p:nvPr/>
        </p:nvCxnSpPr>
        <p:spPr>
          <a:xfrm>
            <a:off x="6750801"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7779991" y="4968907"/>
            <a:ext cx="846689" cy="846689"/>
          </a:xfrm>
          <a:prstGeom prst="ellipse">
            <a:avLst/>
          </a:prstGeom>
          <a:solidFill>
            <a:schemeClr val="tx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Arrow Connector 23"/>
          <p:cNvCxnSpPr>
            <a:stCxn id="19" idx="4"/>
            <a:endCxn id="23" idx="0"/>
          </p:cNvCxnSpPr>
          <p:nvPr/>
        </p:nvCxnSpPr>
        <p:spPr>
          <a:xfrm>
            <a:off x="8203336" y="4556678"/>
            <a:ext cx="0" cy="412229"/>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6" idx="6"/>
            <a:endCxn id="12" idx="2"/>
          </p:cNvCxnSpPr>
          <p:nvPr/>
        </p:nvCxnSpPr>
        <p:spPr>
          <a:xfrm>
            <a:off x="2816543"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6"/>
            <a:endCxn id="13" idx="2"/>
          </p:cNvCxnSpPr>
          <p:nvPr/>
        </p:nvCxnSpPr>
        <p:spPr>
          <a:xfrm>
            <a:off x="4269077"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6"/>
            <a:endCxn id="18" idx="2"/>
          </p:cNvCxnSpPr>
          <p:nvPr/>
        </p:nvCxnSpPr>
        <p:spPr>
          <a:xfrm>
            <a:off x="5721611" y="4133334"/>
            <a:ext cx="605845" cy="0"/>
          </a:xfrm>
          <a:prstGeom prst="straightConnector1">
            <a:avLst/>
          </a:prstGeom>
          <a:ln w="57150" cmpd="sng">
            <a:solidFill>
              <a:srgbClr val="FFFFFF"/>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4269078"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9" name="Rectangle 38"/>
          <p:cNvSpPr/>
          <p:nvPr/>
        </p:nvSpPr>
        <p:spPr>
          <a:xfrm>
            <a:off x="2816544" y="3709989"/>
            <a:ext cx="1452534" cy="2105607"/>
          </a:xfrm>
          <a:prstGeom prst="rect">
            <a:avLst/>
          </a:prstGeom>
          <a:noFill/>
          <a:ln w="38100" cmpd="sng">
            <a:solidFill>
              <a:schemeClr val="tx1">
                <a:lumMod val="75000"/>
              </a:schemeClr>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0" name="TextBox 39"/>
          <p:cNvSpPr txBox="1"/>
          <p:nvPr/>
        </p:nvSpPr>
        <p:spPr>
          <a:xfrm>
            <a:off x="3355841" y="3340657"/>
            <a:ext cx="1029496"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2</a:t>
            </a:r>
            <a:r>
              <a:rPr lang="en-US" dirty="0" smtClean="0">
                <a:solidFill>
                  <a:schemeClr val="tx1">
                    <a:lumMod val="75000"/>
                  </a:schemeClr>
                </a:solidFill>
                <a:latin typeface="Consolas"/>
                <a:cs typeface="Consolas"/>
              </a:rPr>
              <a:t>)</a:t>
            </a:r>
          </a:p>
        </p:txBody>
      </p:sp>
      <p:sp>
        <p:nvSpPr>
          <p:cNvPr id="41" name="TextBox 40"/>
          <p:cNvSpPr txBox="1"/>
          <p:nvPr/>
        </p:nvSpPr>
        <p:spPr>
          <a:xfrm>
            <a:off x="4700577" y="3345152"/>
            <a:ext cx="1245691" cy="369332"/>
          </a:xfrm>
          <a:prstGeom prst="rect">
            <a:avLst/>
          </a:prstGeom>
          <a:noFill/>
        </p:spPr>
        <p:txBody>
          <a:bodyPr wrap="square" rtlCol="0">
            <a:spAutoFit/>
          </a:bodyPr>
          <a:lstStyle/>
          <a:p>
            <a:pPr algn="ctr"/>
            <a:r>
              <a:rPr lang="en-US" dirty="0">
                <a:solidFill>
                  <a:schemeClr val="tx1">
                    <a:lumMod val="75000"/>
                  </a:schemeClr>
                </a:solidFill>
                <a:latin typeface="Consolas"/>
                <a:cs typeface="Consolas"/>
              </a:rPr>
              <a:t>h</a:t>
            </a:r>
            <a:r>
              <a:rPr lang="en-US" dirty="0" smtClean="0">
                <a:solidFill>
                  <a:schemeClr val="tx1">
                    <a:lumMod val="75000"/>
                  </a:schemeClr>
                </a:solidFill>
                <a:latin typeface="Consolas"/>
                <a:cs typeface="Consolas"/>
              </a:rPr>
              <a:t>mm(</a:t>
            </a:r>
            <a:r>
              <a:rPr lang="en-US" dirty="0">
                <a:solidFill>
                  <a:schemeClr val="tx1">
                    <a:lumMod val="75000"/>
                  </a:schemeClr>
                </a:solidFill>
                <a:latin typeface="Consolas"/>
                <a:cs typeface="Consolas"/>
              </a:rPr>
              <a:t>3</a:t>
            </a:r>
            <a:r>
              <a:rPr lang="en-US" dirty="0" smtClean="0">
                <a:solidFill>
                  <a:schemeClr val="tx1">
                    <a:lumMod val="75000"/>
                  </a:schemeClr>
                </a:solidFill>
                <a:latin typeface="Consolas"/>
                <a:cs typeface="Consolas"/>
              </a:rPr>
              <a:t>)</a:t>
            </a:r>
          </a:p>
        </p:txBody>
      </p:sp>
      <p:grpSp>
        <p:nvGrpSpPr>
          <p:cNvPr id="47" name="Group 46"/>
          <p:cNvGrpSpPr/>
          <p:nvPr/>
        </p:nvGrpSpPr>
        <p:grpSpPr>
          <a:xfrm flipH="1">
            <a:off x="3865465" y="6285978"/>
            <a:ext cx="1455569" cy="475172"/>
            <a:chOff x="6750800" y="5884894"/>
            <a:chExt cx="1452536" cy="475172"/>
          </a:xfrm>
        </p:grpSpPr>
        <p:sp>
          <p:nvSpPr>
            <p:cNvPr id="48" name="Left Arrow 47"/>
            <p:cNvSpPr/>
            <p:nvPr/>
          </p:nvSpPr>
          <p:spPr>
            <a:xfrm>
              <a:off x="6750800" y="5907837"/>
              <a:ext cx="1452536" cy="452229"/>
            </a:xfrm>
            <a:prstGeom prst="leftArrow">
              <a:avLst>
                <a:gd name="adj1" fmla="val 72222"/>
                <a:gd name="adj2" fmla="val 50000"/>
              </a:avLst>
            </a:prstGeom>
            <a:solidFill>
              <a:srgbClr val="4F81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 name="TextBox 48"/>
            <p:cNvSpPr txBox="1"/>
            <p:nvPr/>
          </p:nvSpPr>
          <p:spPr>
            <a:xfrm>
              <a:off x="6859430" y="5884894"/>
              <a:ext cx="1296180" cy="461665"/>
            </a:xfrm>
            <a:prstGeom prst="rect">
              <a:avLst/>
            </a:prstGeom>
            <a:noFill/>
          </p:spPr>
          <p:txBody>
            <a:bodyPr wrap="square" rtlCol="0">
              <a:spAutoFit/>
            </a:bodyPr>
            <a:lstStyle/>
            <a:p>
              <a:pPr algn="ctr"/>
              <a:r>
                <a:rPr lang="en-US" sz="2400" b="1" dirty="0" smtClean="0">
                  <a:solidFill>
                    <a:schemeClr val="bg1"/>
                  </a:solidFill>
                  <a:latin typeface="Ubuntu Light"/>
                  <a:cs typeface="Ubuntu Light"/>
                </a:rPr>
                <a:t>Return</a:t>
              </a:r>
            </a:p>
          </p:txBody>
        </p:sp>
      </p:grpSp>
      <p:grpSp>
        <p:nvGrpSpPr>
          <p:cNvPr id="2" name="Group 1"/>
          <p:cNvGrpSpPr/>
          <p:nvPr/>
        </p:nvGrpSpPr>
        <p:grpSpPr>
          <a:xfrm>
            <a:off x="1058415" y="626452"/>
            <a:ext cx="6678471" cy="1938992"/>
            <a:chOff x="1058415" y="626452"/>
            <a:chExt cx="6678471" cy="1938992"/>
          </a:xfrm>
        </p:grpSpPr>
        <p:pic>
          <p:nvPicPr>
            <p:cNvPr id="44" name="Picture 43"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684" y="1345727"/>
              <a:ext cx="537718" cy="537718"/>
            </a:xfrm>
            <a:prstGeom prst="rect">
              <a:avLst/>
            </a:prstGeom>
          </p:spPr>
        </p:pic>
        <p:sp>
          <p:nvSpPr>
            <p:cNvPr id="45" name="TextBox 44"/>
            <p:cNvSpPr txBox="1"/>
            <p:nvPr/>
          </p:nvSpPr>
          <p:spPr>
            <a:xfrm>
              <a:off x="1058415" y="626452"/>
              <a:ext cx="4262619" cy="1938992"/>
            </a:xfrm>
            <a:prstGeom prst="rect">
              <a:avLst/>
            </a:prstGeom>
            <a:noFill/>
          </p:spPr>
          <p:txBody>
            <a:bodyPr wrap="square" rtlCol="0">
              <a:spAutoFit/>
            </a:bodyPr>
            <a:lstStyle/>
            <a:p>
              <a:r>
                <a:rPr lang="en-US" sz="4000" dirty="0" err="1" smtClean="0">
                  <a:latin typeface="Ubuntu Light"/>
                  <a:cs typeface="Ubuntu Light"/>
                </a:rPr>
                <a:t>Callsite</a:t>
              </a:r>
              <a:r>
                <a:rPr lang="en-US" sz="4000" dirty="0" smtClean="0">
                  <a:latin typeface="Ubuntu Light"/>
                  <a:cs typeface="Ubuntu Light"/>
                </a:rPr>
                <a:t> Caching</a:t>
              </a:r>
            </a:p>
            <a:p>
              <a:endParaRPr lang="en-US" sz="4000" dirty="0" smtClean="0">
                <a:latin typeface="Ubuntu Light"/>
                <a:cs typeface="Ubuntu Light"/>
              </a:endParaRPr>
            </a:p>
            <a:p>
              <a:r>
                <a:rPr lang="en-US" sz="4000" dirty="0" smtClean="0">
                  <a:latin typeface="Ubuntu Light"/>
                  <a:cs typeface="Ubuntu Light"/>
                </a:rPr>
                <a:t>Continuations</a:t>
              </a:r>
            </a:p>
          </p:txBody>
        </p:sp>
        <p:pic>
          <p:nvPicPr>
            <p:cNvPr id="46" name="Picture 45"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5901" y="1609465"/>
              <a:ext cx="537718" cy="259588"/>
            </a:xfrm>
            <a:prstGeom prst="rect">
              <a:avLst/>
            </a:prstGeom>
          </p:spPr>
        </p:pic>
        <p:sp>
          <p:nvSpPr>
            <p:cNvPr id="50" name="TextBox 49"/>
            <p:cNvSpPr txBox="1"/>
            <p:nvPr/>
          </p:nvSpPr>
          <p:spPr>
            <a:xfrm>
              <a:off x="5949544" y="976611"/>
              <a:ext cx="1787342" cy="1323439"/>
            </a:xfrm>
            <a:prstGeom prst="rect">
              <a:avLst/>
            </a:prstGeom>
            <a:noFill/>
          </p:spPr>
          <p:txBody>
            <a:bodyPr wrap="square" rtlCol="0">
              <a:spAutoFit/>
            </a:bodyPr>
            <a:lstStyle/>
            <a:p>
              <a:pPr algn="ctr"/>
              <a:r>
                <a:rPr lang="en-US" sz="8000" b="1" dirty="0" smtClean="0">
                  <a:latin typeface="Ubuntu Light"/>
                  <a:cs typeface="Ubuntu Light"/>
                </a:rPr>
                <a:t>C3</a:t>
              </a:r>
            </a:p>
          </p:txBody>
        </p:sp>
      </p:grpSp>
    </p:spTree>
    <p:extLst>
      <p:ext uri="{BB962C8B-B14F-4D97-AF65-F5344CB8AC3E}">
        <p14:creationId xmlns:p14="http://schemas.microsoft.com/office/powerpoint/2010/main" val="2077282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56"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684" y="1345727"/>
            <a:ext cx="537718" cy="537718"/>
          </a:xfrm>
          <a:prstGeom prst="rect">
            <a:avLst/>
          </a:prstGeom>
        </p:spPr>
      </p:pic>
      <p:sp>
        <p:nvSpPr>
          <p:cNvPr id="58" name="TextBox 57"/>
          <p:cNvSpPr txBox="1"/>
          <p:nvPr/>
        </p:nvSpPr>
        <p:spPr>
          <a:xfrm>
            <a:off x="1058415" y="626452"/>
            <a:ext cx="4262619" cy="1938992"/>
          </a:xfrm>
          <a:prstGeom prst="rect">
            <a:avLst/>
          </a:prstGeom>
          <a:noFill/>
        </p:spPr>
        <p:txBody>
          <a:bodyPr wrap="square" rtlCol="0">
            <a:spAutoFit/>
          </a:bodyPr>
          <a:lstStyle/>
          <a:p>
            <a:r>
              <a:rPr lang="en-US" sz="4000" dirty="0" err="1" smtClean="0">
                <a:latin typeface="Ubuntu Light"/>
                <a:cs typeface="Ubuntu Light"/>
              </a:rPr>
              <a:t>Callsite</a:t>
            </a:r>
            <a:r>
              <a:rPr lang="en-US" sz="4000" dirty="0" smtClean="0">
                <a:latin typeface="Ubuntu Light"/>
                <a:cs typeface="Ubuntu Light"/>
              </a:rPr>
              <a:t> Caching</a:t>
            </a:r>
          </a:p>
          <a:p>
            <a:endParaRPr lang="en-US" sz="4000" dirty="0" smtClean="0">
              <a:latin typeface="Ubuntu Light"/>
              <a:cs typeface="Ubuntu Light"/>
            </a:endParaRPr>
          </a:p>
          <a:p>
            <a:r>
              <a:rPr lang="en-US" sz="4000" dirty="0" smtClean="0">
                <a:latin typeface="Ubuntu Light"/>
                <a:cs typeface="Ubuntu Light"/>
              </a:rPr>
              <a:t>Continuations</a:t>
            </a:r>
          </a:p>
        </p:txBody>
      </p:sp>
      <p:pic>
        <p:nvPicPr>
          <p:cNvPr id="59" name="Picture 58"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5901" y="1609465"/>
            <a:ext cx="537718" cy="259588"/>
          </a:xfrm>
          <a:prstGeom prst="rect">
            <a:avLst/>
          </a:prstGeom>
        </p:spPr>
      </p:pic>
      <p:sp>
        <p:nvSpPr>
          <p:cNvPr id="60" name="TextBox 59"/>
          <p:cNvSpPr txBox="1"/>
          <p:nvPr/>
        </p:nvSpPr>
        <p:spPr>
          <a:xfrm>
            <a:off x="5949544" y="976611"/>
            <a:ext cx="1787342" cy="1323439"/>
          </a:xfrm>
          <a:prstGeom prst="rect">
            <a:avLst/>
          </a:prstGeom>
          <a:noFill/>
        </p:spPr>
        <p:txBody>
          <a:bodyPr wrap="square" rtlCol="0">
            <a:spAutoFit/>
          </a:bodyPr>
          <a:lstStyle/>
          <a:p>
            <a:pPr algn="ctr"/>
            <a:r>
              <a:rPr lang="en-US" sz="8000" b="1" dirty="0" smtClean="0">
                <a:latin typeface="Ubuntu Light"/>
                <a:cs typeface="Ubuntu Light"/>
              </a:rPr>
              <a:t>C3</a:t>
            </a:r>
          </a:p>
        </p:txBody>
      </p:sp>
      <p:sp>
        <p:nvSpPr>
          <p:cNvPr id="2" name="TextBox 1"/>
          <p:cNvSpPr txBox="1"/>
          <p:nvPr/>
        </p:nvSpPr>
        <p:spPr>
          <a:xfrm>
            <a:off x="567592" y="3869917"/>
            <a:ext cx="8145585" cy="1938992"/>
          </a:xfrm>
          <a:prstGeom prst="rect">
            <a:avLst/>
          </a:prstGeom>
          <a:noFill/>
        </p:spPr>
        <p:txBody>
          <a:bodyPr wrap="square" rtlCol="0">
            <a:spAutoFit/>
          </a:bodyPr>
          <a:lstStyle/>
          <a:p>
            <a:pPr algn="ctr"/>
            <a:r>
              <a:rPr lang="en-US" sz="4000" dirty="0" smtClean="0">
                <a:latin typeface="Ubuntu Light"/>
                <a:cs typeface="Ubuntu Light"/>
              </a:rPr>
              <a:t>Automatic source code transformations</a:t>
            </a:r>
          </a:p>
          <a:p>
            <a:pPr algn="ctr"/>
            <a:r>
              <a:rPr lang="en-US" sz="4000" dirty="0" smtClean="0">
                <a:latin typeface="Ubuntu Light"/>
                <a:cs typeface="Ubuntu Light"/>
              </a:rPr>
              <a:t>(see paper for details)</a:t>
            </a:r>
          </a:p>
        </p:txBody>
      </p:sp>
    </p:spTree>
    <p:extLst>
      <p:ext uri="{BB962C8B-B14F-4D97-AF65-F5344CB8AC3E}">
        <p14:creationId xmlns:p14="http://schemas.microsoft.com/office/powerpoint/2010/main" val="2257113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Experimental results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1828736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545" y="1547439"/>
            <a:ext cx="8282144" cy="5117669"/>
          </a:xfrm>
          <a:prstGeom prst="rect">
            <a:avLst/>
          </a:prstGeom>
        </p:spPr>
      </p:pic>
      <p:sp>
        <p:nvSpPr>
          <p:cNvPr id="5" name="Title 4"/>
          <p:cNvSpPr>
            <a:spLocks noGrp="1"/>
          </p:cNvSpPr>
          <p:nvPr>
            <p:ph type="title"/>
          </p:nvPr>
        </p:nvSpPr>
        <p:spPr/>
        <p:txBody>
          <a:bodyPr>
            <a:normAutofit/>
          </a:bodyPr>
          <a:lstStyle/>
          <a:p>
            <a:r>
              <a:rPr lang="en-US" dirty="0" smtClean="0">
                <a:solidFill>
                  <a:schemeClr val="bg1"/>
                </a:solidFill>
              </a:rPr>
              <a:t>C3 Gives 20-80x Speedup</a:t>
            </a:r>
            <a:endParaRPr lang="en-US" dirty="0">
              <a:solidFill>
                <a:schemeClr val="bg1"/>
              </a:solidFill>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5649" y="1796562"/>
            <a:ext cx="1024881" cy="1643344"/>
          </a:xfrm>
          <a:prstGeom prst="rect">
            <a:avLst/>
          </a:prstGeom>
        </p:spPr>
      </p:pic>
    </p:spTree>
    <p:extLst>
      <p:ext uri="{BB962C8B-B14F-4D97-AF65-F5344CB8AC3E}">
        <p14:creationId xmlns:p14="http://schemas.microsoft.com/office/powerpoint/2010/main" val="413620982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859" y="962184"/>
            <a:ext cx="8510282" cy="3970318"/>
          </a:xfrm>
          <a:prstGeom prst="rect">
            <a:avLst/>
          </a:prstGeom>
          <a:noFill/>
        </p:spPr>
        <p:txBody>
          <a:bodyPr wrap="square" rtlCol="0">
            <a:spAutoFit/>
          </a:bodyPr>
          <a:lstStyle/>
          <a:p>
            <a:r>
              <a:rPr lang="en-US" sz="3600" b="1" dirty="0" smtClean="0">
                <a:latin typeface="Ubuntu Light"/>
                <a:cs typeface="Ubuntu Light"/>
              </a:rPr>
              <a:t>Probabilistic Programming Language</a:t>
            </a:r>
          </a:p>
          <a:p>
            <a:endParaRPr lang="en-US" sz="3600" dirty="0" smtClean="0">
              <a:latin typeface="Ubuntu Light"/>
              <a:cs typeface="Ubuntu Light"/>
            </a:endParaRPr>
          </a:p>
          <a:p>
            <a:r>
              <a:rPr lang="en-US" sz="3600" dirty="0" smtClean="0">
                <a:latin typeface="Ubuntu Light"/>
                <a:cs typeface="Ubuntu Light"/>
              </a:rPr>
              <a:t>Programming Language</a:t>
            </a:r>
          </a:p>
          <a:p>
            <a:endParaRPr lang="en-US" sz="3600" dirty="0" smtClean="0">
              <a:latin typeface="Ubuntu Light"/>
              <a:cs typeface="Ubuntu Light"/>
            </a:endParaRPr>
          </a:p>
          <a:p>
            <a:r>
              <a:rPr lang="en-US" sz="3600" dirty="0" smtClean="0">
                <a:latin typeface="Ubuntu Light"/>
                <a:cs typeface="Ubuntu Light"/>
              </a:rPr>
              <a:t>Random Sampling</a:t>
            </a:r>
          </a:p>
          <a:p>
            <a:endParaRPr lang="en-US" sz="3600" dirty="0">
              <a:latin typeface="Ubuntu Light"/>
              <a:cs typeface="Ubuntu Light"/>
            </a:endParaRPr>
          </a:p>
          <a:p>
            <a:r>
              <a:rPr lang="en-US" sz="3600" dirty="0" smtClean="0">
                <a:latin typeface="Ubuntu Light"/>
                <a:cs typeface="Ubuntu Light"/>
              </a:rPr>
              <a:t>Conditioning</a:t>
            </a:r>
          </a:p>
        </p:txBody>
      </p:sp>
      <p:pic>
        <p:nvPicPr>
          <p:cNvPr id="6" name="Picture 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769" y="2712035"/>
            <a:ext cx="537718" cy="537718"/>
          </a:xfrm>
          <a:prstGeom prst="rect">
            <a:avLst/>
          </a:prstGeom>
        </p:spPr>
      </p:pic>
      <p:pic>
        <p:nvPicPr>
          <p:cNvPr id="7" name="Picture 6"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984" y="3730404"/>
            <a:ext cx="537718" cy="537718"/>
          </a:xfrm>
          <a:prstGeom prst="rect">
            <a:avLst/>
          </a:prstGeom>
        </p:spPr>
      </p:pic>
      <p:sp>
        <p:nvSpPr>
          <p:cNvPr id="2" name="Rectangle 1"/>
          <p:cNvSpPr/>
          <p:nvPr/>
        </p:nvSpPr>
        <p:spPr>
          <a:xfrm>
            <a:off x="5733287" y="2811957"/>
            <a:ext cx="3587352" cy="1959510"/>
          </a:xfrm>
          <a:prstGeom prst="rect">
            <a:avLst/>
          </a:prstGeom>
        </p:spPr>
        <p:txBody>
          <a:bodyPr wrap="square">
            <a:spAutoFit/>
          </a:bodyPr>
          <a:lstStyle/>
          <a:p>
            <a:r>
              <a:rPr lang="en-US" sz="2600" baseline="30000" dirty="0" err="1">
                <a:solidFill>
                  <a:schemeClr val="accent1"/>
                </a:solidFill>
                <a:latin typeface="Consolas"/>
                <a:cs typeface="Consolas"/>
              </a:rPr>
              <a:t>var</a:t>
            </a:r>
            <a:r>
              <a:rPr lang="en-US" sz="2600" baseline="30000" dirty="0">
                <a:solidFill>
                  <a:schemeClr val="accent1"/>
                </a:solidFill>
                <a:latin typeface="Consolas"/>
                <a:cs typeface="Consolas"/>
              </a:rPr>
              <a:t> </a:t>
            </a:r>
            <a:r>
              <a:rPr lang="en-US" sz="2600" baseline="30000" dirty="0" err="1" smtClean="0">
                <a:latin typeface="Consolas"/>
                <a:cs typeface="Consolas"/>
              </a:rPr>
              <a:t>func</a:t>
            </a:r>
            <a:r>
              <a:rPr lang="en-US" sz="2600" baseline="30000" dirty="0" smtClean="0">
                <a:latin typeface="Consolas"/>
                <a:cs typeface="Consolas"/>
              </a:rPr>
              <a:t> = </a:t>
            </a:r>
            <a:r>
              <a:rPr lang="en-US" sz="2600" baseline="30000" dirty="0">
                <a:solidFill>
                  <a:srgbClr val="4F81BD"/>
                </a:solidFill>
                <a:latin typeface="Consolas"/>
                <a:cs typeface="Consolas"/>
              </a:rPr>
              <a:t>function</a:t>
            </a:r>
            <a:r>
              <a:rPr lang="en-US" sz="2600" baseline="30000" dirty="0">
                <a:latin typeface="Consolas"/>
                <a:cs typeface="Consolas"/>
              </a:rPr>
              <a:t>() {</a:t>
            </a:r>
          </a:p>
          <a:p>
            <a:r>
              <a:rPr lang="is-IS" sz="2600" baseline="30000" dirty="0">
                <a:latin typeface="Consolas"/>
                <a:cs typeface="Consolas"/>
              </a:rPr>
              <a:t>  </a:t>
            </a:r>
            <a:r>
              <a:rPr lang="is-IS" sz="2600" baseline="30000" dirty="0" smtClean="0">
                <a:solidFill>
                  <a:srgbClr val="4F81BD"/>
                </a:solidFill>
                <a:latin typeface="Consolas"/>
                <a:cs typeface="Consolas"/>
              </a:rPr>
              <a:t>var</a:t>
            </a:r>
            <a:r>
              <a:rPr lang="is-IS" sz="2600" baseline="30000" dirty="0" smtClean="0">
                <a:latin typeface="Consolas"/>
                <a:cs typeface="Consolas"/>
              </a:rPr>
              <a:t> </a:t>
            </a:r>
            <a:r>
              <a:rPr lang="is-IS" sz="2600" baseline="30000" dirty="0">
                <a:latin typeface="Consolas"/>
                <a:cs typeface="Consolas"/>
              </a:rPr>
              <a:t>a = </a:t>
            </a:r>
            <a:r>
              <a:rPr lang="is-IS" sz="2600" baseline="30000" dirty="0" smtClean="0">
                <a:latin typeface="Consolas"/>
                <a:cs typeface="Consolas"/>
              </a:rPr>
              <a:t>bernoulli(</a:t>
            </a:r>
            <a:r>
              <a:rPr lang="is-IS" sz="2600" baseline="30000" dirty="0">
                <a:latin typeface="Consolas"/>
                <a:cs typeface="Consolas"/>
              </a:rPr>
              <a:t>0.5);</a:t>
            </a:r>
          </a:p>
          <a:p>
            <a:r>
              <a:rPr lang="is-IS" sz="2600" baseline="30000" dirty="0">
                <a:latin typeface="Consolas"/>
                <a:cs typeface="Consolas"/>
              </a:rPr>
              <a:t>  </a:t>
            </a:r>
            <a:r>
              <a:rPr lang="is-IS" sz="2600" baseline="30000" dirty="0" smtClean="0">
                <a:solidFill>
                  <a:srgbClr val="4F81BD"/>
                </a:solidFill>
                <a:latin typeface="Consolas"/>
                <a:cs typeface="Consolas"/>
              </a:rPr>
              <a:t>var</a:t>
            </a:r>
            <a:r>
              <a:rPr lang="is-IS" sz="2600" baseline="30000" dirty="0" smtClean="0">
                <a:latin typeface="Consolas"/>
                <a:cs typeface="Consolas"/>
              </a:rPr>
              <a:t> </a:t>
            </a:r>
            <a:r>
              <a:rPr lang="is-IS" sz="2600" baseline="30000" dirty="0">
                <a:latin typeface="Consolas"/>
                <a:cs typeface="Consolas"/>
              </a:rPr>
              <a:t>b = </a:t>
            </a:r>
            <a:r>
              <a:rPr lang="is-IS" sz="2600" baseline="30000" dirty="0" smtClean="0">
                <a:latin typeface="Consolas"/>
                <a:cs typeface="Consolas"/>
              </a:rPr>
              <a:t>bernoulli(</a:t>
            </a:r>
            <a:r>
              <a:rPr lang="is-IS" sz="2600" baseline="30000" dirty="0">
                <a:latin typeface="Consolas"/>
                <a:cs typeface="Consolas"/>
              </a:rPr>
              <a:t>0.5);</a:t>
            </a:r>
          </a:p>
          <a:p>
            <a:r>
              <a:rPr lang="is-IS" sz="2600" baseline="30000" dirty="0">
                <a:latin typeface="Consolas"/>
                <a:cs typeface="Consolas"/>
              </a:rPr>
              <a:t>  </a:t>
            </a:r>
            <a:r>
              <a:rPr lang="is-IS" sz="2600" baseline="30000" dirty="0" smtClean="0">
                <a:solidFill>
                  <a:srgbClr val="4F81BD"/>
                </a:solidFill>
                <a:latin typeface="Consolas"/>
                <a:cs typeface="Consolas"/>
              </a:rPr>
              <a:t>var</a:t>
            </a:r>
            <a:r>
              <a:rPr lang="is-IS" sz="2600" baseline="30000" dirty="0" smtClean="0">
                <a:latin typeface="Consolas"/>
                <a:cs typeface="Consolas"/>
              </a:rPr>
              <a:t> </a:t>
            </a:r>
            <a:r>
              <a:rPr lang="is-IS" sz="2600" baseline="30000" dirty="0">
                <a:latin typeface="Consolas"/>
                <a:cs typeface="Consolas"/>
              </a:rPr>
              <a:t>c = </a:t>
            </a:r>
            <a:r>
              <a:rPr lang="is-IS" sz="2600" baseline="30000" dirty="0" smtClean="0">
                <a:latin typeface="Consolas"/>
                <a:cs typeface="Consolas"/>
              </a:rPr>
              <a:t>bernoulli(</a:t>
            </a:r>
            <a:r>
              <a:rPr lang="is-IS" sz="2600" baseline="30000" dirty="0">
                <a:latin typeface="Consolas"/>
                <a:cs typeface="Consolas"/>
              </a:rPr>
              <a:t>0.5);</a:t>
            </a:r>
          </a:p>
          <a:p>
            <a:r>
              <a:rPr lang="is-IS" sz="2600" baseline="30000" dirty="0">
                <a:latin typeface="Consolas"/>
                <a:cs typeface="Consolas"/>
              </a:rPr>
              <a:t>  </a:t>
            </a:r>
            <a:r>
              <a:rPr lang="is-IS" sz="2600" baseline="30000" dirty="0" smtClean="0">
                <a:latin typeface="Consolas"/>
                <a:cs typeface="Consolas"/>
              </a:rPr>
              <a:t>condition</a:t>
            </a:r>
            <a:r>
              <a:rPr lang="is-IS" sz="2600" baseline="30000" dirty="0">
                <a:latin typeface="Consolas"/>
                <a:cs typeface="Consolas"/>
              </a:rPr>
              <a:t>(a || b);</a:t>
            </a:r>
          </a:p>
          <a:p>
            <a:r>
              <a:rPr lang="en-US" sz="2600" baseline="30000" dirty="0">
                <a:latin typeface="Consolas"/>
                <a:cs typeface="Consolas"/>
              </a:rPr>
              <a:t>  </a:t>
            </a:r>
            <a:r>
              <a:rPr lang="en-US" sz="2600" baseline="30000" dirty="0" smtClean="0">
                <a:solidFill>
                  <a:srgbClr val="4F81BD"/>
                </a:solidFill>
                <a:latin typeface="Consolas"/>
                <a:cs typeface="Consolas"/>
              </a:rPr>
              <a:t>return</a:t>
            </a:r>
            <a:r>
              <a:rPr lang="en-US" sz="2600" baseline="30000" dirty="0" smtClean="0">
                <a:latin typeface="Consolas"/>
                <a:cs typeface="Consolas"/>
              </a:rPr>
              <a:t> </a:t>
            </a:r>
            <a:r>
              <a:rPr lang="en-US" sz="2600" baseline="30000" dirty="0">
                <a:latin typeface="Consolas"/>
                <a:cs typeface="Consolas"/>
              </a:rPr>
              <a:t>a + b + c;</a:t>
            </a:r>
          </a:p>
          <a:p>
            <a:r>
              <a:rPr lang="en-US" sz="2600" baseline="30000" dirty="0" smtClean="0">
                <a:latin typeface="Consolas"/>
                <a:cs typeface="Consolas"/>
              </a:rPr>
              <a:t>};</a:t>
            </a:r>
          </a:p>
        </p:txBody>
      </p:sp>
      <p:pic>
        <p:nvPicPr>
          <p:cNvPr id="9" name="Picture 8"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984" y="1739259"/>
            <a:ext cx="537718" cy="259588"/>
          </a:xfrm>
          <a:prstGeom prst="rect">
            <a:avLst/>
          </a:prstGeom>
        </p:spPr>
      </p:pic>
      <p:pic>
        <p:nvPicPr>
          <p:cNvPr id="3" name="Picture 2"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1283" y="5038038"/>
            <a:ext cx="3535923" cy="350960"/>
          </a:xfrm>
          <a:prstGeom prst="rect">
            <a:avLst/>
          </a:prstGeom>
        </p:spPr>
      </p:pic>
    </p:spTree>
    <p:extLst>
      <p:ext uri="{BB962C8B-B14F-4D97-AF65-F5344CB8AC3E}">
        <p14:creationId xmlns:p14="http://schemas.microsoft.com/office/powerpoint/2010/main" val="98915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animEffect transition="in" filter="fade">
                                      <p:cBhvr>
                                        <p:cTn id="11" dur="500"/>
                                        <p:tgtEl>
                                          <p:spTgt spid="2">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hmm_tim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089" y="1547439"/>
            <a:ext cx="8431823" cy="5117669"/>
          </a:xfrm>
          <a:prstGeom prst="rect">
            <a:avLst/>
          </a:prstGeom>
        </p:spPr>
      </p:pic>
      <p:sp>
        <p:nvSpPr>
          <p:cNvPr id="5" name="Title 4"/>
          <p:cNvSpPr>
            <a:spLocks noGrp="1"/>
          </p:cNvSpPr>
          <p:nvPr>
            <p:ph type="title"/>
          </p:nvPr>
        </p:nvSpPr>
        <p:spPr/>
        <p:txBody>
          <a:bodyPr>
            <a:normAutofit/>
          </a:bodyPr>
          <a:lstStyle/>
          <a:p>
            <a:r>
              <a:rPr lang="en-US" dirty="0" smtClean="0">
                <a:solidFill>
                  <a:schemeClr val="bg1"/>
                </a:solidFill>
              </a:rPr>
              <a:t>HMM</a:t>
            </a:r>
            <a:endParaRPr lang="en-US" dirty="0">
              <a:solidFill>
                <a:schemeClr val="bg1"/>
              </a:solidFill>
            </a:endParaRPr>
          </a:p>
        </p:txBody>
      </p:sp>
      <p:pic>
        <p:nvPicPr>
          <p:cNvPr id="8" name="Picture 7" descr="legend.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9157" y="1845407"/>
            <a:ext cx="2767737" cy="1643344"/>
          </a:xfrm>
          <a:prstGeom prst="rect">
            <a:avLst/>
          </a:prstGeom>
        </p:spPr>
      </p:pic>
    </p:spTree>
    <p:extLst>
      <p:ext uri="{BB962C8B-B14F-4D97-AF65-F5344CB8AC3E}">
        <p14:creationId xmlns:p14="http://schemas.microsoft.com/office/powerpoint/2010/main" val="170205409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hmm_tim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089" y="1547439"/>
            <a:ext cx="8431823" cy="5117669"/>
          </a:xfrm>
          <a:prstGeom prst="rect">
            <a:avLst/>
          </a:prstGeom>
        </p:spPr>
      </p:pic>
      <p:sp>
        <p:nvSpPr>
          <p:cNvPr id="5" name="Title 4"/>
          <p:cNvSpPr>
            <a:spLocks noGrp="1"/>
          </p:cNvSpPr>
          <p:nvPr>
            <p:ph type="title"/>
          </p:nvPr>
        </p:nvSpPr>
        <p:spPr/>
        <p:txBody>
          <a:bodyPr>
            <a:normAutofit/>
          </a:bodyPr>
          <a:lstStyle/>
          <a:p>
            <a:r>
              <a:rPr lang="en-US" dirty="0" smtClean="0">
                <a:solidFill>
                  <a:schemeClr val="bg1"/>
                </a:solidFill>
              </a:rPr>
              <a:t>Continuations Only </a:t>
            </a:r>
            <a:r>
              <a:rPr lang="en-US" dirty="0" smtClean="0">
                <a:solidFill>
                  <a:schemeClr val="bg1"/>
                </a:solidFill>
                <a:sym typeface="Wingdings"/>
              </a:rPr>
              <a:t> ~N</a:t>
            </a:r>
            <a:endParaRPr lang="en-US" dirty="0">
              <a:solidFill>
                <a:schemeClr val="bg1"/>
              </a:solidFill>
            </a:endParaRPr>
          </a:p>
        </p:txBody>
      </p:sp>
      <p:pic>
        <p:nvPicPr>
          <p:cNvPr id="10" name="Picture 9" descr="legend.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9157" y="1845407"/>
            <a:ext cx="2767737" cy="1643344"/>
          </a:xfrm>
          <a:prstGeom prst="rect">
            <a:avLst/>
          </a:prstGeom>
        </p:spPr>
      </p:pic>
      <p:sp>
        <p:nvSpPr>
          <p:cNvPr id="9" name="Rectangle 8"/>
          <p:cNvSpPr/>
          <p:nvPr/>
        </p:nvSpPr>
        <p:spPr>
          <a:xfrm>
            <a:off x="1279768" y="3155461"/>
            <a:ext cx="2743591" cy="333289"/>
          </a:xfrm>
          <a:prstGeom prst="rect">
            <a:avLst/>
          </a:prstGeom>
          <a:solidFill>
            <a:schemeClr val="tx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279769" y="2135554"/>
            <a:ext cx="2540000" cy="668215"/>
          </a:xfrm>
          <a:prstGeom prst="rect">
            <a:avLst/>
          </a:prstGeom>
          <a:solidFill>
            <a:schemeClr val="tx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Freeform 1"/>
          <p:cNvSpPr/>
          <p:nvPr/>
        </p:nvSpPr>
        <p:spPr>
          <a:xfrm>
            <a:off x="1338385" y="1690077"/>
            <a:ext cx="7180384" cy="4044461"/>
          </a:xfrm>
          <a:custGeom>
            <a:avLst/>
            <a:gdLst>
              <a:gd name="connsiteX0" fmla="*/ 39077 w 7180384"/>
              <a:gd name="connsiteY0" fmla="*/ 3741615 h 4044461"/>
              <a:gd name="connsiteX1" fmla="*/ 6350000 w 7180384"/>
              <a:gd name="connsiteY1" fmla="*/ 136769 h 4044461"/>
              <a:gd name="connsiteX2" fmla="*/ 7180384 w 7180384"/>
              <a:gd name="connsiteY2" fmla="*/ 0 h 4044461"/>
              <a:gd name="connsiteX3" fmla="*/ 7170615 w 7180384"/>
              <a:gd name="connsiteY3" fmla="*/ 1123461 h 4044461"/>
              <a:gd name="connsiteX4" fmla="*/ 1660769 w 7180384"/>
              <a:gd name="connsiteY4" fmla="*/ 3702538 h 4044461"/>
              <a:gd name="connsiteX5" fmla="*/ 420077 w 7180384"/>
              <a:gd name="connsiteY5" fmla="*/ 4044461 h 4044461"/>
              <a:gd name="connsiteX6" fmla="*/ 0 w 7180384"/>
              <a:gd name="connsiteY6" fmla="*/ 3956538 h 4044461"/>
              <a:gd name="connsiteX7" fmla="*/ 39077 w 7180384"/>
              <a:gd name="connsiteY7" fmla="*/ 3741615 h 4044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80384" h="4044461">
                <a:moveTo>
                  <a:pt x="39077" y="3741615"/>
                </a:moveTo>
                <a:lnTo>
                  <a:pt x="6350000" y="136769"/>
                </a:lnTo>
                <a:lnTo>
                  <a:pt x="7180384" y="0"/>
                </a:lnTo>
                <a:cubicBezTo>
                  <a:pt x="7177128" y="374487"/>
                  <a:pt x="7173871" y="748974"/>
                  <a:pt x="7170615" y="1123461"/>
                </a:cubicBezTo>
                <a:lnTo>
                  <a:pt x="1660769" y="3702538"/>
                </a:lnTo>
                <a:lnTo>
                  <a:pt x="420077" y="4044461"/>
                </a:lnTo>
                <a:lnTo>
                  <a:pt x="0" y="3956538"/>
                </a:lnTo>
                <a:lnTo>
                  <a:pt x="39077" y="3741615"/>
                </a:lnTo>
                <a:close/>
              </a:path>
            </a:pathLst>
          </a:custGeom>
          <a:solidFill>
            <a:srgbClr val="FFFFFF">
              <a:alpha val="77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Freeform 2"/>
          <p:cNvSpPr/>
          <p:nvPr/>
        </p:nvSpPr>
        <p:spPr>
          <a:xfrm>
            <a:off x="1289538" y="5675923"/>
            <a:ext cx="7258539" cy="244231"/>
          </a:xfrm>
          <a:custGeom>
            <a:avLst/>
            <a:gdLst>
              <a:gd name="connsiteX0" fmla="*/ 107462 w 7258539"/>
              <a:gd name="connsiteY0" fmla="*/ 224692 h 244231"/>
              <a:gd name="connsiteX1" fmla="*/ 3858847 w 7258539"/>
              <a:gd name="connsiteY1" fmla="*/ 244231 h 244231"/>
              <a:gd name="connsiteX2" fmla="*/ 7258539 w 7258539"/>
              <a:gd name="connsiteY2" fmla="*/ 234462 h 244231"/>
              <a:gd name="connsiteX3" fmla="*/ 7219462 w 7258539"/>
              <a:gd name="connsiteY3" fmla="*/ 0 h 244231"/>
              <a:gd name="connsiteX4" fmla="*/ 527539 w 7258539"/>
              <a:gd name="connsiteY4" fmla="*/ 117231 h 244231"/>
              <a:gd name="connsiteX5" fmla="*/ 0 w 7258539"/>
              <a:gd name="connsiteY5" fmla="*/ 107462 h 244231"/>
              <a:gd name="connsiteX6" fmla="*/ 107462 w 7258539"/>
              <a:gd name="connsiteY6" fmla="*/ 224692 h 24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58539" h="244231">
                <a:moveTo>
                  <a:pt x="107462" y="224692"/>
                </a:moveTo>
                <a:lnTo>
                  <a:pt x="3858847" y="244231"/>
                </a:lnTo>
                <a:lnTo>
                  <a:pt x="7258539" y="234462"/>
                </a:lnTo>
                <a:lnTo>
                  <a:pt x="7219462" y="0"/>
                </a:lnTo>
                <a:lnTo>
                  <a:pt x="527539" y="117231"/>
                </a:lnTo>
                <a:lnTo>
                  <a:pt x="0" y="107462"/>
                </a:lnTo>
                <a:lnTo>
                  <a:pt x="107462" y="224692"/>
                </a:lnTo>
                <a:close/>
              </a:path>
            </a:pathLst>
          </a:custGeom>
          <a:solidFill>
            <a:srgbClr val="FFFFFF">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3262568"/>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hmm_tim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089" y="1547439"/>
            <a:ext cx="8431823" cy="5117669"/>
          </a:xfrm>
          <a:prstGeom prst="rect">
            <a:avLst/>
          </a:prstGeom>
        </p:spPr>
      </p:pic>
      <p:sp>
        <p:nvSpPr>
          <p:cNvPr id="5" name="Title 4"/>
          <p:cNvSpPr>
            <a:spLocks noGrp="1"/>
          </p:cNvSpPr>
          <p:nvPr>
            <p:ph type="title"/>
          </p:nvPr>
        </p:nvSpPr>
        <p:spPr/>
        <p:txBody>
          <a:bodyPr>
            <a:normAutofit/>
          </a:bodyPr>
          <a:lstStyle/>
          <a:p>
            <a:r>
              <a:rPr lang="en-US" dirty="0" smtClean="0">
                <a:solidFill>
                  <a:schemeClr val="bg1"/>
                </a:solidFill>
              </a:rPr>
              <a:t>LWMH / Cache Only </a:t>
            </a:r>
            <a:r>
              <a:rPr lang="en-US" dirty="0" smtClean="0">
                <a:solidFill>
                  <a:schemeClr val="bg1"/>
                </a:solidFill>
                <a:sym typeface="Wingdings"/>
              </a:rPr>
              <a:t> ~2N</a:t>
            </a:r>
            <a:endParaRPr lang="en-US" dirty="0">
              <a:solidFill>
                <a:schemeClr val="bg1"/>
              </a:solidFill>
            </a:endParaRPr>
          </a:p>
        </p:txBody>
      </p:sp>
      <p:pic>
        <p:nvPicPr>
          <p:cNvPr id="8" name="Picture 7" descr="legend.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9157" y="1845407"/>
            <a:ext cx="2767737" cy="1643344"/>
          </a:xfrm>
          <a:prstGeom prst="rect">
            <a:avLst/>
          </a:prstGeom>
        </p:spPr>
      </p:pic>
      <p:sp>
        <p:nvSpPr>
          <p:cNvPr id="9" name="Rectangle 8"/>
          <p:cNvSpPr/>
          <p:nvPr/>
        </p:nvSpPr>
        <p:spPr>
          <a:xfrm>
            <a:off x="1279768" y="2812403"/>
            <a:ext cx="2857125" cy="333289"/>
          </a:xfrm>
          <a:prstGeom prst="rect">
            <a:avLst/>
          </a:prstGeom>
          <a:solidFill>
            <a:schemeClr val="tx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279769" y="2135554"/>
            <a:ext cx="2540000" cy="287215"/>
          </a:xfrm>
          <a:prstGeom prst="rect">
            <a:avLst/>
          </a:prstGeom>
          <a:solidFill>
            <a:schemeClr val="tx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1260231" y="3810000"/>
            <a:ext cx="7258538" cy="2110154"/>
          </a:xfrm>
          <a:custGeom>
            <a:avLst/>
            <a:gdLst>
              <a:gd name="connsiteX0" fmla="*/ 0 w 7258538"/>
              <a:gd name="connsiteY0" fmla="*/ 2090615 h 2110154"/>
              <a:gd name="connsiteX1" fmla="*/ 5656384 w 7258538"/>
              <a:gd name="connsiteY1" fmla="*/ 2110154 h 2110154"/>
              <a:gd name="connsiteX2" fmla="*/ 7258538 w 7258538"/>
              <a:gd name="connsiteY2" fmla="*/ 2061308 h 2110154"/>
              <a:gd name="connsiteX3" fmla="*/ 7239000 w 7258538"/>
              <a:gd name="connsiteY3" fmla="*/ 0 h 2110154"/>
              <a:gd name="connsiteX4" fmla="*/ 1260231 w 7258538"/>
              <a:gd name="connsiteY4" fmla="*/ 1729154 h 2110154"/>
              <a:gd name="connsiteX5" fmla="*/ 1016000 w 7258538"/>
              <a:gd name="connsiteY5" fmla="*/ 1787769 h 2110154"/>
              <a:gd name="connsiteX6" fmla="*/ 97692 w 7258538"/>
              <a:gd name="connsiteY6" fmla="*/ 1973385 h 2110154"/>
              <a:gd name="connsiteX7" fmla="*/ 0 w 7258538"/>
              <a:gd name="connsiteY7" fmla="*/ 2090615 h 2110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58538" h="2110154">
                <a:moveTo>
                  <a:pt x="0" y="2090615"/>
                </a:moveTo>
                <a:lnTo>
                  <a:pt x="5656384" y="2110154"/>
                </a:lnTo>
                <a:lnTo>
                  <a:pt x="7258538" y="2061308"/>
                </a:lnTo>
                <a:lnTo>
                  <a:pt x="7239000" y="0"/>
                </a:lnTo>
                <a:lnTo>
                  <a:pt x="1260231" y="1729154"/>
                </a:lnTo>
                <a:lnTo>
                  <a:pt x="1016000" y="1787769"/>
                </a:lnTo>
                <a:lnTo>
                  <a:pt x="97692" y="1973385"/>
                </a:lnTo>
                <a:lnTo>
                  <a:pt x="0" y="2090615"/>
                </a:lnTo>
                <a:close/>
              </a:path>
            </a:pathLst>
          </a:custGeom>
          <a:solidFill>
            <a:srgbClr val="FFFFFF">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7048769"/>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hmm_tim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089" y="1547439"/>
            <a:ext cx="8431823" cy="5117669"/>
          </a:xfrm>
          <a:prstGeom prst="rect">
            <a:avLst/>
          </a:prstGeom>
        </p:spPr>
      </p:pic>
      <p:sp>
        <p:nvSpPr>
          <p:cNvPr id="5" name="Title 4"/>
          <p:cNvSpPr>
            <a:spLocks noGrp="1"/>
          </p:cNvSpPr>
          <p:nvPr>
            <p:ph type="title"/>
          </p:nvPr>
        </p:nvSpPr>
        <p:spPr/>
        <p:txBody>
          <a:bodyPr>
            <a:normAutofit/>
          </a:bodyPr>
          <a:lstStyle/>
          <a:p>
            <a:r>
              <a:rPr lang="en-US" dirty="0" smtClean="0">
                <a:solidFill>
                  <a:schemeClr val="bg1"/>
                </a:solidFill>
              </a:rPr>
              <a:t>C3 </a:t>
            </a:r>
            <a:r>
              <a:rPr lang="en-US" dirty="0" smtClean="0">
                <a:solidFill>
                  <a:schemeClr val="bg1"/>
                </a:solidFill>
                <a:sym typeface="Wingdings"/>
              </a:rPr>
              <a:t> </a:t>
            </a:r>
            <a:r>
              <a:rPr lang="en-US" dirty="0" smtClean="0">
                <a:solidFill>
                  <a:schemeClr val="bg1"/>
                </a:solidFill>
              </a:rPr>
              <a:t>Constant Time</a:t>
            </a:r>
            <a:endParaRPr lang="en-US" dirty="0">
              <a:solidFill>
                <a:schemeClr val="bg1"/>
              </a:solidFill>
            </a:endParaRPr>
          </a:p>
        </p:txBody>
      </p:sp>
      <p:sp>
        <p:nvSpPr>
          <p:cNvPr id="8" name="Freeform 7"/>
          <p:cNvSpPr/>
          <p:nvPr/>
        </p:nvSpPr>
        <p:spPr>
          <a:xfrm>
            <a:off x="1279769" y="1729153"/>
            <a:ext cx="7268308" cy="4083539"/>
          </a:xfrm>
          <a:custGeom>
            <a:avLst/>
            <a:gdLst>
              <a:gd name="connsiteX0" fmla="*/ 48846 w 7268308"/>
              <a:gd name="connsiteY0" fmla="*/ 3653693 h 4083539"/>
              <a:gd name="connsiteX1" fmla="*/ 6545385 w 7268308"/>
              <a:gd name="connsiteY1" fmla="*/ 29308 h 4083539"/>
              <a:gd name="connsiteX2" fmla="*/ 7258539 w 7268308"/>
              <a:gd name="connsiteY2" fmla="*/ 0 h 4083539"/>
              <a:gd name="connsiteX3" fmla="*/ 7268308 w 7268308"/>
              <a:gd name="connsiteY3" fmla="*/ 2813539 h 4083539"/>
              <a:gd name="connsiteX4" fmla="*/ 615462 w 7268308"/>
              <a:gd name="connsiteY4" fmla="*/ 4083539 h 4083539"/>
              <a:gd name="connsiteX5" fmla="*/ 0 w 7268308"/>
              <a:gd name="connsiteY5" fmla="*/ 4064000 h 4083539"/>
              <a:gd name="connsiteX6" fmla="*/ 48846 w 7268308"/>
              <a:gd name="connsiteY6" fmla="*/ 3653693 h 408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8308" h="4083539">
                <a:moveTo>
                  <a:pt x="48846" y="3653693"/>
                </a:moveTo>
                <a:lnTo>
                  <a:pt x="6545385" y="29308"/>
                </a:lnTo>
                <a:lnTo>
                  <a:pt x="7258539" y="0"/>
                </a:lnTo>
                <a:cubicBezTo>
                  <a:pt x="7261795" y="937846"/>
                  <a:pt x="7265052" y="1875693"/>
                  <a:pt x="7268308" y="2813539"/>
                </a:cubicBezTo>
                <a:lnTo>
                  <a:pt x="615462" y="4083539"/>
                </a:lnTo>
                <a:lnTo>
                  <a:pt x="0" y="4064000"/>
                </a:lnTo>
                <a:lnTo>
                  <a:pt x="48846" y="3653693"/>
                </a:lnTo>
                <a:close/>
              </a:path>
            </a:pathLst>
          </a:custGeom>
          <a:solidFill>
            <a:schemeClr val="tx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legend.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9157" y="1845407"/>
            <a:ext cx="2767737" cy="1643344"/>
          </a:xfrm>
          <a:prstGeom prst="rect">
            <a:avLst/>
          </a:prstGeom>
        </p:spPr>
      </p:pic>
      <p:sp>
        <p:nvSpPr>
          <p:cNvPr id="9" name="Rectangle 8"/>
          <p:cNvSpPr/>
          <p:nvPr/>
        </p:nvSpPr>
        <p:spPr>
          <a:xfrm>
            <a:off x="1279768" y="2471615"/>
            <a:ext cx="2857125" cy="1017136"/>
          </a:xfrm>
          <a:prstGeom prst="rect">
            <a:avLst/>
          </a:prstGeom>
          <a:solidFill>
            <a:schemeClr val="tx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6768784"/>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089" y="1547439"/>
            <a:ext cx="8431822" cy="5117669"/>
          </a:xfrm>
          <a:prstGeom prst="rect">
            <a:avLst/>
          </a:prstGeom>
        </p:spPr>
      </p:pic>
      <p:sp>
        <p:nvSpPr>
          <p:cNvPr id="5" name="Title 4"/>
          <p:cNvSpPr>
            <a:spLocks noGrp="1"/>
          </p:cNvSpPr>
          <p:nvPr>
            <p:ph type="title"/>
          </p:nvPr>
        </p:nvSpPr>
        <p:spPr/>
        <p:txBody>
          <a:bodyPr>
            <a:normAutofit/>
          </a:bodyPr>
          <a:lstStyle/>
          <a:p>
            <a:r>
              <a:rPr lang="en-US" dirty="0" smtClean="0">
                <a:solidFill>
                  <a:schemeClr val="bg1"/>
                </a:solidFill>
              </a:rPr>
              <a:t>LDA</a:t>
            </a:r>
            <a:endParaRPr lang="en-US" dirty="0">
              <a:solidFill>
                <a:schemeClr val="bg1"/>
              </a:solidFill>
            </a:endParaRPr>
          </a:p>
        </p:txBody>
      </p:sp>
      <p:pic>
        <p:nvPicPr>
          <p:cNvPr id="7" name="Picture 6" descr="legend.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9157" y="1845407"/>
            <a:ext cx="2767737" cy="1643344"/>
          </a:xfrm>
          <a:prstGeom prst="rect">
            <a:avLst/>
          </a:prstGeom>
        </p:spPr>
      </p:pic>
    </p:spTree>
    <p:extLst>
      <p:ext uri="{BB962C8B-B14F-4D97-AF65-F5344CB8AC3E}">
        <p14:creationId xmlns:p14="http://schemas.microsoft.com/office/powerpoint/2010/main" val="295511378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089" y="1547439"/>
            <a:ext cx="8431822" cy="5117669"/>
          </a:xfrm>
          <a:prstGeom prst="rect">
            <a:avLst/>
          </a:prstGeom>
        </p:spPr>
      </p:pic>
      <p:sp>
        <p:nvSpPr>
          <p:cNvPr id="5" name="Title 4"/>
          <p:cNvSpPr>
            <a:spLocks noGrp="1"/>
          </p:cNvSpPr>
          <p:nvPr>
            <p:ph type="title"/>
          </p:nvPr>
        </p:nvSpPr>
        <p:spPr/>
        <p:txBody>
          <a:bodyPr>
            <a:normAutofit/>
          </a:bodyPr>
          <a:lstStyle/>
          <a:p>
            <a:r>
              <a:rPr lang="en-US" dirty="0" smtClean="0">
                <a:solidFill>
                  <a:schemeClr val="bg1"/>
                </a:solidFill>
              </a:rPr>
              <a:t>Caching Skips Nested Loops</a:t>
            </a:r>
            <a:endParaRPr lang="en-US" dirty="0">
              <a:solidFill>
                <a:schemeClr val="bg1"/>
              </a:solidFill>
            </a:endParaRPr>
          </a:p>
        </p:txBody>
      </p:sp>
      <p:sp>
        <p:nvSpPr>
          <p:cNvPr id="2" name="Freeform 1"/>
          <p:cNvSpPr/>
          <p:nvPr/>
        </p:nvSpPr>
        <p:spPr>
          <a:xfrm>
            <a:off x="1289538" y="1670538"/>
            <a:ext cx="7219462" cy="4122616"/>
          </a:xfrm>
          <a:custGeom>
            <a:avLst/>
            <a:gdLst>
              <a:gd name="connsiteX0" fmla="*/ 68385 w 7219462"/>
              <a:gd name="connsiteY0" fmla="*/ 3976077 h 4122616"/>
              <a:gd name="connsiteX1" fmla="*/ 6975231 w 7219462"/>
              <a:gd name="connsiteY1" fmla="*/ 0 h 4122616"/>
              <a:gd name="connsiteX2" fmla="*/ 7219462 w 7219462"/>
              <a:gd name="connsiteY2" fmla="*/ 58616 h 4122616"/>
              <a:gd name="connsiteX3" fmla="*/ 7131539 w 7219462"/>
              <a:gd name="connsiteY3" fmla="*/ 2325077 h 4122616"/>
              <a:gd name="connsiteX4" fmla="*/ 2559539 w 7219462"/>
              <a:gd name="connsiteY4" fmla="*/ 3790462 h 4122616"/>
              <a:gd name="connsiteX5" fmla="*/ 361462 w 7219462"/>
              <a:gd name="connsiteY5" fmla="*/ 4122616 h 4122616"/>
              <a:gd name="connsiteX6" fmla="*/ 0 w 7219462"/>
              <a:gd name="connsiteY6" fmla="*/ 4122616 h 4122616"/>
              <a:gd name="connsiteX7" fmla="*/ 68385 w 7219462"/>
              <a:gd name="connsiteY7" fmla="*/ 3976077 h 4122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19462" h="4122616">
                <a:moveTo>
                  <a:pt x="68385" y="3976077"/>
                </a:moveTo>
                <a:lnTo>
                  <a:pt x="6975231" y="0"/>
                </a:lnTo>
                <a:lnTo>
                  <a:pt x="7219462" y="58616"/>
                </a:lnTo>
                <a:lnTo>
                  <a:pt x="7131539" y="2325077"/>
                </a:lnTo>
                <a:lnTo>
                  <a:pt x="2559539" y="3790462"/>
                </a:lnTo>
                <a:lnTo>
                  <a:pt x="361462" y="4122616"/>
                </a:lnTo>
                <a:lnTo>
                  <a:pt x="0" y="4122616"/>
                </a:lnTo>
                <a:lnTo>
                  <a:pt x="68385" y="3976077"/>
                </a:lnTo>
                <a:close/>
              </a:path>
            </a:pathLst>
          </a:custGeom>
          <a:solidFill>
            <a:srgbClr val="FFFFFF">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legend.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9157" y="1845407"/>
            <a:ext cx="2767737" cy="1643344"/>
          </a:xfrm>
          <a:prstGeom prst="rect">
            <a:avLst/>
          </a:prstGeom>
        </p:spPr>
      </p:pic>
      <p:sp>
        <p:nvSpPr>
          <p:cNvPr id="8" name="Rectangle 7"/>
          <p:cNvSpPr/>
          <p:nvPr/>
        </p:nvSpPr>
        <p:spPr>
          <a:xfrm>
            <a:off x="1279768" y="2819399"/>
            <a:ext cx="2857125" cy="698659"/>
          </a:xfrm>
          <a:prstGeom prst="rect">
            <a:avLst/>
          </a:prstGeom>
          <a:solidFill>
            <a:schemeClr val="tx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4605891"/>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solidFill>
                  <a:schemeClr val="bg1"/>
                </a:solidFill>
              </a:rPr>
              <a:t>Inverse Procedural Modeling</a:t>
            </a:r>
            <a:endParaRPr lang="en-US" dirty="0">
              <a:solidFill>
                <a:schemeClr val="bg1"/>
              </a:solidFill>
            </a:endParaRPr>
          </a:p>
        </p:txBody>
      </p:sp>
      <p:sp>
        <p:nvSpPr>
          <p:cNvPr id="6" name="TextBox 5"/>
          <p:cNvSpPr txBox="1"/>
          <p:nvPr/>
        </p:nvSpPr>
        <p:spPr>
          <a:xfrm>
            <a:off x="884116" y="1817077"/>
            <a:ext cx="7375769" cy="1631216"/>
          </a:xfrm>
          <a:prstGeom prst="rect">
            <a:avLst/>
          </a:prstGeom>
          <a:noFill/>
        </p:spPr>
        <p:txBody>
          <a:bodyPr wrap="square" rtlCol="0">
            <a:spAutoFit/>
          </a:bodyPr>
          <a:lstStyle/>
          <a:p>
            <a:r>
              <a:rPr lang="en-US" sz="2000" dirty="0" err="1" smtClean="0">
                <a:solidFill>
                  <a:schemeClr val="accent1"/>
                </a:solidFill>
                <a:latin typeface="Consolas"/>
                <a:cs typeface="Consolas"/>
              </a:rPr>
              <a:t>var</a:t>
            </a:r>
            <a:r>
              <a:rPr lang="en-US" sz="2000" dirty="0" smtClean="0">
                <a:solidFill>
                  <a:schemeClr val="accent1"/>
                </a:solidFill>
                <a:latin typeface="Consolas"/>
                <a:cs typeface="Consolas"/>
              </a:rPr>
              <a:t> </a:t>
            </a:r>
            <a:r>
              <a:rPr lang="en-US" sz="2000" dirty="0" err="1" smtClean="0">
                <a:solidFill>
                  <a:schemeClr val="bg1"/>
                </a:solidFill>
                <a:latin typeface="Consolas"/>
                <a:cs typeface="Consolas"/>
              </a:rPr>
              <a:t>treeModel</a:t>
            </a:r>
            <a:r>
              <a:rPr lang="en-US" sz="2000" dirty="0" smtClean="0">
                <a:solidFill>
                  <a:schemeClr val="bg1"/>
                </a:solidFill>
                <a:latin typeface="Consolas"/>
                <a:cs typeface="Consolas"/>
              </a:rPr>
              <a:t> = </a:t>
            </a:r>
            <a:r>
              <a:rPr lang="en-US" sz="2000" dirty="0" smtClean="0">
                <a:solidFill>
                  <a:srgbClr val="4F81BD"/>
                </a:solidFill>
                <a:latin typeface="Consolas"/>
                <a:cs typeface="Consolas"/>
              </a:rPr>
              <a:t>function</a:t>
            </a:r>
            <a:r>
              <a:rPr lang="en-US" sz="2000" dirty="0" smtClean="0">
                <a:solidFill>
                  <a:schemeClr val="bg1"/>
                </a:solidFill>
                <a:latin typeface="Consolas"/>
                <a:cs typeface="Consolas"/>
              </a:rPr>
              <a:t>() {</a:t>
            </a:r>
          </a:p>
          <a:p>
            <a:r>
              <a:rPr lang="en-US" sz="2000" dirty="0">
                <a:solidFill>
                  <a:schemeClr val="bg1"/>
                </a:solidFill>
                <a:latin typeface="Consolas"/>
                <a:cs typeface="Consolas"/>
              </a:rPr>
              <a:t>	</a:t>
            </a:r>
            <a:r>
              <a:rPr lang="en-US" sz="2000" dirty="0" err="1" smtClean="0">
                <a:solidFill>
                  <a:srgbClr val="4F81BD"/>
                </a:solidFill>
                <a:latin typeface="Consolas"/>
                <a:cs typeface="Consolas"/>
              </a:rPr>
              <a:t>var</a:t>
            </a:r>
            <a:r>
              <a:rPr lang="en-US" sz="2000" dirty="0" smtClean="0">
                <a:solidFill>
                  <a:srgbClr val="4F81BD"/>
                </a:solidFill>
                <a:latin typeface="Consolas"/>
                <a:cs typeface="Consolas"/>
              </a:rPr>
              <a:t> </a:t>
            </a:r>
            <a:r>
              <a:rPr lang="en-US" sz="2000" dirty="0" smtClean="0">
                <a:solidFill>
                  <a:schemeClr val="bg1"/>
                </a:solidFill>
                <a:latin typeface="Consolas"/>
                <a:cs typeface="Consolas"/>
              </a:rPr>
              <a:t>tree = </a:t>
            </a:r>
            <a:r>
              <a:rPr lang="en-US" sz="2000" dirty="0" err="1" smtClean="0">
                <a:solidFill>
                  <a:schemeClr val="bg1"/>
                </a:solidFill>
                <a:latin typeface="Consolas"/>
                <a:cs typeface="Consolas"/>
              </a:rPr>
              <a:t>genRandomTree</a:t>
            </a:r>
            <a:r>
              <a:rPr lang="en-US" sz="2000" dirty="0" smtClean="0">
                <a:solidFill>
                  <a:schemeClr val="bg1"/>
                </a:solidFill>
                <a:latin typeface="Consolas"/>
                <a:cs typeface="Consolas"/>
              </a:rPr>
              <a:t>();</a:t>
            </a:r>
          </a:p>
          <a:p>
            <a:r>
              <a:rPr lang="en-US" sz="2000" dirty="0">
                <a:solidFill>
                  <a:schemeClr val="bg1"/>
                </a:solidFill>
                <a:latin typeface="Consolas"/>
                <a:cs typeface="Consolas"/>
              </a:rPr>
              <a:t>	</a:t>
            </a:r>
            <a:r>
              <a:rPr lang="en-US" sz="2000" dirty="0" smtClean="0">
                <a:solidFill>
                  <a:schemeClr val="bg1"/>
                </a:solidFill>
                <a:latin typeface="Consolas"/>
                <a:cs typeface="Consolas"/>
              </a:rPr>
              <a:t>likelihood(</a:t>
            </a:r>
            <a:r>
              <a:rPr lang="en-US" sz="2000" dirty="0" err="1" smtClean="0">
                <a:solidFill>
                  <a:schemeClr val="bg1"/>
                </a:solidFill>
                <a:latin typeface="Consolas"/>
                <a:cs typeface="Consolas"/>
              </a:rPr>
              <a:t>volumeSimilarity</a:t>
            </a:r>
            <a:r>
              <a:rPr lang="en-US" sz="2000" dirty="0" smtClean="0">
                <a:solidFill>
                  <a:schemeClr val="bg1"/>
                </a:solidFill>
                <a:latin typeface="Consolas"/>
                <a:cs typeface="Consolas"/>
              </a:rPr>
              <a:t>(tree, </a:t>
            </a:r>
            <a:r>
              <a:rPr lang="en-US" sz="2000" dirty="0" err="1" smtClean="0">
                <a:solidFill>
                  <a:schemeClr val="bg1"/>
                </a:solidFill>
                <a:latin typeface="Consolas"/>
                <a:cs typeface="Consolas"/>
              </a:rPr>
              <a:t>targetShape</a:t>
            </a:r>
            <a:r>
              <a:rPr lang="en-US" sz="2000" dirty="0" smtClean="0">
                <a:solidFill>
                  <a:schemeClr val="bg1"/>
                </a:solidFill>
                <a:latin typeface="Consolas"/>
                <a:cs typeface="Consolas"/>
              </a:rPr>
              <a:t>));</a:t>
            </a:r>
          </a:p>
          <a:p>
            <a:r>
              <a:rPr lang="en-US" sz="2000" dirty="0" smtClean="0">
                <a:solidFill>
                  <a:schemeClr val="bg1"/>
                </a:solidFill>
                <a:latin typeface="Consolas"/>
                <a:cs typeface="Consolas"/>
              </a:rPr>
              <a:t>	</a:t>
            </a:r>
            <a:r>
              <a:rPr lang="en-US" sz="2000" dirty="0" smtClean="0">
                <a:solidFill>
                  <a:srgbClr val="4F81BD"/>
                </a:solidFill>
                <a:latin typeface="Consolas"/>
                <a:cs typeface="Consolas"/>
              </a:rPr>
              <a:t>return</a:t>
            </a:r>
            <a:r>
              <a:rPr lang="en-US" sz="2000" dirty="0" smtClean="0">
                <a:solidFill>
                  <a:schemeClr val="bg1"/>
                </a:solidFill>
                <a:latin typeface="Consolas"/>
                <a:cs typeface="Consolas"/>
              </a:rPr>
              <a:t> tree;</a:t>
            </a:r>
          </a:p>
          <a:p>
            <a:r>
              <a:rPr lang="en-US" sz="2000" dirty="0">
                <a:solidFill>
                  <a:schemeClr val="bg1"/>
                </a:solidFill>
                <a:latin typeface="Consolas"/>
                <a:cs typeface="Consolas"/>
              </a:rPr>
              <a:t>}</a:t>
            </a:r>
            <a:endParaRPr lang="en-US" sz="2000" dirty="0" smtClean="0">
              <a:solidFill>
                <a:schemeClr val="bg1"/>
              </a:solidFill>
              <a:latin typeface="Consolas"/>
              <a:cs typeface="Consolas"/>
            </a:endParaRPr>
          </a:p>
        </p:txBody>
      </p:sp>
      <p:grpSp>
        <p:nvGrpSpPr>
          <p:cNvPr id="2" name="Group 1"/>
          <p:cNvGrpSpPr/>
          <p:nvPr/>
        </p:nvGrpSpPr>
        <p:grpSpPr>
          <a:xfrm>
            <a:off x="87925" y="3922661"/>
            <a:ext cx="2921001" cy="2945109"/>
            <a:chOff x="87925" y="3922661"/>
            <a:chExt cx="2921001" cy="2945109"/>
          </a:xfrm>
        </p:grpSpPr>
        <p:pic>
          <p:nvPicPr>
            <p:cNvPr id="3" name="Picture 2"/>
            <p:cNvPicPr>
              <a:picLocks noChangeAspect="1"/>
            </p:cNvPicPr>
            <p:nvPr/>
          </p:nvPicPr>
          <p:blipFill>
            <a:blip r:embed="rId3"/>
            <a:stretch>
              <a:fillRect/>
            </a:stretch>
          </p:blipFill>
          <p:spPr>
            <a:xfrm>
              <a:off x="87925" y="3946769"/>
              <a:ext cx="2921001" cy="2921001"/>
            </a:xfrm>
            <a:prstGeom prst="rect">
              <a:avLst/>
            </a:prstGeom>
          </p:spPr>
        </p:pic>
        <p:sp>
          <p:nvSpPr>
            <p:cNvPr id="10" name="TextBox 9"/>
            <p:cNvSpPr txBox="1"/>
            <p:nvPr/>
          </p:nvSpPr>
          <p:spPr>
            <a:xfrm>
              <a:off x="615462" y="3922661"/>
              <a:ext cx="1836615" cy="369332"/>
            </a:xfrm>
            <a:prstGeom prst="rect">
              <a:avLst/>
            </a:prstGeom>
            <a:noFill/>
          </p:spPr>
          <p:txBody>
            <a:bodyPr wrap="square" rtlCol="0">
              <a:spAutoFit/>
            </a:bodyPr>
            <a:lstStyle/>
            <a:p>
              <a:pPr algn="ctr"/>
              <a:r>
                <a:rPr lang="en-US" b="1" dirty="0" smtClean="0">
                  <a:solidFill>
                    <a:srgbClr val="000000"/>
                  </a:solidFill>
                  <a:latin typeface="Ubuntu Light"/>
                  <a:cs typeface="Ubuntu Light"/>
                </a:rPr>
                <a:t>Prior Sample</a:t>
              </a:r>
            </a:p>
          </p:txBody>
        </p:sp>
      </p:grpSp>
      <p:grpSp>
        <p:nvGrpSpPr>
          <p:cNvPr id="4" name="Group 3"/>
          <p:cNvGrpSpPr/>
          <p:nvPr/>
        </p:nvGrpSpPr>
        <p:grpSpPr>
          <a:xfrm>
            <a:off x="3102048" y="3922661"/>
            <a:ext cx="2935340" cy="3150263"/>
            <a:chOff x="3102048" y="3922661"/>
            <a:chExt cx="2935340" cy="3150263"/>
          </a:xfrm>
        </p:grpSpPr>
        <p:pic>
          <p:nvPicPr>
            <p:cNvPr id="7" name="Picture 6"/>
            <p:cNvPicPr>
              <a:picLocks noChangeAspect="1"/>
            </p:cNvPicPr>
            <p:nvPr/>
          </p:nvPicPr>
          <p:blipFill>
            <a:blip r:embed="rId4"/>
            <a:stretch>
              <a:fillRect/>
            </a:stretch>
          </p:blipFill>
          <p:spPr>
            <a:xfrm>
              <a:off x="3102048" y="4137584"/>
              <a:ext cx="2935340" cy="2935340"/>
            </a:xfrm>
            <a:prstGeom prst="rect">
              <a:avLst/>
            </a:prstGeom>
          </p:spPr>
        </p:pic>
        <p:sp>
          <p:nvSpPr>
            <p:cNvPr id="11" name="TextBox 10"/>
            <p:cNvSpPr txBox="1"/>
            <p:nvPr/>
          </p:nvSpPr>
          <p:spPr>
            <a:xfrm>
              <a:off x="3845169" y="3922661"/>
              <a:ext cx="1836615" cy="369332"/>
            </a:xfrm>
            <a:prstGeom prst="rect">
              <a:avLst/>
            </a:prstGeom>
            <a:noFill/>
          </p:spPr>
          <p:txBody>
            <a:bodyPr wrap="square" rtlCol="0">
              <a:spAutoFit/>
            </a:bodyPr>
            <a:lstStyle/>
            <a:p>
              <a:pPr algn="ctr"/>
              <a:r>
                <a:rPr lang="en-US" b="1" dirty="0" smtClean="0">
                  <a:solidFill>
                    <a:srgbClr val="000000"/>
                  </a:solidFill>
                  <a:latin typeface="Ubuntu Light"/>
                  <a:cs typeface="Ubuntu Light"/>
                </a:rPr>
                <a:t>Target Shape</a:t>
              </a:r>
            </a:p>
          </p:txBody>
        </p:sp>
      </p:grpSp>
      <p:grpSp>
        <p:nvGrpSpPr>
          <p:cNvPr id="9" name="Group 8"/>
          <p:cNvGrpSpPr/>
          <p:nvPr/>
        </p:nvGrpSpPr>
        <p:grpSpPr>
          <a:xfrm>
            <a:off x="6130509" y="3922661"/>
            <a:ext cx="2982478" cy="3150262"/>
            <a:chOff x="6130509" y="3922661"/>
            <a:chExt cx="2982478" cy="3150262"/>
          </a:xfrm>
        </p:grpSpPr>
        <p:pic>
          <p:nvPicPr>
            <p:cNvPr id="8" name="Picture 7"/>
            <p:cNvPicPr>
              <a:picLocks noChangeAspect="1"/>
            </p:cNvPicPr>
            <p:nvPr/>
          </p:nvPicPr>
          <p:blipFill>
            <a:blip r:embed="rId5"/>
            <a:stretch>
              <a:fillRect/>
            </a:stretch>
          </p:blipFill>
          <p:spPr>
            <a:xfrm>
              <a:off x="6130509" y="4137584"/>
              <a:ext cx="2935339" cy="2935339"/>
            </a:xfrm>
            <a:prstGeom prst="rect">
              <a:avLst/>
            </a:prstGeom>
          </p:spPr>
        </p:pic>
        <p:sp>
          <p:nvSpPr>
            <p:cNvPr id="14" name="TextBox 13"/>
            <p:cNvSpPr txBox="1"/>
            <p:nvPr/>
          </p:nvSpPr>
          <p:spPr>
            <a:xfrm>
              <a:off x="6423997" y="3922661"/>
              <a:ext cx="2688990" cy="369332"/>
            </a:xfrm>
            <a:prstGeom prst="rect">
              <a:avLst/>
            </a:prstGeom>
            <a:noFill/>
          </p:spPr>
          <p:txBody>
            <a:bodyPr wrap="square" rtlCol="0">
              <a:spAutoFit/>
            </a:bodyPr>
            <a:lstStyle/>
            <a:p>
              <a:pPr algn="ctr"/>
              <a:r>
                <a:rPr lang="en-US" b="1" dirty="0" smtClean="0">
                  <a:solidFill>
                    <a:srgbClr val="000000"/>
                  </a:solidFill>
                  <a:latin typeface="Ubuntu Light"/>
                  <a:cs typeface="Ubuntu Light"/>
                </a:rPr>
                <a:t>Posterior Sample</a:t>
              </a:r>
            </a:p>
          </p:txBody>
        </p:sp>
      </p:grpSp>
    </p:spTree>
    <p:extLst>
      <p:ext uri="{BB962C8B-B14F-4D97-AF65-F5344CB8AC3E}">
        <p14:creationId xmlns:p14="http://schemas.microsoft.com/office/powerpoint/2010/main" val="36083880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fade">
                                      <p:cBhvr>
                                        <p:cTn id="16" dur="500"/>
                                        <p:tgtEl>
                                          <p:spTgt spid="6">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500"/>
                                        <p:tgtEl>
                                          <p:spTgt spid="6">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solidFill>
                  <a:schemeClr val="bg1"/>
                </a:solidFill>
              </a:rPr>
              <a:t>C3 Gives ~9x Speedup</a:t>
            </a:r>
            <a:endParaRPr lang="en-US" dirty="0">
              <a:solidFill>
                <a:schemeClr val="bg1"/>
              </a:solidFill>
            </a:endParaRPr>
          </a:p>
        </p:txBody>
      </p:sp>
      <p:pic>
        <p:nvPicPr>
          <p:cNvPr id="7" name="Picture 6"/>
          <p:cNvPicPr>
            <a:picLocks noChangeAspect="1"/>
          </p:cNvPicPr>
          <p:nvPr/>
        </p:nvPicPr>
        <p:blipFill>
          <a:blip r:embed="rId3"/>
          <a:stretch>
            <a:fillRect/>
          </a:stretch>
        </p:blipFill>
        <p:spPr>
          <a:xfrm>
            <a:off x="3102048" y="4137584"/>
            <a:ext cx="2935340" cy="2935340"/>
          </a:xfrm>
          <a:prstGeom prst="rect">
            <a:avLst/>
          </a:prstGeom>
        </p:spPr>
      </p:pic>
      <p:pic>
        <p:nvPicPr>
          <p:cNvPr id="8" name="Picture 7"/>
          <p:cNvPicPr>
            <a:picLocks noChangeAspect="1"/>
          </p:cNvPicPr>
          <p:nvPr/>
        </p:nvPicPr>
        <p:blipFill>
          <a:blip r:embed="rId4"/>
          <a:stretch>
            <a:fillRect/>
          </a:stretch>
        </p:blipFill>
        <p:spPr>
          <a:xfrm>
            <a:off x="6130509" y="4137584"/>
            <a:ext cx="2935339" cy="2935339"/>
          </a:xfrm>
          <a:prstGeom prst="rect">
            <a:avLst/>
          </a:prstGeom>
        </p:spPr>
      </p:pic>
      <p:pic>
        <p:nvPicPr>
          <p:cNvPr id="3" name="Picture 2"/>
          <p:cNvPicPr>
            <a:picLocks noChangeAspect="1"/>
          </p:cNvPicPr>
          <p:nvPr/>
        </p:nvPicPr>
        <p:blipFill>
          <a:blip r:embed="rId5"/>
          <a:stretch>
            <a:fillRect/>
          </a:stretch>
        </p:blipFill>
        <p:spPr>
          <a:xfrm>
            <a:off x="87925" y="3946769"/>
            <a:ext cx="2921001" cy="2921001"/>
          </a:xfrm>
          <a:prstGeom prst="rect">
            <a:avLst/>
          </a:prstGeom>
        </p:spPr>
      </p:pic>
      <p:sp>
        <p:nvSpPr>
          <p:cNvPr id="10" name="TextBox 9"/>
          <p:cNvSpPr txBox="1"/>
          <p:nvPr/>
        </p:nvSpPr>
        <p:spPr>
          <a:xfrm>
            <a:off x="615462" y="3922661"/>
            <a:ext cx="1836615" cy="369332"/>
          </a:xfrm>
          <a:prstGeom prst="rect">
            <a:avLst/>
          </a:prstGeom>
          <a:noFill/>
        </p:spPr>
        <p:txBody>
          <a:bodyPr wrap="square" rtlCol="0">
            <a:spAutoFit/>
          </a:bodyPr>
          <a:lstStyle/>
          <a:p>
            <a:pPr algn="ctr"/>
            <a:r>
              <a:rPr lang="en-US" b="1" dirty="0" smtClean="0">
                <a:solidFill>
                  <a:srgbClr val="000000"/>
                </a:solidFill>
                <a:latin typeface="Ubuntu Light"/>
                <a:cs typeface="Ubuntu Light"/>
              </a:rPr>
              <a:t>Prior Sample</a:t>
            </a:r>
          </a:p>
        </p:txBody>
      </p:sp>
      <p:sp>
        <p:nvSpPr>
          <p:cNvPr id="11" name="TextBox 10"/>
          <p:cNvSpPr txBox="1"/>
          <p:nvPr/>
        </p:nvSpPr>
        <p:spPr>
          <a:xfrm>
            <a:off x="3845169" y="3922661"/>
            <a:ext cx="1836615" cy="369332"/>
          </a:xfrm>
          <a:prstGeom prst="rect">
            <a:avLst/>
          </a:prstGeom>
          <a:noFill/>
        </p:spPr>
        <p:txBody>
          <a:bodyPr wrap="square" rtlCol="0">
            <a:spAutoFit/>
          </a:bodyPr>
          <a:lstStyle/>
          <a:p>
            <a:pPr algn="ctr"/>
            <a:r>
              <a:rPr lang="en-US" b="1" dirty="0" smtClean="0">
                <a:solidFill>
                  <a:srgbClr val="000000"/>
                </a:solidFill>
                <a:latin typeface="Ubuntu Light"/>
                <a:cs typeface="Ubuntu Light"/>
              </a:rPr>
              <a:t>Target Shape</a:t>
            </a:r>
          </a:p>
        </p:txBody>
      </p:sp>
      <p:sp>
        <p:nvSpPr>
          <p:cNvPr id="14" name="TextBox 13"/>
          <p:cNvSpPr txBox="1"/>
          <p:nvPr/>
        </p:nvSpPr>
        <p:spPr>
          <a:xfrm>
            <a:off x="6423997" y="3922661"/>
            <a:ext cx="2688990" cy="369332"/>
          </a:xfrm>
          <a:prstGeom prst="rect">
            <a:avLst/>
          </a:prstGeom>
          <a:noFill/>
        </p:spPr>
        <p:txBody>
          <a:bodyPr wrap="square" rtlCol="0">
            <a:spAutoFit/>
          </a:bodyPr>
          <a:lstStyle/>
          <a:p>
            <a:pPr algn="ctr"/>
            <a:r>
              <a:rPr lang="en-US" b="1" dirty="0" smtClean="0">
                <a:solidFill>
                  <a:srgbClr val="000000"/>
                </a:solidFill>
                <a:latin typeface="Ubuntu Light"/>
                <a:cs typeface="Ubuntu Light"/>
              </a:rPr>
              <a:t>Posterior Sample</a:t>
            </a:r>
          </a:p>
        </p:txBody>
      </p:sp>
      <p:pic>
        <p:nvPicPr>
          <p:cNvPr id="2" name="Picture 1" descr="procmod_throughput.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3120" y="1554382"/>
            <a:ext cx="9977120" cy="1840439"/>
          </a:xfrm>
          <a:prstGeom prst="rect">
            <a:avLst/>
          </a:prstGeom>
        </p:spPr>
      </p:pic>
    </p:spTree>
    <p:extLst>
      <p:ext uri="{BB962C8B-B14F-4D97-AF65-F5344CB8AC3E}">
        <p14:creationId xmlns:p14="http://schemas.microsoft.com/office/powerpoint/2010/main" val="18180817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Related Work</a:t>
            </a:r>
            <a:endParaRPr lang="en-US" dirty="0"/>
          </a:p>
        </p:txBody>
      </p:sp>
      <p:sp>
        <p:nvSpPr>
          <p:cNvPr id="7" name="Content Placeholder 6"/>
          <p:cNvSpPr>
            <a:spLocks noGrp="1"/>
          </p:cNvSpPr>
          <p:nvPr>
            <p:ph idx="1"/>
          </p:nvPr>
        </p:nvSpPr>
        <p:spPr/>
        <p:txBody>
          <a:bodyPr/>
          <a:lstStyle/>
          <a:p>
            <a:r>
              <a:rPr lang="en-US" b="1" dirty="0" smtClean="0"/>
              <a:t>Tracing &amp; Slicing [Yang et al. 2014]</a:t>
            </a:r>
          </a:p>
          <a:p>
            <a:r>
              <a:rPr lang="en-US" dirty="0"/>
              <a:t>	</a:t>
            </a:r>
            <a:r>
              <a:rPr lang="en-US" dirty="0" smtClean="0"/>
              <a:t>Heavyweight </a:t>
            </a:r>
            <a:r>
              <a:rPr lang="en-US" dirty="0" smtClean="0"/>
              <a:t>implementation</a:t>
            </a:r>
          </a:p>
          <a:p>
            <a:r>
              <a:rPr lang="en-US" dirty="0"/>
              <a:t>	</a:t>
            </a:r>
            <a:r>
              <a:rPr lang="en-US" dirty="0" smtClean="0"/>
              <a:t>Compilation overhead</a:t>
            </a:r>
          </a:p>
          <a:p>
            <a:endParaRPr lang="en-US" dirty="0"/>
          </a:p>
          <a:p>
            <a:r>
              <a:rPr lang="en-US" b="1" dirty="0" smtClean="0"/>
              <a:t>Detach / </a:t>
            </a:r>
            <a:r>
              <a:rPr lang="en-US" b="1" dirty="0" err="1" smtClean="0"/>
              <a:t>Regen</a:t>
            </a:r>
            <a:r>
              <a:rPr lang="en-US" b="1" dirty="0" smtClean="0"/>
              <a:t> [</a:t>
            </a:r>
            <a:r>
              <a:rPr lang="en-US" b="1" dirty="0" err="1" smtClean="0"/>
              <a:t>Mansinghka</a:t>
            </a:r>
            <a:r>
              <a:rPr lang="en-US" b="1" dirty="0" smtClean="0"/>
              <a:t> et al. 2014]</a:t>
            </a:r>
          </a:p>
          <a:p>
            <a:r>
              <a:rPr lang="en-US" dirty="0"/>
              <a:t>	</a:t>
            </a:r>
            <a:r>
              <a:rPr lang="en-US" dirty="0" smtClean="0"/>
              <a:t>Requires interpreter</a:t>
            </a:r>
            <a:endParaRPr lang="en-US" dirty="0"/>
          </a:p>
        </p:txBody>
      </p:sp>
    </p:spTree>
    <p:extLst>
      <p:ext uri="{BB962C8B-B14F-4D97-AF65-F5344CB8AC3E}">
        <p14:creationId xmlns:p14="http://schemas.microsoft.com/office/powerpoint/2010/main" val="34984542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435223"/>
            <a:ext cx="8229600" cy="5179646"/>
          </a:xfrm>
        </p:spPr>
        <p:txBody>
          <a:bodyPr>
            <a:normAutofit/>
          </a:bodyPr>
          <a:lstStyle/>
          <a:p>
            <a:r>
              <a:rPr lang="en-US" b="1" dirty="0" smtClean="0"/>
              <a:t>Goal: </a:t>
            </a:r>
            <a:r>
              <a:rPr lang="en-US" dirty="0" smtClean="0"/>
              <a:t>Asymptotically-efficient MH proposals with lightweight implementation</a:t>
            </a:r>
          </a:p>
          <a:p>
            <a:endParaRPr lang="en-US" dirty="0"/>
          </a:p>
          <a:p>
            <a:r>
              <a:rPr lang="en-US" b="1" dirty="0" smtClean="0"/>
              <a:t>Key Ideas: </a:t>
            </a:r>
            <a:r>
              <a:rPr lang="en-US" dirty="0" smtClean="0"/>
              <a:t>Continuations, </a:t>
            </a:r>
            <a:r>
              <a:rPr lang="en-US" dirty="0" err="1" smtClean="0"/>
              <a:t>Callsite</a:t>
            </a:r>
            <a:r>
              <a:rPr lang="en-US" dirty="0" smtClean="0"/>
              <a:t> Caching</a:t>
            </a:r>
          </a:p>
          <a:p>
            <a:endParaRPr lang="en-US" dirty="0"/>
          </a:p>
          <a:p>
            <a:r>
              <a:rPr lang="en-US" b="1" dirty="0" smtClean="0"/>
              <a:t>Order-of-Magnitude Speedups</a:t>
            </a:r>
          </a:p>
          <a:p>
            <a:r>
              <a:rPr lang="en-US" dirty="0"/>
              <a:t>	</a:t>
            </a:r>
            <a:r>
              <a:rPr lang="en-US" dirty="0" smtClean="0"/>
              <a:t>Time Series</a:t>
            </a:r>
          </a:p>
          <a:p>
            <a:r>
              <a:rPr lang="en-US" dirty="0"/>
              <a:t>	</a:t>
            </a:r>
            <a:r>
              <a:rPr lang="en-US" dirty="0" smtClean="0"/>
              <a:t>Bayesian Data Analysis</a:t>
            </a:r>
          </a:p>
          <a:p>
            <a:r>
              <a:rPr lang="en-US" dirty="0"/>
              <a:t>	</a:t>
            </a:r>
            <a:r>
              <a:rPr lang="en-US" dirty="0" smtClean="0"/>
              <a:t>(Models with local latent variables)</a:t>
            </a:r>
            <a:endParaRPr lang="en-US" dirty="0"/>
          </a:p>
        </p:txBody>
      </p:sp>
    </p:spTree>
    <p:extLst>
      <p:ext uri="{BB962C8B-B14F-4D97-AF65-F5344CB8AC3E}">
        <p14:creationId xmlns:p14="http://schemas.microsoft.com/office/powerpoint/2010/main" val="32667426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6859" y="962184"/>
            <a:ext cx="8510282" cy="5078314"/>
          </a:xfrm>
          <a:prstGeom prst="rect">
            <a:avLst/>
          </a:prstGeom>
          <a:noFill/>
        </p:spPr>
        <p:txBody>
          <a:bodyPr wrap="square" rtlCol="0">
            <a:spAutoFit/>
          </a:bodyPr>
          <a:lstStyle/>
          <a:p>
            <a:r>
              <a:rPr lang="en-US" sz="3600" b="1" dirty="0" smtClean="0">
                <a:latin typeface="Ubuntu Light"/>
                <a:cs typeface="Ubuntu Light"/>
              </a:rPr>
              <a:t>Probabilistic Programming Language</a:t>
            </a:r>
          </a:p>
          <a:p>
            <a:endParaRPr lang="en-US" sz="3600" dirty="0" smtClean="0">
              <a:latin typeface="Ubuntu Light"/>
              <a:cs typeface="Ubuntu Light"/>
            </a:endParaRPr>
          </a:p>
          <a:p>
            <a:r>
              <a:rPr lang="en-US" sz="3600" dirty="0" smtClean="0">
                <a:latin typeface="Ubuntu Light"/>
                <a:cs typeface="Ubuntu Light"/>
              </a:rPr>
              <a:t>Programming Language</a:t>
            </a:r>
          </a:p>
          <a:p>
            <a:endParaRPr lang="en-US" sz="3600" dirty="0" smtClean="0">
              <a:latin typeface="Ubuntu Light"/>
              <a:cs typeface="Ubuntu Light"/>
            </a:endParaRPr>
          </a:p>
          <a:p>
            <a:r>
              <a:rPr lang="en-US" sz="3600" dirty="0" smtClean="0">
                <a:latin typeface="Ubuntu Light"/>
                <a:cs typeface="Ubuntu Light"/>
              </a:rPr>
              <a:t>Random Sampling</a:t>
            </a:r>
          </a:p>
          <a:p>
            <a:endParaRPr lang="en-US" sz="3600" dirty="0">
              <a:latin typeface="Ubuntu Light"/>
              <a:cs typeface="Ubuntu Light"/>
            </a:endParaRPr>
          </a:p>
          <a:p>
            <a:r>
              <a:rPr lang="en-US" sz="3600" dirty="0" smtClean="0">
                <a:latin typeface="Ubuntu Light"/>
                <a:cs typeface="Ubuntu Light"/>
              </a:rPr>
              <a:t>Conditioning</a:t>
            </a:r>
          </a:p>
          <a:p>
            <a:endParaRPr lang="en-US" sz="3600" dirty="0">
              <a:latin typeface="Ubuntu Light"/>
              <a:cs typeface="Ubuntu Light"/>
            </a:endParaRPr>
          </a:p>
          <a:p>
            <a:r>
              <a:rPr lang="en-US" sz="3600" dirty="0" smtClean="0">
                <a:latin typeface="Ubuntu Light"/>
                <a:cs typeface="Ubuntu Light"/>
              </a:rPr>
              <a:t>Inference</a:t>
            </a:r>
          </a:p>
        </p:txBody>
      </p:sp>
      <p:pic>
        <p:nvPicPr>
          <p:cNvPr id="6" name="Picture 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769" y="2712035"/>
            <a:ext cx="537718" cy="537718"/>
          </a:xfrm>
          <a:prstGeom prst="rect">
            <a:avLst/>
          </a:prstGeom>
        </p:spPr>
      </p:pic>
      <p:pic>
        <p:nvPicPr>
          <p:cNvPr id="7" name="Picture 6"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984" y="3730404"/>
            <a:ext cx="537718" cy="537718"/>
          </a:xfrm>
          <a:prstGeom prst="rect">
            <a:avLst/>
          </a:prstGeom>
        </p:spPr>
      </p:pic>
      <p:pic>
        <p:nvPicPr>
          <p:cNvPr id="8" name="Picture 7"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984" y="4904275"/>
            <a:ext cx="537718" cy="537718"/>
          </a:xfrm>
          <a:prstGeom prst="rect">
            <a:avLst/>
          </a:prstGeom>
        </p:spPr>
      </p:pic>
      <p:sp>
        <p:nvSpPr>
          <p:cNvPr id="2" name="Rectangle 1"/>
          <p:cNvSpPr/>
          <p:nvPr/>
        </p:nvSpPr>
        <p:spPr>
          <a:xfrm>
            <a:off x="5733287" y="2811957"/>
            <a:ext cx="3587352" cy="2226250"/>
          </a:xfrm>
          <a:prstGeom prst="rect">
            <a:avLst/>
          </a:prstGeom>
        </p:spPr>
        <p:txBody>
          <a:bodyPr wrap="square">
            <a:spAutoFit/>
          </a:bodyPr>
          <a:lstStyle/>
          <a:p>
            <a:r>
              <a:rPr lang="en-US" sz="2600" baseline="30000" dirty="0" err="1">
                <a:solidFill>
                  <a:schemeClr val="accent1"/>
                </a:solidFill>
                <a:latin typeface="Consolas"/>
                <a:cs typeface="Consolas"/>
              </a:rPr>
              <a:t>var</a:t>
            </a:r>
            <a:r>
              <a:rPr lang="en-US" sz="2600" baseline="30000" dirty="0">
                <a:solidFill>
                  <a:schemeClr val="accent1"/>
                </a:solidFill>
                <a:latin typeface="Consolas"/>
                <a:cs typeface="Consolas"/>
              </a:rPr>
              <a:t> </a:t>
            </a:r>
            <a:r>
              <a:rPr lang="en-US" sz="2600" baseline="30000" dirty="0" err="1" smtClean="0">
                <a:latin typeface="Consolas"/>
                <a:cs typeface="Consolas"/>
              </a:rPr>
              <a:t>func</a:t>
            </a:r>
            <a:r>
              <a:rPr lang="en-US" sz="2600" baseline="30000" dirty="0" smtClean="0">
                <a:latin typeface="Consolas"/>
                <a:cs typeface="Consolas"/>
              </a:rPr>
              <a:t> = </a:t>
            </a:r>
            <a:r>
              <a:rPr lang="en-US" sz="2600" baseline="30000" dirty="0">
                <a:solidFill>
                  <a:srgbClr val="4F81BD"/>
                </a:solidFill>
                <a:latin typeface="Consolas"/>
                <a:cs typeface="Consolas"/>
              </a:rPr>
              <a:t>function</a:t>
            </a:r>
            <a:r>
              <a:rPr lang="en-US" sz="2600" baseline="30000" dirty="0">
                <a:latin typeface="Consolas"/>
                <a:cs typeface="Consolas"/>
              </a:rPr>
              <a:t>() {</a:t>
            </a:r>
          </a:p>
          <a:p>
            <a:r>
              <a:rPr lang="is-IS" sz="2600" baseline="30000" dirty="0">
                <a:latin typeface="Consolas"/>
                <a:cs typeface="Consolas"/>
              </a:rPr>
              <a:t>  </a:t>
            </a:r>
            <a:r>
              <a:rPr lang="is-IS" sz="2600" baseline="30000" dirty="0" smtClean="0">
                <a:solidFill>
                  <a:srgbClr val="4F81BD"/>
                </a:solidFill>
                <a:latin typeface="Consolas"/>
                <a:cs typeface="Consolas"/>
              </a:rPr>
              <a:t>var</a:t>
            </a:r>
            <a:r>
              <a:rPr lang="is-IS" sz="2600" baseline="30000" dirty="0" smtClean="0">
                <a:latin typeface="Consolas"/>
                <a:cs typeface="Consolas"/>
              </a:rPr>
              <a:t> </a:t>
            </a:r>
            <a:r>
              <a:rPr lang="is-IS" sz="2600" baseline="30000" dirty="0">
                <a:latin typeface="Consolas"/>
                <a:cs typeface="Consolas"/>
              </a:rPr>
              <a:t>a = </a:t>
            </a:r>
            <a:r>
              <a:rPr lang="is-IS" sz="2600" baseline="30000" dirty="0" smtClean="0">
                <a:latin typeface="Consolas"/>
                <a:cs typeface="Consolas"/>
              </a:rPr>
              <a:t>bernoulli(</a:t>
            </a:r>
            <a:r>
              <a:rPr lang="is-IS" sz="2600" baseline="30000" dirty="0">
                <a:latin typeface="Consolas"/>
                <a:cs typeface="Consolas"/>
              </a:rPr>
              <a:t>0.5);</a:t>
            </a:r>
          </a:p>
          <a:p>
            <a:r>
              <a:rPr lang="is-IS" sz="2600" baseline="30000" dirty="0">
                <a:latin typeface="Consolas"/>
                <a:cs typeface="Consolas"/>
              </a:rPr>
              <a:t>  </a:t>
            </a:r>
            <a:r>
              <a:rPr lang="is-IS" sz="2600" baseline="30000" dirty="0" smtClean="0">
                <a:solidFill>
                  <a:srgbClr val="4F81BD"/>
                </a:solidFill>
                <a:latin typeface="Consolas"/>
                <a:cs typeface="Consolas"/>
              </a:rPr>
              <a:t>var</a:t>
            </a:r>
            <a:r>
              <a:rPr lang="is-IS" sz="2600" baseline="30000" dirty="0" smtClean="0">
                <a:latin typeface="Consolas"/>
                <a:cs typeface="Consolas"/>
              </a:rPr>
              <a:t> </a:t>
            </a:r>
            <a:r>
              <a:rPr lang="is-IS" sz="2600" baseline="30000" dirty="0">
                <a:latin typeface="Consolas"/>
                <a:cs typeface="Consolas"/>
              </a:rPr>
              <a:t>b = </a:t>
            </a:r>
            <a:r>
              <a:rPr lang="is-IS" sz="2600" baseline="30000" dirty="0" smtClean="0">
                <a:latin typeface="Consolas"/>
                <a:cs typeface="Consolas"/>
              </a:rPr>
              <a:t>bernoulli(</a:t>
            </a:r>
            <a:r>
              <a:rPr lang="is-IS" sz="2600" baseline="30000" dirty="0">
                <a:latin typeface="Consolas"/>
                <a:cs typeface="Consolas"/>
              </a:rPr>
              <a:t>0.5);</a:t>
            </a:r>
          </a:p>
          <a:p>
            <a:r>
              <a:rPr lang="is-IS" sz="2600" baseline="30000" dirty="0">
                <a:latin typeface="Consolas"/>
                <a:cs typeface="Consolas"/>
              </a:rPr>
              <a:t>  </a:t>
            </a:r>
            <a:r>
              <a:rPr lang="is-IS" sz="2600" baseline="30000" dirty="0" smtClean="0">
                <a:solidFill>
                  <a:srgbClr val="4F81BD"/>
                </a:solidFill>
                <a:latin typeface="Consolas"/>
                <a:cs typeface="Consolas"/>
              </a:rPr>
              <a:t>var</a:t>
            </a:r>
            <a:r>
              <a:rPr lang="is-IS" sz="2600" baseline="30000" dirty="0" smtClean="0">
                <a:latin typeface="Consolas"/>
                <a:cs typeface="Consolas"/>
              </a:rPr>
              <a:t> </a:t>
            </a:r>
            <a:r>
              <a:rPr lang="is-IS" sz="2600" baseline="30000" dirty="0">
                <a:latin typeface="Consolas"/>
                <a:cs typeface="Consolas"/>
              </a:rPr>
              <a:t>c = </a:t>
            </a:r>
            <a:r>
              <a:rPr lang="is-IS" sz="2600" baseline="30000" dirty="0" smtClean="0">
                <a:latin typeface="Consolas"/>
                <a:cs typeface="Consolas"/>
              </a:rPr>
              <a:t>bernoulli(</a:t>
            </a:r>
            <a:r>
              <a:rPr lang="is-IS" sz="2600" baseline="30000" dirty="0">
                <a:latin typeface="Consolas"/>
                <a:cs typeface="Consolas"/>
              </a:rPr>
              <a:t>0.5);</a:t>
            </a:r>
          </a:p>
          <a:p>
            <a:r>
              <a:rPr lang="is-IS" sz="2600" baseline="30000" dirty="0">
                <a:latin typeface="Consolas"/>
                <a:cs typeface="Consolas"/>
              </a:rPr>
              <a:t>  </a:t>
            </a:r>
            <a:r>
              <a:rPr lang="is-IS" sz="2600" baseline="30000" dirty="0" smtClean="0">
                <a:latin typeface="Consolas"/>
                <a:cs typeface="Consolas"/>
              </a:rPr>
              <a:t>condition</a:t>
            </a:r>
            <a:r>
              <a:rPr lang="is-IS" sz="2600" baseline="30000" dirty="0">
                <a:latin typeface="Consolas"/>
                <a:cs typeface="Consolas"/>
              </a:rPr>
              <a:t>(a || b);</a:t>
            </a:r>
          </a:p>
          <a:p>
            <a:r>
              <a:rPr lang="en-US" sz="2600" baseline="30000" dirty="0">
                <a:latin typeface="Consolas"/>
                <a:cs typeface="Consolas"/>
              </a:rPr>
              <a:t>  </a:t>
            </a:r>
            <a:r>
              <a:rPr lang="en-US" sz="2600" baseline="30000" dirty="0" smtClean="0">
                <a:solidFill>
                  <a:srgbClr val="4F81BD"/>
                </a:solidFill>
                <a:latin typeface="Consolas"/>
                <a:cs typeface="Consolas"/>
              </a:rPr>
              <a:t>return</a:t>
            </a:r>
            <a:r>
              <a:rPr lang="en-US" sz="2600" baseline="30000" dirty="0" smtClean="0">
                <a:latin typeface="Consolas"/>
                <a:cs typeface="Consolas"/>
              </a:rPr>
              <a:t> </a:t>
            </a:r>
            <a:r>
              <a:rPr lang="en-US" sz="2600" baseline="30000" dirty="0">
                <a:latin typeface="Consolas"/>
                <a:cs typeface="Consolas"/>
              </a:rPr>
              <a:t>a + b + c;</a:t>
            </a:r>
          </a:p>
          <a:p>
            <a:r>
              <a:rPr lang="en-US" sz="2600" baseline="30000" dirty="0" smtClean="0">
                <a:latin typeface="Consolas"/>
                <a:cs typeface="Consolas"/>
              </a:rPr>
              <a:t>};</a:t>
            </a:r>
          </a:p>
          <a:p>
            <a:r>
              <a:rPr lang="en-US" sz="2600" baseline="30000" dirty="0" smtClean="0">
                <a:latin typeface="Consolas"/>
                <a:cs typeface="Consolas"/>
              </a:rPr>
              <a:t>Marginalize(</a:t>
            </a:r>
            <a:r>
              <a:rPr lang="en-US" sz="2600" baseline="30000" dirty="0" err="1" smtClean="0">
                <a:latin typeface="Consolas"/>
                <a:cs typeface="Consolas"/>
              </a:rPr>
              <a:t>func</a:t>
            </a:r>
            <a:r>
              <a:rPr lang="en-US" sz="2600" baseline="30000" dirty="0" smtClean="0">
                <a:latin typeface="Consolas"/>
                <a:cs typeface="Consolas"/>
              </a:rPr>
              <a:t>)</a:t>
            </a:r>
            <a:r>
              <a:rPr lang="en-US" sz="2600" baseline="30000" dirty="0">
                <a:latin typeface="Consolas"/>
                <a:cs typeface="Consolas"/>
              </a:rPr>
              <a:t>;</a:t>
            </a:r>
            <a:endParaRPr lang="en-US" sz="2600" dirty="0">
              <a:latin typeface="Consolas"/>
              <a:cs typeface="Consolas"/>
            </a:endParaRPr>
          </a:p>
        </p:txBody>
      </p:sp>
      <p:pic>
        <p:nvPicPr>
          <p:cNvPr id="9" name="Picture 8"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984" y="1739259"/>
            <a:ext cx="537718" cy="259588"/>
          </a:xfrm>
          <a:prstGeom prst="rect">
            <a:avLst/>
          </a:prstGeom>
        </p:spPr>
      </p:pic>
      <p:grpSp>
        <p:nvGrpSpPr>
          <p:cNvPr id="17" name="Group 16"/>
          <p:cNvGrpSpPr/>
          <p:nvPr/>
        </p:nvGrpSpPr>
        <p:grpSpPr>
          <a:xfrm>
            <a:off x="5599692" y="5009341"/>
            <a:ext cx="3227449" cy="1619705"/>
            <a:chOff x="5599692" y="5009341"/>
            <a:chExt cx="3227449" cy="1619705"/>
          </a:xfrm>
        </p:grpSpPr>
        <p:grpSp>
          <p:nvGrpSpPr>
            <p:cNvPr id="13" name="Group 12"/>
            <p:cNvGrpSpPr/>
            <p:nvPr/>
          </p:nvGrpSpPr>
          <p:grpSpPr>
            <a:xfrm>
              <a:off x="5733287" y="5009341"/>
              <a:ext cx="3093854" cy="1619705"/>
              <a:chOff x="5733287" y="5009341"/>
              <a:chExt cx="3093854" cy="1619705"/>
            </a:xfrm>
          </p:grpSpPr>
          <p:pic>
            <p:nvPicPr>
              <p:cNvPr id="11" name="Picture 10"/>
              <p:cNvPicPr>
                <a:picLocks noChangeAspect="1"/>
              </p:cNvPicPr>
              <p:nvPr/>
            </p:nvPicPr>
            <p:blipFill>
              <a:blip r:embed="rId5"/>
              <a:stretch>
                <a:fillRect/>
              </a:stretch>
            </p:blipFill>
            <p:spPr>
              <a:xfrm>
                <a:off x="5733287" y="5009341"/>
                <a:ext cx="3093854" cy="1619705"/>
              </a:xfrm>
              <a:prstGeom prst="rect">
                <a:avLst/>
              </a:prstGeom>
            </p:spPr>
          </p:pic>
          <p:sp>
            <p:nvSpPr>
              <p:cNvPr id="12" name="Rectangle 11"/>
              <p:cNvSpPr/>
              <p:nvPr/>
            </p:nvSpPr>
            <p:spPr>
              <a:xfrm>
                <a:off x="5946066" y="5128466"/>
                <a:ext cx="173186" cy="117387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TextBox 13"/>
            <p:cNvSpPr txBox="1"/>
            <p:nvPr/>
          </p:nvSpPr>
          <p:spPr>
            <a:xfrm>
              <a:off x="5599692" y="5053788"/>
              <a:ext cx="538802" cy="400110"/>
            </a:xfrm>
            <a:prstGeom prst="rect">
              <a:avLst/>
            </a:prstGeom>
            <a:noFill/>
          </p:spPr>
          <p:txBody>
            <a:bodyPr wrap="square" rtlCol="0">
              <a:spAutoFit/>
            </a:bodyPr>
            <a:lstStyle/>
            <a:p>
              <a:pPr algn="r"/>
              <a:r>
                <a:rPr lang="en-US" sz="2000" b="1" dirty="0" smtClean="0">
                  <a:solidFill>
                    <a:schemeClr val="bg1"/>
                  </a:solidFill>
                  <a:latin typeface="Ubuntu Light"/>
                  <a:cs typeface="Ubuntu Light"/>
                </a:rPr>
                <a:t>3</a:t>
              </a:r>
            </a:p>
          </p:txBody>
        </p:sp>
        <p:sp>
          <p:nvSpPr>
            <p:cNvPr id="15" name="TextBox 14"/>
            <p:cNvSpPr txBox="1"/>
            <p:nvPr/>
          </p:nvSpPr>
          <p:spPr>
            <a:xfrm>
              <a:off x="5599692" y="5508368"/>
              <a:ext cx="538802" cy="400110"/>
            </a:xfrm>
            <a:prstGeom prst="rect">
              <a:avLst/>
            </a:prstGeom>
            <a:noFill/>
          </p:spPr>
          <p:txBody>
            <a:bodyPr wrap="square" rtlCol="0">
              <a:spAutoFit/>
            </a:bodyPr>
            <a:lstStyle/>
            <a:p>
              <a:pPr algn="r"/>
              <a:r>
                <a:rPr lang="en-US" sz="2000" b="1" dirty="0">
                  <a:solidFill>
                    <a:schemeClr val="bg1"/>
                  </a:solidFill>
                  <a:latin typeface="Ubuntu Light"/>
                  <a:cs typeface="Ubuntu Light"/>
                </a:rPr>
                <a:t>2</a:t>
              </a:r>
              <a:endParaRPr lang="en-US" sz="2000" b="1" dirty="0" smtClean="0">
                <a:solidFill>
                  <a:schemeClr val="bg1"/>
                </a:solidFill>
                <a:latin typeface="Ubuntu Light"/>
                <a:cs typeface="Ubuntu Light"/>
              </a:endParaRPr>
            </a:p>
          </p:txBody>
        </p:sp>
        <p:sp>
          <p:nvSpPr>
            <p:cNvPr id="16" name="TextBox 15"/>
            <p:cNvSpPr txBox="1"/>
            <p:nvPr/>
          </p:nvSpPr>
          <p:spPr>
            <a:xfrm>
              <a:off x="5599692" y="5972233"/>
              <a:ext cx="538802" cy="400110"/>
            </a:xfrm>
            <a:prstGeom prst="rect">
              <a:avLst/>
            </a:prstGeom>
            <a:noFill/>
          </p:spPr>
          <p:txBody>
            <a:bodyPr wrap="square" rtlCol="0">
              <a:spAutoFit/>
            </a:bodyPr>
            <a:lstStyle/>
            <a:p>
              <a:pPr algn="r"/>
              <a:r>
                <a:rPr lang="en-US" sz="2000" b="1" dirty="0" smtClean="0">
                  <a:solidFill>
                    <a:schemeClr val="bg1"/>
                  </a:solidFill>
                  <a:latin typeface="Ubuntu Light"/>
                  <a:cs typeface="Ubuntu Light"/>
                </a:rPr>
                <a:t>1</a:t>
              </a:r>
            </a:p>
          </p:txBody>
        </p:sp>
      </p:grpSp>
    </p:spTree>
    <p:extLst>
      <p:ext uri="{BB962C8B-B14F-4D97-AF65-F5344CB8AC3E}">
        <p14:creationId xmlns:p14="http://schemas.microsoft.com/office/powerpoint/2010/main" val="272594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fade">
                                      <p:cBhvr>
                                        <p:cTn id="7" dur="500"/>
                                        <p:tgtEl>
                                          <p:spTgt spid="4">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7" end="7"/>
                                            </p:txEl>
                                          </p:spTgt>
                                        </p:tgtEl>
                                        <p:attrNameLst>
                                          <p:attrName>style.visibility</p:attrName>
                                        </p:attrNameLst>
                                      </p:cBhvr>
                                      <p:to>
                                        <p:strVal val="visible"/>
                                      </p:to>
                                    </p:set>
                                    <p:animEffect transition="in" filter="fade">
                                      <p:cBhvr>
                                        <p:cTn id="12" dur="500"/>
                                        <p:tgtEl>
                                          <p:spTgt spid="2">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Thanks!</a:t>
            </a:r>
            <a:endParaRPr lang="en-US" dirty="0"/>
          </a:p>
        </p:txBody>
      </p:sp>
      <p:sp>
        <p:nvSpPr>
          <p:cNvPr id="6" name="Content Placeholder 5"/>
          <p:cNvSpPr>
            <a:spLocks noGrp="1"/>
          </p:cNvSpPr>
          <p:nvPr>
            <p:ph idx="1"/>
          </p:nvPr>
        </p:nvSpPr>
        <p:spPr>
          <a:xfrm>
            <a:off x="457200" y="1600201"/>
            <a:ext cx="8229600" cy="939800"/>
          </a:xfrm>
        </p:spPr>
        <p:txBody>
          <a:bodyPr/>
          <a:lstStyle/>
          <a:p>
            <a:r>
              <a:rPr lang="en-US" dirty="0" smtClean="0"/>
              <a:t>C3 available as </a:t>
            </a:r>
            <a:r>
              <a:rPr lang="en-US" dirty="0" err="1" smtClean="0">
                <a:latin typeface="Consolas"/>
                <a:cs typeface="Consolas"/>
              </a:rPr>
              <a:t>IncrementalMH</a:t>
            </a:r>
            <a:r>
              <a:rPr lang="en-US" dirty="0" smtClean="0"/>
              <a:t> in </a:t>
            </a:r>
            <a:r>
              <a:rPr lang="en-US" dirty="0" err="1" smtClean="0"/>
              <a:t>WebPPL</a:t>
            </a:r>
            <a:endParaRPr lang="en-US" dirty="0"/>
          </a:p>
        </p:txBody>
      </p:sp>
      <p:pic>
        <p:nvPicPr>
          <p:cNvPr id="5" name="Picture 4" descr="qrcod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5616" y="2540001"/>
            <a:ext cx="3692769" cy="3692769"/>
          </a:xfrm>
          <a:prstGeom prst="rect">
            <a:avLst/>
          </a:prstGeom>
        </p:spPr>
      </p:pic>
      <p:sp>
        <p:nvSpPr>
          <p:cNvPr id="7" name="TextBox 6"/>
          <p:cNvSpPr txBox="1"/>
          <p:nvPr/>
        </p:nvSpPr>
        <p:spPr>
          <a:xfrm>
            <a:off x="3341077" y="6242540"/>
            <a:ext cx="3116384" cy="400110"/>
          </a:xfrm>
          <a:prstGeom prst="rect">
            <a:avLst/>
          </a:prstGeom>
          <a:noFill/>
        </p:spPr>
        <p:txBody>
          <a:bodyPr wrap="square" rtlCol="0">
            <a:spAutoFit/>
          </a:bodyPr>
          <a:lstStyle/>
          <a:p>
            <a:pPr algn="r"/>
            <a:r>
              <a:rPr lang="en-US" sz="2000" dirty="0" smtClean="0">
                <a:latin typeface="Ubuntu Light"/>
                <a:cs typeface="Ubuntu Light"/>
              </a:rPr>
              <a:t>http://</a:t>
            </a:r>
            <a:r>
              <a:rPr lang="en-US" sz="2000" dirty="0" err="1" smtClean="0">
                <a:latin typeface="Ubuntu Light"/>
                <a:cs typeface="Ubuntu Light"/>
              </a:rPr>
              <a:t>webppl.org</a:t>
            </a:r>
            <a:endParaRPr lang="en-US" sz="2000" dirty="0" smtClean="0">
              <a:latin typeface="Ubuntu Light"/>
              <a:cs typeface="Ubuntu Light"/>
            </a:endParaRPr>
          </a:p>
        </p:txBody>
      </p:sp>
    </p:spTree>
    <p:extLst>
      <p:ext uri="{BB962C8B-B14F-4D97-AF65-F5344CB8AC3E}">
        <p14:creationId xmlns:p14="http://schemas.microsoft.com/office/powerpoint/2010/main" val="91858746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Probabilistic Programming Pros:</a:t>
            </a:r>
            <a:endParaRPr lang="en-US" dirty="0"/>
          </a:p>
        </p:txBody>
      </p:sp>
      <p:sp>
        <p:nvSpPr>
          <p:cNvPr id="3" name="Content Placeholder 2"/>
          <p:cNvSpPr>
            <a:spLocks noGrp="1"/>
          </p:cNvSpPr>
          <p:nvPr>
            <p:ph idx="1"/>
          </p:nvPr>
        </p:nvSpPr>
        <p:spPr/>
        <p:txBody>
          <a:bodyPr/>
          <a:lstStyle/>
          <a:p>
            <a:r>
              <a:rPr lang="en-US" dirty="0" smtClean="0"/>
              <a:t>Concise Representation</a:t>
            </a:r>
          </a:p>
          <a:p>
            <a:endParaRPr lang="en-US" dirty="0"/>
          </a:p>
          <a:p>
            <a:r>
              <a:rPr lang="en-US" dirty="0" smtClean="0"/>
              <a:t>Universal Representation</a:t>
            </a:r>
          </a:p>
          <a:p>
            <a:endParaRPr lang="en-US" dirty="0"/>
          </a:p>
          <a:p>
            <a:r>
              <a:rPr lang="en-US" dirty="0" smtClean="0"/>
              <a:t>Universal </a:t>
            </a:r>
            <a:r>
              <a:rPr lang="en-US" dirty="0" smtClean="0"/>
              <a:t>Inference</a:t>
            </a:r>
          </a:p>
          <a:p>
            <a:r>
              <a:rPr lang="en-US" dirty="0"/>
              <a:t>	</a:t>
            </a:r>
            <a:r>
              <a:rPr lang="en-US" dirty="0" smtClean="0"/>
              <a:t>Modeling: Language Users</a:t>
            </a:r>
          </a:p>
          <a:p>
            <a:r>
              <a:rPr lang="en-US" dirty="0"/>
              <a:t>	</a:t>
            </a:r>
            <a:r>
              <a:rPr lang="en-US" dirty="0" smtClean="0"/>
              <a:t>Inference: Language Developers</a:t>
            </a:r>
            <a:endParaRPr lang="en-US" dirty="0"/>
          </a:p>
        </p:txBody>
      </p:sp>
      <p:sp>
        <p:nvSpPr>
          <p:cNvPr id="4" name="Rectangle 3"/>
          <p:cNvSpPr/>
          <p:nvPr/>
        </p:nvSpPr>
        <p:spPr>
          <a:xfrm>
            <a:off x="327130" y="1510636"/>
            <a:ext cx="5224455" cy="2136059"/>
          </a:xfrm>
          <a:prstGeom prst="rect">
            <a:avLst/>
          </a:prstGeom>
          <a:solidFill>
            <a:schemeClr val="bg1">
              <a:lumMod val="85000"/>
              <a:lumOff val="1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54531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 y="274638"/>
            <a:ext cx="9052560" cy="1143000"/>
          </a:xfrm>
        </p:spPr>
        <p:txBody>
          <a:bodyPr>
            <a:normAutofit fontScale="90000"/>
          </a:bodyPr>
          <a:lstStyle/>
          <a:p>
            <a:r>
              <a:rPr lang="en-US" dirty="0" smtClean="0"/>
              <a:t>Making </a:t>
            </a:r>
            <a:r>
              <a:rPr lang="en-US" dirty="0" smtClean="0"/>
              <a:t>Universal Inference </a:t>
            </a:r>
            <a:r>
              <a:rPr lang="en-US" dirty="0" smtClean="0"/>
              <a:t>Efficient</a:t>
            </a:r>
            <a:endParaRPr lang="en-US" dirty="0"/>
          </a:p>
        </p:txBody>
      </p:sp>
      <p:sp>
        <p:nvSpPr>
          <p:cNvPr id="3" name="Content Placeholder 2"/>
          <p:cNvSpPr>
            <a:spLocks noGrp="1"/>
          </p:cNvSpPr>
          <p:nvPr>
            <p:ph idx="1"/>
          </p:nvPr>
        </p:nvSpPr>
        <p:spPr/>
        <p:txBody>
          <a:bodyPr/>
          <a:lstStyle/>
          <a:p>
            <a:endParaRPr lang="en-US" dirty="0" smtClean="0"/>
          </a:p>
          <a:p>
            <a:r>
              <a:rPr lang="en-US" dirty="0" smtClean="0"/>
              <a:t>Statistically-efficient algorithms</a:t>
            </a:r>
          </a:p>
          <a:p>
            <a:endParaRPr lang="en-US" dirty="0"/>
          </a:p>
          <a:p>
            <a:r>
              <a:rPr lang="en-US" dirty="0" smtClean="0"/>
              <a:t>Computationally-efficient implementations</a:t>
            </a:r>
          </a:p>
          <a:p>
            <a:r>
              <a:rPr lang="en-US" dirty="0"/>
              <a:t>	</a:t>
            </a:r>
            <a:r>
              <a:rPr lang="en-US" b="1" dirty="0" smtClean="0"/>
              <a:t>This talk:</a:t>
            </a:r>
            <a:r>
              <a:rPr lang="en-US" dirty="0" smtClean="0"/>
              <a:t> Program Analysis, Compilers</a:t>
            </a:r>
            <a:endParaRPr lang="en-US" dirty="0"/>
          </a:p>
        </p:txBody>
      </p:sp>
      <p:sp>
        <p:nvSpPr>
          <p:cNvPr id="4" name="Rectangle 3"/>
          <p:cNvSpPr/>
          <p:nvPr/>
        </p:nvSpPr>
        <p:spPr>
          <a:xfrm>
            <a:off x="327130" y="1828159"/>
            <a:ext cx="6138495" cy="1318198"/>
          </a:xfrm>
          <a:prstGeom prst="rect">
            <a:avLst/>
          </a:prstGeom>
          <a:solidFill>
            <a:schemeClr val="bg1">
              <a:lumMod val="85000"/>
              <a:lumOff val="15000"/>
              <a:alpha val="8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49929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Case study: hmm</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5770666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UbuntuD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Neutra Text"/>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Neutra Text"/>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latin typeface="Ubuntu Light"/>
            <a:cs typeface="Ubuntu Ligh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UbuntuDark.thmx</Template>
  <TotalTime>4002</TotalTime>
  <Words>4853</Words>
  <Application>Microsoft Macintosh PowerPoint</Application>
  <PresentationFormat>On-screen Show (4:3)</PresentationFormat>
  <Paragraphs>963</Paragraphs>
  <Slides>60</Slides>
  <Notes>60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UbuntuDark</vt:lpstr>
      <vt:lpstr>C3: Lightweight Incrementalized MCMC for Probabilistic Programs using Continuations and Callsite Caching</vt:lpstr>
      <vt:lpstr>Probabilistic Programming?</vt:lpstr>
      <vt:lpstr>PowerPoint Presentation</vt:lpstr>
      <vt:lpstr>PowerPoint Presentation</vt:lpstr>
      <vt:lpstr>PowerPoint Presentation</vt:lpstr>
      <vt:lpstr>PowerPoint Presentation</vt:lpstr>
      <vt:lpstr>Probabilistic Programming Pros:</vt:lpstr>
      <vt:lpstr>Making Universal Inference Efficient</vt:lpstr>
      <vt:lpstr>Case study: hmm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Continuations</vt:lpstr>
      <vt:lpstr>Continuations</vt:lpstr>
      <vt:lpstr>Continuations</vt:lpstr>
      <vt:lpstr>Continuations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Experimental results</vt:lpstr>
      <vt:lpstr>C3 Gives 20-80x Speedup</vt:lpstr>
      <vt:lpstr>HMM</vt:lpstr>
      <vt:lpstr>Continuations Only  ~N</vt:lpstr>
      <vt:lpstr>LWMH / Cache Only  ~2N</vt:lpstr>
      <vt:lpstr>C3  Constant Time</vt:lpstr>
      <vt:lpstr>LDA</vt:lpstr>
      <vt:lpstr>Caching Skips Nested Loops</vt:lpstr>
      <vt:lpstr>Inverse Procedural Modeling</vt:lpstr>
      <vt:lpstr>C3 Gives ~9x Speedup</vt:lpstr>
      <vt:lpstr>Related Work</vt:lpstr>
      <vt:lpstr>Summary</vt:lpstr>
      <vt:lpstr>Thanks!</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C3: Lightweight Incrementalized MCMC for Probabilistic Programs using Continuations and Callsite Caching</dc:title>
  <dc:creator>Daniel Ritchie</dc:creator>
  <cp:lastModifiedBy>Daniel Ritchie</cp:lastModifiedBy>
  <cp:revision>287</cp:revision>
  <dcterms:created xsi:type="dcterms:W3CDTF">2016-05-05T22:27:09Z</dcterms:created>
  <dcterms:modified xsi:type="dcterms:W3CDTF">2016-05-08T17:10:22Z</dcterms:modified>
</cp:coreProperties>
</file>