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 id="2147483654"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6858000" cy="9906000" type="A4"/>
  <p:notesSz cx="6858000" cy="9906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CBDED0DE-5AE6-40BD-8C60-6719F3373A7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3222" y="7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742950"/>
            <a:ext cx="4572300" cy="3714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705350"/>
            <a:ext cx="5486400" cy="44577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49" name="Google Shape;49;p1:notes"/>
          <p:cNvSpPr>
            <a:spLocks noGrp="1" noRot="1" noChangeAspect="1"/>
          </p:cNvSpPr>
          <p:nvPr>
            <p:ph type="sldImg" idx="2"/>
          </p:nvPr>
        </p:nvSpPr>
        <p:spPr>
          <a:xfrm>
            <a:off x="1143225" y="742950"/>
            <a:ext cx="4572300" cy="3714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46" name="Google Shape;146;p10:notes"/>
          <p:cNvSpPr>
            <a:spLocks noGrp="1" noRot="1" noChangeAspect="1"/>
          </p:cNvSpPr>
          <p:nvPr>
            <p:ph type="sldImg" idx="2"/>
          </p:nvPr>
        </p:nvSpPr>
        <p:spPr>
          <a:xfrm>
            <a:off x="1143225" y="742950"/>
            <a:ext cx="4572300" cy="3714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1: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53" name="Google Shape;153;p11:notes"/>
          <p:cNvSpPr>
            <a:spLocks noGrp="1" noRot="1" noChangeAspect="1"/>
          </p:cNvSpPr>
          <p:nvPr>
            <p:ph type="sldImg" idx="2"/>
          </p:nvPr>
        </p:nvSpPr>
        <p:spPr>
          <a:xfrm>
            <a:off x="1143225" y="742950"/>
            <a:ext cx="4572300" cy="3714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txBox="1">
            <a:spLocks noGrp="1"/>
          </p:cNvSpPr>
          <p:nvPr>
            <p:ph type="body" idx="1"/>
          </p:nvPr>
        </p:nvSpPr>
        <p:spPr>
          <a:xfrm>
            <a:off x="685800" y="4705350"/>
            <a:ext cx="5486400" cy="44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2:notes"/>
          <p:cNvSpPr>
            <a:spLocks noGrp="1" noRot="1" noChangeAspect="1"/>
          </p:cNvSpPr>
          <p:nvPr>
            <p:ph type="sldImg" idx="2"/>
          </p:nvPr>
        </p:nvSpPr>
        <p:spPr>
          <a:xfrm>
            <a:off x="1143225" y="742950"/>
            <a:ext cx="4572300" cy="3714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61" name="Google Shape;61;p2:notes"/>
          <p:cNvSpPr>
            <a:spLocks noGrp="1" noRot="1" noChangeAspect="1"/>
          </p:cNvSpPr>
          <p:nvPr>
            <p:ph type="sldImg" idx="2"/>
          </p:nvPr>
        </p:nvSpPr>
        <p:spPr>
          <a:xfrm>
            <a:off x="2143125" y="742950"/>
            <a:ext cx="257175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72" name="Google Shape;72;p3:notes"/>
          <p:cNvSpPr>
            <a:spLocks noGrp="1" noRot="1" noChangeAspect="1"/>
          </p:cNvSpPr>
          <p:nvPr>
            <p:ph type="sldImg" idx="2"/>
          </p:nvPr>
        </p:nvSpPr>
        <p:spPr>
          <a:xfrm>
            <a:off x="2143125" y="742950"/>
            <a:ext cx="257175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82" name="Google Shape;82;p4:notes"/>
          <p:cNvSpPr>
            <a:spLocks noGrp="1" noRot="1" noChangeAspect="1"/>
          </p:cNvSpPr>
          <p:nvPr>
            <p:ph type="sldImg" idx="2"/>
          </p:nvPr>
        </p:nvSpPr>
        <p:spPr>
          <a:xfrm>
            <a:off x="1143225" y="742950"/>
            <a:ext cx="4572300" cy="3714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90" name="Google Shape;90;p5:notes"/>
          <p:cNvSpPr>
            <a:spLocks noGrp="1" noRot="1" noChangeAspect="1"/>
          </p:cNvSpPr>
          <p:nvPr>
            <p:ph type="sldImg" idx="2"/>
          </p:nvPr>
        </p:nvSpPr>
        <p:spPr>
          <a:xfrm>
            <a:off x="2143125" y="742950"/>
            <a:ext cx="257175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97" name="Google Shape;97;p6:notes"/>
          <p:cNvSpPr>
            <a:spLocks noGrp="1" noRot="1" noChangeAspect="1"/>
          </p:cNvSpPr>
          <p:nvPr>
            <p:ph type="sldImg" idx="2"/>
          </p:nvPr>
        </p:nvSpPr>
        <p:spPr>
          <a:xfrm>
            <a:off x="1143225" y="742950"/>
            <a:ext cx="4572300" cy="3714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7: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05" name="Google Shape;105;p7:notes"/>
          <p:cNvSpPr>
            <a:spLocks noGrp="1" noRot="1" noChangeAspect="1"/>
          </p:cNvSpPr>
          <p:nvPr>
            <p:ph type="sldImg" idx="2"/>
          </p:nvPr>
        </p:nvSpPr>
        <p:spPr>
          <a:xfrm>
            <a:off x="1143225" y="742950"/>
            <a:ext cx="4572300" cy="3714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8: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22" name="Google Shape;122;p8:notes"/>
          <p:cNvSpPr>
            <a:spLocks noGrp="1" noRot="1" noChangeAspect="1"/>
          </p:cNvSpPr>
          <p:nvPr>
            <p:ph type="sldImg" idx="2"/>
          </p:nvPr>
        </p:nvSpPr>
        <p:spPr>
          <a:xfrm>
            <a:off x="1143225" y="742950"/>
            <a:ext cx="4572300" cy="3714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38" name="Google Shape;138;p9:notes"/>
          <p:cNvSpPr>
            <a:spLocks noGrp="1" noRot="1" noChangeAspect="1"/>
          </p:cNvSpPr>
          <p:nvPr>
            <p:ph type="sldImg" idx="2"/>
          </p:nvPr>
        </p:nvSpPr>
        <p:spPr>
          <a:xfrm>
            <a:off x="1143225" y="742950"/>
            <a:ext cx="4572300" cy="3714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12"/>
        <p:cNvGrpSpPr/>
        <p:nvPr/>
      </p:nvGrpSpPr>
      <p:grpSpPr>
        <a:xfrm>
          <a:off x="0" y="0"/>
          <a:ext cx="0" cy="0"/>
          <a:chOff x="0" y="0"/>
          <a:chExt cx="0" cy="0"/>
        </a:xfrm>
      </p:grpSpPr>
      <p:sp>
        <p:nvSpPr>
          <p:cNvPr id="13" name="Google Shape;13;p2"/>
          <p:cNvSpPr txBox="1">
            <a:spLocks noGrp="1"/>
          </p:cNvSpPr>
          <p:nvPr>
            <p:ph type="ftr" idx="11"/>
          </p:nvPr>
        </p:nvSpPr>
        <p:spPr>
          <a:xfrm>
            <a:off x="2332037" y="9212262"/>
            <a:ext cx="2193900" cy="495300"/>
          </a:xfrm>
          <a:prstGeom prst="rect">
            <a:avLst/>
          </a:prstGeom>
          <a:noFill/>
          <a:ln>
            <a:noFill/>
          </a:ln>
        </p:spPr>
        <p:txBody>
          <a:bodyPr spcFirstLastPara="1" wrap="square" lIns="0" tIns="0" rIns="0" bIns="0" anchor="t" anchorCtr="0">
            <a:spAutoFit/>
          </a:bodyPr>
          <a:lstStyle>
            <a:lvl1pPr lvl="0" algn="ctr"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 name="Google Shape;14;p2"/>
          <p:cNvSpPr txBox="1">
            <a:spLocks noGrp="1"/>
          </p:cNvSpPr>
          <p:nvPr>
            <p:ph type="dt" idx="10"/>
          </p:nvPr>
        </p:nvSpPr>
        <p:spPr>
          <a:xfrm>
            <a:off x="342900" y="9212262"/>
            <a:ext cx="1578000" cy="4953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 name="Google Shape;15;p2"/>
          <p:cNvSpPr txBox="1">
            <a:spLocks noGrp="1"/>
          </p:cNvSpPr>
          <p:nvPr>
            <p:ph type="sldNum" idx="12"/>
          </p:nvPr>
        </p:nvSpPr>
        <p:spPr>
          <a:xfrm>
            <a:off x="2667000" y="9220200"/>
            <a:ext cx="1578000" cy="216000"/>
          </a:xfrm>
          <a:prstGeom prst="rect">
            <a:avLst/>
          </a:prstGeom>
          <a:noFill/>
          <a:ln>
            <a:noFill/>
          </a:ln>
        </p:spPr>
        <p:txBody>
          <a:bodyPr spcFirstLastPara="1" wrap="square" lIns="0" tIns="0" rIns="0" bIns="0" anchor="t" anchorCtr="0">
            <a:spAutoFit/>
          </a:bodyPr>
          <a:lstStyle>
            <a:lvl1pPr marL="0" marR="0" lvl="0" indent="0" algn="ct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963612" y="877887"/>
            <a:ext cx="4930800" cy="6714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200" b="1" i="0">
                <a:solidFill>
                  <a:schemeClr val="dk1"/>
                </a:solidFill>
                <a:latin typeface="Times New Roman"/>
                <a:ea typeface="Times New Roman"/>
                <a:cs typeface="Times New Roman"/>
                <a:sym typeface="Times New Roman"/>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342900" y="2278062"/>
            <a:ext cx="6172200" cy="6538800"/>
          </a:xfrm>
          <a:prstGeom prst="rect">
            <a:avLst/>
          </a:prstGeom>
          <a:noFill/>
          <a:ln>
            <a:noFill/>
          </a:ln>
        </p:spPr>
        <p:txBody>
          <a:bodyPr spcFirstLastPara="1" wrap="square" lIns="0" tIns="0" rIns="0" bIns="0" anchor="t" anchorCtr="0">
            <a:spAutoFit/>
          </a:bodyPr>
          <a:lstStyle>
            <a:lvl1pPr marL="457200" lvl="0" indent="-431800" algn="l" rtl="0">
              <a:spcBef>
                <a:spcPts val="640"/>
              </a:spcBef>
              <a:spcAft>
                <a:spcPts val="0"/>
              </a:spcAft>
              <a:buClr>
                <a:schemeClr val="dk1"/>
              </a:buClr>
              <a:buSzPts val="3200"/>
              <a:buFont typeface="Calibri"/>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26" name="Google Shape;26;p4"/>
          <p:cNvSpPr txBox="1">
            <a:spLocks noGrp="1"/>
          </p:cNvSpPr>
          <p:nvPr>
            <p:ph type="ftr" idx="11"/>
          </p:nvPr>
        </p:nvSpPr>
        <p:spPr>
          <a:xfrm>
            <a:off x="2332037" y="9212262"/>
            <a:ext cx="2193900" cy="495300"/>
          </a:xfrm>
          <a:prstGeom prst="rect">
            <a:avLst/>
          </a:prstGeom>
          <a:noFill/>
          <a:ln>
            <a:noFill/>
          </a:ln>
        </p:spPr>
        <p:txBody>
          <a:bodyPr spcFirstLastPara="1" wrap="square" lIns="0" tIns="0" rIns="0" bIns="0" anchor="t" anchorCtr="0">
            <a:spAutoFit/>
          </a:bodyPr>
          <a:lstStyle>
            <a:lvl1pPr lvl="0" algn="ctr"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7" name="Google Shape;27;p4"/>
          <p:cNvSpPr txBox="1">
            <a:spLocks noGrp="1"/>
          </p:cNvSpPr>
          <p:nvPr>
            <p:ph type="dt" idx="10"/>
          </p:nvPr>
        </p:nvSpPr>
        <p:spPr>
          <a:xfrm>
            <a:off x="342900" y="9212262"/>
            <a:ext cx="1578000" cy="4953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4937125" y="9212262"/>
            <a:ext cx="1578000" cy="4953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963612" y="877887"/>
            <a:ext cx="4930800" cy="6714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200" b="1" i="0">
                <a:solidFill>
                  <a:schemeClr val="dk1"/>
                </a:solidFill>
                <a:latin typeface="Times New Roman"/>
                <a:ea typeface="Times New Roman"/>
                <a:cs typeface="Times New Roman"/>
                <a:sym typeface="Times New Roman"/>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2332037" y="9212262"/>
            <a:ext cx="2193900" cy="495300"/>
          </a:xfrm>
          <a:prstGeom prst="rect">
            <a:avLst/>
          </a:prstGeom>
          <a:noFill/>
          <a:ln>
            <a:noFill/>
          </a:ln>
        </p:spPr>
        <p:txBody>
          <a:bodyPr spcFirstLastPara="1" wrap="square" lIns="0" tIns="0" rIns="0" bIns="0" anchor="t" anchorCtr="0">
            <a:spAutoFit/>
          </a:bodyPr>
          <a:lstStyle>
            <a:lvl1pPr lvl="0" algn="ctr"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2" name="Google Shape;32;p5"/>
          <p:cNvSpPr txBox="1">
            <a:spLocks noGrp="1"/>
          </p:cNvSpPr>
          <p:nvPr>
            <p:ph type="dt" idx="10"/>
          </p:nvPr>
        </p:nvSpPr>
        <p:spPr>
          <a:xfrm>
            <a:off x="342900" y="9212262"/>
            <a:ext cx="1578000" cy="4953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4937125" y="9212262"/>
            <a:ext cx="1578000" cy="4953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963612" y="877887"/>
            <a:ext cx="4930800" cy="6714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200" b="1" i="0">
                <a:solidFill>
                  <a:schemeClr val="dk1"/>
                </a:solidFill>
                <a:latin typeface="Times New Roman"/>
                <a:ea typeface="Times New Roman"/>
                <a:cs typeface="Times New Roman"/>
                <a:sym typeface="Times New Roman"/>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342900" y="2278380"/>
            <a:ext cx="2983200" cy="6537900"/>
          </a:xfrm>
          <a:prstGeom prst="rect">
            <a:avLst/>
          </a:prstGeom>
          <a:noFill/>
          <a:ln>
            <a:noFill/>
          </a:ln>
        </p:spPr>
        <p:txBody>
          <a:bodyPr spcFirstLastPara="1" wrap="square" lIns="0" tIns="0" rIns="0" bIns="0" anchor="t" anchorCtr="0">
            <a:spAutoFit/>
          </a:bodyPr>
          <a:lstStyle>
            <a:lvl1pPr marL="457200" lvl="0" indent="-431800" algn="l" rtl="0">
              <a:spcBef>
                <a:spcPts val="640"/>
              </a:spcBef>
              <a:spcAft>
                <a:spcPts val="0"/>
              </a:spcAft>
              <a:buClr>
                <a:schemeClr val="dk1"/>
              </a:buClr>
              <a:buSzPts val="3200"/>
              <a:buFont typeface="Calibri"/>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37" name="Google Shape;37;p6"/>
          <p:cNvSpPr txBox="1">
            <a:spLocks noGrp="1"/>
          </p:cNvSpPr>
          <p:nvPr>
            <p:ph type="body" idx="2"/>
          </p:nvPr>
        </p:nvSpPr>
        <p:spPr>
          <a:xfrm>
            <a:off x="3531869" y="2278380"/>
            <a:ext cx="2983200" cy="6537900"/>
          </a:xfrm>
          <a:prstGeom prst="rect">
            <a:avLst/>
          </a:prstGeom>
          <a:noFill/>
          <a:ln>
            <a:noFill/>
          </a:ln>
        </p:spPr>
        <p:txBody>
          <a:bodyPr spcFirstLastPara="1" wrap="square" lIns="0" tIns="0" rIns="0" bIns="0" anchor="t" anchorCtr="0">
            <a:spAutoFit/>
          </a:bodyPr>
          <a:lstStyle>
            <a:lvl1pPr marL="457200" lvl="0" indent="-431800" algn="l" rtl="0">
              <a:spcBef>
                <a:spcPts val="640"/>
              </a:spcBef>
              <a:spcAft>
                <a:spcPts val="0"/>
              </a:spcAft>
              <a:buClr>
                <a:schemeClr val="dk1"/>
              </a:buClr>
              <a:buSzPts val="3200"/>
              <a:buFont typeface="Calibri"/>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2332037" y="9212262"/>
            <a:ext cx="2193900" cy="495300"/>
          </a:xfrm>
          <a:prstGeom prst="rect">
            <a:avLst/>
          </a:prstGeom>
          <a:noFill/>
          <a:ln>
            <a:noFill/>
          </a:ln>
        </p:spPr>
        <p:txBody>
          <a:bodyPr spcFirstLastPara="1" wrap="square" lIns="0" tIns="0" rIns="0" bIns="0" anchor="t" anchorCtr="0">
            <a:spAutoFit/>
          </a:bodyPr>
          <a:lstStyle>
            <a:lvl1pPr lvl="0" algn="ctr"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9" name="Google Shape;39;p6"/>
          <p:cNvSpPr txBox="1">
            <a:spLocks noGrp="1"/>
          </p:cNvSpPr>
          <p:nvPr>
            <p:ph type="dt" idx="10"/>
          </p:nvPr>
        </p:nvSpPr>
        <p:spPr>
          <a:xfrm>
            <a:off x="342900" y="9212262"/>
            <a:ext cx="1578000" cy="4953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4937125" y="9212262"/>
            <a:ext cx="1578000" cy="4953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41"/>
        <p:cNvGrpSpPr/>
        <p:nvPr/>
      </p:nvGrpSpPr>
      <p:grpSpPr>
        <a:xfrm>
          <a:off x="0" y="0"/>
          <a:ext cx="0" cy="0"/>
          <a:chOff x="0" y="0"/>
          <a:chExt cx="0" cy="0"/>
        </a:xfrm>
      </p:grpSpPr>
      <p:sp>
        <p:nvSpPr>
          <p:cNvPr id="42" name="Google Shape;42;p7"/>
          <p:cNvSpPr txBox="1">
            <a:spLocks noGrp="1"/>
          </p:cNvSpPr>
          <p:nvPr>
            <p:ph type="ctrTitle"/>
          </p:nvPr>
        </p:nvSpPr>
        <p:spPr>
          <a:xfrm>
            <a:off x="514350" y="3070860"/>
            <a:ext cx="5829300" cy="20802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3" name="Google Shape;43;p7"/>
          <p:cNvSpPr txBox="1">
            <a:spLocks noGrp="1"/>
          </p:cNvSpPr>
          <p:nvPr>
            <p:ph type="subTitle" idx="1"/>
          </p:nvPr>
        </p:nvSpPr>
        <p:spPr>
          <a:xfrm>
            <a:off x="1028700" y="5547360"/>
            <a:ext cx="4800600" cy="2476500"/>
          </a:xfrm>
          <a:prstGeom prst="rect">
            <a:avLst/>
          </a:prstGeom>
          <a:noFill/>
          <a:ln>
            <a:noFill/>
          </a:ln>
        </p:spPr>
        <p:txBody>
          <a:bodyPr spcFirstLastPara="1" wrap="square" lIns="0" tIns="0" rIns="0" bIns="0" anchor="t" anchorCtr="0">
            <a:spAutoFit/>
          </a:bodyPr>
          <a:lstStyle>
            <a:lvl1pPr lvl="0" algn="l" rtl="0">
              <a:spcBef>
                <a:spcPts val="640"/>
              </a:spcBef>
              <a:spcAft>
                <a:spcPts val="0"/>
              </a:spcAft>
              <a:buClr>
                <a:schemeClr val="dk1"/>
              </a:buClr>
              <a:buSzPts val="3200"/>
              <a:buFont typeface="Calibri"/>
              <a:buChar char="•"/>
              <a:defRPr/>
            </a:lvl1pPr>
            <a:lvl2pPr lvl="1" algn="l" rtl="0">
              <a:spcBef>
                <a:spcPts val="360"/>
              </a:spcBef>
              <a:spcAft>
                <a:spcPts val="0"/>
              </a:spcAft>
              <a:buClr>
                <a:schemeClr val="dk1"/>
              </a:buClr>
              <a:buSzPts val="1800"/>
              <a:buChar char="–"/>
              <a:defRPr/>
            </a:lvl2pPr>
            <a:lvl3pPr lvl="2" algn="l" rtl="0">
              <a:spcBef>
                <a:spcPts val="360"/>
              </a:spcBef>
              <a:spcAft>
                <a:spcPts val="0"/>
              </a:spcAft>
              <a:buClr>
                <a:schemeClr val="dk1"/>
              </a:buClr>
              <a:buSzPts val="1800"/>
              <a:buChar char="•"/>
              <a:defRPr/>
            </a:lvl3pPr>
            <a:lvl4pPr lvl="3" algn="l" rtl="0">
              <a:spcBef>
                <a:spcPts val="360"/>
              </a:spcBef>
              <a:spcAft>
                <a:spcPts val="0"/>
              </a:spcAft>
              <a:buClr>
                <a:schemeClr val="dk1"/>
              </a:buClr>
              <a:buSzPts val="1800"/>
              <a:buChar char="–"/>
              <a:defRPr/>
            </a:lvl4pPr>
            <a:lvl5pPr lvl="4" algn="l" rtl="0">
              <a:spcBef>
                <a:spcPts val="360"/>
              </a:spcBef>
              <a:spcAft>
                <a:spcPts val="0"/>
              </a:spcAft>
              <a:buClr>
                <a:schemeClr val="dk1"/>
              </a:buClr>
              <a:buSzPts val="1800"/>
              <a:buChar char="»"/>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4" name="Google Shape;44;p7"/>
          <p:cNvSpPr txBox="1">
            <a:spLocks noGrp="1"/>
          </p:cNvSpPr>
          <p:nvPr>
            <p:ph type="ftr" idx="11"/>
          </p:nvPr>
        </p:nvSpPr>
        <p:spPr>
          <a:xfrm>
            <a:off x="2332037" y="9212262"/>
            <a:ext cx="2193900" cy="495300"/>
          </a:xfrm>
          <a:prstGeom prst="rect">
            <a:avLst/>
          </a:prstGeom>
          <a:noFill/>
          <a:ln>
            <a:noFill/>
          </a:ln>
        </p:spPr>
        <p:txBody>
          <a:bodyPr spcFirstLastPara="1" wrap="square" lIns="0" tIns="0" rIns="0" bIns="0" anchor="t" anchorCtr="0">
            <a:spAutoFit/>
          </a:bodyPr>
          <a:lstStyle>
            <a:lvl1pPr lvl="0" algn="ctr"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5" name="Google Shape;45;p7"/>
          <p:cNvSpPr txBox="1">
            <a:spLocks noGrp="1"/>
          </p:cNvSpPr>
          <p:nvPr>
            <p:ph type="dt" idx="10"/>
          </p:nvPr>
        </p:nvSpPr>
        <p:spPr>
          <a:xfrm>
            <a:off x="342900" y="9212262"/>
            <a:ext cx="1578000" cy="4953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6" name="Google Shape;46;p7"/>
          <p:cNvSpPr txBox="1">
            <a:spLocks noGrp="1"/>
          </p:cNvSpPr>
          <p:nvPr>
            <p:ph type="sldNum" idx="12"/>
          </p:nvPr>
        </p:nvSpPr>
        <p:spPr>
          <a:xfrm>
            <a:off x="4937125" y="9212262"/>
            <a:ext cx="1578000" cy="4953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p:nvPr/>
        </p:nvSpPr>
        <p:spPr>
          <a:xfrm>
            <a:off x="139700" y="212725"/>
            <a:ext cx="6578700" cy="94806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 name="Google Shape;7;p1"/>
          <p:cNvSpPr txBox="1">
            <a:spLocks noGrp="1"/>
          </p:cNvSpPr>
          <p:nvPr>
            <p:ph type="title"/>
          </p:nvPr>
        </p:nvSpPr>
        <p:spPr>
          <a:xfrm>
            <a:off x="963612" y="877887"/>
            <a:ext cx="4930800" cy="6714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body" idx="1"/>
          </p:nvPr>
        </p:nvSpPr>
        <p:spPr>
          <a:xfrm>
            <a:off x="342900" y="2278062"/>
            <a:ext cx="6172200" cy="6538800"/>
          </a:xfrm>
          <a:prstGeom prst="rect">
            <a:avLst/>
          </a:prstGeom>
          <a:noFill/>
          <a:ln>
            <a:noFill/>
          </a:ln>
        </p:spPr>
        <p:txBody>
          <a:bodyPr spcFirstLastPara="1" wrap="square" lIns="0" tIns="0" rIns="0" bIns="0" anchor="t" anchorCtr="0">
            <a:spAutoFit/>
          </a:bodyPr>
          <a:lstStyle>
            <a:lvl1pPr marL="457200" marR="0" lvl="0" indent="-431800" algn="l" rtl="0">
              <a:spcBef>
                <a:spcPts val="640"/>
              </a:spcBef>
              <a:spcAft>
                <a:spcPts val="0"/>
              </a:spcAft>
              <a:buClr>
                <a:schemeClr val="dk1"/>
              </a:buClr>
              <a:buSzPts val="3200"/>
              <a:buFont typeface="Calibri"/>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Calibri"/>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Calibri"/>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2332037" y="9212262"/>
            <a:ext cx="2193900" cy="4953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dt" idx="10"/>
          </p:nvPr>
        </p:nvSpPr>
        <p:spPr>
          <a:xfrm>
            <a:off x="342900" y="9212262"/>
            <a:ext cx="1578000" cy="4953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sldNum" idx="12"/>
          </p:nvPr>
        </p:nvSpPr>
        <p:spPr>
          <a:xfrm>
            <a:off x="2667000" y="9220200"/>
            <a:ext cx="1578000" cy="216000"/>
          </a:xfrm>
          <a:prstGeom prst="rect">
            <a:avLst/>
          </a:prstGeom>
          <a:noFill/>
          <a:ln>
            <a:noFill/>
          </a:ln>
        </p:spPr>
        <p:txBody>
          <a:bodyPr spcFirstLastPara="1" wrap="square" lIns="0" tIns="0" rIns="0" bIns="0" anchor="t" anchorCtr="0">
            <a:spAutoFit/>
          </a:bodyPr>
          <a:lstStyle>
            <a:lvl1pPr marL="0" marR="0" lvl="0" indent="0" algn="ct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
        <p:cNvGrpSpPr/>
        <p:nvPr/>
      </p:nvGrpSpPr>
      <p:grpSpPr>
        <a:xfrm>
          <a:off x="0" y="0"/>
          <a:ext cx="0" cy="0"/>
          <a:chOff x="0" y="0"/>
          <a:chExt cx="0" cy="0"/>
        </a:xfrm>
      </p:grpSpPr>
      <p:sp>
        <p:nvSpPr>
          <p:cNvPr id="17" name="Google Shape;17;p3"/>
          <p:cNvSpPr txBox="1"/>
          <p:nvPr/>
        </p:nvSpPr>
        <p:spPr>
          <a:xfrm>
            <a:off x="139700" y="212725"/>
            <a:ext cx="6578700" cy="94806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 name="Google Shape;18;p3"/>
          <p:cNvSpPr txBox="1">
            <a:spLocks noGrp="1"/>
          </p:cNvSpPr>
          <p:nvPr>
            <p:ph type="title"/>
          </p:nvPr>
        </p:nvSpPr>
        <p:spPr>
          <a:xfrm>
            <a:off x="963612" y="877887"/>
            <a:ext cx="4930800" cy="6714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19" name="Google Shape;19;p3"/>
          <p:cNvSpPr txBox="1">
            <a:spLocks noGrp="1"/>
          </p:cNvSpPr>
          <p:nvPr>
            <p:ph type="body" idx="1"/>
          </p:nvPr>
        </p:nvSpPr>
        <p:spPr>
          <a:xfrm>
            <a:off x="342900" y="2278062"/>
            <a:ext cx="6172200" cy="6538800"/>
          </a:xfrm>
          <a:prstGeom prst="rect">
            <a:avLst/>
          </a:prstGeom>
          <a:noFill/>
          <a:ln>
            <a:noFill/>
          </a:ln>
        </p:spPr>
        <p:txBody>
          <a:bodyPr spcFirstLastPara="1" wrap="square" lIns="0" tIns="0" rIns="0" bIns="0" anchor="t" anchorCtr="0">
            <a:spAutoFit/>
          </a:bodyPr>
          <a:lstStyle>
            <a:lvl1pPr marL="457200" marR="0" lvl="0" indent="-431800" algn="l" rtl="0">
              <a:spcBef>
                <a:spcPts val="640"/>
              </a:spcBef>
              <a:spcAft>
                <a:spcPts val="0"/>
              </a:spcAft>
              <a:buClr>
                <a:schemeClr val="dk1"/>
              </a:buClr>
              <a:buSzPts val="3200"/>
              <a:buFont typeface="Calibri"/>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Calibri"/>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Calibri"/>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0" name="Google Shape;20;p3"/>
          <p:cNvSpPr txBox="1">
            <a:spLocks noGrp="1"/>
          </p:cNvSpPr>
          <p:nvPr>
            <p:ph type="ftr" idx="11"/>
          </p:nvPr>
        </p:nvSpPr>
        <p:spPr>
          <a:xfrm>
            <a:off x="2332037" y="9212262"/>
            <a:ext cx="2193900" cy="4953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dt" idx="10"/>
          </p:nvPr>
        </p:nvSpPr>
        <p:spPr>
          <a:xfrm>
            <a:off x="342900" y="9212262"/>
            <a:ext cx="1578000" cy="4953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sldNum" idx="12"/>
          </p:nvPr>
        </p:nvSpPr>
        <p:spPr>
          <a:xfrm>
            <a:off x="4937125" y="9212262"/>
            <a:ext cx="1578000" cy="4953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8"/>
          <p:cNvSpPr txBox="1"/>
          <p:nvPr/>
        </p:nvSpPr>
        <p:spPr>
          <a:xfrm>
            <a:off x="2111375" y="823912"/>
            <a:ext cx="2636700" cy="13716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2" name="Google Shape;52;p8"/>
          <p:cNvSpPr txBox="1"/>
          <p:nvPr/>
        </p:nvSpPr>
        <p:spPr>
          <a:xfrm>
            <a:off x="657225" y="2919412"/>
            <a:ext cx="5573700" cy="1719300"/>
          </a:xfrm>
          <a:prstGeom prst="rect">
            <a:avLst/>
          </a:prstGeom>
          <a:noFill/>
          <a:ln>
            <a:noFill/>
          </a:ln>
        </p:spPr>
        <p:txBody>
          <a:bodyPr spcFirstLastPara="1" wrap="square" lIns="0" tIns="0" rIns="0" bIns="0" anchor="t" anchorCtr="0">
            <a:spAutoFit/>
          </a:bodyPr>
          <a:lstStyle/>
          <a:p>
            <a:pPr marL="12700" marR="0" lvl="0" indent="0" algn="ctr" rtl="0">
              <a:lnSpc>
                <a:spcPct val="104000"/>
              </a:lnSpc>
              <a:spcBef>
                <a:spcPts val="0"/>
              </a:spcBef>
              <a:spcAft>
                <a:spcPts val="0"/>
              </a:spcAft>
              <a:buClr>
                <a:schemeClr val="dk1"/>
              </a:buClr>
              <a:buSzPts val="1900"/>
              <a:buFont typeface="Times New Roman"/>
              <a:buNone/>
            </a:pPr>
            <a:r>
              <a:rPr lang="en-US" sz="1900" b="0" i="0" u="none">
                <a:solidFill>
                  <a:schemeClr val="dk1"/>
                </a:solidFill>
                <a:latin typeface="Times New Roman"/>
                <a:ea typeface="Times New Roman"/>
                <a:cs typeface="Times New Roman"/>
                <a:sym typeface="Times New Roman"/>
              </a:rPr>
              <a:t>A CENTER FOR INTER-DISCIPLINARY RESEARCH 2022-23</a:t>
            </a:r>
            <a:endParaRPr/>
          </a:p>
          <a:p>
            <a:pPr marL="12700" marR="0" lvl="0" indent="0" algn="ctr" rtl="0">
              <a:lnSpc>
                <a:spcPct val="100000"/>
              </a:lnSpc>
              <a:spcBef>
                <a:spcPts val="150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TITLE</a:t>
            </a:r>
            <a:endParaRPr/>
          </a:p>
          <a:p>
            <a:pPr marL="12700" marR="0" lvl="0" indent="0" algn="l" rtl="0">
              <a:lnSpc>
                <a:spcPct val="100000"/>
              </a:lnSpc>
              <a:spcBef>
                <a:spcPts val="0"/>
              </a:spcBef>
              <a:spcAft>
                <a:spcPts val="0"/>
              </a:spcAft>
              <a:buClr>
                <a:schemeClr val="dk1"/>
              </a:buClr>
              <a:buSzPts val="2400"/>
              <a:buFont typeface="Calibri"/>
              <a:buNone/>
            </a:pPr>
            <a:endParaRPr sz="2400" b="0" i="0" u="none">
              <a:solidFill>
                <a:schemeClr val="dk1"/>
              </a:solidFill>
              <a:latin typeface="Times New Roman"/>
              <a:ea typeface="Times New Roman"/>
              <a:cs typeface="Times New Roman"/>
              <a:sym typeface="Times New Roman"/>
            </a:endParaRPr>
          </a:p>
          <a:p>
            <a:pPr marL="12700" marR="0" lvl="0" indent="0" algn="ctr"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SMART BLIND STICK</a:t>
            </a:r>
            <a:endParaRPr/>
          </a:p>
        </p:txBody>
      </p:sp>
      <p:sp>
        <p:nvSpPr>
          <p:cNvPr id="53" name="Google Shape;53;p8"/>
          <p:cNvSpPr txBox="1"/>
          <p:nvPr/>
        </p:nvSpPr>
        <p:spPr>
          <a:xfrm>
            <a:off x="2095500" y="5351462"/>
            <a:ext cx="2652600" cy="646200"/>
          </a:xfrm>
          <a:prstGeom prst="rect">
            <a:avLst/>
          </a:prstGeom>
          <a:noFill/>
          <a:ln>
            <a:noFill/>
          </a:ln>
        </p:spPr>
        <p:txBody>
          <a:bodyPr spcFirstLastPara="1" wrap="square" lIns="0" tIns="0" rIns="0" bIns="0" anchor="t" anchorCtr="0">
            <a:spAutoFit/>
          </a:bodyPr>
          <a:lstStyle/>
          <a:p>
            <a:pPr marL="1270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SUPERVISED BY</a:t>
            </a:r>
            <a:endParaRPr/>
          </a:p>
          <a:p>
            <a:pPr marL="12700" marR="0" lvl="0" indent="0" algn="ctr" rtl="0">
              <a:lnSpc>
                <a:spcPct val="100000"/>
              </a:lnSpc>
              <a:spcBef>
                <a:spcPts val="110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SAI GOPI , PRAGNA</a:t>
            </a:r>
            <a:endParaRPr/>
          </a:p>
        </p:txBody>
      </p:sp>
      <p:sp>
        <p:nvSpPr>
          <p:cNvPr id="54" name="Google Shape;54;p8"/>
          <p:cNvSpPr txBox="1"/>
          <p:nvPr/>
        </p:nvSpPr>
        <p:spPr>
          <a:xfrm>
            <a:off x="2724150" y="6599237"/>
            <a:ext cx="1409700" cy="13701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5" name="Google Shape;55;p8"/>
          <p:cNvSpPr txBox="1"/>
          <p:nvPr/>
        </p:nvSpPr>
        <p:spPr>
          <a:xfrm>
            <a:off x="769937" y="8293100"/>
            <a:ext cx="5318100" cy="8256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GOKARAJU RANGARAJU</a:t>
            </a:r>
            <a:endParaRPr/>
          </a:p>
          <a:p>
            <a:pPr marL="0" marR="0" lvl="0" indent="0" algn="ctr" rtl="0">
              <a:lnSpc>
                <a:spcPct val="122222"/>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INSTITUTE OF ENGINEERING AND TECHNOLOGY AUTONOMOUS</a:t>
            </a:r>
            <a:endParaRPr/>
          </a:p>
        </p:txBody>
      </p:sp>
      <p:sp>
        <p:nvSpPr>
          <p:cNvPr id="56" name="Google Shape;56;p8"/>
          <p:cNvSpPr/>
          <p:nvPr/>
        </p:nvSpPr>
        <p:spPr>
          <a:xfrm>
            <a:off x="1052512" y="4783137"/>
            <a:ext cx="4790440" cy="0"/>
          </a:xfrm>
          <a:custGeom>
            <a:avLst/>
            <a:gdLst/>
            <a:ahLst/>
            <a:cxnLst/>
            <a:rect l="l" t="t" r="r" b="b"/>
            <a:pathLst>
              <a:path w="4790440" h="120000" extrusionOk="0">
                <a:moveTo>
                  <a:pt x="0" y="0"/>
                </a:moveTo>
                <a:lnTo>
                  <a:pt x="4790425" y="0"/>
                </a:lnTo>
              </a:path>
            </a:pathLst>
          </a:custGeom>
          <a:noFill/>
          <a:ln w="19800" cap="flat" cmpd="sng">
            <a:solidFill>
              <a:srgbClr val="0D0D0D"/>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7" name="Google Shape;57;p8"/>
          <p:cNvSpPr/>
          <p:nvPr/>
        </p:nvSpPr>
        <p:spPr>
          <a:xfrm>
            <a:off x="1301750" y="6142037"/>
            <a:ext cx="4272280" cy="0"/>
          </a:xfrm>
          <a:custGeom>
            <a:avLst/>
            <a:gdLst/>
            <a:ahLst/>
            <a:cxnLst/>
            <a:rect l="l" t="t" r="r" b="b"/>
            <a:pathLst>
              <a:path w="4272280" h="120000" extrusionOk="0">
                <a:moveTo>
                  <a:pt x="0" y="0"/>
                </a:moveTo>
                <a:lnTo>
                  <a:pt x="4272283" y="0"/>
                </a:lnTo>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8" name="Google Shape;58;p8"/>
          <p:cNvSpPr txBox="1"/>
          <p:nvPr/>
        </p:nvSpPr>
        <p:spPr>
          <a:xfrm>
            <a:off x="2667000" y="9220200"/>
            <a:ext cx="1578000" cy="2160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7"/>
          <p:cNvSpPr/>
          <p:nvPr/>
        </p:nvSpPr>
        <p:spPr>
          <a:xfrm>
            <a:off x="587375" y="3802062"/>
            <a:ext cx="5688965" cy="279267"/>
          </a:xfrm>
          <a:custGeom>
            <a:avLst/>
            <a:gdLst/>
            <a:ahLst/>
            <a:cxnLst/>
            <a:rect l="l" t="t" r="r" b="b"/>
            <a:pathLst>
              <a:path w="5688965" h="280670" extrusionOk="0">
                <a:moveTo>
                  <a:pt x="0" y="280415"/>
                </a:moveTo>
                <a:lnTo>
                  <a:pt x="5688848" y="280415"/>
                </a:lnTo>
                <a:lnTo>
                  <a:pt x="5688848" y="0"/>
                </a:lnTo>
                <a:lnTo>
                  <a:pt x="0" y="0"/>
                </a:lnTo>
                <a:lnTo>
                  <a:pt x="0" y="280415"/>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9" name="Google Shape;149;p17"/>
          <p:cNvSpPr txBox="1"/>
          <p:nvPr/>
        </p:nvSpPr>
        <p:spPr>
          <a:xfrm>
            <a:off x="2667000" y="9220200"/>
            <a:ext cx="1578000" cy="2160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10</a:t>
            </a:fld>
            <a:endParaRPr/>
          </a:p>
        </p:txBody>
      </p:sp>
      <p:sp>
        <p:nvSpPr>
          <p:cNvPr id="150" name="Google Shape;150;p17"/>
          <p:cNvSpPr txBox="1"/>
          <p:nvPr/>
        </p:nvSpPr>
        <p:spPr>
          <a:xfrm>
            <a:off x="457200" y="1066800"/>
            <a:ext cx="5943600" cy="6862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CODE</a:t>
            </a:r>
            <a:endParaRPr/>
          </a:p>
          <a:p>
            <a:pPr marL="0" marR="0" lvl="0" indent="0" algn="l" rtl="0">
              <a:lnSpc>
                <a:spcPct val="100000"/>
              </a:lnSpc>
              <a:spcBef>
                <a:spcPts val="0"/>
              </a:spcBef>
              <a:spcAft>
                <a:spcPts val="0"/>
              </a:spcAft>
              <a:buClr>
                <a:schemeClr val="dk1"/>
              </a:buClr>
              <a:buSzPts val="1600"/>
              <a:buFont typeface="Calibri"/>
              <a:buNone/>
            </a:pPr>
            <a:endParaRPr sz="16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const int trigPin = 3;</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const int echoPin = 2;</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const int buzzer = 11;</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long duration;</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int distance;</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int safetyDistance;</a:t>
            </a:r>
            <a:endParaRPr/>
          </a:p>
          <a:p>
            <a:pPr marL="0" marR="0" lvl="0" indent="0" algn="l" rtl="0">
              <a:lnSpc>
                <a:spcPct val="100000"/>
              </a:lnSpc>
              <a:spcBef>
                <a:spcPts val="0"/>
              </a:spcBef>
              <a:spcAft>
                <a:spcPts val="0"/>
              </a:spcAft>
              <a:buClr>
                <a:schemeClr val="dk1"/>
              </a:buClr>
              <a:buSzPts val="1200"/>
              <a:buFont typeface="Calibri"/>
              <a:buNone/>
            </a:pPr>
            <a:endParaRPr sz="12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void setup() {</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pinMode(trigPin, OUTPUT); </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pinMode(echoPin, INPUT); </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pinMode(buzzer, OUTPUT);</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Serial.begin(9600); </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Clr>
                <a:schemeClr val="dk1"/>
              </a:buClr>
              <a:buSzPts val="1200"/>
              <a:buFont typeface="Calibri"/>
              <a:buNone/>
            </a:pPr>
            <a:endParaRPr sz="12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void loop() {</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digitalWrite(trigPin, LOW);</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delayMicroseconds(2);</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digitalWrite(trigPin, HIGH);</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delayMicroseconds(10);</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digitalWrite(trigPin, LOW);</a:t>
            </a:r>
            <a:endParaRPr/>
          </a:p>
          <a:p>
            <a:pPr marL="0" marR="0" lvl="0" indent="0" algn="l" rtl="0">
              <a:lnSpc>
                <a:spcPct val="100000"/>
              </a:lnSpc>
              <a:spcBef>
                <a:spcPts val="0"/>
              </a:spcBef>
              <a:spcAft>
                <a:spcPts val="0"/>
              </a:spcAft>
              <a:buClr>
                <a:schemeClr val="dk1"/>
              </a:buClr>
              <a:buSzPts val="1200"/>
              <a:buFont typeface="Calibri"/>
              <a:buNone/>
            </a:pPr>
            <a:endParaRPr sz="12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duration = pulseIn(echoPin, HIGH);</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distance= duration*0.034/2;</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safetyDistance = distance;</a:t>
            </a:r>
            <a:endParaRPr/>
          </a:p>
          <a:p>
            <a:pPr marL="0" marR="0" lvl="0" indent="0" algn="l" rtl="0">
              <a:lnSpc>
                <a:spcPct val="100000"/>
              </a:lnSpc>
              <a:spcBef>
                <a:spcPts val="0"/>
              </a:spcBef>
              <a:spcAft>
                <a:spcPts val="0"/>
              </a:spcAft>
              <a:buClr>
                <a:schemeClr val="dk1"/>
              </a:buClr>
              <a:buSzPts val="1200"/>
              <a:buFont typeface="Calibri"/>
              <a:buNone/>
            </a:pPr>
            <a:endParaRPr sz="12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if (safetyDistance &lt;= 50){</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  digitalWrite(buzzer, HIGH);</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else{</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  digitalWrite(buzzer, LOW);</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Serial.print("Distance: ");</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Serial.println(distance);</a:t>
            </a:r>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8"/>
          <p:cNvSpPr txBox="1"/>
          <p:nvPr/>
        </p:nvSpPr>
        <p:spPr>
          <a:xfrm>
            <a:off x="381000" y="1295400"/>
            <a:ext cx="3200400" cy="27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6" name="Google Shape;156;p18"/>
          <p:cNvSpPr txBox="1"/>
          <p:nvPr/>
        </p:nvSpPr>
        <p:spPr>
          <a:xfrm>
            <a:off x="2667000" y="9220200"/>
            <a:ext cx="1578000" cy="2160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11</a:t>
            </a:fld>
            <a:endParaRPr/>
          </a:p>
        </p:txBody>
      </p:sp>
      <p:pic>
        <p:nvPicPr>
          <p:cNvPr id="157" name="Google Shape;157;p18" descr="Graphical user interface&#10;&#10;Description automatically generated with medium confidence"/>
          <p:cNvPicPr preferRelativeResize="0"/>
          <p:nvPr/>
        </p:nvPicPr>
        <p:blipFill rotWithShape="1">
          <a:blip r:embed="rId3">
            <a:alphaModFix/>
          </a:blip>
          <a:srcRect/>
          <a:stretch/>
        </p:blipFill>
        <p:spPr>
          <a:xfrm>
            <a:off x="304800" y="823912"/>
            <a:ext cx="6248400" cy="4572001"/>
          </a:xfrm>
          <a:prstGeom prst="rect">
            <a:avLst/>
          </a:prstGeom>
          <a:noFill/>
          <a:ln>
            <a:noFill/>
          </a:ln>
        </p:spPr>
      </p:pic>
      <p:sp>
        <p:nvSpPr>
          <p:cNvPr id="158" name="Google Shape;158;p18"/>
          <p:cNvSpPr txBox="1"/>
          <p:nvPr/>
        </p:nvSpPr>
        <p:spPr>
          <a:xfrm>
            <a:off x="533400" y="5943600"/>
            <a:ext cx="5638800" cy="1262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References</a:t>
            </a:r>
            <a:endParaRPr/>
          </a:p>
          <a:p>
            <a:pPr marL="0" marR="0" lvl="0" indent="0" algn="l" rtl="0">
              <a:lnSpc>
                <a:spcPct val="100000"/>
              </a:lnSpc>
              <a:spcBef>
                <a:spcPts val="0"/>
              </a:spcBef>
              <a:spcAft>
                <a:spcPts val="0"/>
              </a:spcAft>
              <a:buClr>
                <a:schemeClr val="dk1"/>
              </a:buClr>
              <a:buSzPts val="1800"/>
              <a:buFont typeface="Calibri"/>
              <a:buNone/>
            </a:pPr>
            <a:endParaRPr sz="1800" b="1"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400"/>
              <a:buFont typeface="Times New Roman"/>
              <a:buNone/>
            </a:pPr>
            <a:r>
              <a:rPr lang="en-US" sz="1400" b="1" i="0" u="none">
                <a:solidFill>
                  <a:schemeClr val="dk1"/>
                </a:solidFill>
                <a:latin typeface="Times New Roman"/>
                <a:ea typeface="Times New Roman"/>
                <a:cs typeface="Times New Roman"/>
                <a:sym typeface="Times New Roman"/>
              </a:rPr>
              <a:t>Blind people population in India</a:t>
            </a:r>
            <a:endParaRPr/>
          </a:p>
          <a:p>
            <a:pPr marL="0" marR="0" lvl="0" indent="0" algn="l" rtl="0">
              <a:lnSpc>
                <a:spcPct val="100000"/>
              </a:lnSpc>
              <a:spcBef>
                <a:spcPts val="0"/>
              </a:spcBef>
              <a:spcAft>
                <a:spcPts val="0"/>
              </a:spcAft>
              <a:buClr>
                <a:schemeClr val="dk1"/>
              </a:buClr>
              <a:buSzPts val="1400"/>
              <a:buFont typeface="Calibri"/>
              <a:buNone/>
            </a:pPr>
            <a:endParaRPr sz="1400" b="1"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200"/>
              <a:buFont typeface="Times New Roman"/>
              <a:buNone/>
            </a:pPr>
            <a:r>
              <a:rPr lang="en-US" sz="1200" b="1" i="0" u="none">
                <a:solidFill>
                  <a:schemeClr val="dk1"/>
                </a:solidFill>
                <a:latin typeface="Times New Roman"/>
                <a:ea typeface="Times New Roman"/>
                <a:cs typeface="Times New Roman"/>
                <a:sym typeface="Times New Roman"/>
              </a:rPr>
              <a:t>https://nevonprojects.com/ultrasonic-blind-walking-stick-project/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9"/>
          <p:cNvSpPr txBox="1"/>
          <p:nvPr/>
        </p:nvSpPr>
        <p:spPr>
          <a:xfrm>
            <a:off x="800100" y="2590800"/>
            <a:ext cx="5257800" cy="1816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Times New Roman"/>
              <a:buNone/>
            </a:pPr>
            <a:r>
              <a:rPr lang="en-US" sz="1400" b="1" i="0" u="none">
                <a:solidFill>
                  <a:schemeClr val="dk1"/>
                </a:solidFill>
                <a:latin typeface="Times New Roman"/>
                <a:ea typeface="Times New Roman"/>
                <a:cs typeface="Times New Roman"/>
                <a:sym typeface="Times New Roman"/>
              </a:rPr>
              <a:t>FUTURE DEVELOPMENTS</a:t>
            </a:r>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Times New Roman"/>
              <a:ea typeface="Times New Roman"/>
              <a:cs typeface="Times New Roman"/>
              <a:sym typeface="Times New Roman"/>
            </a:endParaRPr>
          </a:p>
          <a:p>
            <a:pPr marL="0" marR="0" lvl="0" indent="-76200" algn="l" rtl="0">
              <a:lnSpc>
                <a:spcPct val="100000"/>
              </a:lnSpc>
              <a:spcBef>
                <a:spcPts val="0"/>
              </a:spcBef>
              <a:spcAft>
                <a:spcPts val="0"/>
              </a:spcAft>
              <a:buClr>
                <a:schemeClr val="dk1"/>
              </a:buClr>
              <a:buSzPts val="1200"/>
              <a:buFont typeface="Noto Sans Symbols"/>
              <a:buChar char="⮚"/>
            </a:pPr>
            <a:r>
              <a:rPr lang="en-US" sz="1200" b="0" i="0" u="none">
                <a:solidFill>
                  <a:schemeClr val="dk1"/>
                </a:solidFill>
                <a:latin typeface="Times New Roman"/>
                <a:ea typeface="Times New Roman"/>
                <a:cs typeface="Times New Roman"/>
                <a:sym typeface="Times New Roman"/>
              </a:rPr>
              <a:t>Including tracking live location of blind person using the stick.</a:t>
            </a:r>
            <a:endParaRPr/>
          </a:p>
          <a:p>
            <a:pPr marL="0" marR="0" lvl="0" indent="0" algn="l" rtl="0">
              <a:lnSpc>
                <a:spcPct val="100000"/>
              </a:lnSpc>
              <a:spcBef>
                <a:spcPts val="0"/>
              </a:spcBef>
              <a:spcAft>
                <a:spcPts val="0"/>
              </a:spcAft>
              <a:buClr>
                <a:schemeClr val="dk1"/>
              </a:buClr>
              <a:buSzPts val="1200"/>
              <a:buFont typeface="Noto Sans Symbols"/>
              <a:buNone/>
            </a:pPr>
            <a:endParaRPr sz="1200" b="0" i="0" u="none">
              <a:solidFill>
                <a:schemeClr val="dk1"/>
              </a:solidFill>
              <a:latin typeface="Times New Roman"/>
              <a:ea typeface="Times New Roman"/>
              <a:cs typeface="Times New Roman"/>
              <a:sym typeface="Times New Roman"/>
            </a:endParaRPr>
          </a:p>
          <a:p>
            <a:pPr marL="0" marR="0" lvl="0" indent="-76200" algn="l" rtl="0">
              <a:lnSpc>
                <a:spcPct val="100000"/>
              </a:lnSpc>
              <a:spcBef>
                <a:spcPts val="0"/>
              </a:spcBef>
              <a:spcAft>
                <a:spcPts val="0"/>
              </a:spcAft>
              <a:buClr>
                <a:schemeClr val="dk1"/>
              </a:buClr>
              <a:buSzPts val="1200"/>
              <a:buFont typeface="Noto Sans Symbols"/>
              <a:buChar char="⮚"/>
            </a:pPr>
            <a:r>
              <a:rPr lang="en-US" sz="1200" b="0" i="0" u="none">
                <a:solidFill>
                  <a:schemeClr val="dk1"/>
                </a:solidFill>
                <a:latin typeface="Times New Roman"/>
                <a:ea typeface="Times New Roman"/>
                <a:cs typeface="Times New Roman"/>
                <a:sym typeface="Times New Roman"/>
              </a:rPr>
              <a:t>.Including alarm feature to remind them about taking medicines at time.</a:t>
            </a:r>
            <a:endParaRPr/>
          </a:p>
          <a:p>
            <a:pPr marL="0" marR="0" lvl="0" indent="0" algn="l" rtl="0">
              <a:lnSpc>
                <a:spcPct val="100000"/>
              </a:lnSpc>
              <a:spcBef>
                <a:spcPts val="0"/>
              </a:spcBef>
              <a:spcAft>
                <a:spcPts val="0"/>
              </a:spcAft>
              <a:buClr>
                <a:schemeClr val="dk1"/>
              </a:buClr>
              <a:buSzPts val="1200"/>
              <a:buFont typeface="Calibri"/>
              <a:buNone/>
            </a:pPr>
            <a:endParaRPr sz="1200" b="0" i="0" u="none">
              <a:solidFill>
                <a:schemeClr val="dk1"/>
              </a:solidFill>
              <a:latin typeface="Times New Roman"/>
              <a:ea typeface="Times New Roman"/>
              <a:cs typeface="Times New Roman"/>
              <a:sym typeface="Times New Roman"/>
            </a:endParaRPr>
          </a:p>
          <a:p>
            <a:pPr marL="0" marR="0" lvl="0" indent="-76200" algn="l" rtl="0">
              <a:lnSpc>
                <a:spcPct val="100000"/>
              </a:lnSpc>
              <a:spcBef>
                <a:spcPts val="0"/>
              </a:spcBef>
              <a:spcAft>
                <a:spcPts val="0"/>
              </a:spcAft>
              <a:buClr>
                <a:schemeClr val="dk1"/>
              </a:buClr>
              <a:buSzPts val="1200"/>
              <a:buFont typeface="Noto Sans Symbols"/>
              <a:buChar char="⮚"/>
            </a:pPr>
            <a:r>
              <a:rPr lang="en-US" sz="1200" b="0" i="0" u="none">
                <a:solidFill>
                  <a:schemeClr val="dk1"/>
                </a:solidFill>
                <a:latin typeface="Times New Roman"/>
                <a:ea typeface="Times New Roman"/>
                <a:cs typeface="Times New Roman"/>
                <a:sym typeface="Times New Roman"/>
              </a:rPr>
              <a:t>Detecting water puddles</a:t>
            </a:r>
            <a:endParaRPr/>
          </a:p>
          <a:p>
            <a:pPr marL="0" marR="0" lvl="0" indent="0" algn="l" rtl="0">
              <a:lnSpc>
                <a:spcPct val="100000"/>
              </a:lnSpc>
              <a:spcBef>
                <a:spcPts val="0"/>
              </a:spcBef>
              <a:spcAft>
                <a:spcPts val="0"/>
              </a:spcAft>
              <a:buNone/>
            </a:pPr>
            <a:endParaRPr sz="1200" b="0" i="0" u="none">
              <a:solidFill>
                <a:schemeClr val="dk1"/>
              </a:solidFill>
              <a:latin typeface="Times New Roman"/>
              <a:ea typeface="Times New Roman"/>
              <a:cs typeface="Times New Roman"/>
              <a:sym typeface="Times New Roman"/>
            </a:endParaRPr>
          </a:p>
        </p:txBody>
      </p:sp>
      <p:sp>
        <p:nvSpPr>
          <p:cNvPr id="164" name="Google Shape;164;p19"/>
          <p:cNvSpPr txBox="1"/>
          <p:nvPr/>
        </p:nvSpPr>
        <p:spPr>
          <a:xfrm>
            <a:off x="838200" y="1066800"/>
            <a:ext cx="4800600" cy="1230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Times New Roman"/>
              <a:buNone/>
            </a:pPr>
            <a:r>
              <a:rPr lang="en-US" sz="1400" b="1" i="0" u="none">
                <a:solidFill>
                  <a:schemeClr val="dk1"/>
                </a:solidFill>
                <a:latin typeface="Times New Roman"/>
                <a:ea typeface="Times New Roman"/>
                <a:cs typeface="Times New Roman"/>
                <a:sym typeface="Times New Roman"/>
              </a:rPr>
              <a:t>CONCLUSION</a:t>
            </a:r>
            <a:endParaRPr/>
          </a:p>
          <a:p>
            <a:pPr marL="0" marR="0" lvl="0" indent="0" algn="l" rtl="0">
              <a:lnSpc>
                <a:spcPct val="100000"/>
              </a:lnSpc>
              <a:spcBef>
                <a:spcPts val="0"/>
              </a:spcBef>
              <a:spcAft>
                <a:spcPts val="0"/>
              </a:spcAft>
              <a:buClr>
                <a:schemeClr val="dk1"/>
              </a:buClr>
              <a:buSzPts val="1200"/>
              <a:buFont typeface="Calibri"/>
              <a:buNone/>
            </a:pPr>
            <a:endParaRPr sz="12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Blind stick helps in making a blind person self reliant. It consists of a uv sensor which help in detecting objects within a certain range . If it detects an object within certain range the buzzer buzzes immediately indicating the presence of an obstacle .  </a:t>
            </a:r>
            <a:endParaRPr/>
          </a:p>
        </p:txBody>
      </p:sp>
      <p:sp>
        <p:nvSpPr>
          <p:cNvPr id="165" name="Google Shape;165;p19"/>
          <p:cNvSpPr txBox="1"/>
          <p:nvPr/>
        </p:nvSpPr>
        <p:spPr>
          <a:xfrm>
            <a:off x="2667000" y="9220200"/>
            <a:ext cx="1578000" cy="2160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9"/>
          <p:cNvSpPr txBox="1">
            <a:spLocks noGrp="1"/>
          </p:cNvSpPr>
          <p:nvPr>
            <p:ph type="title"/>
          </p:nvPr>
        </p:nvSpPr>
        <p:spPr>
          <a:xfrm>
            <a:off x="963612" y="877887"/>
            <a:ext cx="4930800" cy="671400"/>
          </a:xfrm>
          <a:prstGeom prst="rect">
            <a:avLst/>
          </a:prstGeom>
          <a:noFill/>
          <a:ln>
            <a:noFill/>
          </a:ln>
        </p:spPr>
        <p:txBody>
          <a:bodyPr spcFirstLastPara="1" wrap="square" lIns="0" tIns="0" rIns="0" bIns="0" anchor="t" anchorCtr="0">
            <a:spAutoFit/>
          </a:bodyPr>
          <a:lstStyle/>
          <a:p>
            <a:pPr marL="49212" lvl="0" indent="0" algn="ctr" rtl="0">
              <a:lnSpc>
                <a:spcPct val="100000"/>
              </a:lnSpc>
              <a:spcBef>
                <a:spcPts val="0"/>
              </a:spcBef>
              <a:spcAft>
                <a:spcPts val="0"/>
              </a:spcAft>
              <a:buClr>
                <a:schemeClr val="dk1"/>
              </a:buClr>
              <a:buSzPts val="3200"/>
              <a:buFont typeface="Times New Roman"/>
              <a:buNone/>
            </a:pPr>
            <a:r>
              <a:rPr lang="en-US" sz="3200" b="1" i="0" u="none">
                <a:solidFill>
                  <a:schemeClr val="dk1"/>
                </a:solidFill>
                <a:latin typeface="Times New Roman"/>
                <a:ea typeface="Times New Roman"/>
                <a:cs typeface="Times New Roman"/>
                <a:sym typeface="Times New Roman"/>
              </a:rPr>
              <a:t>Advanced Academic Center</a:t>
            </a:r>
            <a:br>
              <a:rPr lang="en-US" sz="3200" b="1" i="0" u="none">
                <a:solidFill>
                  <a:schemeClr val="dk1"/>
                </a:solidFill>
                <a:latin typeface="Times New Roman"/>
                <a:ea typeface="Times New Roman"/>
                <a:cs typeface="Times New Roman"/>
                <a:sym typeface="Times New Roman"/>
              </a:rPr>
            </a:br>
            <a:r>
              <a:rPr lang="en-US" sz="1400" b="1" i="0" u="none">
                <a:solidFill>
                  <a:schemeClr val="dk1"/>
                </a:solidFill>
                <a:latin typeface="Times New Roman"/>
                <a:ea typeface="Times New Roman"/>
                <a:cs typeface="Times New Roman"/>
                <a:sym typeface="Times New Roman"/>
              </a:rPr>
              <a:t>( A Center For Inter-Disciplinary Research )</a:t>
            </a:r>
            <a:endParaRPr/>
          </a:p>
        </p:txBody>
      </p:sp>
      <p:sp>
        <p:nvSpPr>
          <p:cNvPr id="64" name="Google Shape;64;p9"/>
          <p:cNvSpPr txBox="1"/>
          <p:nvPr/>
        </p:nvSpPr>
        <p:spPr>
          <a:xfrm>
            <a:off x="582612" y="2205037"/>
            <a:ext cx="5694300" cy="1878000"/>
          </a:xfrm>
          <a:prstGeom prst="rect">
            <a:avLst/>
          </a:prstGeom>
          <a:noFill/>
          <a:ln>
            <a:noFill/>
          </a:ln>
        </p:spPr>
        <p:txBody>
          <a:bodyPr spcFirstLastPara="1" wrap="square" lIns="0" tIns="0" rIns="0" bIns="0" anchor="t" anchorCtr="0">
            <a:spAutoFit/>
          </a:bodyPr>
          <a:lstStyle/>
          <a:p>
            <a:pPr marL="15875"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This is to certify that the project titled</a:t>
            </a:r>
            <a:endParaRPr/>
          </a:p>
          <a:p>
            <a:pPr marL="15875"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Times New Roman"/>
              <a:ea typeface="Times New Roman"/>
              <a:cs typeface="Times New Roman"/>
              <a:sym typeface="Times New Roman"/>
            </a:endParaRPr>
          </a:p>
          <a:p>
            <a:pPr marL="15875" marR="0" lvl="0" indent="0" algn="l" rtl="0">
              <a:lnSpc>
                <a:spcPct val="100000"/>
              </a:lnSpc>
              <a:spcBef>
                <a:spcPts val="0"/>
              </a:spcBef>
              <a:spcAft>
                <a:spcPts val="0"/>
              </a:spcAft>
              <a:buClr>
                <a:schemeClr val="dk1"/>
              </a:buClr>
              <a:buSzPts val="1200"/>
              <a:buFont typeface="Calibri"/>
              <a:buNone/>
            </a:pPr>
            <a:endParaRPr sz="1200" b="0" i="0" u="none">
              <a:solidFill>
                <a:schemeClr val="dk1"/>
              </a:solidFill>
              <a:latin typeface="Times New Roman"/>
              <a:ea typeface="Times New Roman"/>
              <a:cs typeface="Times New Roman"/>
              <a:sym typeface="Times New Roman"/>
            </a:endParaRPr>
          </a:p>
          <a:p>
            <a:pPr marL="15875" marR="0" lvl="0" indent="0" algn="ctr"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SMART BLIND STICK</a:t>
            </a:r>
            <a:endParaRPr sz="1600" b="0" i="0" u="none">
              <a:solidFill>
                <a:schemeClr val="dk1"/>
              </a:solidFill>
              <a:latin typeface="Times New Roman"/>
              <a:ea typeface="Times New Roman"/>
              <a:cs typeface="Times New Roman"/>
              <a:sym typeface="Times New Roman"/>
            </a:endParaRPr>
          </a:p>
          <a:p>
            <a:pPr marL="15875" marR="0" lvl="0" indent="0" algn="l" rtl="0">
              <a:lnSpc>
                <a:spcPct val="100000"/>
              </a:lnSpc>
              <a:spcBef>
                <a:spcPts val="0"/>
              </a:spcBef>
              <a:spcAft>
                <a:spcPts val="0"/>
              </a:spcAft>
              <a:buClr>
                <a:schemeClr val="dk1"/>
              </a:buClr>
              <a:buSzPts val="1600"/>
              <a:buFont typeface="Calibri"/>
              <a:buNone/>
            </a:pPr>
            <a:endParaRPr sz="1600" b="0" i="0" u="none">
              <a:solidFill>
                <a:schemeClr val="dk1"/>
              </a:solidFill>
              <a:latin typeface="Times New Roman"/>
              <a:ea typeface="Times New Roman"/>
              <a:cs typeface="Times New Roman"/>
              <a:sym typeface="Times New Roman"/>
            </a:endParaRPr>
          </a:p>
          <a:p>
            <a:pPr marL="15875"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Times New Roman"/>
              <a:ea typeface="Times New Roman"/>
              <a:cs typeface="Times New Roman"/>
              <a:sym typeface="Times New Roman"/>
            </a:endParaRPr>
          </a:p>
          <a:p>
            <a:pPr marL="15875" marR="0" lvl="0" indent="0" algn="just" rtl="0">
              <a:lnSpc>
                <a:spcPct val="102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is  a  bonafide  work  carried  out  by the  following  students  in  partial  fulfillment  of  the requirements for Advanced Academic Center intern, submitted to the chair, AAC during the academic year 2022-23.</a:t>
            </a:r>
            <a:endParaRPr/>
          </a:p>
        </p:txBody>
      </p:sp>
      <p:sp>
        <p:nvSpPr>
          <p:cNvPr id="65" name="Google Shape;65;p9"/>
          <p:cNvSpPr txBox="1"/>
          <p:nvPr/>
        </p:nvSpPr>
        <p:spPr>
          <a:xfrm>
            <a:off x="6573837" y="5021262"/>
            <a:ext cx="277800" cy="2286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FFFFFF"/>
              </a:buClr>
              <a:buSzPts val="1600"/>
              <a:buFont typeface="Calibri"/>
              <a:buNone/>
            </a:pPr>
            <a:r>
              <a:rPr lang="en-US" sz="1600" b="1" i="0" u="none">
                <a:solidFill>
                  <a:srgbClr val="FFFFFF"/>
                </a:solidFill>
                <a:latin typeface="Calibri"/>
                <a:ea typeface="Calibri"/>
                <a:cs typeface="Calibri"/>
                <a:sym typeface="Calibri"/>
              </a:rPr>
              <a:t>RO</a:t>
            </a:r>
            <a:endParaRPr/>
          </a:p>
        </p:txBody>
      </p:sp>
      <p:sp>
        <p:nvSpPr>
          <p:cNvPr id="66" name="Google Shape;66;p9"/>
          <p:cNvSpPr/>
          <p:nvPr/>
        </p:nvSpPr>
        <p:spPr>
          <a:xfrm>
            <a:off x="317500" y="4994275"/>
            <a:ext cx="0" cy="535304"/>
          </a:xfrm>
          <a:custGeom>
            <a:avLst/>
            <a:gdLst/>
            <a:ahLst/>
            <a:cxnLst/>
            <a:rect l="l" t="t" r="r" b="b"/>
            <a:pathLst>
              <a:path w="120000" h="535304" extrusionOk="0">
                <a:moveTo>
                  <a:pt x="0" y="0"/>
                </a:moveTo>
                <a:lnTo>
                  <a:pt x="0" y="534923"/>
                </a:lnTo>
              </a:path>
            </a:pathLst>
          </a:custGeom>
          <a:noFill/>
          <a:ln w="134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aphicFrame>
        <p:nvGraphicFramePr>
          <p:cNvPr id="67" name="Google Shape;67;p9"/>
          <p:cNvGraphicFramePr/>
          <p:nvPr/>
        </p:nvGraphicFramePr>
        <p:xfrm>
          <a:off x="533400" y="5638800"/>
          <a:ext cx="5943600" cy="1511275"/>
        </p:xfrm>
        <a:graphic>
          <a:graphicData uri="http://schemas.openxmlformats.org/drawingml/2006/table">
            <a:tbl>
              <a:tblPr>
                <a:noFill/>
                <a:tableStyleId>{CBDED0DE-5AE6-40BD-8C60-6719F3373A7E}</a:tableStyleId>
              </a:tblPr>
              <a:tblGrid>
                <a:gridCol w="19812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tblGrid>
              <a:tr h="414325">
                <a:tc>
                  <a:txBody>
                    <a:bodyPr/>
                    <a:lstStyle/>
                    <a:p>
                      <a:pPr marL="0" marR="0" lvl="0" indent="0" algn="ctr" rtl="0">
                        <a:lnSpc>
                          <a:spcPct val="100000"/>
                        </a:lnSpc>
                        <a:spcBef>
                          <a:spcPts val="0"/>
                        </a:spcBef>
                        <a:spcAft>
                          <a:spcPts val="0"/>
                        </a:spcAft>
                        <a:buClr>
                          <a:schemeClr val="lt1"/>
                        </a:buClr>
                        <a:buSzPts val="1800"/>
                        <a:buFont typeface="Calibri"/>
                        <a:buNone/>
                      </a:pPr>
                      <a:r>
                        <a:rPr lang="en-US" sz="1800" b="1" i="0" u="none" strike="noStrike" cap="none">
                          <a:solidFill>
                            <a:schemeClr val="lt1"/>
                          </a:solidFill>
                          <a:latin typeface="Calibri"/>
                          <a:ea typeface="Calibri"/>
                          <a:cs typeface="Calibri"/>
                          <a:sym typeface="Calibri"/>
                        </a:rPr>
                        <a:t>NAME</a:t>
                      </a:r>
                      <a:endParaRPr/>
                    </a:p>
                  </a:txBody>
                  <a:tcPr marL="91450" marR="91450" marT="45725" marB="45725">
                    <a:lnL w="9525" cap="flat" cmpd="sng">
                      <a:solidFill>
                        <a:srgbClr val="F69240"/>
                      </a:solidFill>
                      <a:prstDash val="solid"/>
                      <a:round/>
                      <a:headEnd type="none" w="sm" len="sm"/>
                      <a:tailEnd type="none" w="sm" len="sm"/>
                    </a:lnL>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solidFill>
                      <a:srgbClr val="F79646"/>
                    </a:solidFill>
                  </a:tcPr>
                </a:tc>
                <a:tc>
                  <a:txBody>
                    <a:bodyPr/>
                    <a:lstStyle/>
                    <a:p>
                      <a:pPr marL="0" marR="0" lvl="0" indent="0" algn="ctr" rtl="0">
                        <a:lnSpc>
                          <a:spcPct val="100000"/>
                        </a:lnSpc>
                        <a:spcBef>
                          <a:spcPts val="0"/>
                        </a:spcBef>
                        <a:spcAft>
                          <a:spcPts val="0"/>
                        </a:spcAft>
                        <a:buClr>
                          <a:schemeClr val="lt1"/>
                        </a:buClr>
                        <a:buSzPts val="1800"/>
                        <a:buFont typeface="Calibri"/>
                        <a:buNone/>
                      </a:pPr>
                      <a:r>
                        <a:rPr lang="en-US" sz="1800" b="1" i="0" u="none" strike="noStrike" cap="none">
                          <a:solidFill>
                            <a:schemeClr val="lt1"/>
                          </a:solidFill>
                          <a:latin typeface="Calibri"/>
                          <a:ea typeface="Calibri"/>
                          <a:cs typeface="Calibri"/>
                          <a:sym typeface="Calibri"/>
                        </a:rPr>
                        <a:t>ROLL NO</a:t>
                      </a:r>
                      <a:endParaRPr/>
                    </a:p>
                  </a:txBody>
                  <a:tcPr marL="91450" marR="91450" marT="45725" marB="45725">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solidFill>
                      <a:srgbClr val="F79646"/>
                    </a:solidFill>
                  </a:tcPr>
                </a:tc>
                <a:tc>
                  <a:txBody>
                    <a:bodyPr/>
                    <a:lstStyle/>
                    <a:p>
                      <a:pPr marL="0" marR="0" lvl="0" indent="0" algn="ctr" rtl="0">
                        <a:lnSpc>
                          <a:spcPct val="100000"/>
                        </a:lnSpc>
                        <a:spcBef>
                          <a:spcPts val="0"/>
                        </a:spcBef>
                        <a:spcAft>
                          <a:spcPts val="0"/>
                        </a:spcAft>
                        <a:buClr>
                          <a:schemeClr val="lt1"/>
                        </a:buClr>
                        <a:buSzPts val="1800"/>
                        <a:buFont typeface="Calibri"/>
                        <a:buNone/>
                      </a:pPr>
                      <a:r>
                        <a:rPr lang="en-US" sz="1800" b="1" i="0" u="none" strike="noStrike" cap="none">
                          <a:solidFill>
                            <a:schemeClr val="lt1"/>
                          </a:solidFill>
                          <a:latin typeface="Calibri"/>
                          <a:ea typeface="Calibri"/>
                          <a:cs typeface="Calibri"/>
                          <a:sym typeface="Calibri"/>
                        </a:rPr>
                        <a:t>BRANCH</a:t>
                      </a:r>
                      <a:endParaRPr/>
                    </a:p>
                  </a:txBody>
                  <a:tcPr marL="91450" marR="91450" marT="45725" marB="45725">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solidFill>
                      <a:srgbClr val="F79646"/>
                    </a:solidFill>
                  </a:tcPr>
                </a:tc>
                <a:extLst>
                  <a:ext uri="{0D108BD9-81ED-4DB2-BD59-A6C34878D82A}">
                    <a16:rowId xmlns:a16="http://schemas.microsoft.com/office/drawing/2014/main" val="10000"/>
                  </a:ext>
                </a:extLst>
              </a:tr>
              <a:tr h="547675">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RUPERAO VARUN</a:t>
                      </a:r>
                      <a:endParaRPr/>
                    </a:p>
                    <a:p>
                      <a:pPr marL="0" marR="0" lvl="0" indent="0" algn="l" rtl="0">
                        <a:spcBef>
                          <a:spcPts val="0"/>
                        </a:spcBef>
                        <a:spcAft>
                          <a:spcPts val="0"/>
                        </a:spcAft>
                        <a:buNone/>
                      </a:pPr>
                      <a:endParaRPr sz="1200" b="0" i="0" u="none">
                        <a:solidFill>
                          <a:schemeClr val="dk1"/>
                        </a:solidFill>
                        <a:latin typeface="Times New Roman"/>
                        <a:ea typeface="Times New Roman"/>
                        <a:cs typeface="Times New Roman"/>
                        <a:sym typeface="Times New Roman"/>
                      </a:endParaRPr>
                    </a:p>
                  </a:txBody>
                  <a:tcPr marL="91450" marR="91450" marT="45725" marB="45725">
                    <a:lnL w="9525" cap="flat" cmpd="sng">
                      <a:solidFill>
                        <a:srgbClr val="F69240"/>
                      </a:solidFill>
                      <a:prstDash val="solid"/>
                      <a:round/>
                      <a:headEnd type="none" w="sm" len="sm"/>
                      <a:tailEnd type="none" w="sm" len="sm"/>
                    </a:lnL>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21241A04J3</a:t>
                      </a:r>
                      <a:endParaRPr/>
                    </a:p>
                    <a:p>
                      <a:pPr marL="0" marR="0" lvl="0" indent="0" algn="l" rtl="0">
                        <a:spcBef>
                          <a:spcPts val="0"/>
                        </a:spcBef>
                        <a:spcAft>
                          <a:spcPts val="0"/>
                        </a:spcAft>
                        <a:buNone/>
                      </a:pPr>
                      <a:endParaRPr sz="1200" b="0" i="0" u="none">
                        <a:solidFill>
                          <a:schemeClr val="dk1"/>
                        </a:solidFill>
                        <a:latin typeface="Times New Roman"/>
                        <a:ea typeface="Times New Roman"/>
                        <a:cs typeface="Times New Roman"/>
                        <a:sym typeface="Times New Roman"/>
                      </a:endParaRPr>
                    </a:p>
                  </a:txBody>
                  <a:tcPr marL="91450" marR="91450" marT="45725" marB="45725">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ECE</a:t>
                      </a:r>
                      <a:endParaRPr/>
                    </a:p>
                    <a:p>
                      <a:pPr marL="0" marR="0" lvl="0" indent="0" algn="l" rtl="0">
                        <a:spcBef>
                          <a:spcPts val="0"/>
                        </a:spcBef>
                        <a:spcAft>
                          <a:spcPts val="0"/>
                        </a:spcAft>
                        <a:buNone/>
                      </a:pPr>
                      <a:endParaRPr sz="1200" b="0" i="0" u="none">
                        <a:solidFill>
                          <a:schemeClr val="dk1"/>
                        </a:solidFill>
                        <a:latin typeface="Times New Roman"/>
                        <a:ea typeface="Times New Roman"/>
                        <a:cs typeface="Times New Roman"/>
                        <a:sym typeface="Times New Roman"/>
                      </a:endParaRPr>
                    </a:p>
                  </a:txBody>
                  <a:tcPr marL="91450" marR="91450" marT="45725" marB="45725">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extLst>
                  <a:ext uri="{0D108BD9-81ED-4DB2-BD59-A6C34878D82A}">
                    <a16:rowId xmlns:a16="http://schemas.microsoft.com/office/drawing/2014/main" val="10001"/>
                  </a:ext>
                </a:extLst>
              </a:tr>
              <a:tr h="549275">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DRITEKSHAN</a:t>
                      </a:r>
                      <a:endParaRPr/>
                    </a:p>
                    <a:p>
                      <a:pPr marL="0" marR="0" lvl="0" indent="0" algn="l" rtl="0">
                        <a:spcBef>
                          <a:spcPts val="0"/>
                        </a:spcBef>
                        <a:spcAft>
                          <a:spcPts val="0"/>
                        </a:spcAft>
                        <a:buNone/>
                      </a:pPr>
                      <a:endParaRPr sz="1200" b="0" i="0" u="none">
                        <a:solidFill>
                          <a:schemeClr val="dk1"/>
                        </a:solidFill>
                        <a:latin typeface="Times New Roman"/>
                        <a:ea typeface="Times New Roman"/>
                        <a:cs typeface="Times New Roman"/>
                        <a:sym typeface="Times New Roman"/>
                      </a:endParaRPr>
                    </a:p>
                  </a:txBody>
                  <a:tcPr marL="91450" marR="91450" marT="45725" marB="45725">
                    <a:lnL w="9525" cap="flat" cmpd="sng">
                      <a:solidFill>
                        <a:srgbClr val="F69240"/>
                      </a:solidFill>
                      <a:prstDash val="solid"/>
                      <a:round/>
                      <a:headEnd type="none" w="sm" len="sm"/>
                      <a:tailEnd type="none" w="sm" len="sm"/>
                    </a:lnL>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21241A0590</a:t>
                      </a:r>
                      <a:endParaRPr/>
                    </a:p>
                  </a:txBody>
                  <a:tcPr marL="91450" marR="91450" marT="45725" marB="45725">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CSE</a:t>
                      </a:r>
                      <a:endParaRPr/>
                    </a:p>
                  </a:txBody>
                  <a:tcPr marL="91450" marR="91450" marT="45725" marB="45725">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68" name="Google Shape;68;p9"/>
          <p:cNvSpPr txBox="1"/>
          <p:nvPr/>
        </p:nvSpPr>
        <p:spPr>
          <a:xfrm>
            <a:off x="4937125" y="9212262"/>
            <a:ext cx="1578000" cy="4953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a:t>
            </a:fld>
            <a:endParaRPr/>
          </a:p>
        </p:txBody>
      </p:sp>
      <p:sp>
        <p:nvSpPr>
          <p:cNvPr id="69" name="Google Shape;69;p9"/>
          <p:cNvSpPr txBox="1"/>
          <p:nvPr/>
        </p:nvSpPr>
        <p:spPr>
          <a:xfrm>
            <a:off x="2332037" y="9212262"/>
            <a:ext cx="2193900" cy="2160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0"/>
          <p:cNvSpPr/>
          <p:nvPr/>
        </p:nvSpPr>
        <p:spPr>
          <a:xfrm>
            <a:off x="311150" y="831850"/>
            <a:ext cx="6547484" cy="0"/>
          </a:xfrm>
          <a:custGeom>
            <a:avLst/>
            <a:gdLst/>
            <a:ahLst/>
            <a:cxnLst/>
            <a:rect l="l" t="t" r="r" b="b"/>
            <a:pathLst>
              <a:path w="6547484" h="120000" extrusionOk="0">
                <a:moveTo>
                  <a:pt x="0" y="0"/>
                </a:moveTo>
                <a:lnTo>
                  <a:pt x="6547104" y="0"/>
                </a:lnTo>
              </a:path>
            </a:pathLst>
          </a:custGeom>
          <a:noFill/>
          <a:ln w="134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5" name="Google Shape;75;p10"/>
          <p:cNvSpPr/>
          <p:nvPr/>
        </p:nvSpPr>
        <p:spPr>
          <a:xfrm>
            <a:off x="6492875" y="838200"/>
            <a:ext cx="0" cy="946785"/>
          </a:xfrm>
          <a:custGeom>
            <a:avLst/>
            <a:gdLst/>
            <a:ahLst/>
            <a:cxnLst/>
            <a:rect l="l" t="t" r="r" b="b"/>
            <a:pathLst>
              <a:path w="120000" h="946785" extrusionOk="0">
                <a:moveTo>
                  <a:pt x="0" y="0"/>
                </a:moveTo>
                <a:lnTo>
                  <a:pt x="0" y="946702"/>
                </a:lnTo>
              </a:path>
            </a:pathLst>
          </a:custGeom>
          <a:noFill/>
          <a:ln w="134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6" name="Google Shape;76;p10"/>
          <p:cNvSpPr txBox="1"/>
          <p:nvPr/>
        </p:nvSpPr>
        <p:spPr>
          <a:xfrm>
            <a:off x="311150" y="1125537"/>
            <a:ext cx="6096000" cy="371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This work was not submitted or published earlier for any study</a:t>
            </a:r>
            <a:endParaRPr dirty="0"/>
          </a:p>
        </p:txBody>
      </p:sp>
      <p:pic>
        <p:nvPicPr>
          <p:cNvPr id="77" name="Google Shape;77;p10"/>
          <p:cNvPicPr preferRelativeResize="0"/>
          <p:nvPr/>
        </p:nvPicPr>
        <p:blipFill rotWithShape="1">
          <a:blip r:embed="rId3">
            <a:alphaModFix/>
          </a:blip>
          <a:srcRect/>
          <a:stretch/>
        </p:blipFill>
        <p:spPr>
          <a:xfrm>
            <a:off x="0" y="457200"/>
            <a:ext cx="1504950" cy="9525"/>
          </a:xfrm>
          <a:prstGeom prst="rect">
            <a:avLst/>
          </a:prstGeom>
          <a:noFill/>
          <a:ln>
            <a:noFill/>
          </a:ln>
        </p:spPr>
      </p:pic>
      <p:sp>
        <p:nvSpPr>
          <p:cNvPr id="78" name="Google Shape;78;p10"/>
          <p:cNvSpPr txBox="1"/>
          <p:nvPr/>
        </p:nvSpPr>
        <p:spPr>
          <a:xfrm>
            <a:off x="2667000" y="9220200"/>
            <a:ext cx="1578000" cy="2160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3</a:t>
            </a:fld>
            <a:endParaRPr/>
          </a:p>
        </p:txBody>
      </p:sp>
      <p:graphicFrame>
        <p:nvGraphicFramePr>
          <p:cNvPr id="3" name="Table 2">
            <a:extLst>
              <a:ext uri="{FF2B5EF4-FFF2-40B4-BE49-F238E27FC236}">
                <a16:creationId xmlns:a16="http://schemas.microsoft.com/office/drawing/2014/main" id="{397C9C85-6246-21FE-C602-2903C3EF1041}"/>
              </a:ext>
            </a:extLst>
          </p:cNvPr>
          <p:cNvGraphicFramePr>
            <a:graphicFrameLocks noGrp="1"/>
          </p:cNvGraphicFramePr>
          <p:nvPr>
            <p:extLst>
              <p:ext uri="{D42A27DB-BD31-4B8C-83A1-F6EECF244321}">
                <p14:modId xmlns:p14="http://schemas.microsoft.com/office/powerpoint/2010/main" val="2309464108"/>
              </p:ext>
            </p:extLst>
          </p:nvPr>
        </p:nvGraphicFramePr>
        <p:xfrm>
          <a:off x="311150" y="4467696"/>
          <a:ext cx="6019800" cy="970607"/>
        </p:xfrm>
        <a:graphic>
          <a:graphicData uri="http://schemas.openxmlformats.org/drawingml/2006/table">
            <a:tbl>
              <a:tblPr/>
              <a:tblGrid>
                <a:gridCol w="2083225">
                  <a:extLst>
                    <a:ext uri="{9D8B030D-6E8A-4147-A177-3AD203B41FA5}">
                      <a16:colId xmlns:a16="http://schemas.microsoft.com/office/drawing/2014/main" val="1518888612"/>
                    </a:ext>
                  </a:extLst>
                </a:gridCol>
                <a:gridCol w="2025756">
                  <a:extLst>
                    <a:ext uri="{9D8B030D-6E8A-4147-A177-3AD203B41FA5}">
                      <a16:colId xmlns:a16="http://schemas.microsoft.com/office/drawing/2014/main" val="3026229653"/>
                    </a:ext>
                  </a:extLst>
                </a:gridCol>
                <a:gridCol w="1910819">
                  <a:extLst>
                    <a:ext uri="{9D8B030D-6E8A-4147-A177-3AD203B41FA5}">
                      <a16:colId xmlns:a16="http://schemas.microsoft.com/office/drawing/2014/main" val="1360790765"/>
                    </a:ext>
                  </a:extLst>
                </a:gridCol>
              </a:tblGrid>
              <a:tr h="0">
                <a:tc>
                  <a:txBody>
                    <a:bodyPr/>
                    <a:lstStyle/>
                    <a:p>
                      <a:pPr algn="ctr" rtl="0" fontAlgn="t"/>
                      <a:r>
                        <a:rPr lang="en-IN" sz="1200" b="0" i="0" u="none" strike="noStrike" dirty="0">
                          <a:solidFill>
                            <a:srgbClr val="000000"/>
                          </a:solidFill>
                          <a:latin typeface="Calibri"/>
                        </a:rPr>
                        <a:t>Ms. </a:t>
                      </a:r>
                      <a:r>
                        <a:rPr lang="en-IN" sz="1200" b="0" i="0" u="none" strike="noStrike" dirty="0" err="1">
                          <a:solidFill>
                            <a:srgbClr val="000000"/>
                          </a:solidFill>
                          <a:latin typeface="Calibri"/>
                        </a:rPr>
                        <a:t>Pragna</a:t>
                      </a:r>
                      <a:r>
                        <a:rPr lang="en-IN" sz="1200" b="0" i="0" u="none" strike="noStrike" dirty="0">
                          <a:solidFill>
                            <a:srgbClr val="000000"/>
                          </a:solidFill>
                          <a:latin typeface="Calibri"/>
                        </a:rPr>
                        <a:t>                                                                                       </a:t>
                      </a:r>
                    </a:p>
                  </a:txBody>
                  <a:tcPr marL="8184" marR="8184" marT="8189" marB="0">
                    <a:lnL>
                      <a:noFill/>
                    </a:lnL>
                    <a:lnR>
                      <a:noFill/>
                    </a:lnR>
                    <a:lnT>
                      <a:noFill/>
                    </a:lnT>
                    <a:lnB>
                      <a:noFill/>
                    </a:lnB>
                  </a:tcPr>
                </a:tc>
                <a:tc rowSpan="2">
                  <a:txBody>
                    <a:bodyPr/>
                    <a:lstStyle/>
                    <a:p>
                      <a:pPr algn="ctr" fontAlgn="t"/>
                      <a:r>
                        <a:rPr lang="en-IN" sz="1200" b="0" i="0" u="none" strike="noStrike" dirty="0" err="1">
                          <a:solidFill>
                            <a:srgbClr val="000000"/>
                          </a:solidFill>
                          <a:latin typeface="Calibri"/>
                        </a:rPr>
                        <a:t>Dr.B.R.K.Reddy</a:t>
                      </a:r>
                      <a:r>
                        <a:rPr lang="en-IN" sz="1200" b="0" i="0" u="none" strike="noStrike" dirty="0">
                          <a:solidFill>
                            <a:srgbClr val="000000"/>
                          </a:solidFill>
                          <a:latin typeface="Calibri"/>
                        </a:rPr>
                        <a:t> </a:t>
                      </a:r>
                    </a:p>
                  </a:txBody>
                  <a:tcPr marL="8184" marR="8184" marT="8189" marB="0">
                    <a:lnL>
                      <a:noFill/>
                    </a:lnL>
                    <a:lnR>
                      <a:noFill/>
                    </a:lnR>
                    <a:lnT>
                      <a:noFill/>
                    </a:lnT>
                    <a:lnB>
                      <a:noFill/>
                    </a:lnB>
                  </a:tcPr>
                </a:tc>
                <a:tc rowSpan="2">
                  <a:txBody>
                    <a:bodyPr/>
                    <a:lstStyle/>
                    <a:p>
                      <a:pPr algn="ctr" fontAlgn="t"/>
                      <a:r>
                        <a:rPr lang="en-IN" sz="1200" b="0" i="0" u="none" strike="noStrike" dirty="0" err="1">
                          <a:solidFill>
                            <a:srgbClr val="000000"/>
                          </a:solidFill>
                          <a:latin typeface="Calibri"/>
                        </a:rPr>
                        <a:t>Dr.G.Ramesh</a:t>
                      </a:r>
                      <a:r>
                        <a:rPr lang="en-IN" sz="1200" b="0" i="0" u="none" strike="noStrike" dirty="0">
                          <a:solidFill>
                            <a:srgbClr val="000000"/>
                          </a:solidFill>
                          <a:latin typeface="Calibri"/>
                        </a:rPr>
                        <a:t> </a:t>
                      </a:r>
                    </a:p>
                  </a:txBody>
                  <a:tcPr marL="8184" marR="8184" marT="8189" marB="0">
                    <a:lnL>
                      <a:noFill/>
                    </a:lnL>
                    <a:lnR>
                      <a:noFill/>
                    </a:lnR>
                    <a:lnT>
                      <a:noFill/>
                    </a:lnT>
                    <a:lnB>
                      <a:noFill/>
                    </a:lnB>
                  </a:tcPr>
                </a:tc>
                <a:extLst>
                  <a:ext uri="{0D108BD9-81ED-4DB2-BD59-A6C34878D82A}">
                    <a16:rowId xmlns:a16="http://schemas.microsoft.com/office/drawing/2014/main" val="3299351050"/>
                  </a:ext>
                </a:extLst>
              </a:tr>
              <a:tr h="191609">
                <a:tc>
                  <a:txBody>
                    <a:bodyPr/>
                    <a:lstStyle/>
                    <a:p>
                      <a:pPr algn="ctr" rtl="0" fontAlgn="t"/>
                      <a:r>
                        <a:rPr lang="en-IN" sz="1200" b="0" i="0" u="none" strike="noStrike" dirty="0">
                          <a:solidFill>
                            <a:srgbClr val="000000"/>
                          </a:solidFill>
                          <a:latin typeface="Calibri"/>
                        </a:rPr>
                        <a:t>Mr. Sai Gopi </a:t>
                      </a:r>
                    </a:p>
                  </a:txBody>
                  <a:tcPr marL="8184" marR="8184" marT="8189" marB="0">
                    <a:lnL>
                      <a:noFill/>
                    </a:lnL>
                    <a:lnR>
                      <a:noFill/>
                    </a:lnR>
                    <a:lnT>
                      <a:noFill/>
                    </a:lnT>
                    <a:lnB>
                      <a:noFill/>
                    </a:lnB>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256194800"/>
                  </a:ext>
                </a:extLst>
              </a:tr>
              <a:tr h="191609">
                <a:tc>
                  <a:txBody>
                    <a:bodyPr/>
                    <a:lstStyle/>
                    <a:p>
                      <a:pPr algn="ctr" rtl="0" fontAlgn="t"/>
                      <a:endParaRPr lang="en-IN" sz="1200" b="0" i="0" u="none" strike="noStrike" dirty="0">
                        <a:solidFill>
                          <a:srgbClr val="000000"/>
                        </a:solidFill>
                        <a:latin typeface="Calibri"/>
                      </a:endParaRPr>
                    </a:p>
                  </a:txBody>
                  <a:tcPr marL="8184" marR="8184" marT="8189" marB="0">
                    <a:lnL>
                      <a:noFill/>
                    </a:lnL>
                    <a:lnR>
                      <a:noFill/>
                    </a:lnR>
                    <a:lnT>
                      <a:noFill/>
                    </a:lnT>
                    <a:lnB>
                      <a:noFill/>
                    </a:lnB>
                  </a:tcPr>
                </a:tc>
                <a:tc>
                  <a:txBody>
                    <a:bodyPr/>
                    <a:lstStyle/>
                    <a:p>
                      <a:pPr algn="ctr" fontAlgn="t"/>
                      <a:endParaRPr lang="en-IN" sz="1200" b="0" i="0" u="none" strike="noStrike" dirty="0">
                        <a:solidFill>
                          <a:srgbClr val="000000"/>
                        </a:solidFill>
                        <a:latin typeface="Calibri"/>
                      </a:endParaRPr>
                    </a:p>
                  </a:txBody>
                  <a:tcPr marL="8184" marR="8184" marT="8189" marB="0">
                    <a:lnL>
                      <a:noFill/>
                    </a:lnL>
                    <a:lnR>
                      <a:noFill/>
                    </a:lnR>
                    <a:lnT>
                      <a:noFill/>
                    </a:lnT>
                    <a:lnB>
                      <a:noFill/>
                    </a:lnB>
                  </a:tcPr>
                </a:tc>
                <a:tc>
                  <a:txBody>
                    <a:bodyPr/>
                    <a:lstStyle/>
                    <a:p>
                      <a:pPr algn="ctr" fontAlgn="t"/>
                      <a:endParaRPr lang="en-IN" sz="1200" b="0" i="0" u="none" strike="noStrike" dirty="0">
                        <a:solidFill>
                          <a:srgbClr val="000000"/>
                        </a:solidFill>
                        <a:latin typeface="Calibri"/>
                      </a:endParaRPr>
                    </a:p>
                  </a:txBody>
                  <a:tcPr marL="8184" marR="8184" marT="8189" marB="0">
                    <a:lnL>
                      <a:noFill/>
                    </a:lnL>
                    <a:lnR>
                      <a:noFill/>
                    </a:lnR>
                    <a:lnT>
                      <a:noFill/>
                    </a:lnT>
                    <a:lnB>
                      <a:noFill/>
                    </a:lnB>
                  </a:tcPr>
                </a:tc>
                <a:extLst>
                  <a:ext uri="{0D108BD9-81ED-4DB2-BD59-A6C34878D82A}">
                    <a16:rowId xmlns:a16="http://schemas.microsoft.com/office/drawing/2014/main" val="3870655006"/>
                  </a:ext>
                </a:extLst>
              </a:tr>
              <a:tr h="191609">
                <a:tc>
                  <a:txBody>
                    <a:bodyPr/>
                    <a:lstStyle/>
                    <a:p>
                      <a:pPr algn="ctr" rtl="0" fontAlgn="t"/>
                      <a:endParaRPr lang="en-IN" sz="1200" b="0" i="0" u="none" strike="noStrike" dirty="0">
                        <a:solidFill>
                          <a:srgbClr val="000000"/>
                        </a:solidFill>
                        <a:latin typeface="Calibri"/>
                      </a:endParaRPr>
                    </a:p>
                  </a:txBody>
                  <a:tcPr marL="8184" marR="8184" marT="8189" marB="0">
                    <a:lnL>
                      <a:noFill/>
                    </a:lnL>
                    <a:lnR>
                      <a:noFill/>
                    </a:lnR>
                    <a:lnT>
                      <a:noFill/>
                    </a:lnT>
                    <a:lnB>
                      <a:noFill/>
                    </a:lnB>
                  </a:tcPr>
                </a:tc>
                <a:tc>
                  <a:txBody>
                    <a:bodyPr/>
                    <a:lstStyle/>
                    <a:p>
                      <a:pPr algn="ctr" fontAlgn="t"/>
                      <a:endParaRPr lang="en-IN" sz="1200" b="0" i="0" u="none" strike="noStrike">
                        <a:solidFill>
                          <a:srgbClr val="000000"/>
                        </a:solidFill>
                        <a:latin typeface="Calibri"/>
                      </a:endParaRPr>
                    </a:p>
                  </a:txBody>
                  <a:tcPr marL="8184" marR="8184" marT="8189" marB="0">
                    <a:lnL>
                      <a:noFill/>
                    </a:lnL>
                    <a:lnR>
                      <a:noFill/>
                    </a:lnR>
                    <a:lnT>
                      <a:noFill/>
                    </a:lnT>
                    <a:lnB>
                      <a:noFill/>
                    </a:lnB>
                  </a:tcPr>
                </a:tc>
                <a:tc>
                  <a:txBody>
                    <a:bodyPr/>
                    <a:lstStyle/>
                    <a:p>
                      <a:pPr algn="ctr" fontAlgn="t"/>
                      <a:endParaRPr lang="en-IN" sz="1200" b="0" i="0" u="none" strike="noStrike" dirty="0">
                        <a:solidFill>
                          <a:srgbClr val="000000"/>
                        </a:solidFill>
                        <a:latin typeface="Calibri"/>
                      </a:endParaRPr>
                    </a:p>
                  </a:txBody>
                  <a:tcPr marL="8184" marR="8184" marT="8189" marB="0">
                    <a:lnL>
                      <a:noFill/>
                    </a:lnL>
                    <a:lnR>
                      <a:noFill/>
                    </a:lnR>
                    <a:lnT>
                      <a:noFill/>
                    </a:lnT>
                    <a:lnB>
                      <a:noFill/>
                    </a:lnB>
                  </a:tcPr>
                </a:tc>
                <a:extLst>
                  <a:ext uri="{0D108BD9-81ED-4DB2-BD59-A6C34878D82A}">
                    <a16:rowId xmlns:a16="http://schemas.microsoft.com/office/drawing/2014/main" val="2952917751"/>
                  </a:ext>
                </a:extLst>
              </a:tr>
              <a:tr h="204711">
                <a:tc>
                  <a:txBody>
                    <a:bodyPr/>
                    <a:lstStyle/>
                    <a:p>
                      <a:pPr algn="ctr" fontAlgn="t"/>
                      <a:r>
                        <a:rPr lang="en-IN" sz="1200" b="0" i="0" u="none" strike="noStrike">
                          <a:solidFill>
                            <a:srgbClr val="000000"/>
                          </a:solidFill>
                          <a:latin typeface="Calibri"/>
                        </a:rPr>
                        <a:t>Project Supervisors </a:t>
                      </a:r>
                    </a:p>
                  </a:txBody>
                  <a:tcPr marL="8184" marR="8184" marT="8189" marB="0">
                    <a:lnL>
                      <a:noFill/>
                    </a:lnL>
                    <a:lnR>
                      <a:noFill/>
                    </a:lnR>
                    <a:lnT>
                      <a:noFill/>
                    </a:lnT>
                    <a:lnB>
                      <a:noFill/>
                    </a:lnB>
                  </a:tcPr>
                </a:tc>
                <a:tc>
                  <a:txBody>
                    <a:bodyPr/>
                    <a:lstStyle/>
                    <a:p>
                      <a:pPr algn="ctr" fontAlgn="t"/>
                      <a:r>
                        <a:rPr lang="en-IN" sz="1200" b="0" i="0" u="none" strike="noStrike" dirty="0">
                          <a:solidFill>
                            <a:srgbClr val="000000"/>
                          </a:solidFill>
                          <a:latin typeface="Calibri"/>
                        </a:rPr>
                        <a:t>Program Coordinator </a:t>
                      </a:r>
                    </a:p>
                  </a:txBody>
                  <a:tcPr marL="8184" marR="8184" marT="8189" marB="0">
                    <a:lnL>
                      <a:noFill/>
                    </a:lnL>
                    <a:lnR>
                      <a:noFill/>
                    </a:lnR>
                    <a:lnT>
                      <a:noFill/>
                    </a:lnT>
                    <a:lnB>
                      <a:noFill/>
                    </a:lnB>
                  </a:tcPr>
                </a:tc>
                <a:tc>
                  <a:txBody>
                    <a:bodyPr/>
                    <a:lstStyle/>
                    <a:p>
                      <a:pPr algn="ctr" fontAlgn="t"/>
                      <a:r>
                        <a:rPr lang="en-IN" sz="1200" b="0" i="0" u="none" strike="noStrike" dirty="0">
                          <a:solidFill>
                            <a:srgbClr val="000000"/>
                          </a:solidFill>
                          <a:latin typeface="Calibri"/>
                        </a:rPr>
                        <a:t>Associate </a:t>
                      </a:r>
                      <a:r>
                        <a:rPr lang="en-IN" sz="1200" b="0" i="0" u="none" strike="noStrike" dirty="0" err="1">
                          <a:solidFill>
                            <a:srgbClr val="000000"/>
                          </a:solidFill>
                          <a:latin typeface="Calibri"/>
                        </a:rPr>
                        <a:t>Dean,AAC</a:t>
                      </a:r>
                      <a:r>
                        <a:rPr lang="en-IN" sz="1200" b="0" i="0" u="none" strike="noStrike" dirty="0">
                          <a:solidFill>
                            <a:srgbClr val="000000"/>
                          </a:solidFill>
                          <a:latin typeface="Calibri"/>
                        </a:rPr>
                        <a:t> </a:t>
                      </a:r>
                    </a:p>
                  </a:txBody>
                  <a:tcPr marL="8184" marR="8184" marT="8189" marB="0">
                    <a:lnL>
                      <a:noFill/>
                    </a:lnL>
                    <a:lnR>
                      <a:noFill/>
                    </a:lnR>
                    <a:lnT>
                      <a:noFill/>
                    </a:lnT>
                    <a:lnB>
                      <a:noFill/>
                    </a:lnB>
                  </a:tcPr>
                </a:tc>
                <a:extLst>
                  <a:ext uri="{0D108BD9-81ED-4DB2-BD59-A6C34878D82A}">
                    <a16:rowId xmlns:a16="http://schemas.microsoft.com/office/drawing/2014/main" val="220856404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1"/>
          <p:cNvSpPr txBox="1"/>
          <p:nvPr/>
        </p:nvSpPr>
        <p:spPr>
          <a:xfrm>
            <a:off x="2484437" y="825500"/>
            <a:ext cx="1884300" cy="10479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5" name="Google Shape;85;p11"/>
          <p:cNvSpPr txBox="1"/>
          <p:nvPr/>
        </p:nvSpPr>
        <p:spPr>
          <a:xfrm>
            <a:off x="2347912" y="2466975"/>
            <a:ext cx="2417700" cy="246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600"/>
              <a:buFont typeface="Times New Roman"/>
              <a:buNone/>
            </a:pPr>
            <a:r>
              <a:rPr lang="en-US" sz="1600" b="1" i="0" u="sng">
                <a:solidFill>
                  <a:schemeClr val="dk1"/>
                </a:solidFill>
                <a:latin typeface="Times New Roman"/>
                <a:ea typeface="Times New Roman"/>
                <a:cs typeface="Times New Roman"/>
                <a:sym typeface="Times New Roman"/>
              </a:rPr>
              <a:t>ACKNOWLEDGEMENTS</a:t>
            </a:r>
            <a:endParaRPr/>
          </a:p>
        </p:txBody>
      </p:sp>
      <p:sp>
        <p:nvSpPr>
          <p:cNvPr id="86" name="Google Shape;86;p11"/>
          <p:cNvSpPr txBox="1"/>
          <p:nvPr/>
        </p:nvSpPr>
        <p:spPr>
          <a:xfrm>
            <a:off x="582612" y="3179762"/>
            <a:ext cx="5692800" cy="2773500"/>
          </a:xfrm>
          <a:prstGeom prst="rect">
            <a:avLst/>
          </a:prstGeom>
          <a:noFill/>
          <a:ln>
            <a:noFill/>
          </a:ln>
        </p:spPr>
        <p:txBody>
          <a:bodyPr spcFirstLastPara="1" wrap="square" lIns="0" tIns="0" rIns="0" bIns="0" anchor="t" anchorCtr="0">
            <a:spAutoFit/>
          </a:bodyPr>
          <a:lstStyle/>
          <a:p>
            <a:pPr marL="17462" marR="0" lvl="0" indent="-6350" algn="just" rtl="0">
              <a:lnSpc>
                <a:spcPct val="102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We  express  our  deep  sense  of  gratitude  to  our  respected  Director,  Gokaraju  Rangaraju Institute of Engineering and Technology, for the valuable guidance and for permitting us to carry out this project.</a:t>
            </a:r>
            <a:endParaRPr/>
          </a:p>
          <a:p>
            <a:pPr marL="17462" marR="0" lvl="0" indent="-6350" algn="l" rtl="0">
              <a:lnSpc>
                <a:spcPct val="100000"/>
              </a:lnSpc>
              <a:spcBef>
                <a:spcPts val="0"/>
              </a:spcBef>
              <a:spcAft>
                <a:spcPts val="0"/>
              </a:spcAft>
              <a:buClr>
                <a:schemeClr val="dk1"/>
              </a:buClr>
              <a:buSzPts val="1200"/>
              <a:buFont typeface="Calibri"/>
              <a:buNone/>
            </a:pPr>
            <a:endParaRPr sz="1200" b="0" i="0" u="none">
              <a:solidFill>
                <a:schemeClr val="dk1"/>
              </a:solidFill>
              <a:latin typeface="Times New Roman"/>
              <a:ea typeface="Times New Roman"/>
              <a:cs typeface="Times New Roman"/>
              <a:sym typeface="Times New Roman"/>
            </a:endParaRPr>
          </a:p>
          <a:p>
            <a:pPr marL="17462" marR="0" lvl="0" indent="-6350" algn="just" rtl="0">
              <a:lnSpc>
                <a:spcPct val="102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With   immense  pleasure,   we   extend   our   appreciation   to   our   respected   Principal,   for permitting us to carry out this project.</a:t>
            </a:r>
            <a:endParaRPr/>
          </a:p>
          <a:p>
            <a:pPr marL="17462" marR="0" lvl="0" indent="-6350" algn="l" rtl="0">
              <a:lnSpc>
                <a:spcPct val="100000"/>
              </a:lnSpc>
              <a:spcBef>
                <a:spcPts val="0"/>
              </a:spcBef>
              <a:spcAft>
                <a:spcPts val="0"/>
              </a:spcAft>
              <a:buClr>
                <a:schemeClr val="dk1"/>
              </a:buClr>
              <a:buSzPts val="1200"/>
              <a:buFont typeface="Calibri"/>
              <a:buNone/>
            </a:pPr>
            <a:endParaRPr sz="1200" b="0" i="0" u="none">
              <a:solidFill>
                <a:schemeClr val="dk1"/>
              </a:solidFill>
              <a:latin typeface="Times New Roman"/>
              <a:ea typeface="Times New Roman"/>
              <a:cs typeface="Times New Roman"/>
              <a:sym typeface="Times New Roman"/>
            </a:endParaRPr>
          </a:p>
          <a:p>
            <a:pPr marL="17462" marR="0" lvl="0" indent="-6350" algn="just" rtl="0">
              <a:lnSpc>
                <a:spcPct val="102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We  are  thankful  to  the  Associate  Dean,  Advanced  Academic  Centre,  for  providing  us  an appropriate environment required for the project completion.</a:t>
            </a:r>
            <a:endParaRPr/>
          </a:p>
          <a:p>
            <a:pPr marL="17462" marR="0" lvl="0" indent="-6350" algn="l" rtl="0">
              <a:lnSpc>
                <a:spcPct val="100000"/>
              </a:lnSpc>
              <a:spcBef>
                <a:spcPts val="0"/>
              </a:spcBef>
              <a:spcAft>
                <a:spcPts val="0"/>
              </a:spcAft>
              <a:buClr>
                <a:schemeClr val="dk1"/>
              </a:buClr>
              <a:buSzPts val="1200"/>
              <a:buFont typeface="Calibri"/>
              <a:buNone/>
            </a:pPr>
            <a:endParaRPr sz="1200" b="0" i="0" u="none">
              <a:solidFill>
                <a:schemeClr val="dk1"/>
              </a:solidFill>
              <a:latin typeface="Times New Roman"/>
              <a:ea typeface="Times New Roman"/>
              <a:cs typeface="Times New Roman"/>
              <a:sym typeface="Times New Roman"/>
            </a:endParaRPr>
          </a:p>
          <a:p>
            <a:pPr marL="17462" marR="0" lvl="0" indent="-6350" algn="just" rtl="0">
              <a:lnSpc>
                <a:spcPct val="102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We are grateful to our project supervisor who spared valuable time to influence us with their novel insights.</a:t>
            </a:r>
            <a:endParaRPr/>
          </a:p>
          <a:p>
            <a:pPr marL="17462" marR="0" lvl="0" indent="-6350" algn="l" rtl="0">
              <a:lnSpc>
                <a:spcPct val="100000"/>
              </a:lnSpc>
              <a:spcBef>
                <a:spcPts val="0"/>
              </a:spcBef>
              <a:spcAft>
                <a:spcPts val="0"/>
              </a:spcAft>
              <a:buClr>
                <a:schemeClr val="dk1"/>
              </a:buClr>
              <a:buSzPts val="1200"/>
              <a:buFont typeface="Calibri"/>
              <a:buNone/>
            </a:pPr>
            <a:endParaRPr sz="1200" b="0" i="0" u="none">
              <a:solidFill>
                <a:schemeClr val="dk1"/>
              </a:solidFill>
              <a:latin typeface="Times New Roman"/>
              <a:ea typeface="Times New Roman"/>
              <a:cs typeface="Times New Roman"/>
              <a:sym typeface="Times New Roman"/>
            </a:endParaRPr>
          </a:p>
          <a:p>
            <a:pPr marL="17462" marR="0" lvl="0" indent="-6350" algn="just" rtl="0">
              <a:lnSpc>
                <a:spcPct val="102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We  are  indebted  to  all  the  above  mentioned  people  without  whom  we  would  not  have concluded the project.</a:t>
            </a:r>
            <a:endParaRPr/>
          </a:p>
        </p:txBody>
      </p:sp>
      <p:sp>
        <p:nvSpPr>
          <p:cNvPr id="87" name="Google Shape;87;p11"/>
          <p:cNvSpPr txBox="1"/>
          <p:nvPr/>
        </p:nvSpPr>
        <p:spPr>
          <a:xfrm>
            <a:off x="2667000" y="9220200"/>
            <a:ext cx="1578000" cy="2160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2"/>
          <p:cNvSpPr txBox="1"/>
          <p:nvPr/>
        </p:nvSpPr>
        <p:spPr>
          <a:xfrm>
            <a:off x="582612" y="1212850"/>
            <a:ext cx="4553100" cy="3259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TABLE OF CONTENTS</a:t>
            </a:r>
            <a:endParaRPr/>
          </a:p>
          <a:p>
            <a:pPr marL="12700" marR="0" lvl="0" indent="0" algn="l" rtl="0">
              <a:lnSpc>
                <a:spcPct val="100000"/>
              </a:lnSpc>
              <a:spcBef>
                <a:spcPts val="0"/>
              </a:spcBef>
              <a:spcAft>
                <a:spcPts val="0"/>
              </a:spcAft>
              <a:buClr>
                <a:schemeClr val="dk1"/>
              </a:buClr>
              <a:buSzPts val="1200"/>
              <a:buFont typeface="Calibri"/>
              <a:buNone/>
            </a:pPr>
            <a:endParaRPr sz="12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1. ABSTRACT………………………………………….6</a:t>
            </a:r>
            <a:endParaRPr/>
          </a:p>
          <a:p>
            <a:pPr marL="12700" marR="0" lvl="0" indent="0" algn="l" rtl="0">
              <a:lnSpc>
                <a:spcPct val="100000"/>
              </a:lnSpc>
              <a:spcBef>
                <a:spcPts val="0"/>
              </a:spcBef>
              <a:spcAft>
                <a:spcPts val="0"/>
              </a:spcAft>
              <a:buClr>
                <a:schemeClr val="dk1"/>
              </a:buClr>
              <a:buSzPts val="1200"/>
              <a:buFont typeface="Calibri"/>
              <a:buNone/>
            </a:pPr>
            <a:endParaRPr sz="12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2. INTRODUCTION…………………………………....6</a:t>
            </a:r>
            <a:endParaRPr/>
          </a:p>
          <a:p>
            <a:pPr marL="12700" marR="0" lvl="0" indent="0" algn="l" rtl="0">
              <a:lnSpc>
                <a:spcPct val="100000"/>
              </a:lnSpc>
              <a:spcBef>
                <a:spcPts val="0"/>
              </a:spcBef>
              <a:spcAft>
                <a:spcPts val="0"/>
              </a:spcAft>
              <a:buClr>
                <a:schemeClr val="dk1"/>
              </a:buClr>
              <a:buSzPts val="1200"/>
              <a:buFont typeface="Calibri"/>
              <a:buNone/>
            </a:pPr>
            <a:endParaRPr sz="12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3. PROJECT WORKFLOW……………………………7</a:t>
            </a:r>
            <a:endParaRPr/>
          </a:p>
          <a:p>
            <a:pPr marL="12700" marR="0" lvl="0" indent="0" algn="l" rtl="0">
              <a:lnSpc>
                <a:spcPct val="100000"/>
              </a:lnSpc>
              <a:spcBef>
                <a:spcPts val="0"/>
              </a:spcBef>
              <a:spcAft>
                <a:spcPts val="0"/>
              </a:spcAft>
              <a:buClr>
                <a:schemeClr val="dk1"/>
              </a:buClr>
              <a:buSzPts val="1200"/>
              <a:buFont typeface="Calibri"/>
              <a:buNone/>
            </a:pPr>
            <a:endParaRPr sz="12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4. HARDWARE USED…………………………………7--8</a:t>
            </a:r>
            <a:endParaRPr/>
          </a:p>
          <a:p>
            <a:pPr marL="457200" marR="0" lvl="1" indent="0" algn="l" rtl="0">
              <a:lnSpc>
                <a:spcPct val="100000"/>
              </a:lnSpc>
              <a:spcBef>
                <a:spcPts val="0"/>
              </a:spcBef>
              <a:spcAft>
                <a:spcPts val="0"/>
              </a:spcAft>
              <a:buClr>
                <a:schemeClr val="dk1"/>
              </a:buClr>
              <a:buSzPts val="1200"/>
              <a:buFont typeface="Times New Roman"/>
              <a:buNone/>
            </a:pPr>
            <a:endParaRPr sz="1200" b="0" i="0" u="none" strike="noStrike" cap="none">
              <a:solidFill>
                <a:schemeClr val="dk1"/>
              </a:solidFill>
              <a:latin typeface="Times New Roman"/>
              <a:ea typeface="Times New Roman"/>
              <a:cs typeface="Times New Roman"/>
              <a:sym typeface="Times New Roman"/>
            </a:endParaRPr>
          </a:p>
          <a:p>
            <a:pPr marL="774700" marR="0" lvl="2" indent="-342900" algn="l"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4.1 	ARDUINO NANO a000005 BOARD.........................................................7</a:t>
            </a:r>
            <a:endParaRPr/>
          </a:p>
          <a:p>
            <a:pPr marL="774700" marR="0" lvl="2" indent="-266700" algn="l" rtl="0">
              <a:lnSpc>
                <a:spcPct val="100000"/>
              </a:lnSpc>
              <a:spcBef>
                <a:spcPts val="0"/>
              </a:spcBef>
              <a:spcAft>
                <a:spcPts val="0"/>
              </a:spcAft>
              <a:buClr>
                <a:schemeClr val="dk1"/>
              </a:buClr>
              <a:buSzPts val="1200"/>
              <a:buFont typeface="Times New Roman"/>
              <a:buNone/>
            </a:pPr>
            <a:endParaRPr sz="1200" b="0" i="0" u="none" strike="noStrike" cap="none">
              <a:solidFill>
                <a:schemeClr val="dk1"/>
              </a:solidFill>
              <a:latin typeface="Times New Roman"/>
              <a:ea typeface="Times New Roman"/>
              <a:cs typeface="Times New Roman"/>
              <a:sym typeface="Times New Roman"/>
            </a:endParaRPr>
          </a:p>
          <a:p>
            <a:pPr marL="774700" marR="0" lvl="2" indent="-342900" algn="l"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4.2	ULTRASONIC SENSOR.............................8</a:t>
            </a:r>
            <a:endParaRPr/>
          </a:p>
          <a:p>
            <a:pPr marL="774700" marR="0" lvl="2" indent="-266700" algn="l" rtl="0">
              <a:lnSpc>
                <a:spcPct val="100000"/>
              </a:lnSpc>
              <a:spcBef>
                <a:spcPts val="0"/>
              </a:spcBef>
              <a:spcAft>
                <a:spcPts val="0"/>
              </a:spcAft>
              <a:buClr>
                <a:schemeClr val="dk1"/>
              </a:buClr>
              <a:buSzPts val="1200"/>
              <a:buFont typeface="Times New Roman"/>
              <a:buNone/>
            </a:pPr>
            <a:endParaRPr sz="1200" b="0" i="0" u="none" strike="noStrike" cap="none">
              <a:solidFill>
                <a:schemeClr val="dk1"/>
              </a:solidFill>
              <a:latin typeface="Times New Roman"/>
              <a:ea typeface="Times New Roman"/>
              <a:cs typeface="Times New Roman"/>
              <a:sym typeface="Times New Roman"/>
            </a:endParaRPr>
          </a:p>
          <a:p>
            <a:pPr marL="774700" marR="0" lvl="2" indent="-342900" algn="l"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4.3	PIEZO BUZZER.......................................8</a:t>
            </a:r>
            <a:endParaRPr/>
          </a:p>
          <a:p>
            <a:pPr marL="0" marR="0" lvl="0" indent="0" algn="l" rtl="0">
              <a:lnSpc>
                <a:spcPct val="100000"/>
              </a:lnSpc>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
        <p:nvSpPr>
          <p:cNvPr id="93" name="Google Shape;93;p12"/>
          <p:cNvSpPr txBox="1"/>
          <p:nvPr/>
        </p:nvSpPr>
        <p:spPr>
          <a:xfrm>
            <a:off x="468312" y="4265023"/>
            <a:ext cx="4667400" cy="2908200"/>
          </a:xfrm>
          <a:prstGeom prst="rect">
            <a:avLst/>
          </a:prstGeom>
          <a:noFill/>
          <a:ln>
            <a:noFill/>
          </a:ln>
        </p:spPr>
        <p:txBody>
          <a:bodyPr spcFirstLastPara="1" wrap="square" lIns="0" tIns="0" rIns="0" bIns="0" anchor="t" anchorCtr="0">
            <a:spAutoFit/>
          </a:bodyPr>
          <a:lstStyle/>
          <a:p>
            <a:pPr marL="165100" marR="0" lvl="1" indent="0" algn="l" rtl="0">
              <a:lnSpc>
                <a:spcPct val="100000"/>
              </a:lnSpc>
              <a:spcBef>
                <a:spcPts val="0"/>
              </a:spcBef>
              <a:spcAft>
                <a:spcPts val="0"/>
              </a:spcAft>
              <a:buClr>
                <a:schemeClr val="dk1"/>
              </a:buClr>
              <a:buSzPts val="1200"/>
              <a:buFont typeface="Times New Roman"/>
              <a:buNone/>
            </a:pPr>
            <a:r>
              <a:rPr lang="en-US" sz="1200" b="0" i="0" u="none" strike="noStrike" cap="none" dirty="0">
                <a:solidFill>
                  <a:schemeClr val="dk1"/>
                </a:solidFill>
                <a:latin typeface="Times New Roman"/>
                <a:ea typeface="Times New Roman"/>
                <a:cs typeface="Times New Roman"/>
                <a:sym typeface="Times New Roman"/>
              </a:rPr>
              <a:t>                                                                                                                                                                                                                                                                                     </a:t>
            </a:r>
            <a:endParaRPr dirty="0"/>
          </a:p>
          <a:p>
            <a:pPr marL="165100" marR="0" lvl="1" indent="0" algn="l" rtl="0">
              <a:lnSpc>
                <a:spcPct val="100000"/>
              </a:lnSpc>
              <a:spcBef>
                <a:spcPts val="0"/>
              </a:spcBef>
              <a:spcAft>
                <a:spcPts val="0"/>
              </a:spcAft>
              <a:buClr>
                <a:schemeClr val="dk1"/>
              </a:buClr>
              <a:buSzPts val="1200"/>
              <a:buFont typeface="Times New Roman"/>
              <a:buNone/>
            </a:pPr>
            <a:r>
              <a:rPr lang="en-US" sz="1200" b="0" i="0" u="none" strike="noStrike" cap="none" dirty="0">
                <a:solidFill>
                  <a:schemeClr val="dk1"/>
                </a:solidFill>
                <a:latin typeface="Times New Roman"/>
                <a:ea typeface="Times New Roman"/>
                <a:cs typeface="Times New Roman"/>
                <a:sym typeface="Times New Roman"/>
              </a:rPr>
              <a:t>5. SOTWARE USED…………………………………9</a:t>
            </a:r>
            <a:endParaRPr dirty="0"/>
          </a:p>
          <a:p>
            <a:pPr marL="165100" marR="0" lvl="1" indent="0" algn="l" rtl="0">
              <a:lnSpc>
                <a:spcPct val="100000"/>
              </a:lnSpc>
              <a:spcBef>
                <a:spcPts val="0"/>
              </a:spcBef>
              <a:spcAft>
                <a:spcPts val="0"/>
              </a:spcAft>
              <a:buClr>
                <a:schemeClr val="dk1"/>
              </a:buClr>
              <a:buSzPts val="1200"/>
              <a:buFont typeface="Times New Roman"/>
              <a:buNone/>
            </a:pPr>
            <a:endParaRPr sz="1200" b="0" i="0" u="none" strike="noStrike" cap="none" dirty="0">
              <a:solidFill>
                <a:schemeClr val="dk1"/>
              </a:solidFill>
              <a:latin typeface="Times New Roman"/>
              <a:ea typeface="Times New Roman"/>
              <a:cs typeface="Times New Roman"/>
              <a:sym typeface="Times New Roman"/>
            </a:endParaRPr>
          </a:p>
          <a:p>
            <a:pPr marL="774700" marR="0" lvl="2" indent="-342900" algn="l" rtl="0">
              <a:lnSpc>
                <a:spcPct val="100000"/>
              </a:lnSpc>
              <a:spcBef>
                <a:spcPts val="0"/>
              </a:spcBef>
              <a:spcAft>
                <a:spcPts val="0"/>
              </a:spcAft>
              <a:buClr>
                <a:schemeClr val="dk1"/>
              </a:buClr>
              <a:buSzPts val="1200"/>
              <a:buFont typeface="Times New Roman"/>
              <a:buNone/>
            </a:pPr>
            <a:r>
              <a:rPr lang="en-US" sz="1200" b="0" i="0" u="none" strike="noStrike" cap="none" dirty="0">
                <a:solidFill>
                  <a:schemeClr val="dk1"/>
                </a:solidFill>
                <a:latin typeface="Times New Roman"/>
                <a:ea typeface="Times New Roman"/>
                <a:cs typeface="Times New Roman"/>
                <a:sym typeface="Times New Roman"/>
              </a:rPr>
              <a:t>5.1	 ARDUINO IDE……………………………9</a:t>
            </a:r>
            <a:endParaRPr dirty="0"/>
          </a:p>
          <a:p>
            <a:pPr marL="0" marR="0" lvl="0" indent="0" algn="l" rtl="0">
              <a:lnSpc>
                <a:spcPct val="100000"/>
              </a:lnSpc>
              <a:spcBef>
                <a:spcPts val="0"/>
              </a:spcBef>
              <a:spcAft>
                <a:spcPts val="0"/>
              </a:spcAft>
              <a:buClr>
                <a:schemeClr val="dk1"/>
              </a:buClr>
              <a:buSzPts val="1200"/>
              <a:buFont typeface="Calibri"/>
              <a:buNone/>
            </a:pPr>
            <a:endParaRPr sz="1200" b="0" i="0" u="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200"/>
              <a:buFont typeface="Times New Roman"/>
              <a:buNone/>
            </a:pPr>
            <a:r>
              <a:rPr lang="en-US" sz="1200" b="0" i="0" u="none" dirty="0">
                <a:solidFill>
                  <a:schemeClr val="dk1"/>
                </a:solidFill>
                <a:latin typeface="Times New Roman"/>
                <a:ea typeface="Times New Roman"/>
                <a:cs typeface="Times New Roman"/>
                <a:sym typeface="Times New Roman"/>
              </a:rPr>
              <a:t>   6. CODE……………………………………………….10—11</a:t>
            </a:r>
            <a:endParaRPr dirty="0"/>
          </a:p>
          <a:p>
            <a:pPr marL="0" marR="0" lvl="0" indent="0" algn="l" rtl="0">
              <a:lnSpc>
                <a:spcPct val="100000"/>
              </a:lnSpc>
              <a:spcBef>
                <a:spcPts val="0"/>
              </a:spcBef>
              <a:spcAft>
                <a:spcPts val="0"/>
              </a:spcAft>
              <a:buClr>
                <a:schemeClr val="dk1"/>
              </a:buClr>
              <a:buSzPts val="1200"/>
              <a:buFont typeface="Times New Roman"/>
              <a:buNone/>
            </a:pPr>
            <a:r>
              <a:rPr lang="en-US" sz="1200" b="0" i="0" u="none" dirty="0">
                <a:solidFill>
                  <a:schemeClr val="dk1"/>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chemeClr val="dk1"/>
              </a:buClr>
              <a:buSzPts val="1200"/>
              <a:buFont typeface="Times New Roman"/>
              <a:buNone/>
            </a:pPr>
            <a:r>
              <a:rPr lang="en-US" sz="1200" b="0" i="0" u="none" dirty="0">
                <a:solidFill>
                  <a:schemeClr val="dk1"/>
                </a:solidFill>
                <a:latin typeface="Times New Roman"/>
                <a:ea typeface="Times New Roman"/>
                <a:cs typeface="Times New Roman"/>
                <a:sym typeface="Times New Roman"/>
              </a:rPr>
              <a:t>   7. References..................................................................11</a:t>
            </a:r>
            <a:endParaRPr dirty="0"/>
          </a:p>
          <a:p>
            <a:pPr marL="0" marR="0" lvl="0" indent="0" algn="l" rtl="0">
              <a:lnSpc>
                <a:spcPct val="100000"/>
              </a:lnSpc>
              <a:spcBef>
                <a:spcPts val="0"/>
              </a:spcBef>
              <a:spcAft>
                <a:spcPts val="0"/>
              </a:spcAft>
              <a:buClr>
                <a:schemeClr val="dk1"/>
              </a:buClr>
              <a:buSzPts val="1200"/>
              <a:buFont typeface="Times New Roman"/>
              <a:buNone/>
            </a:pPr>
            <a:r>
              <a:rPr lang="en-US" sz="1200" b="0" i="0" u="none" dirty="0">
                <a:solidFill>
                  <a:schemeClr val="dk1"/>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chemeClr val="dk1"/>
              </a:buClr>
              <a:buSzPts val="1200"/>
              <a:buFont typeface="Times New Roman"/>
              <a:buNone/>
            </a:pPr>
            <a:r>
              <a:rPr lang="en-US" sz="1200" b="0" i="0" u="none" dirty="0">
                <a:solidFill>
                  <a:schemeClr val="dk1"/>
                </a:solidFill>
                <a:latin typeface="Times New Roman"/>
                <a:ea typeface="Times New Roman"/>
                <a:cs typeface="Times New Roman"/>
                <a:sym typeface="Times New Roman"/>
              </a:rPr>
              <a:t>   8. CONCLUSION……………………………………12</a:t>
            </a:r>
            <a:endParaRPr dirty="0"/>
          </a:p>
          <a:p>
            <a:pPr marL="0" marR="0" lvl="0" indent="0" algn="l" rtl="0">
              <a:lnSpc>
                <a:spcPct val="202000"/>
              </a:lnSpc>
              <a:spcBef>
                <a:spcPts val="0"/>
              </a:spcBef>
              <a:spcAft>
                <a:spcPts val="0"/>
              </a:spcAft>
              <a:buClr>
                <a:schemeClr val="dk1"/>
              </a:buClr>
              <a:buSzPts val="1200"/>
              <a:buFont typeface="Times New Roman"/>
              <a:buNone/>
            </a:pPr>
            <a:r>
              <a:rPr lang="en-US" sz="1200" b="0" i="0" u="none" dirty="0">
                <a:solidFill>
                  <a:schemeClr val="dk1"/>
                </a:solidFill>
                <a:latin typeface="Times New Roman"/>
                <a:ea typeface="Times New Roman"/>
                <a:cs typeface="Times New Roman"/>
                <a:sym typeface="Times New Roman"/>
              </a:rPr>
              <a:t>   9. FUTURE DEVELOPMENTS …………………….12</a:t>
            </a:r>
            <a:endParaRPr dirty="0"/>
          </a:p>
          <a:p>
            <a:pPr marL="0" marR="0" lvl="0" indent="0" algn="l" rtl="0">
              <a:lnSpc>
                <a:spcPct val="202000"/>
              </a:lnSpc>
              <a:spcBef>
                <a:spcPts val="0"/>
              </a:spcBef>
              <a:spcAft>
                <a:spcPts val="0"/>
              </a:spcAft>
              <a:buClr>
                <a:schemeClr val="dk1"/>
              </a:buClr>
              <a:buSzPts val="1200"/>
              <a:buFont typeface="Calibri"/>
              <a:buNone/>
            </a:pPr>
            <a:endParaRPr sz="1200" b="0" i="0" u="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200" b="0" i="0" u="none" dirty="0">
              <a:solidFill>
                <a:schemeClr val="dk1"/>
              </a:solidFill>
              <a:latin typeface="Times New Roman"/>
              <a:ea typeface="Times New Roman"/>
              <a:cs typeface="Times New Roman"/>
              <a:sym typeface="Times New Roman"/>
            </a:endParaRPr>
          </a:p>
        </p:txBody>
      </p:sp>
      <p:sp>
        <p:nvSpPr>
          <p:cNvPr id="94" name="Google Shape;94;p12"/>
          <p:cNvSpPr txBox="1"/>
          <p:nvPr/>
        </p:nvSpPr>
        <p:spPr>
          <a:xfrm>
            <a:off x="2667000" y="9220200"/>
            <a:ext cx="1578000" cy="2160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3"/>
          <p:cNvSpPr txBox="1"/>
          <p:nvPr/>
        </p:nvSpPr>
        <p:spPr>
          <a:xfrm>
            <a:off x="582612" y="1212850"/>
            <a:ext cx="5742000" cy="1865400"/>
          </a:xfrm>
          <a:prstGeom prst="rect">
            <a:avLst/>
          </a:prstGeom>
          <a:noFill/>
          <a:ln>
            <a:noFill/>
          </a:ln>
        </p:spPr>
        <p:txBody>
          <a:bodyPr spcFirstLastPara="1" wrap="square" lIns="0" tIns="0" rIns="0" bIns="0" anchor="t" anchorCtr="0">
            <a:spAutoFit/>
          </a:bodyPr>
          <a:lstStyle/>
          <a:p>
            <a:pPr marL="12700" marR="0" lvl="0" indent="0" algn="just" rtl="0">
              <a:lnSpc>
                <a:spcPct val="100000"/>
              </a:lnSpc>
              <a:spcBef>
                <a:spcPts val="0"/>
              </a:spcBef>
              <a:spcAft>
                <a:spcPts val="0"/>
              </a:spcAft>
              <a:buClr>
                <a:schemeClr val="dk1"/>
              </a:buClr>
              <a:buSzPts val="1200"/>
              <a:buFont typeface="Times New Roman"/>
              <a:buNone/>
            </a:pPr>
            <a:r>
              <a:rPr lang="en-US" sz="1200" b="1" i="0" u="none">
                <a:solidFill>
                  <a:schemeClr val="dk1"/>
                </a:solidFill>
                <a:latin typeface="Times New Roman"/>
                <a:ea typeface="Times New Roman"/>
                <a:cs typeface="Times New Roman"/>
                <a:sym typeface="Times New Roman"/>
              </a:rPr>
              <a:t>ABSTRACT</a:t>
            </a:r>
            <a:endParaRPr/>
          </a:p>
          <a:p>
            <a:pPr marL="12700" marR="0" lvl="0" indent="0" algn="l" rtl="0">
              <a:lnSpc>
                <a:spcPct val="100000"/>
              </a:lnSpc>
              <a:spcBef>
                <a:spcPts val="0"/>
              </a:spcBef>
              <a:spcAft>
                <a:spcPts val="0"/>
              </a:spcAft>
              <a:buClr>
                <a:schemeClr val="dk1"/>
              </a:buClr>
              <a:buSzPts val="1200"/>
              <a:buFont typeface="Calibri"/>
              <a:buNone/>
            </a:pPr>
            <a:endParaRPr sz="1200" b="0" i="0" u="none">
              <a:solidFill>
                <a:schemeClr val="dk1"/>
              </a:solidFill>
              <a:latin typeface="Times New Roman"/>
              <a:ea typeface="Times New Roman"/>
              <a:cs typeface="Times New Roman"/>
              <a:sym typeface="Times New Roman"/>
            </a:endParaRPr>
          </a:p>
          <a:p>
            <a:pPr marL="12700" marR="0" lvl="0" indent="0" algn="just" rtl="0">
              <a:lnSpc>
                <a:spcPct val="102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There are about 18.7 million blind people in india.This blind stick is an initiative to help the blind people and make them self reliant.</a:t>
            </a:r>
            <a:endParaRPr/>
          </a:p>
          <a:p>
            <a:pPr marL="12700" marR="0" lvl="0" indent="0" algn="just" rtl="0">
              <a:lnSpc>
                <a:spcPct val="102000"/>
              </a:lnSpc>
              <a:spcBef>
                <a:spcPts val="0"/>
              </a:spcBef>
              <a:spcAft>
                <a:spcPts val="0"/>
              </a:spcAft>
              <a:buClr>
                <a:schemeClr val="dk1"/>
              </a:buClr>
              <a:buSzPts val="1200"/>
              <a:buFont typeface="Calibri"/>
              <a:buNone/>
            </a:pPr>
            <a:endParaRPr sz="1200" b="0" i="0" u="none">
              <a:solidFill>
                <a:schemeClr val="dk1"/>
              </a:solidFill>
              <a:latin typeface="Times New Roman"/>
              <a:ea typeface="Times New Roman"/>
              <a:cs typeface="Times New Roman"/>
              <a:sym typeface="Times New Roman"/>
            </a:endParaRPr>
          </a:p>
          <a:p>
            <a:pPr marL="12700" marR="0" lvl="0" indent="0" algn="just" rtl="0">
              <a:lnSpc>
                <a:spcPct val="102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The main objective of this project is to design a smart dustbin which will help in keeping our environment clean and also eco friendly. We are using ultrasonic sensor to know the distance at which the obstacle is present. </a:t>
            </a:r>
            <a:endParaRPr/>
          </a:p>
          <a:p>
            <a:pPr marL="12700" marR="0" lvl="0" indent="0" algn="just" rtl="0">
              <a:lnSpc>
                <a:spcPct val="102000"/>
              </a:lnSpc>
              <a:spcBef>
                <a:spcPts val="0"/>
              </a:spcBef>
              <a:spcAft>
                <a:spcPts val="0"/>
              </a:spcAft>
              <a:buClr>
                <a:schemeClr val="dk1"/>
              </a:buClr>
              <a:buSzPts val="1200"/>
              <a:buFont typeface="Calibri"/>
              <a:buNone/>
            </a:pPr>
            <a:endParaRPr sz="1200" b="0" i="0" u="none">
              <a:solidFill>
                <a:schemeClr val="dk1"/>
              </a:solidFill>
              <a:latin typeface="Times New Roman"/>
              <a:ea typeface="Times New Roman"/>
              <a:cs typeface="Times New Roman"/>
              <a:sym typeface="Times New Roman"/>
            </a:endParaRPr>
          </a:p>
          <a:p>
            <a:pPr marL="12700" marR="0" lvl="0" indent="0" algn="just" rtl="0">
              <a:lnSpc>
                <a:spcPct val="102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Our system is built using Arudino nano, Ultrasonic sensor and buzzer.</a:t>
            </a:r>
            <a:endParaRPr/>
          </a:p>
        </p:txBody>
      </p:sp>
      <p:sp>
        <p:nvSpPr>
          <p:cNvPr id="100" name="Google Shape;100;p13"/>
          <p:cNvSpPr txBox="1"/>
          <p:nvPr/>
        </p:nvSpPr>
        <p:spPr>
          <a:xfrm>
            <a:off x="582612" y="3502025"/>
            <a:ext cx="5692800" cy="19083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INTRODUCTION</a:t>
            </a:r>
            <a:endParaRPr/>
          </a:p>
          <a:p>
            <a:pPr marL="12700" marR="0" lvl="0" indent="0" algn="l" rtl="0">
              <a:lnSpc>
                <a:spcPct val="100000"/>
              </a:lnSpc>
              <a:spcBef>
                <a:spcPts val="0"/>
              </a:spcBef>
              <a:spcAft>
                <a:spcPts val="0"/>
              </a:spcAft>
              <a:buClr>
                <a:schemeClr val="dk1"/>
              </a:buClr>
              <a:buSzPts val="1200"/>
              <a:buFont typeface="Calibri"/>
              <a:buNone/>
            </a:pPr>
            <a:endParaRPr sz="12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rgbClr val="767575"/>
              </a:buClr>
              <a:buSzPts val="1200"/>
              <a:buFont typeface="Times New Roman"/>
              <a:buNone/>
            </a:pPr>
            <a:r>
              <a:rPr lang="en-US" sz="1200" b="0" i="0" u="none">
                <a:solidFill>
                  <a:srgbClr val="767575"/>
                </a:solidFill>
                <a:latin typeface="Times New Roman"/>
                <a:ea typeface="Times New Roman"/>
                <a:cs typeface="Times New Roman"/>
                <a:sym typeface="Times New Roman"/>
              </a:rPr>
              <a:t>Blind stick is an innovative stick designed for visually disabled people for improved navigation. We here propose an advanced blind stick that allows visually challenged people to navigate with ease using advanced technology. The blind stick is integrated with ultrasonic sensor . Our proposed project first uses ultrasonic sensors to detect obstacles ahead using ultrasonic waves. On sensing obstacles the sensor passes this data to the microcontroller. The microcontroller then processes this data and calculates if the obstacle is close enough. If the obstacle is not that close the circuit does nothing. If the obstacle is close the microcontroller sends a signal to sound a buzzer. </a:t>
            </a:r>
            <a:endParaRPr/>
          </a:p>
        </p:txBody>
      </p:sp>
      <p:sp>
        <p:nvSpPr>
          <p:cNvPr id="101" name="Google Shape;101;p13"/>
          <p:cNvSpPr txBox="1"/>
          <p:nvPr/>
        </p:nvSpPr>
        <p:spPr>
          <a:xfrm>
            <a:off x="2667000" y="9220200"/>
            <a:ext cx="1578000" cy="2160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6</a:t>
            </a:fld>
            <a:endParaRPr/>
          </a:p>
        </p:txBody>
      </p:sp>
      <p:pic>
        <p:nvPicPr>
          <p:cNvPr id="102" name="Google Shape;102;p13"/>
          <p:cNvPicPr preferRelativeResize="0"/>
          <p:nvPr/>
        </p:nvPicPr>
        <p:blipFill>
          <a:blip r:embed="rId3">
            <a:alphaModFix/>
          </a:blip>
          <a:stretch>
            <a:fillRect/>
          </a:stretch>
        </p:blipFill>
        <p:spPr>
          <a:xfrm flipH="1">
            <a:off x="2667000" y="5834077"/>
            <a:ext cx="910300" cy="36888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p:nvPr/>
        </p:nvSpPr>
        <p:spPr>
          <a:xfrm>
            <a:off x="612775" y="844550"/>
            <a:ext cx="5661000" cy="1000200"/>
          </a:xfrm>
          <a:prstGeom prst="rect">
            <a:avLst/>
          </a:prstGeom>
          <a:noFill/>
          <a:ln>
            <a:noFill/>
          </a:ln>
        </p:spPr>
        <p:txBody>
          <a:bodyPr spcFirstLastPara="1" wrap="square" lIns="0" tIns="0" rIns="0" bIns="0" anchor="t" anchorCtr="0">
            <a:spAutoFit/>
          </a:bodyPr>
          <a:lstStyle/>
          <a:p>
            <a:pPr marL="12700" marR="0" lvl="0" indent="0" algn="just"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PROJECT WORK FLOW</a:t>
            </a:r>
            <a:endParaRPr/>
          </a:p>
          <a:p>
            <a:pPr marL="12700" marR="0" lvl="0" indent="0" algn="l" rtl="0">
              <a:lnSpc>
                <a:spcPct val="100000"/>
              </a:lnSpc>
              <a:spcBef>
                <a:spcPts val="0"/>
              </a:spcBef>
              <a:spcAft>
                <a:spcPts val="0"/>
              </a:spcAft>
              <a:buClr>
                <a:schemeClr val="dk1"/>
              </a:buClr>
              <a:buSzPts val="1200"/>
              <a:buFont typeface="Calibri"/>
              <a:buNone/>
            </a:pPr>
            <a:endParaRPr sz="12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The blind stick is switched on. The blind stick has an uv sensor and buzzer present on it. When an object is present within 50 cm the uv sensor immediately detects the object  and send a message to the buzzer to buzz indicating an obstacle is present in the path</a:t>
            </a:r>
            <a:r>
              <a:rPr lang="en-US" sz="1300" b="0" i="0" u="none">
                <a:solidFill>
                  <a:schemeClr val="dk1"/>
                </a:solidFill>
                <a:latin typeface="Times New Roman"/>
                <a:ea typeface="Times New Roman"/>
                <a:cs typeface="Times New Roman"/>
                <a:sym typeface="Times New Roman"/>
              </a:rPr>
              <a:t>.</a:t>
            </a:r>
            <a:endParaRPr/>
          </a:p>
        </p:txBody>
      </p:sp>
      <p:sp>
        <p:nvSpPr>
          <p:cNvPr id="108" name="Google Shape;108;p14"/>
          <p:cNvSpPr/>
          <p:nvPr/>
        </p:nvSpPr>
        <p:spPr>
          <a:xfrm>
            <a:off x="587375" y="4186237"/>
            <a:ext cx="5688965" cy="188756"/>
          </a:xfrm>
          <a:custGeom>
            <a:avLst/>
            <a:gdLst/>
            <a:ahLst/>
            <a:cxnLst/>
            <a:rect l="l" t="t" r="r" b="b"/>
            <a:pathLst>
              <a:path w="5688965" h="189229" extrusionOk="0">
                <a:moveTo>
                  <a:pt x="0" y="188975"/>
                </a:moveTo>
                <a:lnTo>
                  <a:pt x="5688848" y="188975"/>
                </a:lnTo>
                <a:lnTo>
                  <a:pt x="5688848" y="0"/>
                </a:lnTo>
                <a:lnTo>
                  <a:pt x="0" y="0"/>
                </a:lnTo>
                <a:lnTo>
                  <a:pt x="0" y="188975"/>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9" name="Google Shape;109;p14"/>
          <p:cNvSpPr/>
          <p:nvPr/>
        </p:nvSpPr>
        <p:spPr>
          <a:xfrm>
            <a:off x="587375" y="4375150"/>
            <a:ext cx="5688965" cy="190657"/>
          </a:xfrm>
          <a:custGeom>
            <a:avLst/>
            <a:gdLst/>
            <a:ahLst/>
            <a:cxnLst/>
            <a:rect l="l" t="t" r="r" b="b"/>
            <a:pathLst>
              <a:path w="5688965" h="191135" extrusionOk="0">
                <a:moveTo>
                  <a:pt x="0" y="190809"/>
                </a:moveTo>
                <a:lnTo>
                  <a:pt x="5688848" y="190809"/>
                </a:lnTo>
                <a:lnTo>
                  <a:pt x="5688848" y="0"/>
                </a:lnTo>
                <a:lnTo>
                  <a:pt x="0" y="0"/>
                </a:lnTo>
                <a:lnTo>
                  <a:pt x="0" y="190809"/>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0" name="Google Shape;110;p14"/>
          <p:cNvSpPr/>
          <p:nvPr/>
        </p:nvSpPr>
        <p:spPr>
          <a:xfrm>
            <a:off x="587375" y="4565650"/>
            <a:ext cx="5688965" cy="188756"/>
          </a:xfrm>
          <a:custGeom>
            <a:avLst/>
            <a:gdLst/>
            <a:ahLst/>
            <a:cxnLst/>
            <a:rect l="l" t="t" r="r" b="b"/>
            <a:pathLst>
              <a:path w="5688965" h="189229" extrusionOk="0">
                <a:moveTo>
                  <a:pt x="0" y="188975"/>
                </a:moveTo>
                <a:lnTo>
                  <a:pt x="5688848" y="188975"/>
                </a:lnTo>
                <a:lnTo>
                  <a:pt x="5688848" y="0"/>
                </a:lnTo>
                <a:lnTo>
                  <a:pt x="0" y="0"/>
                </a:lnTo>
                <a:lnTo>
                  <a:pt x="0" y="188975"/>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1" name="Google Shape;111;p14"/>
          <p:cNvSpPr/>
          <p:nvPr/>
        </p:nvSpPr>
        <p:spPr>
          <a:xfrm>
            <a:off x="657225" y="4375150"/>
            <a:ext cx="5617853" cy="874204"/>
          </a:xfrm>
          <a:custGeom>
            <a:avLst/>
            <a:gdLst/>
            <a:ahLst/>
            <a:cxnLst/>
            <a:rect l="l" t="t" r="r" b="b"/>
            <a:pathLst>
              <a:path w="5688965" h="495300" extrusionOk="0">
                <a:moveTo>
                  <a:pt x="0" y="495299"/>
                </a:moveTo>
                <a:lnTo>
                  <a:pt x="5688848" y="495299"/>
                </a:lnTo>
                <a:lnTo>
                  <a:pt x="5688848" y="0"/>
                </a:lnTo>
                <a:lnTo>
                  <a:pt x="0" y="0"/>
                </a:lnTo>
                <a:lnTo>
                  <a:pt x="0" y="495299"/>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2" name="Google Shape;112;p14"/>
          <p:cNvSpPr/>
          <p:nvPr/>
        </p:nvSpPr>
        <p:spPr>
          <a:xfrm>
            <a:off x="587375" y="5249862"/>
            <a:ext cx="5688965" cy="190500"/>
          </a:xfrm>
          <a:custGeom>
            <a:avLst/>
            <a:gdLst/>
            <a:ahLst/>
            <a:cxnLst/>
            <a:rect l="l" t="t" r="r" b="b"/>
            <a:pathLst>
              <a:path w="5688965" h="190500" extrusionOk="0">
                <a:moveTo>
                  <a:pt x="0" y="190499"/>
                </a:moveTo>
                <a:lnTo>
                  <a:pt x="5688848" y="190499"/>
                </a:lnTo>
                <a:lnTo>
                  <a:pt x="5688848" y="0"/>
                </a:lnTo>
                <a:lnTo>
                  <a:pt x="0" y="0"/>
                </a:lnTo>
                <a:lnTo>
                  <a:pt x="0" y="190499"/>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3" name="Google Shape;113;p14"/>
          <p:cNvSpPr/>
          <p:nvPr/>
        </p:nvSpPr>
        <p:spPr>
          <a:xfrm>
            <a:off x="587375" y="5440362"/>
            <a:ext cx="5688965" cy="188756"/>
          </a:xfrm>
          <a:custGeom>
            <a:avLst/>
            <a:gdLst/>
            <a:ahLst/>
            <a:cxnLst/>
            <a:rect l="l" t="t" r="r" b="b"/>
            <a:pathLst>
              <a:path w="5688965" h="189229" extrusionOk="0">
                <a:moveTo>
                  <a:pt x="0" y="188975"/>
                </a:moveTo>
                <a:lnTo>
                  <a:pt x="5688848" y="188975"/>
                </a:lnTo>
                <a:lnTo>
                  <a:pt x="5688848" y="0"/>
                </a:lnTo>
                <a:lnTo>
                  <a:pt x="0" y="0"/>
                </a:lnTo>
                <a:lnTo>
                  <a:pt x="0" y="188975"/>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4" name="Google Shape;114;p14"/>
          <p:cNvSpPr/>
          <p:nvPr/>
        </p:nvSpPr>
        <p:spPr>
          <a:xfrm>
            <a:off x="587375" y="5629275"/>
            <a:ext cx="5688965" cy="190500"/>
          </a:xfrm>
          <a:custGeom>
            <a:avLst/>
            <a:gdLst/>
            <a:ahLst/>
            <a:cxnLst/>
            <a:rect l="l" t="t" r="r" b="b"/>
            <a:pathLst>
              <a:path w="5688965" h="190500" extrusionOk="0">
                <a:moveTo>
                  <a:pt x="0" y="190499"/>
                </a:moveTo>
                <a:lnTo>
                  <a:pt x="5688848" y="190499"/>
                </a:lnTo>
                <a:lnTo>
                  <a:pt x="5688848" y="0"/>
                </a:lnTo>
                <a:lnTo>
                  <a:pt x="0" y="0"/>
                </a:lnTo>
                <a:lnTo>
                  <a:pt x="0" y="190499"/>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5" name="Google Shape;115;p14"/>
          <p:cNvSpPr/>
          <p:nvPr/>
        </p:nvSpPr>
        <p:spPr>
          <a:xfrm>
            <a:off x="587375" y="5819775"/>
            <a:ext cx="5688965" cy="188756"/>
          </a:xfrm>
          <a:custGeom>
            <a:avLst/>
            <a:gdLst/>
            <a:ahLst/>
            <a:cxnLst/>
            <a:rect l="l" t="t" r="r" b="b"/>
            <a:pathLst>
              <a:path w="5688965" h="189229" extrusionOk="0">
                <a:moveTo>
                  <a:pt x="0" y="188975"/>
                </a:moveTo>
                <a:lnTo>
                  <a:pt x="5688848" y="188975"/>
                </a:lnTo>
                <a:lnTo>
                  <a:pt x="5688848" y="0"/>
                </a:lnTo>
                <a:lnTo>
                  <a:pt x="0" y="0"/>
                </a:lnTo>
                <a:lnTo>
                  <a:pt x="0" y="188975"/>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6" name="Google Shape;116;p14"/>
          <p:cNvSpPr txBox="1"/>
          <p:nvPr/>
        </p:nvSpPr>
        <p:spPr>
          <a:xfrm>
            <a:off x="633412" y="2430462"/>
            <a:ext cx="5618100" cy="3075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HARDWARE USED</a:t>
            </a:r>
            <a:endParaRPr/>
          </a:p>
          <a:p>
            <a:pPr marL="12700" marR="0" lvl="0" indent="0" algn="l" rtl="0">
              <a:lnSpc>
                <a:spcPct val="100000"/>
              </a:lnSpc>
              <a:spcBef>
                <a:spcPts val="0"/>
              </a:spcBef>
              <a:spcAft>
                <a:spcPts val="0"/>
              </a:spcAft>
              <a:buClr>
                <a:schemeClr val="dk1"/>
              </a:buClr>
              <a:buSzPts val="1200"/>
              <a:buFont typeface="Calibri"/>
              <a:buNone/>
            </a:pPr>
            <a:endParaRPr sz="12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1"/>
              </a:buClr>
              <a:buSzPts val="1400"/>
              <a:buFont typeface="Times New Roman"/>
              <a:buNone/>
            </a:pPr>
            <a:r>
              <a:rPr lang="en-US" sz="1400" b="1" i="0" u="none">
                <a:solidFill>
                  <a:schemeClr val="dk1"/>
                </a:solidFill>
                <a:latin typeface="Times New Roman"/>
                <a:ea typeface="Times New Roman"/>
                <a:cs typeface="Times New Roman"/>
                <a:sym typeface="Times New Roman"/>
              </a:rPr>
              <a:t>ARUDINO NANO a000005</a:t>
            </a:r>
            <a:endParaRPr/>
          </a:p>
          <a:p>
            <a:pPr marL="12700" marR="0" lvl="0" indent="0" algn="just" rtl="0">
              <a:lnSpc>
                <a:spcPct val="100000"/>
              </a:lnSpc>
              <a:spcBef>
                <a:spcPts val="0"/>
              </a:spcBef>
              <a:spcAft>
                <a:spcPts val="0"/>
              </a:spcAft>
              <a:buClr>
                <a:srgbClr val="666666"/>
              </a:buClr>
              <a:buSzPts val="1200"/>
              <a:buFont typeface="Times New Roman"/>
              <a:buNone/>
            </a:pPr>
            <a:r>
              <a:rPr lang="en-US" sz="1200" b="0" i="0" u="none">
                <a:solidFill>
                  <a:srgbClr val="666666"/>
                </a:solidFill>
                <a:latin typeface="Times New Roman"/>
                <a:ea typeface="Times New Roman"/>
                <a:cs typeface="Times New Roman"/>
                <a:sym typeface="Times New Roman"/>
              </a:rPr>
              <a:t>Arduino Nano is one type of microcontroller board, and it is designed by Arduino.cc. It can be built with a microcontroller like  Atmega328. This microcontroller is also used in arduino UNO. It is a small size board and also flexible with a wide variety of applications. Other Arduino boards mainly include Arduino Mega, Arduino Pro Mini, Arduino UNO, Arduino YUN, Arduino Lilypad, Arduino Leonardo, and Arduino Due. And other development boards are AVR Development Board, PIC Development Board, Rasberry pi, Intel Edison, MSP430 Launchpad, and ESP32 board.</a:t>
            </a:r>
            <a:endParaRPr/>
          </a:p>
          <a:p>
            <a:pPr marL="12700" marR="0" lvl="0" indent="0" algn="just" rtl="0">
              <a:lnSpc>
                <a:spcPct val="100000"/>
              </a:lnSpc>
              <a:spcBef>
                <a:spcPts val="0"/>
              </a:spcBef>
              <a:spcAft>
                <a:spcPts val="0"/>
              </a:spcAft>
              <a:buClr>
                <a:srgbClr val="666666"/>
              </a:buClr>
              <a:buSzPts val="1200"/>
              <a:buFont typeface="Times New Roman"/>
              <a:buNone/>
            </a:pPr>
            <a:r>
              <a:rPr lang="en-US" sz="1200" b="0" i="0" u="none">
                <a:solidFill>
                  <a:srgbClr val="666666"/>
                </a:solidFill>
                <a:latin typeface="Times New Roman"/>
                <a:ea typeface="Times New Roman"/>
                <a:cs typeface="Times New Roman"/>
                <a:sym typeface="Times New Roman"/>
              </a:rPr>
              <a:t>This board has many functions and features like an Arduino Duemilanove board. However, this Nano board is different in packaging. It doesn’t have any DC jack so that the power supply can be given using a small USB port otherwise straightly connected to the pins like VCC &amp; GND. This board can be supplied with 6 to 20volts using a mini USB port on the board.</a:t>
            </a:r>
            <a:endParaRPr/>
          </a:p>
          <a:p>
            <a:pPr marL="0" marR="0" lvl="0" indent="0" algn="l" rtl="0">
              <a:lnSpc>
                <a:spcPct val="100000"/>
              </a:lnSpc>
              <a:spcBef>
                <a:spcPts val="0"/>
              </a:spcBef>
              <a:spcAft>
                <a:spcPts val="0"/>
              </a:spcAft>
              <a:buNone/>
            </a:pPr>
            <a:endParaRPr sz="1200" b="0" i="0" u="none">
              <a:solidFill>
                <a:srgbClr val="666666"/>
              </a:solidFill>
              <a:latin typeface="Times New Roman"/>
              <a:ea typeface="Times New Roman"/>
              <a:cs typeface="Times New Roman"/>
              <a:sym typeface="Times New Roman"/>
            </a:endParaRPr>
          </a:p>
        </p:txBody>
      </p:sp>
      <p:sp>
        <p:nvSpPr>
          <p:cNvPr id="117" name="Google Shape;117;p14"/>
          <p:cNvSpPr txBox="1"/>
          <p:nvPr/>
        </p:nvSpPr>
        <p:spPr>
          <a:xfrm>
            <a:off x="4619625" y="8077200"/>
            <a:ext cx="1654200" cy="1539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ARUDINO NANO a000005</a:t>
            </a:r>
            <a:endParaRPr/>
          </a:p>
        </p:txBody>
      </p:sp>
      <p:sp>
        <p:nvSpPr>
          <p:cNvPr id="118" name="Google Shape;118;p14"/>
          <p:cNvSpPr txBox="1"/>
          <p:nvPr/>
        </p:nvSpPr>
        <p:spPr>
          <a:xfrm>
            <a:off x="2667000" y="9220200"/>
            <a:ext cx="1578000" cy="2160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7</a:t>
            </a:fld>
            <a:endParaRPr/>
          </a:p>
        </p:txBody>
      </p:sp>
      <p:pic>
        <p:nvPicPr>
          <p:cNvPr id="119" name="Google Shape;119;p14" descr="Diagram, schematic&#10;&#10;Description automatically generated"/>
          <p:cNvPicPr preferRelativeResize="0"/>
          <p:nvPr/>
        </p:nvPicPr>
        <p:blipFill rotWithShape="1">
          <a:blip r:embed="rId3">
            <a:alphaModFix/>
          </a:blip>
          <a:srcRect/>
          <a:stretch/>
        </p:blipFill>
        <p:spPr>
          <a:xfrm>
            <a:off x="1143000" y="5629275"/>
            <a:ext cx="2855914" cy="285591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5"/>
          <p:cNvSpPr txBox="1"/>
          <p:nvPr/>
        </p:nvSpPr>
        <p:spPr>
          <a:xfrm>
            <a:off x="582612" y="835025"/>
            <a:ext cx="5691300" cy="2862300"/>
          </a:xfrm>
          <a:prstGeom prst="rect">
            <a:avLst/>
          </a:prstGeom>
          <a:noFill/>
          <a:ln>
            <a:noFill/>
          </a:ln>
        </p:spPr>
        <p:txBody>
          <a:bodyPr spcFirstLastPara="1" wrap="square" lIns="0" tIns="0" rIns="0" bIns="0" anchor="t" anchorCtr="0">
            <a:spAutoFit/>
          </a:bodyPr>
          <a:lstStyle/>
          <a:p>
            <a:pPr marL="12700" marR="0" lvl="0" indent="0" algn="just" rtl="0">
              <a:lnSpc>
                <a:spcPct val="100000"/>
              </a:lnSpc>
              <a:spcBef>
                <a:spcPts val="0"/>
              </a:spcBef>
              <a:spcAft>
                <a:spcPts val="0"/>
              </a:spcAft>
              <a:buClr>
                <a:schemeClr val="dk1"/>
              </a:buClr>
              <a:buSzPts val="1400"/>
              <a:buFont typeface="Times New Roman"/>
              <a:buNone/>
            </a:pPr>
            <a:r>
              <a:rPr lang="en-US" sz="1400" b="1" i="0" u="none">
                <a:solidFill>
                  <a:schemeClr val="dk1"/>
                </a:solidFill>
                <a:latin typeface="Times New Roman"/>
                <a:ea typeface="Times New Roman"/>
                <a:cs typeface="Times New Roman"/>
                <a:sym typeface="Times New Roman"/>
              </a:rPr>
              <a:t>ULTRASONIC SENSOR</a:t>
            </a:r>
            <a:endParaRPr/>
          </a:p>
          <a:p>
            <a:pPr marL="12700" marR="0" lvl="0" indent="0" algn="l" rtl="0">
              <a:lnSpc>
                <a:spcPct val="100000"/>
              </a:lnSpc>
              <a:spcBef>
                <a:spcPts val="0"/>
              </a:spcBef>
              <a:spcAft>
                <a:spcPts val="0"/>
              </a:spcAft>
              <a:buClr>
                <a:schemeClr val="dk1"/>
              </a:buClr>
              <a:buSzPts val="1200"/>
              <a:buFont typeface="Calibri"/>
              <a:buNone/>
            </a:pPr>
            <a:endParaRPr sz="1200" b="0" i="0" u="none">
              <a:solidFill>
                <a:schemeClr val="dk1"/>
              </a:solidFill>
              <a:latin typeface="Times New Roman"/>
              <a:ea typeface="Times New Roman"/>
              <a:cs typeface="Times New Roman"/>
              <a:sym typeface="Times New Roman"/>
            </a:endParaRPr>
          </a:p>
          <a:p>
            <a:pPr marL="12700" marR="0" lvl="0" indent="0" algn="just" rtl="0">
              <a:lnSpc>
                <a:spcPct val="102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An ultrasonic sensor is an electronic device that measures the distance of a target object by emitting ultrasonic sound waves, and converts the reflected sound into an electrical signal. Ultrasonic waves travel faster than the speed of audible sound (i.e. the sound that humans can hear). Ultrasonic sensors have two main components: the transmitter (which emits the sound using piezoelectric crystals) and the receiver (which encounters the sound after it has travelled to and from the target). In order to calculate the distance between the sensor and the object, the sensor measures the time it takes between the emission of the sound by the transmitter to its contact with the receiver. The formula for this calculation is D = ½ T x C (where D is the distance, T is the time, and C is the speed of sound ~ 343 meters/second). Ultrasonic  sensors  are  also  used  as  level  sensors  to  detect,  monitor,  and  regulate  liquid levels  in  closed  containers  (such  as  vats  in  chemical  factories).  Most  notably,  ultrasonic technology has enabled the medical industry to produce images of internal organs, identify tumors, and ensure the health of babies in the womb</a:t>
            </a:r>
            <a:endParaRPr/>
          </a:p>
        </p:txBody>
      </p:sp>
      <p:sp>
        <p:nvSpPr>
          <p:cNvPr id="125" name="Google Shape;125;p15"/>
          <p:cNvSpPr/>
          <p:nvPr/>
        </p:nvSpPr>
        <p:spPr>
          <a:xfrm>
            <a:off x="587375" y="6051550"/>
            <a:ext cx="5688965" cy="252725"/>
          </a:xfrm>
          <a:custGeom>
            <a:avLst/>
            <a:gdLst/>
            <a:ahLst/>
            <a:cxnLst/>
            <a:rect l="l" t="t" r="r" b="b"/>
            <a:pathLst>
              <a:path w="5688965" h="252095" extrusionOk="0">
                <a:moveTo>
                  <a:pt x="0" y="251769"/>
                </a:moveTo>
                <a:lnTo>
                  <a:pt x="5688848" y="251769"/>
                </a:lnTo>
                <a:lnTo>
                  <a:pt x="5688848" y="0"/>
                </a:lnTo>
                <a:lnTo>
                  <a:pt x="0" y="0"/>
                </a:lnTo>
                <a:lnTo>
                  <a:pt x="0" y="251769"/>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6" name="Google Shape;126;p15"/>
          <p:cNvSpPr/>
          <p:nvPr/>
        </p:nvSpPr>
        <p:spPr>
          <a:xfrm>
            <a:off x="587375" y="6302375"/>
            <a:ext cx="5688965" cy="176136"/>
          </a:xfrm>
          <a:custGeom>
            <a:avLst/>
            <a:gdLst/>
            <a:ahLst/>
            <a:cxnLst/>
            <a:rect l="l" t="t" r="r" b="b"/>
            <a:pathLst>
              <a:path w="5688965" h="175260" extrusionOk="0">
                <a:moveTo>
                  <a:pt x="0" y="175259"/>
                </a:moveTo>
                <a:lnTo>
                  <a:pt x="5688848" y="175259"/>
                </a:lnTo>
                <a:lnTo>
                  <a:pt x="5688848" y="0"/>
                </a:lnTo>
                <a:lnTo>
                  <a:pt x="0" y="0"/>
                </a:lnTo>
                <a:lnTo>
                  <a:pt x="0" y="175259"/>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7" name="Google Shape;127;p15"/>
          <p:cNvSpPr/>
          <p:nvPr/>
        </p:nvSpPr>
        <p:spPr>
          <a:xfrm>
            <a:off x="587375" y="7004050"/>
            <a:ext cx="5688965" cy="250830"/>
          </a:xfrm>
          <a:custGeom>
            <a:avLst/>
            <a:gdLst/>
            <a:ahLst/>
            <a:cxnLst/>
            <a:rect l="l" t="t" r="r" b="b"/>
            <a:pathLst>
              <a:path w="5688965" h="251459" extrusionOk="0">
                <a:moveTo>
                  <a:pt x="0" y="251459"/>
                </a:moveTo>
                <a:lnTo>
                  <a:pt x="5688848" y="251459"/>
                </a:lnTo>
                <a:lnTo>
                  <a:pt x="5688848" y="0"/>
                </a:lnTo>
                <a:lnTo>
                  <a:pt x="0" y="0"/>
                </a:lnTo>
                <a:lnTo>
                  <a:pt x="0" y="251459"/>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8" name="Google Shape;128;p15"/>
          <p:cNvSpPr/>
          <p:nvPr/>
        </p:nvSpPr>
        <p:spPr>
          <a:xfrm>
            <a:off x="587375" y="7605712"/>
            <a:ext cx="5688965" cy="176135"/>
          </a:xfrm>
          <a:custGeom>
            <a:avLst/>
            <a:gdLst/>
            <a:ahLst/>
            <a:cxnLst/>
            <a:rect l="l" t="t" r="r" b="b"/>
            <a:pathLst>
              <a:path w="5688965" h="175259" extrusionOk="0">
                <a:moveTo>
                  <a:pt x="0" y="175259"/>
                </a:moveTo>
                <a:lnTo>
                  <a:pt x="5688848" y="175259"/>
                </a:lnTo>
                <a:lnTo>
                  <a:pt x="5688848" y="0"/>
                </a:lnTo>
                <a:lnTo>
                  <a:pt x="0" y="0"/>
                </a:lnTo>
                <a:lnTo>
                  <a:pt x="0" y="175259"/>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9" name="Google Shape;129;p15"/>
          <p:cNvSpPr/>
          <p:nvPr/>
        </p:nvSpPr>
        <p:spPr>
          <a:xfrm>
            <a:off x="381000" y="7772400"/>
            <a:ext cx="5688965" cy="174821"/>
          </a:xfrm>
          <a:custGeom>
            <a:avLst/>
            <a:gdLst/>
            <a:ahLst/>
            <a:cxnLst/>
            <a:rect l="l" t="t" r="r" b="b"/>
            <a:pathLst>
              <a:path w="5688965" h="175259" extrusionOk="0">
                <a:moveTo>
                  <a:pt x="0" y="175259"/>
                </a:moveTo>
                <a:lnTo>
                  <a:pt x="5688848" y="175259"/>
                </a:lnTo>
                <a:lnTo>
                  <a:pt x="5688848" y="0"/>
                </a:lnTo>
                <a:lnTo>
                  <a:pt x="0" y="0"/>
                </a:lnTo>
                <a:lnTo>
                  <a:pt x="0" y="175259"/>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0" name="Google Shape;130;p15"/>
          <p:cNvSpPr txBox="1"/>
          <p:nvPr/>
        </p:nvSpPr>
        <p:spPr>
          <a:xfrm>
            <a:off x="603250" y="3811587"/>
            <a:ext cx="3130500" cy="14193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1" name="Google Shape;131;p15"/>
          <p:cNvSpPr txBox="1"/>
          <p:nvPr/>
        </p:nvSpPr>
        <p:spPr>
          <a:xfrm>
            <a:off x="4191000" y="4752975"/>
            <a:ext cx="1143000" cy="27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ULTRASONIC</a:t>
            </a:r>
            <a:endParaRPr/>
          </a:p>
        </p:txBody>
      </p:sp>
      <p:sp>
        <p:nvSpPr>
          <p:cNvPr id="132" name="Google Shape;132;p15"/>
          <p:cNvSpPr txBox="1"/>
          <p:nvPr/>
        </p:nvSpPr>
        <p:spPr>
          <a:xfrm>
            <a:off x="322262" y="5334000"/>
            <a:ext cx="6172200" cy="29241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400"/>
              <a:buFont typeface="Times New Roman"/>
              <a:buNone/>
            </a:pPr>
            <a:r>
              <a:rPr lang="en-US" sz="1400" b="1" i="0" u="none">
                <a:solidFill>
                  <a:schemeClr val="dk1"/>
                </a:solidFill>
                <a:latin typeface="Times New Roman"/>
                <a:ea typeface="Times New Roman"/>
                <a:cs typeface="Times New Roman"/>
                <a:sym typeface="Times New Roman"/>
              </a:rPr>
              <a:t>PIEZO BUZZER</a:t>
            </a:r>
            <a:endParaRPr/>
          </a:p>
          <a:p>
            <a:pPr marL="0" marR="0" lvl="0" indent="0" algn="l"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In simplest terms, a piezo buzzer is a type of electronic device that’s used to produce a tone, alarm or sound. It’s lightweight with a simple construction, and it’s typically a low-cost product. Yet at the same time, depending on the piezo ceramic buzzer specifications, it’s also reliable and can be constructed in a wide range of sizes that work across varying frequencies to produce different sound outputs. Thanks to both the reliability and flexibility of piezoelectric vibration plates to produce audible signals — ranging from monotone buzzes and alarms to multi-tones and melodies — their applications in small, high-density assemblies are wide-ranging. What’s more: Their low power consumption makes them ideal for many battery-operated devices.</a:t>
            </a:r>
            <a:endParaRPr/>
          </a:p>
          <a:p>
            <a:pPr marL="0" marR="0" lvl="0" indent="0" algn="l"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With such characteristics, piezo buzzers are regularly used in alarms, warning devices and automobile alerts. In addition, since they can produce a wide range of audible signals, they’re also used in pest deterrent devices. And in the consumer electronics field, some of their most popular applications include sound generators in computers, telephones, toys and games — to name just a few.</a:t>
            </a:r>
            <a:endParaRPr/>
          </a:p>
          <a:p>
            <a:pPr marL="0" marR="0" lvl="0" indent="0" algn="l" rtl="0">
              <a:lnSpc>
                <a:spcPct val="100000"/>
              </a:lnSpc>
              <a:spcBef>
                <a:spcPts val="0"/>
              </a:spcBef>
              <a:spcAft>
                <a:spcPts val="0"/>
              </a:spcAft>
              <a:buNone/>
            </a:pPr>
            <a:endParaRPr sz="1200" b="0" i="0" u="none">
              <a:solidFill>
                <a:srgbClr val="000000"/>
              </a:solidFill>
              <a:latin typeface="Times New Roman"/>
              <a:ea typeface="Times New Roman"/>
              <a:cs typeface="Times New Roman"/>
              <a:sym typeface="Times New Roman"/>
            </a:endParaRPr>
          </a:p>
        </p:txBody>
      </p:sp>
      <p:sp>
        <p:nvSpPr>
          <p:cNvPr id="133" name="Google Shape;133;p15"/>
          <p:cNvSpPr txBox="1"/>
          <p:nvPr/>
        </p:nvSpPr>
        <p:spPr>
          <a:xfrm>
            <a:off x="4343400" y="8991600"/>
            <a:ext cx="1179600" cy="184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PIEZO BUZZER</a:t>
            </a:r>
            <a:endParaRPr/>
          </a:p>
        </p:txBody>
      </p:sp>
      <p:sp>
        <p:nvSpPr>
          <p:cNvPr id="134" name="Google Shape;134;p15"/>
          <p:cNvSpPr txBox="1"/>
          <p:nvPr/>
        </p:nvSpPr>
        <p:spPr>
          <a:xfrm>
            <a:off x="2667000" y="9220200"/>
            <a:ext cx="1578000" cy="2160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8</a:t>
            </a:fld>
            <a:endParaRPr/>
          </a:p>
        </p:txBody>
      </p:sp>
      <p:pic>
        <p:nvPicPr>
          <p:cNvPr id="135" name="Google Shape;135;p15"/>
          <p:cNvPicPr preferRelativeResize="0"/>
          <p:nvPr/>
        </p:nvPicPr>
        <p:blipFill rotWithShape="1">
          <a:blip r:embed="rId4">
            <a:alphaModFix/>
          </a:blip>
          <a:srcRect/>
          <a:stretch/>
        </p:blipFill>
        <p:spPr>
          <a:xfrm>
            <a:off x="1600200" y="8129587"/>
            <a:ext cx="1409700" cy="140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6"/>
          <p:cNvSpPr txBox="1"/>
          <p:nvPr/>
        </p:nvSpPr>
        <p:spPr>
          <a:xfrm>
            <a:off x="582612" y="844550"/>
            <a:ext cx="5600700" cy="2529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300"/>
              <a:buFont typeface="Calibri"/>
              <a:buNone/>
            </a:pPr>
            <a:endParaRPr sz="13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1"/>
              </a:buClr>
              <a:buSzPts val="1400"/>
              <a:buFont typeface="Times New Roman"/>
              <a:buNone/>
            </a:pPr>
            <a:r>
              <a:rPr lang="en-US" sz="1400" b="1" i="0" u="none">
                <a:solidFill>
                  <a:schemeClr val="dk1"/>
                </a:solidFill>
                <a:latin typeface="Times New Roman"/>
                <a:ea typeface="Times New Roman"/>
                <a:cs typeface="Times New Roman"/>
                <a:sym typeface="Times New Roman"/>
              </a:rPr>
              <a:t>ARDUINO IDE</a:t>
            </a:r>
            <a:endParaRPr/>
          </a:p>
          <a:p>
            <a:pPr marL="12700" marR="0" lvl="0" indent="0" algn="l" rtl="0">
              <a:lnSpc>
                <a:spcPct val="100000"/>
              </a:lnSpc>
              <a:spcBef>
                <a:spcPts val="0"/>
              </a:spcBef>
              <a:spcAft>
                <a:spcPts val="0"/>
              </a:spcAft>
              <a:buClr>
                <a:schemeClr val="dk1"/>
              </a:buClr>
              <a:buSzPts val="1200"/>
              <a:buFont typeface="Calibri"/>
              <a:buNone/>
            </a:pPr>
            <a:endParaRPr sz="1200" b="0" i="0" u="none">
              <a:solidFill>
                <a:schemeClr val="dk1"/>
              </a:solidFill>
              <a:latin typeface="Times New Roman"/>
              <a:ea typeface="Times New Roman"/>
              <a:cs typeface="Times New Roman"/>
              <a:sym typeface="Times New Roman"/>
            </a:endParaRPr>
          </a:p>
          <a:p>
            <a:pPr marL="12700" marR="0" lvl="0" indent="0" algn="l" rtl="0">
              <a:lnSpc>
                <a:spcPct val="102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The Arduino Integrated Development Environment (IDE) is a cross-platform application (for Windows, macOS, Linux) that is written in functions from C and C++. It is used to write and upload programs to Arduino compatible boards. The Arduino board is connected to a computer via USB, where it connects with the Arduino development environment (IDE). The user writes the Arduino code in the IDE, then uploads it to the microcontroller which executes the code, interacting with inputs and outputs such as sensors, motors, and lights. Arduino serial monitor can be opened by clicking on the magnifying glass icon on the upper right side of the IDE or under tools. The serial monitor is used mainly for interacting with the Arduino board using the computer and is a great tool for real-time monitoring and debugging</a:t>
            </a:r>
            <a:r>
              <a:rPr lang="en-US" sz="1400" b="0" i="0" u="none">
                <a:solidFill>
                  <a:schemeClr val="dk1"/>
                </a:solidFill>
                <a:latin typeface="Times New Roman"/>
                <a:ea typeface="Times New Roman"/>
                <a:cs typeface="Times New Roman"/>
                <a:sym typeface="Times New Roman"/>
              </a:rPr>
              <a:t>.</a:t>
            </a:r>
            <a:endParaRPr/>
          </a:p>
        </p:txBody>
      </p:sp>
      <p:sp>
        <p:nvSpPr>
          <p:cNvPr id="141" name="Google Shape;141;p16"/>
          <p:cNvSpPr txBox="1"/>
          <p:nvPr/>
        </p:nvSpPr>
        <p:spPr>
          <a:xfrm>
            <a:off x="595312" y="3810000"/>
            <a:ext cx="2581200" cy="321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2" name="Google Shape;142;p16"/>
          <p:cNvSpPr txBox="1"/>
          <p:nvPr/>
        </p:nvSpPr>
        <p:spPr>
          <a:xfrm>
            <a:off x="4114800" y="4635500"/>
            <a:ext cx="1436700" cy="15621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3" name="Google Shape;143;p16"/>
          <p:cNvSpPr txBox="1"/>
          <p:nvPr/>
        </p:nvSpPr>
        <p:spPr>
          <a:xfrm>
            <a:off x="2667000" y="9220200"/>
            <a:ext cx="1578000" cy="2160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9</a:t>
            </a:fld>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1601</Words>
  <Application>Microsoft Office PowerPoint</Application>
  <PresentationFormat>A4 Paper (210x297 mm)</PresentationFormat>
  <Paragraphs>165</Paragraphs>
  <Slides>12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Calibri</vt:lpstr>
      <vt:lpstr>Noto Sans Symbols</vt:lpstr>
      <vt:lpstr>Times New Roman</vt:lpstr>
      <vt:lpstr>1_Office Theme</vt:lpstr>
      <vt:lpstr>Office Theme</vt:lpstr>
      <vt:lpstr>PowerPoint Presentation</vt:lpstr>
      <vt:lpstr>Advanced Academic Center ( A Center For Inter-Disciplinary Research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Dritekshan Varma</cp:lastModifiedBy>
  <cp:revision>2</cp:revision>
  <dcterms:modified xsi:type="dcterms:W3CDTF">2022-10-20T15:54:20Z</dcterms:modified>
</cp:coreProperties>
</file>