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6858000" cy="9906000" type="A4"/>
  <p:notesSz cx="68580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BDED0DE-5AE6-40BD-8C60-6719F3373A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22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705350"/>
            <a:ext cx="5486400" cy="44577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9" name="Google Shape;49;p1: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46" name="Google Shape;146;p10: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53" name="Google Shape;153;p11: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705350"/>
            <a:ext cx="5486400" cy="44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1" name="Google Shape;61;p2: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2" name="Google Shape;72;p3: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82" name="Google Shape;82;p4: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0" name="Google Shape;90;p5: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7" name="Google Shape;97;p6: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05" name="Google Shape;105;p7: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22" name="Google Shape;122;p8: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8" name="Google Shape;138;p9: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2667000" y="9220200"/>
            <a:ext cx="1578000" cy="216000"/>
          </a:xfrm>
          <a:prstGeom prst="rect">
            <a:avLst/>
          </a:prstGeom>
          <a:noFill/>
          <a:ln>
            <a:noFill/>
          </a:ln>
        </p:spPr>
        <p:txBody>
          <a:bodyPr spcFirstLastPara="1" wrap="square" lIns="0" tIns="0" rIns="0" bIns="0" anchor="t" anchorCtr="0">
            <a:spAutoFit/>
          </a:bodyPr>
          <a:lstStyle>
            <a:lvl1pPr marL="0" marR="0" lvl="0"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342900" y="2278380"/>
            <a:ext cx="2983200" cy="65379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7" name="Google Shape;37;p6"/>
          <p:cNvSpPr txBox="1">
            <a:spLocks noGrp="1"/>
          </p:cNvSpPr>
          <p:nvPr>
            <p:ph type="body" idx="2"/>
          </p:nvPr>
        </p:nvSpPr>
        <p:spPr>
          <a:xfrm>
            <a:off x="3531869" y="2278380"/>
            <a:ext cx="2983200" cy="65379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1"/>
        <p:cNvGrpSpPr/>
        <p:nvPr/>
      </p:nvGrpSpPr>
      <p:grpSpPr>
        <a:xfrm>
          <a:off x="0" y="0"/>
          <a:ext cx="0" cy="0"/>
          <a:chOff x="0" y="0"/>
          <a:chExt cx="0" cy="0"/>
        </a:xfrm>
      </p:grpSpPr>
      <p:sp>
        <p:nvSpPr>
          <p:cNvPr id="42" name="Google Shape;42;p7"/>
          <p:cNvSpPr txBox="1">
            <a:spLocks noGrp="1"/>
          </p:cNvSpPr>
          <p:nvPr>
            <p:ph type="ctrTitle"/>
          </p:nvPr>
        </p:nvSpPr>
        <p:spPr>
          <a:xfrm>
            <a:off x="514350" y="3070860"/>
            <a:ext cx="5829300" cy="2080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 name="Google Shape;43;p7"/>
          <p:cNvSpPr txBox="1">
            <a:spLocks noGrp="1"/>
          </p:cNvSpPr>
          <p:nvPr>
            <p:ph type="subTitle" idx="1"/>
          </p:nvPr>
        </p:nvSpPr>
        <p:spPr>
          <a:xfrm>
            <a:off x="1028700" y="5547360"/>
            <a:ext cx="4800600" cy="2476500"/>
          </a:xfrm>
          <a:prstGeom prst="rect">
            <a:avLst/>
          </a:prstGeom>
          <a:noFill/>
          <a:ln>
            <a:noFill/>
          </a:ln>
        </p:spPr>
        <p:txBody>
          <a:bodyPr spcFirstLastPara="1" wrap="square" lIns="0" tIns="0" rIns="0" bIns="0" anchor="t" anchorCtr="0">
            <a:spAutoFit/>
          </a:bodyPr>
          <a:lstStyle>
            <a:lvl1pPr lvl="0" algn="l" rtl="0">
              <a:spcBef>
                <a:spcPts val="640"/>
              </a:spcBef>
              <a:spcAft>
                <a:spcPts val="0"/>
              </a:spcAft>
              <a:buClr>
                <a:schemeClr val="dk1"/>
              </a:buClr>
              <a:buSzPts val="3200"/>
              <a:buFont typeface="Calibri"/>
              <a:buChar char="•"/>
              <a:defRPr/>
            </a:lvl1pPr>
            <a:lvl2pPr lvl="1" algn="l" rtl="0">
              <a:spcBef>
                <a:spcPts val="360"/>
              </a:spcBef>
              <a:spcAft>
                <a:spcPts val="0"/>
              </a:spcAft>
              <a:buClr>
                <a:schemeClr val="dk1"/>
              </a:buClr>
              <a:buSzPts val="1800"/>
              <a:buChar char="–"/>
              <a:defRPr/>
            </a:lvl2pPr>
            <a:lvl3pPr lvl="2" algn="l" rtl="0">
              <a:spcBef>
                <a:spcPts val="360"/>
              </a:spcBef>
              <a:spcAft>
                <a:spcPts val="0"/>
              </a:spcAft>
              <a:buClr>
                <a:schemeClr val="dk1"/>
              </a:buClr>
              <a:buSzPts val="1800"/>
              <a:buChar char="•"/>
              <a:defRPr/>
            </a:lvl3pPr>
            <a:lvl4pPr lvl="3" algn="l" rtl="0">
              <a:spcBef>
                <a:spcPts val="360"/>
              </a:spcBef>
              <a:spcAft>
                <a:spcPts val="0"/>
              </a:spcAft>
              <a:buClr>
                <a:schemeClr val="dk1"/>
              </a:buClr>
              <a:buSzPts val="1800"/>
              <a:buChar char="–"/>
              <a:defRPr/>
            </a:lvl4pPr>
            <a:lvl5pPr lvl="4" algn="l" rtl="0">
              <a:spcBef>
                <a:spcPts val="360"/>
              </a:spcBef>
              <a:spcAft>
                <a:spcPts val="0"/>
              </a:spcAft>
              <a:buClr>
                <a:schemeClr val="dk1"/>
              </a:buClr>
              <a:buSzPts val="1800"/>
              <a:buChar char="»"/>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7"/>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139700" y="212725"/>
            <a:ext cx="6578700" cy="948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2667000" y="9220200"/>
            <a:ext cx="1578000" cy="216000"/>
          </a:xfrm>
          <a:prstGeom prst="rect">
            <a:avLst/>
          </a:prstGeom>
          <a:noFill/>
          <a:ln>
            <a:noFill/>
          </a:ln>
        </p:spPr>
        <p:txBody>
          <a:bodyPr spcFirstLastPara="1" wrap="square" lIns="0" tIns="0" rIns="0" bIns="0" anchor="t" anchorCtr="0">
            <a:spAutoFit/>
          </a:bodyPr>
          <a:lstStyle>
            <a:lvl1pPr marL="0" marR="0" lvl="0"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p:nvPr/>
        </p:nvSpPr>
        <p:spPr>
          <a:xfrm>
            <a:off x="139700" y="212725"/>
            <a:ext cx="6578700" cy="9480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Google Shape;18;p3"/>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9" name="Google Shape;19;p3"/>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p:nvPr/>
        </p:nvSpPr>
        <p:spPr>
          <a:xfrm>
            <a:off x="2111375" y="823912"/>
            <a:ext cx="2636700" cy="1371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8"/>
          <p:cNvSpPr txBox="1"/>
          <p:nvPr/>
        </p:nvSpPr>
        <p:spPr>
          <a:xfrm>
            <a:off x="657225" y="2919412"/>
            <a:ext cx="5573700" cy="1719300"/>
          </a:xfrm>
          <a:prstGeom prst="rect">
            <a:avLst/>
          </a:prstGeom>
          <a:noFill/>
          <a:ln>
            <a:noFill/>
          </a:ln>
        </p:spPr>
        <p:txBody>
          <a:bodyPr spcFirstLastPara="1" wrap="square" lIns="0" tIns="0" rIns="0" bIns="0" anchor="t" anchorCtr="0">
            <a:spAutoFit/>
          </a:bodyPr>
          <a:lstStyle/>
          <a:p>
            <a:pPr marL="12700" marR="0" lvl="0" indent="0" algn="ctr" rtl="0">
              <a:lnSpc>
                <a:spcPct val="104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A CENTER FOR INTER-DISCIPLINARY RESEARCH 2022-23</a:t>
            </a:r>
            <a:endParaRPr/>
          </a:p>
          <a:p>
            <a:pPr marL="12700" marR="0" lvl="0" indent="0" algn="ctr" rtl="0">
              <a:lnSpc>
                <a:spcPct val="100000"/>
              </a:lnSpc>
              <a:spcBef>
                <a:spcPts val="15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TITLE</a:t>
            </a:r>
            <a:endParaRPr/>
          </a:p>
          <a:p>
            <a:pPr marL="1270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SMART BLIND STICK</a:t>
            </a:r>
            <a:endParaRPr/>
          </a:p>
        </p:txBody>
      </p:sp>
      <p:sp>
        <p:nvSpPr>
          <p:cNvPr id="53" name="Google Shape;53;p8"/>
          <p:cNvSpPr txBox="1"/>
          <p:nvPr/>
        </p:nvSpPr>
        <p:spPr>
          <a:xfrm>
            <a:off x="2095500" y="5351462"/>
            <a:ext cx="2652600" cy="6462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SUPERVISED BY</a:t>
            </a:r>
            <a:endParaRPr/>
          </a:p>
          <a:p>
            <a:pPr marL="12700" marR="0" lvl="0" indent="0" algn="ctr" rtl="0">
              <a:lnSpc>
                <a:spcPct val="100000"/>
              </a:lnSpc>
              <a:spcBef>
                <a:spcPts val="110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SAI GOPI , PRAGNA</a:t>
            </a:r>
            <a:endParaRPr/>
          </a:p>
        </p:txBody>
      </p:sp>
      <p:sp>
        <p:nvSpPr>
          <p:cNvPr id="54" name="Google Shape;54;p8"/>
          <p:cNvSpPr txBox="1"/>
          <p:nvPr/>
        </p:nvSpPr>
        <p:spPr>
          <a:xfrm>
            <a:off x="2724150" y="6599237"/>
            <a:ext cx="1409700" cy="137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8"/>
          <p:cNvSpPr txBox="1"/>
          <p:nvPr/>
        </p:nvSpPr>
        <p:spPr>
          <a:xfrm>
            <a:off x="769937" y="8293100"/>
            <a:ext cx="5318100" cy="82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GOKARAJU RANGARAJU</a:t>
            </a:r>
            <a:endParaRPr/>
          </a:p>
          <a:p>
            <a:pPr marL="0" marR="0" lvl="0" indent="0" algn="ctr" rtl="0">
              <a:lnSpc>
                <a:spcPct val="122222"/>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INSTITUTE OF ENGINEERING AND TECHNOLOGY AUTONOMOUS</a:t>
            </a:r>
            <a:endParaRPr/>
          </a:p>
        </p:txBody>
      </p:sp>
      <p:sp>
        <p:nvSpPr>
          <p:cNvPr id="56" name="Google Shape;56;p8"/>
          <p:cNvSpPr/>
          <p:nvPr/>
        </p:nvSpPr>
        <p:spPr>
          <a:xfrm>
            <a:off x="1052512" y="4783137"/>
            <a:ext cx="4790440" cy="0"/>
          </a:xfrm>
          <a:custGeom>
            <a:avLst/>
            <a:gdLst/>
            <a:ahLst/>
            <a:cxnLst/>
            <a:rect l="l" t="t" r="r" b="b"/>
            <a:pathLst>
              <a:path w="4790440" h="120000" extrusionOk="0">
                <a:moveTo>
                  <a:pt x="0" y="0"/>
                </a:moveTo>
                <a:lnTo>
                  <a:pt x="4790425" y="0"/>
                </a:lnTo>
              </a:path>
            </a:pathLst>
          </a:custGeom>
          <a:noFill/>
          <a:ln w="19800" cap="flat" cmpd="sng">
            <a:solidFill>
              <a:srgbClr val="0D0D0D"/>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8"/>
          <p:cNvSpPr/>
          <p:nvPr/>
        </p:nvSpPr>
        <p:spPr>
          <a:xfrm>
            <a:off x="1301750" y="6142037"/>
            <a:ext cx="4272280" cy="0"/>
          </a:xfrm>
          <a:custGeom>
            <a:avLst/>
            <a:gdLst/>
            <a:ahLst/>
            <a:cxnLst/>
            <a:rect l="l" t="t" r="r" b="b"/>
            <a:pathLst>
              <a:path w="4272280" h="120000" extrusionOk="0">
                <a:moveTo>
                  <a:pt x="0" y="0"/>
                </a:moveTo>
                <a:lnTo>
                  <a:pt x="4272283"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8"/>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p:nvPr/>
        </p:nvSpPr>
        <p:spPr>
          <a:xfrm>
            <a:off x="587375" y="3802062"/>
            <a:ext cx="5688965" cy="279267"/>
          </a:xfrm>
          <a:custGeom>
            <a:avLst/>
            <a:gdLst/>
            <a:ahLst/>
            <a:cxnLst/>
            <a:rect l="l" t="t" r="r" b="b"/>
            <a:pathLst>
              <a:path w="5688965" h="280670" extrusionOk="0">
                <a:moveTo>
                  <a:pt x="0" y="280415"/>
                </a:moveTo>
                <a:lnTo>
                  <a:pt x="5688848" y="280415"/>
                </a:lnTo>
                <a:lnTo>
                  <a:pt x="5688848" y="0"/>
                </a:lnTo>
                <a:lnTo>
                  <a:pt x="0" y="0"/>
                </a:lnTo>
                <a:lnTo>
                  <a:pt x="0" y="28041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7"/>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10</a:t>
            </a:fld>
            <a:endParaRPr/>
          </a:p>
        </p:txBody>
      </p:sp>
      <p:sp>
        <p:nvSpPr>
          <p:cNvPr id="150" name="Google Shape;150;p17"/>
          <p:cNvSpPr txBox="1"/>
          <p:nvPr/>
        </p:nvSpPr>
        <p:spPr>
          <a:xfrm>
            <a:off x="457200" y="1066800"/>
            <a:ext cx="5943600" cy="686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CODE</a:t>
            </a:r>
            <a:endParaRPr/>
          </a:p>
          <a:p>
            <a:pPr marL="0"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trigPin = 3;</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echoPin = 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buzzer = 11;</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long duration;</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int distance;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int safetyDistance;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void setup()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pinMode(trigPin, OUTPUT);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pinMode(echoPin, INPUT);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pinMode(buzzer, OUTPUT);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Serial.begin(9600);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void loop()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LOW);</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delayMicroseconds(2);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delayMicroseconds(10);</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LOW);</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duration = pulseIn(echoPin,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distance= duration*0.034/2;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safetyDistance = distance;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if (safetyDistance &lt;= 50){</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digitalWrite(buzzer,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else{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digitalWrite(buzzer, LOW);</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Serial.print("Distance: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Serial.println(distance);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381000" y="1295400"/>
            <a:ext cx="3200400" cy="27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p18"/>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11</a:t>
            </a:fld>
            <a:endParaRPr/>
          </a:p>
        </p:txBody>
      </p:sp>
      <p:pic>
        <p:nvPicPr>
          <p:cNvPr id="157" name="Google Shape;157;p18" descr="Graphical user interface&#10;&#10;Description automatically generated with medium confidence"/>
          <p:cNvPicPr preferRelativeResize="0"/>
          <p:nvPr/>
        </p:nvPicPr>
        <p:blipFill rotWithShape="1">
          <a:blip r:embed="rId3">
            <a:alphaModFix/>
          </a:blip>
          <a:srcRect/>
          <a:stretch/>
        </p:blipFill>
        <p:spPr>
          <a:xfrm>
            <a:off x="304800" y="823912"/>
            <a:ext cx="6248400" cy="4572001"/>
          </a:xfrm>
          <a:prstGeom prst="rect">
            <a:avLst/>
          </a:prstGeom>
          <a:noFill/>
          <a:ln>
            <a:noFill/>
          </a:ln>
        </p:spPr>
      </p:pic>
      <p:sp>
        <p:nvSpPr>
          <p:cNvPr id="158" name="Google Shape;158;p18"/>
          <p:cNvSpPr txBox="1"/>
          <p:nvPr/>
        </p:nvSpPr>
        <p:spPr>
          <a:xfrm>
            <a:off x="533400" y="5943600"/>
            <a:ext cx="56388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References</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Blind people population in India</a:t>
            </a:r>
            <a:endParaRPr/>
          </a:p>
          <a:p>
            <a:pPr marL="0" marR="0" lvl="0" indent="0" algn="l" rtl="0">
              <a:lnSpc>
                <a:spcPct val="100000"/>
              </a:lnSpc>
              <a:spcBef>
                <a:spcPts val="0"/>
              </a:spcBef>
              <a:spcAft>
                <a:spcPts val="0"/>
              </a:spcAft>
              <a:buClr>
                <a:schemeClr val="dk1"/>
              </a:buClr>
              <a:buSzPts val="1400"/>
              <a:buFont typeface="Calibri"/>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https://nevonprojects.com/ultrasonic-blind-walking-stick-project/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p:nvPr/>
        </p:nvSpPr>
        <p:spPr>
          <a:xfrm>
            <a:off x="800100" y="2590800"/>
            <a:ext cx="52578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FUTURE DEVELOPMENTS</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Including tracking live location of blind person using the stick.</a:t>
            </a:r>
            <a:endParaRPr/>
          </a:p>
          <a:p>
            <a:pPr marL="0" marR="0" lvl="0" indent="0" algn="l" rtl="0">
              <a:lnSpc>
                <a:spcPct val="100000"/>
              </a:lnSpc>
              <a:spcBef>
                <a:spcPts val="0"/>
              </a:spcBef>
              <a:spcAft>
                <a:spcPts val="0"/>
              </a:spcAft>
              <a:buClr>
                <a:schemeClr val="dk1"/>
              </a:buClr>
              <a:buSzPts val="1200"/>
              <a:buFont typeface="Noto Sans Symbols"/>
              <a:buNone/>
            </a:pPr>
            <a:endParaRPr sz="12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.Including alarm feature to remind them about taking medicines at time.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Detecting water puddles</a:t>
            </a:r>
            <a:endParaRPr/>
          </a:p>
          <a:p>
            <a:pPr marL="0" marR="0" lvl="0" indent="0" algn="l" rtl="0">
              <a:lnSpc>
                <a:spcPct val="100000"/>
              </a:lnSpc>
              <a:spcBef>
                <a:spcPts val="0"/>
              </a:spcBef>
              <a:spcAft>
                <a:spcPts val="0"/>
              </a:spcAft>
              <a:buNone/>
            </a:pPr>
            <a:endParaRPr sz="1200" b="0" i="0" u="none">
              <a:solidFill>
                <a:schemeClr val="dk1"/>
              </a:solidFill>
              <a:latin typeface="Times New Roman"/>
              <a:ea typeface="Times New Roman"/>
              <a:cs typeface="Times New Roman"/>
              <a:sym typeface="Times New Roman"/>
            </a:endParaRPr>
          </a:p>
        </p:txBody>
      </p:sp>
      <p:sp>
        <p:nvSpPr>
          <p:cNvPr id="164" name="Google Shape;164;p19"/>
          <p:cNvSpPr txBox="1"/>
          <p:nvPr/>
        </p:nvSpPr>
        <p:spPr>
          <a:xfrm>
            <a:off x="838200" y="1066800"/>
            <a:ext cx="4800600" cy="123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smart b</a:t>
            </a:r>
            <a:r>
              <a:rPr lang="en-US" sz="1200" b="0" i="0" u="none">
                <a:solidFill>
                  <a:schemeClr val="dk1"/>
                </a:solidFill>
                <a:latin typeface="Times New Roman"/>
                <a:ea typeface="Times New Roman"/>
                <a:cs typeface="Times New Roman"/>
                <a:sym typeface="Times New Roman"/>
              </a:rPr>
              <a:t>lind </a:t>
            </a:r>
            <a:r>
              <a:rPr lang="en-US" sz="1200" b="0" i="0" u="none" dirty="0">
                <a:solidFill>
                  <a:schemeClr val="dk1"/>
                </a:solidFill>
                <a:latin typeface="Times New Roman"/>
                <a:ea typeface="Times New Roman"/>
                <a:cs typeface="Times New Roman"/>
                <a:sym typeface="Times New Roman"/>
              </a:rPr>
              <a:t>stick helps in making a blind person self reliant. It consists of a </a:t>
            </a:r>
            <a:r>
              <a:rPr lang="en-US" sz="1200" b="0" i="0" u="none" dirty="0" err="1">
                <a:solidFill>
                  <a:schemeClr val="dk1"/>
                </a:solidFill>
                <a:latin typeface="Times New Roman"/>
                <a:ea typeface="Times New Roman"/>
                <a:cs typeface="Times New Roman"/>
                <a:sym typeface="Times New Roman"/>
              </a:rPr>
              <a:t>uv</a:t>
            </a:r>
            <a:r>
              <a:rPr lang="en-US" sz="1200" b="0" i="0" u="none" dirty="0">
                <a:solidFill>
                  <a:schemeClr val="dk1"/>
                </a:solidFill>
                <a:latin typeface="Times New Roman"/>
                <a:ea typeface="Times New Roman"/>
                <a:cs typeface="Times New Roman"/>
                <a:sym typeface="Times New Roman"/>
              </a:rPr>
              <a:t> sensor which help in detecting objects within a certain range . If it detects an object within certain range the buzzer buzzes immediately indicating the presence of an obstacle .  </a:t>
            </a:r>
            <a:endParaRPr dirty="0"/>
          </a:p>
        </p:txBody>
      </p:sp>
      <p:sp>
        <p:nvSpPr>
          <p:cNvPr id="165" name="Google Shape;165;p19"/>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p>
            <a:pPr marL="49212"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Advanced Academic Center</a:t>
            </a:r>
            <a:br>
              <a:rPr lang="en-US" sz="32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 A Center For Inter-Disciplinary Research )</a:t>
            </a:r>
            <a:endParaRPr/>
          </a:p>
        </p:txBody>
      </p:sp>
      <p:sp>
        <p:nvSpPr>
          <p:cNvPr id="64" name="Google Shape;64;p9"/>
          <p:cNvSpPr txBox="1"/>
          <p:nvPr/>
        </p:nvSpPr>
        <p:spPr>
          <a:xfrm>
            <a:off x="582612" y="2205037"/>
            <a:ext cx="5694300" cy="1878000"/>
          </a:xfrm>
          <a:prstGeom prst="rect">
            <a:avLst/>
          </a:prstGeom>
          <a:noFill/>
          <a:ln>
            <a:noFill/>
          </a:ln>
        </p:spPr>
        <p:txBody>
          <a:bodyPr spcFirstLastPara="1" wrap="square" lIns="0" tIns="0" rIns="0" bIns="0" anchor="t" anchorCtr="0">
            <a:spAutoFit/>
          </a:bodyPr>
          <a:lstStyle/>
          <a:p>
            <a:pPr marL="15875"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This is to certify that the project titled</a:t>
            </a:r>
            <a:endParaRPr/>
          </a:p>
          <a:p>
            <a:pPr marL="15875"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5875" marR="0" lvl="0" indent="0" algn="ctr"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SMART BLIND STICK</a:t>
            </a:r>
            <a:endParaRPr sz="16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5875"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is  a  bonafide  work  carried  out  by the  following  students  in  partial  fulfillment  of  the requirements for Advanced Academic Center intern, submitted to the chair, AAC during the academic year 2022-23.</a:t>
            </a:r>
            <a:endParaRPr/>
          </a:p>
        </p:txBody>
      </p:sp>
      <p:sp>
        <p:nvSpPr>
          <p:cNvPr id="65" name="Google Shape;65;p9"/>
          <p:cNvSpPr txBox="1"/>
          <p:nvPr/>
        </p:nvSpPr>
        <p:spPr>
          <a:xfrm>
            <a:off x="6573837" y="5021262"/>
            <a:ext cx="277800" cy="2286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FFFFFF"/>
              </a:buClr>
              <a:buSzPts val="1600"/>
              <a:buFont typeface="Calibri"/>
              <a:buNone/>
            </a:pPr>
            <a:r>
              <a:rPr lang="en-US" sz="1600" b="1" i="0" u="none">
                <a:solidFill>
                  <a:srgbClr val="FFFFFF"/>
                </a:solidFill>
                <a:latin typeface="Calibri"/>
                <a:ea typeface="Calibri"/>
                <a:cs typeface="Calibri"/>
                <a:sym typeface="Calibri"/>
              </a:rPr>
              <a:t>RO</a:t>
            </a:r>
            <a:endParaRPr/>
          </a:p>
        </p:txBody>
      </p:sp>
      <p:sp>
        <p:nvSpPr>
          <p:cNvPr id="66" name="Google Shape;66;p9"/>
          <p:cNvSpPr/>
          <p:nvPr/>
        </p:nvSpPr>
        <p:spPr>
          <a:xfrm>
            <a:off x="317500" y="4994275"/>
            <a:ext cx="0" cy="535304"/>
          </a:xfrm>
          <a:custGeom>
            <a:avLst/>
            <a:gdLst/>
            <a:ahLst/>
            <a:cxnLst/>
            <a:rect l="l" t="t" r="r" b="b"/>
            <a:pathLst>
              <a:path w="120000" h="535304" extrusionOk="0">
                <a:moveTo>
                  <a:pt x="0" y="0"/>
                </a:moveTo>
                <a:lnTo>
                  <a:pt x="0" y="534923"/>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67" name="Google Shape;67;p9"/>
          <p:cNvGraphicFramePr/>
          <p:nvPr/>
        </p:nvGraphicFramePr>
        <p:xfrm>
          <a:off x="533400" y="5638800"/>
          <a:ext cx="5943600" cy="1511275"/>
        </p:xfrm>
        <a:graphic>
          <a:graphicData uri="http://schemas.openxmlformats.org/drawingml/2006/table">
            <a:tbl>
              <a:tblPr>
                <a:noFill/>
                <a:tableStyleId>{CBDED0DE-5AE6-40BD-8C60-6719F3373A7E}</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14325">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NAME</a:t>
                      </a:r>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ROLL NO</a:t>
                      </a:r>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BRANCH</a:t>
                      </a:r>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extLst>
                  <a:ext uri="{0D108BD9-81ED-4DB2-BD59-A6C34878D82A}">
                    <a16:rowId xmlns:a16="http://schemas.microsoft.com/office/drawing/2014/main" val="10000"/>
                  </a:ext>
                </a:extLst>
              </a:tr>
              <a:tr h="54767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RUPERAO VARUN</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21241A04J3</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ECE</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1"/>
                  </a:ext>
                </a:extLst>
              </a:tr>
              <a:tr h="54927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DRITEKSHAN</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21241A0590</a:t>
                      </a:r>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CSE</a:t>
                      </a:r>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8" name="Google Shape;68;p9"/>
          <p:cNvSpPr txBox="1"/>
          <p:nvPr/>
        </p:nvSpPr>
        <p:spPr>
          <a:xfrm>
            <a:off x="4937125" y="9212262"/>
            <a:ext cx="1578000" cy="495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
        <p:nvSpPr>
          <p:cNvPr id="69" name="Google Shape;69;p9"/>
          <p:cNvSpPr txBox="1"/>
          <p:nvPr/>
        </p:nvSpPr>
        <p:spPr>
          <a:xfrm>
            <a:off x="2332037" y="9212262"/>
            <a:ext cx="21939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p:nvPr/>
        </p:nvSpPr>
        <p:spPr>
          <a:xfrm>
            <a:off x="311150" y="831850"/>
            <a:ext cx="6547484" cy="0"/>
          </a:xfrm>
          <a:custGeom>
            <a:avLst/>
            <a:gdLst/>
            <a:ahLst/>
            <a:cxnLst/>
            <a:rect l="l" t="t" r="r" b="b"/>
            <a:pathLst>
              <a:path w="6547484" h="120000" extrusionOk="0">
                <a:moveTo>
                  <a:pt x="0" y="0"/>
                </a:moveTo>
                <a:lnTo>
                  <a:pt x="6547104" y="0"/>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 name="Google Shape;75;p10"/>
          <p:cNvSpPr/>
          <p:nvPr/>
        </p:nvSpPr>
        <p:spPr>
          <a:xfrm>
            <a:off x="6492875" y="838200"/>
            <a:ext cx="0" cy="946785"/>
          </a:xfrm>
          <a:custGeom>
            <a:avLst/>
            <a:gdLst/>
            <a:ahLst/>
            <a:cxnLst/>
            <a:rect l="l" t="t" r="r" b="b"/>
            <a:pathLst>
              <a:path w="120000" h="946785" extrusionOk="0">
                <a:moveTo>
                  <a:pt x="0" y="0"/>
                </a:moveTo>
                <a:lnTo>
                  <a:pt x="0" y="946702"/>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 name="Google Shape;76;p10"/>
          <p:cNvSpPr txBox="1"/>
          <p:nvPr/>
        </p:nvSpPr>
        <p:spPr>
          <a:xfrm>
            <a:off x="311150" y="1125537"/>
            <a:ext cx="6096000" cy="371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This work was not submitted or published earlier for any study</a:t>
            </a:r>
            <a:endParaRPr dirty="0"/>
          </a:p>
        </p:txBody>
      </p:sp>
      <p:pic>
        <p:nvPicPr>
          <p:cNvPr id="77" name="Google Shape;77;p10"/>
          <p:cNvPicPr preferRelativeResize="0"/>
          <p:nvPr/>
        </p:nvPicPr>
        <p:blipFill rotWithShape="1">
          <a:blip r:embed="rId3">
            <a:alphaModFix/>
          </a:blip>
          <a:srcRect/>
          <a:stretch/>
        </p:blipFill>
        <p:spPr>
          <a:xfrm>
            <a:off x="0" y="457200"/>
            <a:ext cx="1504950" cy="9525"/>
          </a:xfrm>
          <a:prstGeom prst="rect">
            <a:avLst/>
          </a:prstGeom>
          <a:noFill/>
          <a:ln>
            <a:noFill/>
          </a:ln>
        </p:spPr>
      </p:pic>
      <p:sp>
        <p:nvSpPr>
          <p:cNvPr id="78" name="Google Shape;78;p10"/>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a:t>
            </a:fld>
            <a:endParaRPr/>
          </a:p>
        </p:txBody>
      </p:sp>
      <p:graphicFrame>
        <p:nvGraphicFramePr>
          <p:cNvPr id="3" name="Table 2">
            <a:extLst>
              <a:ext uri="{FF2B5EF4-FFF2-40B4-BE49-F238E27FC236}">
                <a16:creationId xmlns:a16="http://schemas.microsoft.com/office/drawing/2014/main" id="{397C9C85-6246-21FE-C602-2903C3EF1041}"/>
              </a:ext>
            </a:extLst>
          </p:cNvPr>
          <p:cNvGraphicFramePr>
            <a:graphicFrameLocks noGrp="1"/>
          </p:cNvGraphicFramePr>
          <p:nvPr>
            <p:extLst>
              <p:ext uri="{D42A27DB-BD31-4B8C-83A1-F6EECF244321}">
                <p14:modId xmlns:p14="http://schemas.microsoft.com/office/powerpoint/2010/main" val="2309464108"/>
              </p:ext>
            </p:extLst>
          </p:nvPr>
        </p:nvGraphicFramePr>
        <p:xfrm>
          <a:off x="311150" y="4467696"/>
          <a:ext cx="6019800" cy="970607"/>
        </p:xfrm>
        <a:graphic>
          <a:graphicData uri="http://schemas.openxmlformats.org/drawingml/2006/table">
            <a:tbl>
              <a:tblPr/>
              <a:tblGrid>
                <a:gridCol w="2083225">
                  <a:extLst>
                    <a:ext uri="{9D8B030D-6E8A-4147-A177-3AD203B41FA5}">
                      <a16:colId xmlns:a16="http://schemas.microsoft.com/office/drawing/2014/main" val="1518888612"/>
                    </a:ext>
                  </a:extLst>
                </a:gridCol>
                <a:gridCol w="2025756">
                  <a:extLst>
                    <a:ext uri="{9D8B030D-6E8A-4147-A177-3AD203B41FA5}">
                      <a16:colId xmlns:a16="http://schemas.microsoft.com/office/drawing/2014/main" val="3026229653"/>
                    </a:ext>
                  </a:extLst>
                </a:gridCol>
                <a:gridCol w="1910819">
                  <a:extLst>
                    <a:ext uri="{9D8B030D-6E8A-4147-A177-3AD203B41FA5}">
                      <a16:colId xmlns:a16="http://schemas.microsoft.com/office/drawing/2014/main" val="1360790765"/>
                    </a:ext>
                  </a:extLst>
                </a:gridCol>
              </a:tblGrid>
              <a:tr h="0">
                <a:tc>
                  <a:txBody>
                    <a:bodyPr/>
                    <a:lstStyle/>
                    <a:p>
                      <a:pPr algn="ctr" rtl="0" fontAlgn="t"/>
                      <a:r>
                        <a:rPr lang="en-IN" sz="1200" b="0" i="0" u="none" strike="noStrike" dirty="0">
                          <a:solidFill>
                            <a:srgbClr val="000000"/>
                          </a:solidFill>
                          <a:latin typeface="Calibri"/>
                        </a:rPr>
                        <a:t>Ms. </a:t>
                      </a:r>
                      <a:r>
                        <a:rPr lang="en-IN" sz="1200" b="0" i="0" u="none" strike="noStrike" dirty="0" err="1">
                          <a:solidFill>
                            <a:srgbClr val="000000"/>
                          </a:solidFill>
                          <a:latin typeface="Calibri"/>
                        </a:rPr>
                        <a:t>Pragna</a:t>
                      </a:r>
                      <a:r>
                        <a:rPr lang="en-IN" sz="1200" b="0" i="0" u="none" strike="noStrike" dirty="0">
                          <a:solidFill>
                            <a:srgbClr val="000000"/>
                          </a:solidFill>
                          <a:latin typeface="Calibri"/>
                        </a:rPr>
                        <a:t>                                                                                       </a:t>
                      </a:r>
                    </a:p>
                  </a:txBody>
                  <a:tcPr marL="8184" marR="8184" marT="8189" marB="0">
                    <a:lnL>
                      <a:noFill/>
                    </a:lnL>
                    <a:lnR>
                      <a:noFill/>
                    </a:lnR>
                    <a:lnT>
                      <a:noFill/>
                    </a:lnT>
                    <a:lnB>
                      <a:noFill/>
                    </a:lnB>
                  </a:tcPr>
                </a:tc>
                <a:tc rowSpan="2">
                  <a:txBody>
                    <a:bodyPr/>
                    <a:lstStyle/>
                    <a:p>
                      <a:pPr algn="ctr" fontAlgn="t"/>
                      <a:r>
                        <a:rPr lang="en-IN" sz="1200" b="0" i="0" u="none" strike="noStrike" dirty="0" err="1">
                          <a:solidFill>
                            <a:srgbClr val="000000"/>
                          </a:solidFill>
                          <a:latin typeface="Calibri"/>
                        </a:rPr>
                        <a:t>Dr.B.R.K.Reddy</a:t>
                      </a:r>
                      <a:r>
                        <a:rPr lang="en-IN" sz="1200" b="0" i="0" u="none" strike="noStrike" dirty="0">
                          <a:solidFill>
                            <a:srgbClr val="000000"/>
                          </a:solidFill>
                          <a:latin typeface="Calibri"/>
                        </a:rPr>
                        <a:t> </a:t>
                      </a:r>
                    </a:p>
                  </a:txBody>
                  <a:tcPr marL="8184" marR="8184" marT="8189" marB="0">
                    <a:lnL>
                      <a:noFill/>
                    </a:lnL>
                    <a:lnR>
                      <a:noFill/>
                    </a:lnR>
                    <a:lnT>
                      <a:noFill/>
                    </a:lnT>
                    <a:lnB>
                      <a:noFill/>
                    </a:lnB>
                  </a:tcPr>
                </a:tc>
                <a:tc rowSpan="2">
                  <a:txBody>
                    <a:bodyPr/>
                    <a:lstStyle/>
                    <a:p>
                      <a:pPr algn="ctr" fontAlgn="t"/>
                      <a:r>
                        <a:rPr lang="en-IN" sz="1200" b="0" i="0" u="none" strike="noStrike" dirty="0" err="1">
                          <a:solidFill>
                            <a:srgbClr val="000000"/>
                          </a:solidFill>
                          <a:latin typeface="Calibri"/>
                        </a:rPr>
                        <a:t>Dr.G.Ramesh</a:t>
                      </a:r>
                      <a:r>
                        <a:rPr lang="en-IN" sz="1200" b="0" i="0" u="none" strike="noStrike" dirty="0">
                          <a:solidFill>
                            <a:srgbClr val="000000"/>
                          </a:solidFill>
                          <a:latin typeface="Calibri"/>
                        </a:rPr>
                        <a:t> </a:t>
                      </a:r>
                    </a:p>
                  </a:txBody>
                  <a:tcPr marL="8184" marR="8184" marT="8189" marB="0">
                    <a:lnL>
                      <a:noFill/>
                    </a:lnL>
                    <a:lnR>
                      <a:noFill/>
                    </a:lnR>
                    <a:lnT>
                      <a:noFill/>
                    </a:lnT>
                    <a:lnB>
                      <a:noFill/>
                    </a:lnB>
                  </a:tcPr>
                </a:tc>
                <a:extLst>
                  <a:ext uri="{0D108BD9-81ED-4DB2-BD59-A6C34878D82A}">
                    <a16:rowId xmlns:a16="http://schemas.microsoft.com/office/drawing/2014/main" val="3299351050"/>
                  </a:ext>
                </a:extLst>
              </a:tr>
              <a:tr h="191609">
                <a:tc>
                  <a:txBody>
                    <a:bodyPr/>
                    <a:lstStyle/>
                    <a:p>
                      <a:pPr algn="ctr" rtl="0" fontAlgn="t"/>
                      <a:r>
                        <a:rPr lang="en-IN" sz="1200" b="0" i="0" u="none" strike="noStrike" dirty="0">
                          <a:solidFill>
                            <a:srgbClr val="000000"/>
                          </a:solidFill>
                          <a:latin typeface="Calibri"/>
                        </a:rPr>
                        <a:t>Mr. Sai Gopi </a:t>
                      </a:r>
                    </a:p>
                  </a:txBody>
                  <a:tcPr marL="8184" marR="8184" marT="8189" marB="0">
                    <a:lnL>
                      <a:noFill/>
                    </a:lnL>
                    <a:lnR>
                      <a:noFill/>
                    </a:lnR>
                    <a:lnT>
                      <a:noFill/>
                    </a:lnT>
                    <a:lnB>
                      <a:noFill/>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56194800"/>
                  </a:ext>
                </a:extLst>
              </a:tr>
              <a:tr h="191609">
                <a:tc>
                  <a:txBody>
                    <a:bodyPr/>
                    <a:lstStyle/>
                    <a:p>
                      <a:pPr algn="ctr" rtl="0"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extLst>
                  <a:ext uri="{0D108BD9-81ED-4DB2-BD59-A6C34878D82A}">
                    <a16:rowId xmlns:a16="http://schemas.microsoft.com/office/drawing/2014/main" val="3870655006"/>
                  </a:ext>
                </a:extLst>
              </a:tr>
              <a:tr h="191609">
                <a:tc>
                  <a:txBody>
                    <a:bodyPr/>
                    <a:lstStyle/>
                    <a:p>
                      <a:pPr algn="ctr" rtl="0"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extLst>
                  <a:ext uri="{0D108BD9-81ED-4DB2-BD59-A6C34878D82A}">
                    <a16:rowId xmlns:a16="http://schemas.microsoft.com/office/drawing/2014/main" val="2952917751"/>
                  </a:ext>
                </a:extLst>
              </a:tr>
              <a:tr h="204711">
                <a:tc>
                  <a:txBody>
                    <a:bodyPr/>
                    <a:lstStyle/>
                    <a:p>
                      <a:pPr algn="ctr" fontAlgn="t"/>
                      <a:r>
                        <a:rPr lang="en-IN" sz="1200" b="0" i="0" u="none" strike="noStrike">
                          <a:solidFill>
                            <a:srgbClr val="000000"/>
                          </a:solidFill>
                          <a:latin typeface="Calibri"/>
                        </a:rPr>
                        <a:t>Project Supervisors </a:t>
                      </a:r>
                    </a:p>
                  </a:txBody>
                  <a:tcPr marL="8184" marR="8184" marT="8189" marB="0">
                    <a:lnL>
                      <a:noFill/>
                    </a:lnL>
                    <a:lnR>
                      <a:noFill/>
                    </a:lnR>
                    <a:lnT>
                      <a:noFill/>
                    </a:lnT>
                    <a:lnB>
                      <a:noFill/>
                    </a:lnB>
                  </a:tcPr>
                </a:tc>
                <a:tc>
                  <a:txBody>
                    <a:bodyPr/>
                    <a:lstStyle/>
                    <a:p>
                      <a:pPr algn="ctr" fontAlgn="t"/>
                      <a:r>
                        <a:rPr lang="en-IN" sz="1200" b="0" i="0" u="none" strike="noStrike" dirty="0">
                          <a:solidFill>
                            <a:srgbClr val="000000"/>
                          </a:solidFill>
                          <a:latin typeface="Calibri"/>
                        </a:rPr>
                        <a:t>Program Coordinator </a:t>
                      </a:r>
                    </a:p>
                  </a:txBody>
                  <a:tcPr marL="8184" marR="8184" marT="8189" marB="0">
                    <a:lnL>
                      <a:noFill/>
                    </a:lnL>
                    <a:lnR>
                      <a:noFill/>
                    </a:lnR>
                    <a:lnT>
                      <a:noFill/>
                    </a:lnT>
                    <a:lnB>
                      <a:noFill/>
                    </a:lnB>
                  </a:tcPr>
                </a:tc>
                <a:tc>
                  <a:txBody>
                    <a:bodyPr/>
                    <a:lstStyle/>
                    <a:p>
                      <a:pPr algn="ctr" fontAlgn="t"/>
                      <a:r>
                        <a:rPr lang="en-IN" sz="1200" b="0" i="0" u="none" strike="noStrike" dirty="0">
                          <a:solidFill>
                            <a:srgbClr val="000000"/>
                          </a:solidFill>
                          <a:latin typeface="Calibri"/>
                        </a:rPr>
                        <a:t>Associate </a:t>
                      </a:r>
                      <a:r>
                        <a:rPr lang="en-IN" sz="1200" b="0" i="0" u="none" strike="noStrike" dirty="0" err="1">
                          <a:solidFill>
                            <a:srgbClr val="000000"/>
                          </a:solidFill>
                          <a:latin typeface="Calibri"/>
                        </a:rPr>
                        <a:t>Dean,AAC</a:t>
                      </a:r>
                      <a:r>
                        <a:rPr lang="en-IN" sz="1200" b="0" i="0" u="none" strike="noStrike" dirty="0">
                          <a:solidFill>
                            <a:srgbClr val="000000"/>
                          </a:solidFill>
                          <a:latin typeface="Calibri"/>
                        </a:rPr>
                        <a:t> </a:t>
                      </a:r>
                    </a:p>
                  </a:txBody>
                  <a:tcPr marL="8184" marR="8184" marT="8189" marB="0">
                    <a:lnL>
                      <a:noFill/>
                    </a:lnL>
                    <a:lnR>
                      <a:noFill/>
                    </a:lnR>
                    <a:lnT>
                      <a:noFill/>
                    </a:lnT>
                    <a:lnB>
                      <a:noFill/>
                    </a:lnB>
                  </a:tcPr>
                </a:tc>
                <a:extLst>
                  <a:ext uri="{0D108BD9-81ED-4DB2-BD59-A6C34878D82A}">
                    <a16:rowId xmlns:a16="http://schemas.microsoft.com/office/drawing/2014/main" val="220856404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p:nvPr/>
        </p:nvSpPr>
        <p:spPr>
          <a:xfrm>
            <a:off x="2484437" y="825500"/>
            <a:ext cx="1884300" cy="104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1"/>
          <p:cNvSpPr txBox="1"/>
          <p:nvPr/>
        </p:nvSpPr>
        <p:spPr>
          <a:xfrm>
            <a:off x="2347912" y="2466975"/>
            <a:ext cx="2417700" cy="246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sng">
                <a:solidFill>
                  <a:schemeClr val="dk1"/>
                </a:solidFill>
                <a:latin typeface="Times New Roman"/>
                <a:ea typeface="Times New Roman"/>
                <a:cs typeface="Times New Roman"/>
                <a:sym typeface="Times New Roman"/>
              </a:rPr>
              <a:t>ACKNOWLEDGEMENTS</a:t>
            </a:r>
            <a:endParaRPr/>
          </a:p>
        </p:txBody>
      </p:sp>
      <p:sp>
        <p:nvSpPr>
          <p:cNvPr id="86" name="Google Shape;86;p11"/>
          <p:cNvSpPr txBox="1"/>
          <p:nvPr/>
        </p:nvSpPr>
        <p:spPr>
          <a:xfrm>
            <a:off x="582612" y="3179762"/>
            <a:ext cx="5692800" cy="2773500"/>
          </a:xfrm>
          <a:prstGeom prst="rect">
            <a:avLst/>
          </a:prstGeom>
          <a:noFill/>
          <a:ln>
            <a:noFill/>
          </a:ln>
        </p:spPr>
        <p:txBody>
          <a:bodyPr spcFirstLastPara="1" wrap="square" lIns="0" tIns="0" rIns="0" bIns="0" anchor="t" anchorCtr="0">
            <a:spAutoFit/>
          </a:bodyPr>
          <a:lstStyle/>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express  our  deep  sense  of  gratitude  to  our  respected  Director,  Gokaraju  Rangaraju Institute of Engineering and Technology, for the valuable guidance and for permitting us to carry out this project.</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With   immense  pleasure,   we   extend   our   appreciation   to   our   respected   Principal,   for permitting us to carry out this project.</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thankful  to  the  Associate  Dean,  Advanced  Academic  Centre,  for  providing  us  an appropriate environment required for the project completion.</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grateful to our project supervisor who spared valuable time to influence us with their novel insights.</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indebted  to  all  the  above  mentioned  people  without  whom  we  would  not  have concluded the project.</a:t>
            </a:r>
            <a:endParaRPr/>
          </a:p>
        </p:txBody>
      </p:sp>
      <p:sp>
        <p:nvSpPr>
          <p:cNvPr id="87" name="Google Shape;87;p11"/>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p:nvPr/>
        </p:nvSpPr>
        <p:spPr>
          <a:xfrm>
            <a:off x="582612" y="1212850"/>
            <a:ext cx="4553100" cy="325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TABLE OF CONTENTS</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1. ABSTRACT………………………………………….6</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 INTRODUCTION…………………………………....6</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3. PROJECT WORKFLOW……………………………7</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4. HARDWARE USED…………………………………7--8</a:t>
            </a:r>
            <a:endParaRPr/>
          </a:p>
          <a:p>
            <a:pPr marL="457200" marR="0" lvl="1" indent="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4.1 	ARDUINO NANO a000005 BOARD.........................................................7</a:t>
            </a:r>
            <a:endParaRPr/>
          </a:p>
          <a:p>
            <a:pPr marL="774700" marR="0" lvl="2" indent="-26670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4.2	ULTRASONIC SENSOR.............................8</a:t>
            </a:r>
            <a:endParaRPr/>
          </a:p>
          <a:p>
            <a:pPr marL="774700" marR="0" lvl="2" indent="-26670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4.3	PIEZO BUZZER.......................................8</a:t>
            </a:r>
            <a:endParaRPr/>
          </a:p>
          <a:p>
            <a:pPr marL="0" marR="0" lvl="0" indent="0" algn="l" rtl="0">
              <a:lnSpc>
                <a:spcPct val="100000"/>
              </a:lnSpc>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93" name="Google Shape;93;p12"/>
          <p:cNvSpPr txBox="1"/>
          <p:nvPr/>
        </p:nvSpPr>
        <p:spPr>
          <a:xfrm>
            <a:off x="468312" y="4265023"/>
            <a:ext cx="4667400" cy="2908200"/>
          </a:xfrm>
          <a:prstGeom prst="rect">
            <a:avLst/>
          </a:prstGeom>
          <a:noFill/>
          <a:ln>
            <a:noFill/>
          </a:ln>
        </p:spPr>
        <p:txBody>
          <a:bodyPr spcFirstLastPara="1" wrap="square" lIns="0" tIns="0" rIns="0" bIns="0" anchor="t" anchorCtr="0">
            <a:spAutoFit/>
          </a:bodyPr>
          <a:lstStyle/>
          <a:p>
            <a:pPr marL="165100" marR="0" lvl="1" indent="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                                                                                                                                                                                                                                                                                     </a:t>
            </a:r>
            <a:endParaRPr dirty="0"/>
          </a:p>
          <a:p>
            <a:pPr marL="165100" marR="0" lvl="1" indent="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5. SOTWARE USED…………………………………9</a:t>
            </a:r>
            <a:endParaRPr dirty="0"/>
          </a:p>
          <a:p>
            <a:pPr marL="165100" marR="0" lvl="1" indent="0" algn="l" rtl="0">
              <a:lnSpc>
                <a:spcPct val="100000"/>
              </a:lnSpc>
              <a:spcBef>
                <a:spcPts val="0"/>
              </a:spcBef>
              <a:spcAft>
                <a:spcPts val="0"/>
              </a:spcAft>
              <a:buClr>
                <a:schemeClr val="dk1"/>
              </a:buClr>
              <a:buSzPts val="1200"/>
              <a:buFont typeface="Times New Roman"/>
              <a:buNone/>
            </a:pPr>
            <a:endParaRPr sz="1200" b="0" i="0" u="none" strike="noStrike" cap="none" dirty="0">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5.1	 ARDUINO IDE……………………………9</a:t>
            </a:r>
            <a:endParaRPr dirty="0"/>
          </a:p>
          <a:p>
            <a:pPr marL="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6. CODE……………………………………………….10—11</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7. References..................................................................11</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8. CONCLUSION……………………………………12</a:t>
            </a:r>
            <a:endParaRPr dirty="0"/>
          </a:p>
          <a:p>
            <a:pPr marL="0" marR="0" lvl="0" indent="0" algn="l" rtl="0">
              <a:lnSpc>
                <a:spcPct val="202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9. FUTURE DEVELOPMENTS …………………….12</a:t>
            </a:r>
            <a:endParaRPr dirty="0"/>
          </a:p>
          <a:p>
            <a:pPr marL="0" marR="0" lvl="0" indent="0" algn="l" rtl="0">
              <a:lnSpc>
                <a:spcPct val="202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dirty="0">
              <a:solidFill>
                <a:schemeClr val="dk1"/>
              </a:solidFill>
              <a:latin typeface="Times New Roman"/>
              <a:ea typeface="Times New Roman"/>
              <a:cs typeface="Times New Roman"/>
              <a:sym typeface="Times New Roman"/>
            </a:endParaRPr>
          </a:p>
        </p:txBody>
      </p:sp>
      <p:sp>
        <p:nvSpPr>
          <p:cNvPr id="94" name="Google Shape;94;p12"/>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p:nvPr/>
        </p:nvSpPr>
        <p:spPr>
          <a:xfrm>
            <a:off x="582612" y="1212850"/>
            <a:ext cx="5742000" cy="1311256"/>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200"/>
              <a:buFont typeface="Times New Roman"/>
              <a:buNone/>
            </a:pPr>
            <a:r>
              <a:rPr lang="en-US" sz="1200" b="1" i="0" u="none" dirty="0">
                <a:solidFill>
                  <a:schemeClr val="dk1"/>
                </a:solidFill>
                <a:latin typeface="Times New Roman"/>
                <a:ea typeface="Times New Roman"/>
                <a:cs typeface="Times New Roman"/>
                <a:sym typeface="Times New Roman"/>
              </a:rPr>
              <a:t>ABSTRACT</a:t>
            </a:r>
            <a:endParaRPr dirty="0"/>
          </a:p>
          <a:p>
            <a:pPr marL="1270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There are about 18.7 million blind people in </a:t>
            </a:r>
            <a:r>
              <a:rPr lang="en-US" sz="1200" b="0" i="0" u="none" dirty="0" err="1">
                <a:solidFill>
                  <a:schemeClr val="dk1"/>
                </a:solidFill>
                <a:latin typeface="Times New Roman"/>
                <a:ea typeface="Times New Roman"/>
                <a:cs typeface="Times New Roman"/>
                <a:sym typeface="Times New Roman"/>
              </a:rPr>
              <a:t>india.This</a:t>
            </a:r>
            <a:r>
              <a:rPr lang="en-US" sz="1200" b="0" i="0" u="none" dirty="0">
                <a:solidFill>
                  <a:schemeClr val="dk1"/>
                </a:solidFill>
                <a:latin typeface="Times New Roman"/>
                <a:ea typeface="Times New Roman"/>
                <a:cs typeface="Times New Roman"/>
                <a:sym typeface="Times New Roman"/>
              </a:rPr>
              <a:t> smart blind stick is an initiative to help the blind people and make them self reliant. We are using ultrasonic sensor to know the distance at which the obstacle is present. </a:t>
            </a:r>
            <a:endParaRPr dirty="0"/>
          </a:p>
          <a:p>
            <a:pPr marL="12700" marR="0" lvl="0" indent="0" algn="just" rtl="0">
              <a:lnSpc>
                <a:spcPct val="102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Our system is built using </a:t>
            </a:r>
            <a:r>
              <a:rPr lang="en-US" sz="1200" b="0" i="0" u="none" dirty="0" err="1">
                <a:solidFill>
                  <a:schemeClr val="dk1"/>
                </a:solidFill>
                <a:latin typeface="Times New Roman"/>
                <a:ea typeface="Times New Roman"/>
                <a:cs typeface="Times New Roman"/>
                <a:sym typeface="Times New Roman"/>
              </a:rPr>
              <a:t>Arudino</a:t>
            </a:r>
            <a:r>
              <a:rPr lang="en-US" sz="1200" b="0" i="0" u="none" dirty="0">
                <a:solidFill>
                  <a:schemeClr val="dk1"/>
                </a:solidFill>
                <a:latin typeface="Times New Roman"/>
                <a:ea typeface="Times New Roman"/>
                <a:cs typeface="Times New Roman"/>
                <a:sym typeface="Times New Roman"/>
              </a:rPr>
              <a:t> nano, Ultrasonic sensor and buzzer.</a:t>
            </a:r>
            <a:endParaRPr dirty="0"/>
          </a:p>
        </p:txBody>
      </p:sp>
      <p:sp>
        <p:nvSpPr>
          <p:cNvPr id="100" name="Google Shape;100;p13"/>
          <p:cNvSpPr txBox="1"/>
          <p:nvPr/>
        </p:nvSpPr>
        <p:spPr>
          <a:xfrm>
            <a:off x="582600" y="3009703"/>
            <a:ext cx="5692800" cy="190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none" dirty="0">
                <a:solidFill>
                  <a:schemeClr val="dk1"/>
                </a:solidFill>
                <a:latin typeface="Times New Roman"/>
                <a:ea typeface="Times New Roman"/>
                <a:cs typeface="Times New Roman"/>
                <a:sym typeface="Times New Roman"/>
              </a:rPr>
              <a:t>INTRODUCTION</a:t>
            </a:r>
            <a:endParaRPr dirty="0"/>
          </a:p>
          <a:p>
            <a:pPr marL="1270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767575"/>
              </a:buClr>
              <a:buSzPts val="1200"/>
              <a:buFont typeface="Times New Roman"/>
              <a:buNone/>
            </a:pPr>
            <a:r>
              <a:rPr lang="en-US" sz="1200" dirty="0">
                <a:solidFill>
                  <a:srgbClr val="767575"/>
                </a:solidFill>
                <a:latin typeface="Times New Roman"/>
                <a:ea typeface="Times New Roman"/>
                <a:cs typeface="Times New Roman"/>
                <a:sym typeface="Times New Roman"/>
              </a:rPr>
              <a:t>Smart b</a:t>
            </a:r>
            <a:r>
              <a:rPr lang="en-US" sz="1200" b="0" i="0" u="none" dirty="0">
                <a:solidFill>
                  <a:srgbClr val="767575"/>
                </a:solidFill>
                <a:latin typeface="Times New Roman"/>
                <a:ea typeface="Times New Roman"/>
                <a:cs typeface="Times New Roman"/>
                <a:sym typeface="Times New Roman"/>
              </a:rPr>
              <a:t>lind stick is an innovative stick designed for visually disabled people for improved navigation. We here propose an advanced blind stick that allows visually challenged people to navigate with ease using advanced technology. The blind stick is integrated with ultrasonic sensor . Our proposed project first uses ultrasonic sensors to detect obstacles ahead using ultrasonic waves. On sensing obstacles the sensor passes this data to the microcontroller. The microcontroller then processes this data and calculates if the obstacle is close enough. If the obstacle is not that close the circuit does nothing. If the obstacle is close the microcontroller sends a signal to sound a buzzer. </a:t>
            </a:r>
            <a:endParaRPr dirty="0"/>
          </a:p>
        </p:txBody>
      </p:sp>
      <p:sp>
        <p:nvSpPr>
          <p:cNvPr id="101" name="Google Shape;101;p13"/>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a:t>
            </a:fld>
            <a:endParaRPr/>
          </a:p>
        </p:txBody>
      </p:sp>
      <p:pic>
        <p:nvPicPr>
          <p:cNvPr id="102" name="Google Shape;102;p13"/>
          <p:cNvPicPr preferRelativeResize="0"/>
          <p:nvPr/>
        </p:nvPicPr>
        <p:blipFill>
          <a:blip r:embed="rId3">
            <a:alphaModFix/>
          </a:blip>
          <a:stretch>
            <a:fillRect/>
          </a:stretch>
        </p:blipFill>
        <p:spPr>
          <a:xfrm flipH="1">
            <a:off x="2667000" y="5266261"/>
            <a:ext cx="1016726" cy="3688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p:nvPr/>
        </p:nvSpPr>
        <p:spPr>
          <a:xfrm>
            <a:off x="612775" y="844550"/>
            <a:ext cx="5661000" cy="10002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600"/>
              <a:buFont typeface="Times New Roman"/>
              <a:buNone/>
            </a:pPr>
            <a:r>
              <a:rPr lang="en-US" sz="1600" b="1" i="0" u="none" dirty="0">
                <a:solidFill>
                  <a:schemeClr val="dk1"/>
                </a:solidFill>
                <a:latin typeface="Times New Roman"/>
                <a:ea typeface="Times New Roman"/>
                <a:cs typeface="Times New Roman"/>
                <a:sym typeface="Times New Roman"/>
              </a:rPr>
              <a:t>PROJECT WORK FLOW</a:t>
            </a:r>
            <a:endParaRPr dirty="0"/>
          </a:p>
          <a:p>
            <a:pPr marL="1270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The smart blind stick is switched on. The blind stick has an </a:t>
            </a:r>
            <a:r>
              <a:rPr lang="en-US" sz="1200" b="0" i="0" u="none" dirty="0" err="1">
                <a:solidFill>
                  <a:schemeClr val="dk1"/>
                </a:solidFill>
                <a:latin typeface="Times New Roman"/>
                <a:ea typeface="Times New Roman"/>
                <a:cs typeface="Times New Roman"/>
                <a:sym typeface="Times New Roman"/>
              </a:rPr>
              <a:t>uv</a:t>
            </a:r>
            <a:r>
              <a:rPr lang="en-US" sz="1200" b="0" i="0" u="none" dirty="0">
                <a:solidFill>
                  <a:schemeClr val="dk1"/>
                </a:solidFill>
                <a:latin typeface="Times New Roman"/>
                <a:ea typeface="Times New Roman"/>
                <a:cs typeface="Times New Roman"/>
                <a:sym typeface="Times New Roman"/>
              </a:rPr>
              <a:t> sensor and buzzer present on it. When an object is present within 50 cm the </a:t>
            </a:r>
            <a:r>
              <a:rPr lang="en-US" sz="1200" b="0" i="0" u="none" dirty="0" err="1">
                <a:solidFill>
                  <a:schemeClr val="dk1"/>
                </a:solidFill>
                <a:latin typeface="Times New Roman"/>
                <a:ea typeface="Times New Roman"/>
                <a:cs typeface="Times New Roman"/>
                <a:sym typeface="Times New Roman"/>
              </a:rPr>
              <a:t>uv</a:t>
            </a:r>
            <a:r>
              <a:rPr lang="en-US" sz="1200" b="0" i="0" u="none" dirty="0">
                <a:solidFill>
                  <a:schemeClr val="dk1"/>
                </a:solidFill>
                <a:latin typeface="Times New Roman"/>
                <a:ea typeface="Times New Roman"/>
                <a:cs typeface="Times New Roman"/>
                <a:sym typeface="Times New Roman"/>
              </a:rPr>
              <a:t> sensor immediately detects the object  and send a message to the buzzer to buzz indicating an obstacle is present in the path</a:t>
            </a:r>
            <a:r>
              <a:rPr lang="en-US" sz="1300" b="0" i="0" u="none" dirty="0">
                <a:solidFill>
                  <a:schemeClr val="dk1"/>
                </a:solidFill>
                <a:latin typeface="Times New Roman"/>
                <a:ea typeface="Times New Roman"/>
                <a:cs typeface="Times New Roman"/>
                <a:sym typeface="Times New Roman"/>
              </a:rPr>
              <a:t>.</a:t>
            </a:r>
            <a:endParaRPr dirty="0"/>
          </a:p>
        </p:txBody>
      </p:sp>
      <p:sp>
        <p:nvSpPr>
          <p:cNvPr id="108" name="Google Shape;108;p14"/>
          <p:cNvSpPr/>
          <p:nvPr/>
        </p:nvSpPr>
        <p:spPr>
          <a:xfrm>
            <a:off x="587375" y="4186237"/>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4"/>
          <p:cNvSpPr/>
          <p:nvPr/>
        </p:nvSpPr>
        <p:spPr>
          <a:xfrm>
            <a:off x="587375" y="4375150"/>
            <a:ext cx="5688965" cy="190657"/>
          </a:xfrm>
          <a:custGeom>
            <a:avLst/>
            <a:gdLst/>
            <a:ahLst/>
            <a:cxnLst/>
            <a:rect l="l" t="t" r="r" b="b"/>
            <a:pathLst>
              <a:path w="5688965" h="191135" extrusionOk="0">
                <a:moveTo>
                  <a:pt x="0" y="190809"/>
                </a:moveTo>
                <a:lnTo>
                  <a:pt x="5688848" y="190809"/>
                </a:lnTo>
                <a:lnTo>
                  <a:pt x="5688848" y="0"/>
                </a:lnTo>
                <a:lnTo>
                  <a:pt x="0" y="0"/>
                </a:lnTo>
                <a:lnTo>
                  <a:pt x="0" y="19080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4"/>
          <p:cNvSpPr/>
          <p:nvPr/>
        </p:nvSpPr>
        <p:spPr>
          <a:xfrm>
            <a:off x="587375" y="4565650"/>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4"/>
          <p:cNvSpPr/>
          <p:nvPr/>
        </p:nvSpPr>
        <p:spPr>
          <a:xfrm>
            <a:off x="657225" y="4375150"/>
            <a:ext cx="5617853" cy="874204"/>
          </a:xfrm>
          <a:custGeom>
            <a:avLst/>
            <a:gdLst/>
            <a:ahLst/>
            <a:cxnLst/>
            <a:rect l="l" t="t" r="r" b="b"/>
            <a:pathLst>
              <a:path w="5688965" h="495300" extrusionOk="0">
                <a:moveTo>
                  <a:pt x="0" y="495299"/>
                </a:moveTo>
                <a:lnTo>
                  <a:pt x="5688848" y="495299"/>
                </a:lnTo>
                <a:lnTo>
                  <a:pt x="5688848" y="0"/>
                </a:lnTo>
                <a:lnTo>
                  <a:pt x="0" y="0"/>
                </a:lnTo>
                <a:lnTo>
                  <a:pt x="0" y="4952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2" name="Google Shape;112;p14"/>
          <p:cNvSpPr/>
          <p:nvPr/>
        </p:nvSpPr>
        <p:spPr>
          <a:xfrm>
            <a:off x="587375" y="5249862"/>
            <a:ext cx="5688965" cy="190500"/>
          </a:xfrm>
          <a:custGeom>
            <a:avLst/>
            <a:gdLst/>
            <a:ahLst/>
            <a:cxnLst/>
            <a:rect l="l" t="t" r="r" b="b"/>
            <a:pathLst>
              <a:path w="5688965" h="190500" extrusionOk="0">
                <a:moveTo>
                  <a:pt x="0" y="190499"/>
                </a:moveTo>
                <a:lnTo>
                  <a:pt x="5688848" y="190499"/>
                </a:lnTo>
                <a:lnTo>
                  <a:pt x="5688848" y="0"/>
                </a:lnTo>
                <a:lnTo>
                  <a:pt x="0" y="0"/>
                </a:lnTo>
                <a:lnTo>
                  <a:pt x="0" y="190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4"/>
          <p:cNvSpPr/>
          <p:nvPr/>
        </p:nvSpPr>
        <p:spPr>
          <a:xfrm>
            <a:off x="587375" y="5440362"/>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4"/>
          <p:cNvSpPr/>
          <p:nvPr/>
        </p:nvSpPr>
        <p:spPr>
          <a:xfrm>
            <a:off x="587375" y="5629275"/>
            <a:ext cx="5688965" cy="190500"/>
          </a:xfrm>
          <a:custGeom>
            <a:avLst/>
            <a:gdLst/>
            <a:ahLst/>
            <a:cxnLst/>
            <a:rect l="l" t="t" r="r" b="b"/>
            <a:pathLst>
              <a:path w="5688965" h="190500" extrusionOk="0">
                <a:moveTo>
                  <a:pt x="0" y="190499"/>
                </a:moveTo>
                <a:lnTo>
                  <a:pt x="5688848" y="190499"/>
                </a:lnTo>
                <a:lnTo>
                  <a:pt x="5688848" y="0"/>
                </a:lnTo>
                <a:lnTo>
                  <a:pt x="0" y="0"/>
                </a:lnTo>
                <a:lnTo>
                  <a:pt x="0" y="190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4"/>
          <p:cNvSpPr/>
          <p:nvPr/>
        </p:nvSpPr>
        <p:spPr>
          <a:xfrm>
            <a:off x="587375" y="5819775"/>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4"/>
          <p:cNvSpPr txBox="1"/>
          <p:nvPr/>
        </p:nvSpPr>
        <p:spPr>
          <a:xfrm>
            <a:off x="633412" y="2430462"/>
            <a:ext cx="5618100" cy="3075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HARDWARE USED</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ARUDINO NANO a000005</a:t>
            </a:r>
            <a:endParaRPr/>
          </a:p>
          <a:p>
            <a:pPr marL="12700" marR="0" lvl="0" indent="0" algn="just" rtl="0">
              <a:lnSpc>
                <a:spcPct val="100000"/>
              </a:lnSpc>
              <a:spcBef>
                <a:spcPts val="0"/>
              </a:spcBef>
              <a:spcAft>
                <a:spcPts val="0"/>
              </a:spcAft>
              <a:buClr>
                <a:srgbClr val="666666"/>
              </a:buClr>
              <a:buSzPts val="1200"/>
              <a:buFont typeface="Times New Roman"/>
              <a:buNone/>
            </a:pPr>
            <a:r>
              <a:rPr lang="en-US" sz="1200" b="0" i="0" u="none">
                <a:solidFill>
                  <a:srgbClr val="666666"/>
                </a:solidFill>
                <a:latin typeface="Times New Roman"/>
                <a:ea typeface="Times New Roman"/>
                <a:cs typeface="Times New Roman"/>
                <a:sym typeface="Times New Roman"/>
              </a:rPr>
              <a:t>Arduino Nano is one type of microcontroller board, and it is designed by Arduino.cc. It can be built with a microcontroller like  Atmega328. This microcontroller is also used in arduino UNO. It is a small size board and also flexible with a wide variety of applications. Other Arduino boards mainly include Arduino Mega, Arduino Pro Mini, Arduino UNO, Arduino YUN, Arduino Lilypad, Arduino Leonardo, and Arduino Due. And other development boards are AVR Development Board, PIC Development Board, Rasberry pi, Intel Edison, MSP430 Launchpad, and ESP32 board.</a:t>
            </a:r>
            <a:endParaRPr/>
          </a:p>
          <a:p>
            <a:pPr marL="12700" marR="0" lvl="0" indent="0" algn="just" rtl="0">
              <a:lnSpc>
                <a:spcPct val="100000"/>
              </a:lnSpc>
              <a:spcBef>
                <a:spcPts val="0"/>
              </a:spcBef>
              <a:spcAft>
                <a:spcPts val="0"/>
              </a:spcAft>
              <a:buClr>
                <a:srgbClr val="666666"/>
              </a:buClr>
              <a:buSzPts val="1200"/>
              <a:buFont typeface="Times New Roman"/>
              <a:buNone/>
            </a:pPr>
            <a:r>
              <a:rPr lang="en-US" sz="1200" b="0" i="0" u="none">
                <a:solidFill>
                  <a:srgbClr val="666666"/>
                </a:solidFill>
                <a:latin typeface="Times New Roman"/>
                <a:ea typeface="Times New Roman"/>
                <a:cs typeface="Times New Roman"/>
                <a:sym typeface="Times New Roman"/>
              </a:rPr>
              <a:t>This board has many functions and features like an Arduino Duemilanove board. However, this Nano board is different in packaging. It doesn’t have any DC jack so that the power supply can be given using a small USB port otherwise straightly connected to the pins like VCC &amp; GND. This board can be supplied with 6 to 20volts using a mini USB port on the board.</a:t>
            </a:r>
            <a:endParaRPr/>
          </a:p>
          <a:p>
            <a:pPr marL="0" marR="0" lvl="0" indent="0" algn="l" rtl="0">
              <a:lnSpc>
                <a:spcPct val="100000"/>
              </a:lnSpc>
              <a:spcBef>
                <a:spcPts val="0"/>
              </a:spcBef>
              <a:spcAft>
                <a:spcPts val="0"/>
              </a:spcAft>
              <a:buNone/>
            </a:pPr>
            <a:endParaRPr sz="1200" b="0" i="0" u="none">
              <a:solidFill>
                <a:srgbClr val="666666"/>
              </a:solidFill>
              <a:latin typeface="Times New Roman"/>
              <a:ea typeface="Times New Roman"/>
              <a:cs typeface="Times New Roman"/>
              <a:sym typeface="Times New Roman"/>
            </a:endParaRPr>
          </a:p>
        </p:txBody>
      </p:sp>
      <p:sp>
        <p:nvSpPr>
          <p:cNvPr id="117" name="Google Shape;117;p14"/>
          <p:cNvSpPr txBox="1"/>
          <p:nvPr/>
        </p:nvSpPr>
        <p:spPr>
          <a:xfrm>
            <a:off x="4619625" y="8077200"/>
            <a:ext cx="1654200" cy="1539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ARUDINO NANO a000005</a:t>
            </a:r>
            <a:endParaRPr/>
          </a:p>
        </p:txBody>
      </p:sp>
      <p:sp>
        <p:nvSpPr>
          <p:cNvPr id="118" name="Google Shape;118;p14"/>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7</a:t>
            </a:fld>
            <a:endParaRPr/>
          </a:p>
        </p:txBody>
      </p:sp>
      <p:pic>
        <p:nvPicPr>
          <p:cNvPr id="119" name="Google Shape;119;p14" descr="Diagram, schematic&#10;&#10;Description automatically generated"/>
          <p:cNvPicPr preferRelativeResize="0"/>
          <p:nvPr/>
        </p:nvPicPr>
        <p:blipFill rotWithShape="1">
          <a:blip r:embed="rId3">
            <a:alphaModFix/>
          </a:blip>
          <a:srcRect/>
          <a:stretch/>
        </p:blipFill>
        <p:spPr>
          <a:xfrm>
            <a:off x="1143000" y="5629275"/>
            <a:ext cx="2855914" cy="2855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p:nvPr/>
        </p:nvSpPr>
        <p:spPr>
          <a:xfrm>
            <a:off x="582612" y="835025"/>
            <a:ext cx="5691300" cy="28623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ULTRASONIC SENSOR</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 In order to calculate the distance between the sensor and the object, the sensor measures the time it takes between the emission of the sound by the transmitter to its contact with the receiver. The formula for this calculation is D = ½ T x C (where D is the distance, T is the time, and C is the speed of sound ~ 343 meters/second). Ultrasonic  sensors  are  also  used  as  level  sensors  to  detect,  monitor,  and  regulate  liquid levels  in  closed  containers  (such  as  vats  in  chemical  factories).  Most  notably,  ultrasonic technology has enabled the medical industry to produce images of internal organs, identify tumors, and ensure the health of babies in the womb</a:t>
            </a:r>
            <a:endParaRPr/>
          </a:p>
        </p:txBody>
      </p:sp>
      <p:sp>
        <p:nvSpPr>
          <p:cNvPr id="125" name="Google Shape;125;p15"/>
          <p:cNvSpPr/>
          <p:nvPr/>
        </p:nvSpPr>
        <p:spPr>
          <a:xfrm>
            <a:off x="587375" y="6051550"/>
            <a:ext cx="5688965" cy="252725"/>
          </a:xfrm>
          <a:custGeom>
            <a:avLst/>
            <a:gdLst/>
            <a:ahLst/>
            <a:cxnLst/>
            <a:rect l="l" t="t" r="r" b="b"/>
            <a:pathLst>
              <a:path w="5688965" h="252095" extrusionOk="0">
                <a:moveTo>
                  <a:pt x="0" y="251769"/>
                </a:moveTo>
                <a:lnTo>
                  <a:pt x="5688848" y="251769"/>
                </a:lnTo>
                <a:lnTo>
                  <a:pt x="5688848" y="0"/>
                </a:lnTo>
                <a:lnTo>
                  <a:pt x="0" y="0"/>
                </a:lnTo>
                <a:lnTo>
                  <a:pt x="0" y="25176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5"/>
          <p:cNvSpPr/>
          <p:nvPr/>
        </p:nvSpPr>
        <p:spPr>
          <a:xfrm>
            <a:off x="587375" y="6302375"/>
            <a:ext cx="5688965" cy="176136"/>
          </a:xfrm>
          <a:custGeom>
            <a:avLst/>
            <a:gdLst/>
            <a:ahLst/>
            <a:cxnLst/>
            <a:rect l="l" t="t" r="r" b="b"/>
            <a:pathLst>
              <a:path w="5688965" h="175260"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5"/>
          <p:cNvSpPr/>
          <p:nvPr/>
        </p:nvSpPr>
        <p:spPr>
          <a:xfrm>
            <a:off x="587375" y="7004050"/>
            <a:ext cx="5688965" cy="250830"/>
          </a:xfrm>
          <a:custGeom>
            <a:avLst/>
            <a:gdLst/>
            <a:ahLst/>
            <a:cxnLst/>
            <a:rect l="l" t="t" r="r" b="b"/>
            <a:pathLst>
              <a:path w="5688965" h="251459" extrusionOk="0">
                <a:moveTo>
                  <a:pt x="0" y="251459"/>
                </a:moveTo>
                <a:lnTo>
                  <a:pt x="5688848" y="251459"/>
                </a:lnTo>
                <a:lnTo>
                  <a:pt x="5688848" y="0"/>
                </a:lnTo>
                <a:lnTo>
                  <a:pt x="0" y="0"/>
                </a:lnTo>
                <a:lnTo>
                  <a:pt x="0" y="2514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5"/>
          <p:cNvSpPr/>
          <p:nvPr/>
        </p:nvSpPr>
        <p:spPr>
          <a:xfrm>
            <a:off x="587375" y="7605712"/>
            <a:ext cx="5688965" cy="176135"/>
          </a:xfrm>
          <a:custGeom>
            <a:avLst/>
            <a:gdLst/>
            <a:ahLst/>
            <a:cxnLst/>
            <a:rect l="l" t="t" r="r" b="b"/>
            <a:pathLst>
              <a:path w="5688965" h="175259"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5"/>
          <p:cNvSpPr/>
          <p:nvPr/>
        </p:nvSpPr>
        <p:spPr>
          <a:xfrm>
            <a:off x="381000" y="7772400"/>
            <a:ext cx="5688965" cy="174821"/>
          </a:xfrm>
          <a:custGeom>
            <a:avLst/>
            <a:gdLst/>
            <a:ahLst/>
            <a:cxnLst/>
            <a:rect l="l" t="t" r="r" b="b"/>
            <a:pathLst>
              <a:path w="5688965" h="175259"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5"/>
          <p:cNvSpPr txBox="1"/>
          <p:nvPr/>
        </p:nvSpPr>
        <p:spPr>
          <a:xfrm>
            <a:off x="603250" y="3811587"/>
            <a:ext cx="3130500" cy="1419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5"/>
          <p:cNvSpPr txBox="1"/>
          <p:nvPr/>
        </p:nvSpPr>
        <p:spPr>
          <a:xfrm>
            <a:off x="4191000" y="4752975"/>
            <a:ext cx="1143000" cy="27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ULTRASONIC</a:t>
            </a:r>
            <a:endParaRPr/>
          </a:p>
        </p:txBody>
      </p:sp>
      <p:sp>
        <p:nvSpPr>
          <p:cNvPr id="132" name="Google Shape;132;p15"/>
          <p:cNvSpPr txBox="1"/>
          <p:nvPr/>
        </p:nvSpPr>
        <p:spPr>
          <a:xfrm>
            <a:off x="322262" y="5334000"/>
            <a:ext cx="6172200" cy="29241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PIEZO BUZZER</a:t>
            </a:r>
            <a:endParaRPr/>
          </a:p>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In simplest terms, a piezo buzzer is a type of electronic device that’s used to produce a tone, alarm or sound. It’s lightweight with a simple construction, and it’s typically a low-cost product. Yet at the same time, depending on the piezo ceramic buzzer specifications, it’s also reliable and can be constructed in a wide range of sizes that work across varying frequencies to produce different sound outputs. Thanks to both the reliability and flexibility of piezoelectric vibration plates to produce audible signals — ranging from monotone buzzes and alarms to multi-tones and melodies — their applications in small, high-density assemblies are wide-ranging. What’s more: Their low power consumption makes them ideal for many battery-operated devices.</a:t>
            </a:r>
            <a:endParaRPr/>
          </a:p>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such characteristics, piezo buzzers are regularly used in alarms, warning devices and automobile alerts. In addition, since they can produce a wide range of audible signals, they’re also used in pest deterrent devices. And in the consumer electronics field, some of their most popular applications include sound generators in computers, telephones, toys and games — to name just a few.</a:t>
            </a:r>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33" name="Google Shape;133;p15"/>
          <p:cNvSpPr txBox="1"/>
          <p:nvPr/>
        </p:nvSpPr>
        <p:spPr>
          <a:xfrm>
            <a:off x="4343400" y="8991600"/>
            <a:ext cx="1179600" cy="184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PIEZO BUZZER</a:t>
            </a:r>
            <a:endParaRPr/>
          </a:p>
        </p:txBody>
      </p:sp>
      <p:sp>
        <p:nvSpPr>
          <p:cNvPr id="134" name="Google Shape;134;p15"/>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a:t>
            </a:fld>
            <a:endParaRPr/>
          </a:p>
        </p:txBody>
      </p:sp>
      <p:pic>
        <p:nvPicPr>
          <p:cNvPr id="135" name="Google Shape;135;p15"/>
          <p:cNvPicPr preferRelativeResize="0"/>
          <p:nvPr/>
        </p:nvPicPr>
        <p:blipFill rotWithShape="1">
          <a:blip r:embed="rId4">
            <a:alphaModFix/>
          </a:blip>
          <a:srcRect/>
          <a:stretch/>
        </p:blipFill>
        <p:spPr>
          <a:xfrm>
            <a:off x="1600200" y="8129587"/>
            <a:ext cx="140970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582612" y="844550"/>
            <a:ext cx="5600700" cy="2529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300"/>
              <a:buFont typeface="Calibri"/>
              <a:buNone/>
            </a:pPr>
            <a:endParaRPr sz="13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ARDUINO IDE</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The Arduino Integrated Development Environment (IDE) is a cross-platform application (for Windows, macOS, Linux) that is written in functions from C and C++. It is used to write and upload programs to Arduino compatible boards. The Arduino board is connected to a computer via USB, where it connects with the Arduino development environment (IDE). The user writes the Arduino code in the IDE, then uploads it to the microcontroller which executes the code, interacting with inputs and outputs such as sensors, motors, and lights. Arduino serial monitor can be opened by clicking on the magnifying glass icon on the upper right side of the IDE or under tools. The serial monitor is used mainly for interacting with the Arduino board using the computer and is a great tool for real-time monitoring and debugging</a:t>
            </a:r>
            <a:r>
              <a:rPr lang="en-US" sz="1400" b="0" i="0" u="none">
                <a:solidFill>
                  <a:schemeClr val="dk1"/>
                </a:solidFill>
                <a:latin typeface="Times New Roman"/>
                <a:ea typeface="Times New Roman"/>
                <a:cs typeface="Times New Roman"/>
                <a:sym typeface="Times New Roman"/>
              </a:rPr>
              <a:t>.</a:t>
            </a:r>
            <a:endParaRPr/>
          </a:p>
        </p:txBody>
      </p:sp>
      <p:sp>
        <p:nvSpPr>
          <p:cNvPr id="141" name="Google Shape;141;p16"/>
          <p:cNvSpPr txBox="1"/>
          <p:nvPr/>
        </p:nvSpPr>
        <p:spPr>
          <a:xfrm>
            <a:off x="595312" y="3810000"/>
            <a:ext cx="2581200" cy="321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6"/>
          <p:cNvSpPr txBox="1"/>
          <p:nvPr/>
        </p:nvSpPr>
        <p:spPr>
          <a:xfrm>
            <a:off x="4114800" y="4635500"/>
            <a:ext cx="1436700" cy="1562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6"/>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1581</Words>
  <Application>Microsoft Office PowerPoint</Application>
  <PresentationFormat>A4 Paper (210x297 mm)</PresentationFormat>
  <Paragraphs>163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Noto Sans Symbols</vt:lpstr>
      <vt:lpstr>Times New Roman</vt:lpstr>
      <vt:lpstr>1_Office Theme</vt:lpstr>
      <vt:lpstr>Office Theme</vt:lpstr>
      <vt:lpstr>PowerPoint Presentation</vt:lpstr>
      <vt:lpstr>Advanced Academic Center ( A Center For Inter-Disciplinary Research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DRITEKSHAN VARMA</dc:creator>
  <cp:lastModifiedBy>Dritekshan Varma</cp:lastModifiedBy>
  <cp:revision>5</cp:revision>
  <dcterms:modified xsi:type="dcterms:W3CDTF">2022-10-22T00:53:06Z</dcterms:modified>
</cp:coreProperties>
</file>