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1" r:id="rId4"/>
    <p:sldMasterId id="2147483828" r:id="rId5"/>
  </p:sldMasterIdLst>
  <p:notesMasterIdLst>
    <p:notesMasterId r:id="rId21"/>
  </p:notesMasterIdLst>
  <p:handoutMasterIdLst>
    <p:handoutMasterId r:id="rId22"/>
  </p:handoutMasterIdLst>
  <p:sldIdLst>
    <p:sldId id="462" r:id="rId6"/>
    <p:sldId id="643" r:id="rId7"/>
    <p:sldId id="623" r:id="rId8"/>
    <p:sldId id="619" r:id="rId9"/>
    <p:sldId id="622" r:id="rId10"/>
    <p:sldId id="641" r:id="rId11"/>
    <p:sldId id="642" r:id="rId12"/>
    <p:sldId id="633" r:id="rId13"/>
    <p:sldId id="618" r:id="rId14"/>
    <p:sldId id="637" r:id="rId15"/>
    <p:sldId id="630" r:id="rId16"/>
    <p:sldId id="638" r:id="rId17"/>
    <p:sldId id="640" r:id="rId18"/>
    <p:sldId id="645" r:id="rId19"/>
    <p:sldId id="644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E86ECC-F28E-45E6-9161-854746A78C2D}">
          <p14:sldIdLst>
            <p14:sldId id="462"/>
            <p14:sldId id="643"/>
            <p14:sldId id="623"/>
            <p14:sldId id="619"/>
            <p14:sldId id="622"/>
            <p14:sldId id="641"/>
            <p14:sldId id="642"/>
            <p14:sldId id="633"/>
            <p14:sldId id="618"/>
            <p14:sldId id="637"/>
            <p14:sldId id="630"/>
            <p14:sldId id="638"/>
            <p14:sldId id="640"/>
            <p14:sldId id="645"/>
            <p14:sldId id="6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25">
          <p15:clr>
            <a:srgbClr val="A4A3A4"/>
          </p15:clr>
        </p15:guide>
        <p15:guide id="2" orient="horz" pos="3711">
          <p15:clr>
            <a:srgbClr val="A4A3A4"/>
          </p15:clr>
        </p15:guide>
        <p15:guide id="3" orient="horz" pos="1065">
          <p15:clr>
            <a:srgbClr val="A4A3A4"/>
          </p15:clr>
        </p15:guide>
        <p15:guide id="4" orient="horz" pos="1684">
          <p15:clr>
            <a:srgbClr val="A4A3A4"/>
          </p15:clr>
        </p15:guide>
        <p15:guide id="5" pos="5575">
          <p15:clr>
            <a:srgbClr val="A4A3A4"/>
          </p15:clr>
        </p15:guide>
        <p15:guide id="6" pos="2941">
          <p15:clr>
            <a:srgbClr val="A4A3A4"/>
          </p15:clr>
        </p15:guide>
        <p15:guide id="7" pos="332">
          <p15:clr>
            <a:srgbClr val="A4A3A4"/>
          </p15:clr>
        </p15:guide>
        <p15:guide id="8" pos="4860">
          <p15:clr>
            <a:srgbClr val="A4A3A4"/>
          </p15:clr>
        </p15:guide>
        <p15:guide id="9" pos="17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8F4FF"/>
    <a:srgbClr val="EEB06D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10" autoAdjust="0"/>
    <p:restoredTop sz="94660" autoAdjust="0"/>
  </p:normalViewPr>
  <p:slideViewPr>
    <p:cSldViewPr snapToGrid="0" showGuides="1">
      <p:cViewPr varScale="1">
        <p:scale>
          <a:sx n="110" d="100"/>
          <a:sy n="110" d="100"/>
        </p:scale>
        <p:origin x="1272" y="102"/>
      </p:cViewPr>
      <p:guideLst>
        <p:guide orient="horz" pos="3225"/>
        <p:guide orient="horz" pos="3711"/>
        <p:guide orient="horz" pos="1065"/>
        <p:guide orient="horz" pos="1684"/>
        <p:guide pos="5575"/>
        <p:guide pos="2941"/>
        <p:guide pos="332"/>
        <p:guide pos="4860"/>
        <p:guide pos="17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Objects="1" showGuides="1">
      <p:cViewPr varScale="1">
        <p:scale>
          <a:sx n="71" d="100"/>
          <a:sy n="71" d="100"/>
        </p:scale>
        <p:origin x="-270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A2415-A8A6-49F4-AE9D-A44CC6685C39}" type="datetimeFigureOut">
              <a:rPr lang="en-GB" smtClean="0"/>
              <a:pPr/>
              <a:t>10/01/2018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A7E4E-B578-4E03-B0CF-DD36C3FE1929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286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1AC49-AB95-4284-9B8C-40C036E79D7F}" type="datetimeFigureOut">
              <a:rPr lang="en-GB" smtClean="0"/>
              <a:pPr/>
              <a:t>10/01/2018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21F93-20AE-4B5A-82AA-F296B2E4EAC4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77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21F93-20AE-4B5A-82AA-F296B2E4EAC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126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21F93-20AE-4B5A-82AA-F296B2E4EAC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273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21F93-20AE-4B5A-82AA-F296B2E4EAC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273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21F93-20AE-4B5A-82AA-F296B2E4EAC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273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21F93-20AE-4B5A-82AA-F296B2E4EAC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273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21F93-20AE-4B5A-82AA-F296B2E4EAC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273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3333" y="2212294"/>
            <a:ext cx="8343107" cy="669605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DOSSIER D’ANALYSE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0451" y="2828560"/>
            <a:ext cx="8357864" cy="124853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D.RITZENTHALER</a:t>
            </a:r>
          </a:p>
          <a:p>
            <a:r>
              <a:rPr lang="en-US" dirty="0"/>
              <a:t>M. ZAMMIT</a:t>
            </a:r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148080" y="404580"/>
            <a:ext cx="3600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ADAI</a:t>
            </a:r>
            <a:r>
              <a:rPr lang="en-GB" sz="800" baseline="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2017 / 2018</a:t>
            </a:r>
            <a:r>
              <a:rPr lang="en-GB" sz="8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| ©</a:t>
            </a:r>
            <a:r>
              <a:rPr lang="en-GB" sz="800" baseline="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2018 </a:t>
            </a:r>
            <a:r>
              <a:rPr lang="en-GB" sz="800" baseline="0" dirty="0" err="1">
                <a:solidFill>
                  <a:srgbClr val="575756">
                    <a:lumMod val="60000"/>
                    <a:lumOff val="40000"/>
                  </a:srgbClr>
                </a:solidFill>
              </a:rPr>
              <a:t>Geandos</a:t>
            </a:r>
            <a:endParaRPr lang="en-GB" sz="800" dirty="0">
              <a:solidFill>
                <a:srgbClr val="575756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4829856"/>
            <a:ext cx="8210550" cy="176758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56400" y="4366800"/>
            <a:ext cx="37836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Date here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59790" y="404813"/>
            <a:ext cx="2341465" cy="2159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endParaRPr lang="en-GB" dirty="0"/>
          </a:p>
        </p:txBody>
      </p:sp>
      <p:pic>
        <p:nvPicPr>
          <p:cNvPr id="13" name="Picture 4" descr="Conception de logo gratuite">
            <a:hlinkClick r:id="rId3" action="ppaction://hlinksldjump"/>
            <a:extLst>
              <a:ext uri="{FF2B5EF4-FFF2-40B4-BE49-F238E27FC236}">
                <a16:creationId xmlns:a16="http://schemas.microsoft.com/office/drawing/2014/main" id="{CBA7F4B3-AC81-4D42-9DD7-E14D1D5529AE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1276350" cy="1002665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417773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&amp;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740" y="428330"/>
            <a:ext cx="586310" cy="216370"/>
          </a:xfrm>
          <a:prstGeom prst="rect">
            <a:avLst/>
          </a:prstGeom>
        </p:spPr>
        <p:txBody>
          <a:bodyPr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7973176A-146B-4E61-BA6F-E97A08C604D1}" type="slidenum">
              <a:rPr lang="en-GB" smtClean="0">
                <a:solidFill>
                  <a:srgbClr val="D67B19"/>
                </a:solidFill>
              </a:rPr>
              <a:pPr/>
              <a:t>‹N°›</a:t>
            </a:fld>
            <a:endParaRPr lang="en-GB" dirty="0">
              <a:solidFill>
                <a:srgbClr val="D67B1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812450" y="6249265"/>
            <a:ext cx="93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www.dssmith.com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71313" y="6252852"/>
            <a:ext cx="1464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Private &amp; Confidential | © 2013  </a:t>
            </a:r>
            <a:endParaRPr lang="en-GB" sz="600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908650"/>
            <a:ext cx="822007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995920" y="1352585"/>
            <a:ext cx="4680000" cy="46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add Picture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3085" y="1183607"/>
            <a:ext cx="3560825" cy="484897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2"/>
                </a:solidFill>
              </a:defRPr>
            </a:lvl1pPr>
            <a:lvl2pPr marL="4763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2"/>
                </a:solidFill>
              </a:defRPr>
            </a:lvl2pPr>
            <a:lvl3pPr marL="358775" indent="-22860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marL="579438" indent="-22860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insert title</a:t>
            </a:r>
          </a:p>
          <a:p>
            <a:pPr lvl="1"/>
            <a:r>
              <a:rPr lang="en-US" dirty="0"/>
              <a:t>Click to insert copy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59058" y="356423"/>
            <a:ext cx="7453392" cy="552227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insert title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28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740" y="428330"/>
            <a:ext cx="586310" cy="216370"/>
          </a:xfrm>
          <a:prstGeom prst="rect">
            <a:avLst/>
          </a:prstGeom>
        </p:spPr>
        <p:txBody>
          <a:bodyPr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7973176A-146B-4E61-BA6F-E97A08C604D1}" type="slidenum">
              <a:rPr lang="en-GB" smtClean="0">
                <a:solidFill>
                  <a:srgbClr val="D67B19"/>
                </a:solidFill>
              </a:rPr>
              <a:pPr/>
              <a:t>‹N°›</a:t>
            </a:fld>
            <a:endParaRPr lang="en-GB" dirty="0">
              <a:solidFill>
                <a:srgbClr val="D67B1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812450" y="6249265"/>
            <a:ext cx="93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www.dssmith.com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71313" y="6252852"/>
            <a:ext cx="1464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Private &amp; Confidential | © 2013  </a:t>
            </a:r>
            <a:endParaRPr lang="en-GB" sz="600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908650"/>
            <a:ext cx="822007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7430" y="1365155"/>
            <a:ext cx="3384470" cy="22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add Picture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59058" y="356423"/>
            <a:ext cx="7453392" cy="552227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insert title here</a:t>
            </a:r>
            <a:endParaRPr lang="en-GB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995920" y="1352585"/>
            <a:ext cx="4680000" cy="46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67430" y="3764485"/>
            <a:ext cx="3384470" cy="22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40772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740" y="428330"/>
            <a:ext cx="586310" cy="216370"/>
          </a:xfrm>
          <a:prstGeom prst="rect">
            <a:avLst/>
          </a:prstGeom>
        </p:spPr>
        <p:txBody>
          <a:bodyPr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7973176A-146B-4E61-BA6F-E97A08C604D1}" type="slidenum">
              <a:rPr lang="en-GB" smtClean="0">
                <a:solidFill>
                  <a:srgbClr val="D67B19"/>
                </a:solidFill>
              </a:rPr>
              <a:pPr/>
              <a:t>‹N°›</a:t>
            </a:fld>
            <a:endParaRPr lang="en-GB" dirty="0">
              <a:solidFill>
                <a:srgbClr val="D67B1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812450" y="6249265"/>
            <a:ext cx="93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www.dssmith.com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71313" y="6252852"/>
            <a:ext cx="1464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Private &amp; Confidential | © 2013  </a:t>
            </a:r>
            <a:endParaRPr lang="en-GB" sz="600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908650"/>
            <a:ext cx="822007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7429" y="1340710"/>
            <a:ext cx="8209845" cy="46919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59058" y="356423"/>
            <a:ext cx="7453392" cy="552227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insert title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753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740" y="428330"/>
            <a:ext cx="586310" cy="216370"/>
          </a:xfrm>
          <a:prstGeom prst="rect">
            <a:avLst/>
          </a:prstGeom>
        </p:spPr>
        <p:txBody>
          <a:bodyPr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7973176A-146B-4E61-BA6F-E97A08C604D1}" type="slidenum">
              <a:rPr lang="en-GB" smtClean="0">
                <a:solidFill>
                  <a:srgbClr val="D67B19"/>
                </a:solidFill>
              </a:rPr>
              <a:pPr/>
              <a:t>‹N°›</a:t>
            </a:fld>
            <a:endParaRPr lang="en-GB" dirty="0">
              <a:solidFill>
                <a:srgbClr val="D67B1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812450" y="6249265"/>
            <a:ext cx="93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www.dssmith.com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71313" y="6252852"/>
            <a:ext cx="1464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Private &amp; Confidential | © 2013  </a:t>
            </a:r>
            <a:endParaRPr lang="en-GB" sz="600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908650"/>
            <a:ext cx="822007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59058" y="356423"/>
            <a:ext cx="7453392" cy="552227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insert title here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1618" y="1293240"/>
            <a:ext cx="646267" cy="26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 dirty="0"/>
              <a:t>Fig.00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99490" y="1293240"/>
            <a:ext cx="2664370" cy="26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 dirty="0"/>
              <a:t>Click to edit graph title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06643" y="1293240"/>
            <a:ext cx="646267" cy="26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 dirty="0"/>
              <a:t>Fig.00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5544515" y="1293240"/>
            <a:ext cx="2664370" cy="26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 dirty="0"/>
              <a:t>Click to edit graph title</a:t>
            </a:r>
          </a:p>
        </p:txBody>
      </p:sp>
      <p:sp>
        <p:nvSpPr>
          <p:cNvPr id="17" name="Chart Placeholder 16"/>
          <p:cNvSpPr>
            <a:spLocks noGrp="1"/>
          </p:cNvSpPr>
          <p:nvPr>
            <p:ph type="chart" sz="quarter" idx="17" hasCustomPrompt="1"/>
          </p:nvPr>
        </p:nvSpPr>
        <p:spPr>
          <a:xfrm>
            <a:off x="457200" y="1761362"/>
            <a:ext cx="3683000" cy="42838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GB" sz="1600" dirty="0"/>
              <a:t>Click to add graph</a:t>
            </a:r>
            <a:endParaRPr lang="en-GB" dirty="0"/>
          </a:p>
        </p:txBody>
      </p:sp>
      <p:sp>
        <p:nvSpPr>
          <p:cNvPr id="18" name="Chart Placeholder 16"/>
          <p:cNvSpPr>
            <a:spLocks noGrp="1"/>
          </p:cNvSpPr>
          <p:nvPr>
            <p:ph type="chart" sz="quarter" idx="18" hasCustomPrompt="1"/>
          </p:nvPr>
        </p:nvSpPr>
        <p:spPr>
          <a:xfrm>
            <a:off x="4993570" y="1761205"/>
            <a:ext cx="3683000" cy="4283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GB" sz="1600" dirty="0"/>
              <a:t>Click to add graph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324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&amp; 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740" y="428330"/>
            <a:ext cx="586310" cy="216370"/>
          </a:xfrm>
          <a:prstGeom prst="rect">
            <a:avLst/>
          </a:prstGeom>
        </p:spPr>
        <p:txBody>
          <a:bodyPr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7973176A-146B-4E61-BA6F-E97A08C604D1}" type="slidenum">
              <a:rPr lang="en-GB" smtClean="0">
                <a:solidFill>
                  <a:srgbClr val="D67B19"/>
                </a:solidFill>
              </a:rPr>
              <a:pPr/>
              <a:t>‹N°›</a:t>
            </a:fld>
            <a:endParaRPr lang="en-GB" dirty="0">
              <a:solidFill>
                <a:srgbClr val="D67B1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812450" y="6249265"/>
            <a:ext cx="93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www.dssmith.com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71313" y="6252852"/>
            <a:ext cx="1464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Private &amp; Confidential | © 2013  </a:t>
            </a:r>
            <a:endParaRPr lang="en-GB" sz="600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908650"/>
            <a:ext cx="822007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3085" y="1183607"/>
            <a:ext cx="3560825" cy="484897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2"/>
                </a:solidFill>
              </a:defRPr>
            </a:lvl1pPr>
            <a:lvl2pPr marL="4763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2"/>
                </a:solidFill>
              </a:defRPr>
            </a:lvl2pPr>
            <a:lvl3pPr marL="358775" indent="-22860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marL="579438" indent="-22860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insert title</a:t>
            </a:r>
          </a:p>
          <a:p>
            <a:pPr lvl="1"/>
            <a:r>
              <a:rPr lang="en-US" dirty="0"/>
              <a:t>Click to insert copy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59058" y="356423"/>
            <a:ext cx="7453392" cy="552227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insert title here</a:t>
            </a:r>
            <a:endParaRPr lang="en-GB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3" hasCustomPrompt="1"/>
          </p:nvPr>
        </p:nvSpPr>
        <p:spPr>
          <a:xfrm>
            <a:off x="3995920" y="1365249"/>
            <a:ext cx="4680000" cy="46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add graph</a:t>
            </a:r>
          </a:p>
        </p:txBody>
      </p:sp>
    </p:spTree>
    <p:extLst>
      <p:ext uri="{BB962C8B-B14F-4D97-AF65-F5344CB8AC3E}">
        <p14:creationId xmlns:p14="http://schemas.microsoft.com/office/powerpoint/2010/main" val="2113761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740" y="428330"/>
            <a:ext cx="586310" cy="216370"/>
          </a:xfrm>
          <a:prstGeom prst="rect">
            <a:avLst/>
          </a:prstGeom>
        </p:spPr>
        <p:txBody>
          <a:bodyPr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7973176A-146B-4E61-BA6F-E97A08C604D1}" type="slidenum">
              <a:rPr lang="en-GB" smtClean="0">
                <a:solidFill>
                  <a:srgbClr val="D67B19"/>
                </a:solidFill>
              </a:rPr>
              <a:pPr/>
              <a:t>‹N°›</a:t>
            </a:fld>
            <a:endParaRPr lang="en-GB" dirty="0">
              <a:solidFill>
                <a:srgbClr val="D67B1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812450" y="6249265"/>
            <a:ext cx="93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www.dssmith.com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71313" y="6252852"/>
            <a:ext cx="1464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Private &amp; Confidential | © 2013  </a:t>
            </a:r>
            <a:endParaRPr lang="en-GB" sz="600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908650"/>
            <a:ext cx="822007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59058" y="356423"/>
            <a:ext cx="7453392" cy="552227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insert title here</a:t>
            </a:r>
            <a:endParaRPr lang="en-GB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 hasCustomPrompt="1"/>
          </p:nvPr>
        </p:nvSpPr>
        <p:spPr>
          <a:xfrm>
            <a:off x="468000" y="1339200"/>
            <a:ext cx="8211600" cy="46908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add diagram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4514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58" y="356423"/>
            <a:ext cx="7453392" cy="552227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insert title here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740" y="428330"/>
            <a:ext cx="586310" cy="216370"/>
          </a:xfrm>
          <a:prstGeom prst="rect">
            <a:avLst/>
          </a:prstGeom>
        </p:spPr>
        <p:txBody>
          <a:bodyPr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7973176A-146B-4E61-BA6F-E97A08C604D1}" type="slidenum">
              <a:rPr lang="en-GB" smtClean="0">
                <a:solidFill>
                  <a:srgbClr val="D67B19"/>
                </a:solidFill>
              </a:rPr>
              <a:pPr/>
              <a:t>‹N°›</a:t>
            </a:fld>
            <a:endParaRPr lang="en-GB" dirty="0">
              <a:solidFill>
                <a:srgbClr val="D67B1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812450" y="6249265"/>
            <a:ext cx="93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www.dssmith.com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71313" y="6252852"/>
            <a:ext cx="1464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Private &amp; Confidential | © 2013  </a:t>
            </a:r>
            <a:endParaRPr lang="en-GB" sz="600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908650"/>
            <a:ext cx="822007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772250" y="1615273"/>
            <a:ext cx="3600000" cy="720000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Click to edit copy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771750" y="3068950"/>
            <a:ext cx="3600000" cy="720000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Click to edit copy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771750" y="4509250"/>
            <a:ext cx="3600000" cy="720000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Click to edit copy</a:t>
            </a:r>
          </a:p>
        </p:txBody>
      </p:sp>
      <p:sp>
        <p:nvSpPr>
          <p:cNvPr id="14" name="Isosceles Triangle 13"/>
          <p:cNvSpPr/>
          <p:nvPr userDrawn="1"/>
        </p:nvSpPr>
        <p:spPr>
          <a:xfrm flipV="1">
            <a:off x="4382069" y="2564255"/>
            <a:ext cx="360000" cy="270000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5" name="Isosceles Triangle 14"/>
          <p:cNvSpPr/>
          <p:nvPr userDrawn="1"/>
        </p:nvSpPr>
        <p:spPr>
          <a:xfrm flipV="1">
            <a:off x="4392405" y="4023120"/>
            <a:ext cx="360000" cy="270000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697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740" y="428330"/>
            <a:ext cx="586310" cy="216370"/>
          </a:xfrm>
          <a:prstGeom prst="rect">
            <a:avLst/>
          </a:prstGeom>
        </p:spPr>
        <p:txBody>
          <a:bodyPr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7973176A-146B-4E61-BA6F-E97A08C604D1}" type="slidenum">
              <a:rPr lang="en-GB" smtClean="0">
                <a:solidFill>
                  <a:srgbClr val="D67B19"/>
                </a:solidFill>
              </a:rPr>
              <a:pPr/>
              <a:t>‹N°›</a:t>
            </a:fld>
            <a:endParaRPr lang="en-GB" dirty="0">
              <a:solidFill>
                <a:srgbClr val="D67B1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812450" y="6249265"/>
            <a:ext cx="93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www.dssmith.com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71313" y="6252852"/>
            <a:ext cx="1464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Private &amp; Confidential | © 2013  </a:t>
            </a:r>
            <a:endParaRPr lang="en-GB" sz="600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908650"/>
            <a:ext cx="822007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59058" y="356423"/>
            <a:ext cx="7453392" cy="552227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insert title here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336372"/>
            <a:ext cx="8210550" cy="45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79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Power of Less -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740" y="428330"/>
            <a:ext cx="586310" cy="216370"/>
          </a:xfrm>
          <a:prstGeom prst="rect">
            <a:avLst/>
          </a:prstGeom>
        </p:spPr>
        <p:txBody>
          <a:bodyPr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7973176A-146B-4E61-BA6F-E97A08C604D1}" type="slidenum">
              <a:rPr lang="en-GB" smtClean="0">
                <a:solidFill>
                  <a:srgbClr val="D67B19"/>
                </a:solidFill>
              </a:rPr>
              <a:pPr/>
              <a:t>‹N°›</a:t>
            </a:fld>
            <a:endParaRPr lang="en-GB" dirty="0">
              <a:solidFill>
                <a:srgbClr val="D67B1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812450" y="6249265"/>
            <a:ext cx="93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www.dssmith.com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71313" y="6252852"/>
            <a:ext cx="1464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Private &amp; Confidential | © 2013  </a:t>
            </a:r>
            <a:endParaRPr lang="en-GB" sz="600" dirty="0">
              <a:solidFill>
                <a:srgbClr val="00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26" y="228286"/>
            <a:ext cx="1742400" cy="1323516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466725" y="1772771"/>
            <a:ext cx="8190387" cy="42724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743595" y="2725023"/>
            <a:ext cx="7829632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GB" sz="2200" b="1" dirty="0">
                <a:solidFill>
                  <a:prstClr val="white"/>
                </a:solidFill>
              </a:rPr>
              <a:t>The Power of Less </a:t>
            </a:r>
            <a:r>
              <a:rPr lang="en-GB" sz="2200" dirty="0">
                <a:solidFill>
                  <a:prstClr val="white"/>
                </a:solidFill>
              </a:rPr>
              <a:t>waste and more recycling</a:t>
            </a:r>
          </a:p>
          <a:p>
            <a:pPr>
              <a:lnSpc>
                <a:spcPts val="4000"/>
              </a:lnSpc>
            </a:pPr>
            <a:r>
              <a:rPr lang="en-GB" sz="2200" b="1" dirty="0">
                <a:solidFill>
                  <a:prstClr val="white"/>
                </a:solidFill>
              </a:rPr>
              <a:t>The Power of Less </a:t>
            </a:r>
            <a:r>
              <a:rPr lang="en-GB" sz="2200" dirty="0">
                <a:solidFill>
                  <a:prstClr val="white"/>
                </a:solidFill>
              </a:rPr>
              <a:t>materials and greater impact</a:t>
            </a:r>
          </a:p>
          <a:p>
            <a:pPr>
              <a:lnSpc>
                <a:spcPts val="4000"/>
              </a:lnSpc>
            </a:pPr>
            <a:r>
              <a:rPr lang="en-GB" sz="2200" b="1" dirty="0">
                <a:solidFill>
                  <a:prstClr val="white"/>
                </a:solidFill>
              </a:rPr>
              <a:t>The Power of Less </a:t>
            </a:r>
            <a:r>
              <a:rPr lang="en-GB" sz="2200" dirty="0">
                <a:solidFill>
                  <a:prstClr val="white"/>
                </a:solidFill>
              </a:rPr>
              <a:t>cost and increased prosperity</a:t>
            </a:r>
          </a:p>
          <a:p>
            <a:pPr>
              <a:lnSpc>
                <a:spcPts val="4000"/>
              </a:lnSpc>
              <a:defRPr/>
            </a:pPr>
            <a:r>
              <a:rPr lang="en-GB" sz="2200" b="1" dirty="0">
                <a:solidFill>
                  <a:prstClr val="white"/>
                </a:solidFill>
              </a:rPr>
              <a:t>The Power of Less </a:t>
            </a:r>
            <a:r>
              <a:rPr lang="en-GB" sz="2200" dirty="0">
                <a:solidFill>
                  <a:prstClr val="white"/>
                </a:solidFill>
              </a:rPr>
              <a:t>complexity and greater efficiency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0" y="5313600"/>
            <a:ext cx="2084400" cy="49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19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 of Less - Oran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740" y="428330"/>
            <a:ext cx="586310" cy="216370"/>
          </a:xfrm>
          <a:prstGeom prst="rect">
            <a:avLst/>
          </a:prstGeom>
        </p:spPr>
        <p:txBody>
          <a:bodyPr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7973176A-146B-4E61-BA6F-E97A08C604D1}" type="slidenum">
              <a:rPr lang="en-GB" smtClean="0">
                <a:solidFill>
                  <a:srgbClr val="D67B19"/>
                </a:solidFill>
              </a:rPr>
              <a:pPr/>
              <a:t>‹N°›</a:t>
            </a:fld>
            <a:endParaRPr lang="en-GB" dirty="0">
              <a:solidFill>
                <a:srgbClr val="D67B1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812450" y="6249265"/>
            <a:ext cx="93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www.dssmith.com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71313" y="6252852"/>
            <a:ext cx="1464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Private &amp; Confidential | © 2013  </a:t>
            </a:r>
            <a:endParaRPr lang="en-GB" sz="600" dirty="0">
              <a:solidFill>
                <a:srgbClr val="00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26" y="228286"/>
            <a:ext cx="1742400" cy="1323516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466725" y="1772771"/>
            <a:ext cx="8190387" cy="42724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743595" y="2708900"/>
            <a:ext cx="7829632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GB" sz="2200" b="1" dirty="0">
                <a:solidFill>
                  <a:prstClr val="white"/>
                </a:solidFill>
              </a:rPr>
              <a:t>The Power of Less </a:t>
            </a:r>
            <a:r>
              <a:rPr lang="en-GB" sz="2200" dirty="0">
                <a:solidFill>
                  <a:prstClr val="white"/>
                </a:solidFill>
              </a:rPr>
              <a:t>waste and more recycling</a:t>
            </a:r>
          </a:p>
          <a:p>
            <a:pPr>
              <a:lnSpc>
                <a:spcPts val="4000"/>
              </a:lnSpc>
            </a:pPr>
            <a:r>
              <a:rPr lang="en-GB" sz="2200" b="1" dirty="0">
                <a:solidFill>
                  <a:prstClr val="white"/>
                </a:solidFill>
              </a:rPr>
              <a:t>The Power of Less </a:t>
            </a:r>
            <a:r>
              <a:rPr lang="en-GB" sz="2200" dirty="0">
                <a:solidFill>
                  <a:prstClr val="white"/>
                </a:solidFill>
              </a:rPr>
              <a:t>materials and greater impact</a:t>
            </a:r>
          </a:p>
          <a:p>
            <a:pPr>
              <a:lnSpc>
                <a:spcPts val="4000"/>
              </a:lnSpc>
            </a:pPr>
            <a:r>
              <a:rPr lang="en-GB" sz="2200" b="1" dirty="0">
                <a:solidFill>
                  <a:prstClr val="white"/>
                </a:solidFill>
              </a:rPr>
              <a:t>The Power of Less </a:t>
            </a:r>
            <a:r>
              <a:rPr lang="en-GB" sz="2200" dirty="0">
                <a:solidFill>
                  <a:prstClr val="white"/>
                </a:solidFill>
              </a:rPr>
              <a:t>cost and increased prosperity</a:t>
            </a:r>
          </a:p>
          <a:p>
            <a:pPr>
              <a:lnSpc>
                <a:spcPts val="4000"/>
              </a:lnSpc>
              <a:defRPr/>
            </a:pPr>
            <a:r>
              <a:rPr lang="en-GB" sz="2200" b="1" dirty="0">
                <a:solidFill>
                  <a:prstClr val="white"/>
                </a:solidFill>
              </a:rPr>
              <a:t>The Power of Less </a:t>
            </a:r>
            <a:r>
              <a:rPr lang="en-GB" sz="2200" dirty="0">
                <a:solidFill>
                  <a:prstClr val="white"/>
                </a:solidFill>
              </a:rPr>
              <a:t>complexity and greater efficiency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0" y="5313600"/>
            <a:ext cx="2084400" cy="49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9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50395"/>
          </a:xfrm>
          <a:prstGeom prst="rect">
            <a:avLst/>
          </a:prstGeom>
        </p:spPr>
        <p:txBody>
          <a:bodyPr/>
          <a:lstStyle>
            <a:lvl1pPr algn="l">
              <a:defRPr lang="fr-FR" sz="2400" smtClean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fr-FR" dirty="0"/>
              <a:t>Introduction</a:t>
            </a:r>
            <a:br>
              <a:rPr lang="fr-FR" dirty="0"/>
            </a:br>
            <a:endParaRPr lang="fr-FR" dirty="0"/>
          </a:p>
        </p:txBody>
      </p:sp>
      <p:cxnSp>
        <p:nvCxnSpPr>
          <p:cNvPr id="4" name="Connecteur droit 3"/>
          <p:cNvCxnSpPr/>
          <p:nvPr userDrawn="1"/>
        </p:nvCxnSpPr>
        <p:spPr>
          <a:xfrm>
            <a:off x="425302" y="691116"/>
            <a:ext cx="8304028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 userDrawn="1"/>
        </p:nvSpPr>
        <p:spPr>
          <a:xfrm>
            <a:off x="425302" y="1190847"/>
            <a:ext cx="83040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fr-FR" dirty="0"/>
            </a:br>
            <a:r>
              <a:rPr lang="fr-FR" sz="1800" dirty="0">
                <a:solidFill>
                  <a:srgbClr val="4C483D"/>
                </a:solidFill>
                <a:effectLst/>
                <a:latin typeface="+mn-lt"/>
                <a:ea typeface="MS Mincho"/>
                <a:cs typeface="Times New Roman"/>
              </a:rPr>
              <a:t>L’objectif du site </a:t>
            </a:r>
            <a:r>
              <a:rPr lang="fr-FR" sz="1800" dirty="0" err="1">
                <a:solidFill>
                  <a:srgbClr val="4C483D"/>
                </a:solidFill>
                <a:effectLst/>
                <a:latin typeface="+mn-lt"/>
                <a:ea typeface="MS Mincho"/>
                <a:cs typeface="Times New Roman"/>
              </a:rPr>
              <a:t>Geandos</a:t>
            </a:r>
            <a:r>
              <a:rPr lang="fr-FR" sz="1800" dirty="0">
                <a:solidFill>
                  <a:srgbClr val="4C483D"/>
                </a:solidFill>
                <a:effectLst/>
                <a:latin typeface="+mn-lt"/>
                <a:ea typeface="MS Mincho"/>
                <a:cs typeface="Times New Roman"/>
              </a:rPr>
              <a:t> est d’offrir aux utilisateurs la possibilité de créer un sondage personnalisé afin de recueillir les avis sur un sujet donnée.</a:t>
            </a:r>
            <a:br>
              <a:rPr lang="fr-FR" sz="1800" dirty="0">
                <a:solidFill>
                  <a:srgbClr val="4C483D"/>
                </a:solidFill>
                <a:effectLst/>
                <a:latin typeface="+mn-lt"/>
                <a:ea typeface="MS Mincho"/>
                <a:cs typeface="Times New Roman"/>
              </a:rPr>
            </a:br>
            <a:r>
              <a:rPr lang="fr-FR" sz="1800" dirty="0">
                <a:solidFill>
                  <a:srgbClr val="4C483D"/>
                </a:solidFill>
                <a:effectLst/>
                <a:latin typeface="+mn-lt"/>
                <a:ea typeface="MS Mincho"/>
                <a:cs typeface="Times New Roman"/>
              </a:rPr>
              <a:t>La création d’un sondage fait partie des fonctionnalités indisponibles et principales attendues du site.</a:t>
            </a:r>
            <a:br>
              <a:rPr lang="fr-FR" sz="1800" dirty="0">
                <a:solidFill>
                  <a:srgbClr val="4C483D"/>
                </a:solidFill>
                <a:effectLst/>
                <a:latin typeface="Garamond"/>
                <a:ea typeface="MS Mincho"/>
                <a:cs typeface="Times New Roman"/>
              </a:rPr>
            </a:br>
            <a:endParaRPr lang="fr-FR" dirty="0"/>
          </a:p>
        </p:txBody>
      </p:sp>
      <p:sp>
        <p:nvSpPr>
          <p:cNvPr id="12" name="TextBox 10"/>
          <p:cNvSpPr txBox="1"/>
          <p:nvPr userDrawn="1"/>
        </p:nvSpPr>
        <p:spPr>
          <a:xfrm>
            <a:off x="6124353" y="6249265"/>
            <a:ext cx="26242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DENIS</a:t>
            </a:r>
            <a:r>
              <a:rPr lang="en-GB" sz="600" baseline="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</a:t>
            </a:r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RITZENTHALER</a:t>
            </a:r>
            <a:r>
              <a:rPr lang="en-GB" sz="600" baseline="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&amp; MOURAD ZAMMIT  </a:t>
            </a:r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 </a:t>
            </a:r>
            <a:endParaRPr lang="en-GB" sz="6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71311" y="6252852"/>
            <a:ext cx="30417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ADAI 2017 / 2018 | © 2018 </a:t>
            </a:r>
            <a:r>
              <a:rPr lang="en-GB" sz="600" dirty="0" err="1">
                <a:solidFill>
                  <a:srgbClr val="575756">
                    <a:lumMod val="60000"/>
                    <a:lumOff val="40000"/>
                  </a:srgbClr>
                </a:solidFill>
              </a:rPr>
              <a:t>Geandos</a:t>
            </a:r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</a:t>
            </a:r>
            <a:r>
              <a:rPr lang="en-GB" sz="600" baseline="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</a:t>
            </a:r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 </a:t>
            </a:r>
            <a:endParaRPr lang="en-GB" sz="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599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 of Less - Gra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740" y="428330"/>
            <a:ext cx="586310" cy="216370"/>
          </a:xfrm>
          <a:prstGeom prst="rect">
            <a:avLst/>
          </a:prstGeom>
        </p:spPr>
        <p:txBody>
          <a:bodyPr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7973176A-146B-4E61-BA6F-E97A08C604D1}" type="slidenum">
              <a:rPr lang="en-GB" smtClean="0">
                <a:solidFill>
                  <a:srgbClr val="D67B19"/>
                </a:solidFill>
              </a:rPr>
              <a:pPr/>
              <a:t>‹N°›</a:t>
            </a:fld>
            <a:endParaRPr lang="en-GB" dirty="0">
              <a:solidFill>
                <a:srgbClr val="D67B1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812450" y="6249265"/>
            <a:ext cx="93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www.dssmith.com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71313" y="6252852"/>
            <a:ext cx="1464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Private &amp; Confidential | © 2013  </a:t>
            </a:r>
            <a:endParaRPr lang="en-GB" sz="600" dirty="0">
              <a:solidFill>
                <a:srgbClr val="00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26" y="228286"/>
            <a:ext cx="1742400" cy="1323516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743595" y="2780910"/>
            <a:ext cx="7829632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GB" sz="2200" b="1" dirty="0">
                <a:solidFill>
                  <a:srgbClr val="575756"/>
                </a:solidFill>
              </a:rPr>
              <a:t>The Power of Less </a:t>
            </a:r>
            <a:r>
              <a:rPr lang="en-GB" sz="2200" dirty="0">
                <a:solidFill>
                  <a:srgbClr val="575756"/>
                </a:solidFill>
              </a:rPr>
              <a:t>waste and more recycling</a:t>
            </a:r>
          </a:p>
          <a:p>
            <a:pPr>
              <a:lnSpc>
                <a:spcPts val="4000"/>
              </a:lnSpc>
            </a:pPr>
            <a:r>
              <a:rPr lang="en-GB" sz="2200" b="1" dirty="0">
                <a:solidFill>
                  <a:srgbClr val="575756"/>
                </a:solidFill>
              </a:rPr>
              <a:t>The Power of Less </a:t>
            </a:r>
            <a:r>
              <a:rPr lang="en-GB" sz="2200" dirty="0">
                <a:solidFill>
                  <a:srgbClr val="575756"/>
                </a:solidFill>
              </a:rPr>
              <a:t>materials and greater impact</a:t>
            </a:r>
          </a:p>
          <a:p>
            <a:pPr>
              <a:lnSpc>
                <a:spcPts val="4000"/>
              </a:lnSpc>
            </a:pPr>
            <a:r>
              <a:rPr lang="en-GB" sz="2200" b="1" dirty="0">
                <a:solidFill>
                  <a:srgbClr val="575756"/>
                </a:solidFill>
              </a:rPr>
              <a:t>The Power of Less </a:t>
            </a:r>
            <a:r>
              <a:rPr lang="en-GB" sz="2200" dirty="0">
                <a:solidFill>
                  <a:srgbClr val="575756"/>
                </a:solidFill>
              </a:rPr>
              <a:t>cost and increased prosperity</a:t>
            </a:r>
          </a:p>
          <a:p>
            <a:pPr>
              <a:lnSpc>
                <a:spcPts val="4000"/>
              </a:lnSpc>
              <a:defRPr/>
            </a:pPr>
            <a:r>
              <a:rPr lang="en-GB" sz="2200" b="1" dirty="0">
                <a:solidFill>
                  <a:srgbClr val="575756"/>
                </a:solidFill>
              </a:rPr>
              <a:t>The Power of Less </a:t>
            </a:r>
            <a:r>
              <a:rPr lang="en-GB" sz="2200" dirty="0">
                <a:solidFill>
                  <a:srgbClr val="575756"/>
                </a:solidFill>
              </a:rPr>
              <a:t>complexity and greater efficiency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36" y="5589300"/>
            <a:ext cx="2084397" cy="49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29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 of Less -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740" y="428330"/>
            <a:ext cx="586310" cy="216370"/>
          </a:xfrm>
          <a:prstGeom prst="rect">
            <a:avLst/>
          </a:prstGeom>
        </p:spPr>
        <p:txBody>
          <a:bodyPr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7973176A-146B-4E61-BA6F-E97A08C604D1}" type="slidenum">
              <a:rPr lang="en-GB" smtClean="0">
                <a:solidFill>
                  <a:srgbClr val="D67B19"/>
                </a:solidFill>
              </a:rPr>
              <a:pPr/>
              <a:t>‹N°›</a:t>
            </a:fld>
            <a:endParaRPr lang="en-GB" dirty="0">
              <a:solidFill>
                <a:srgbClr val="D67B1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812450" y="6249265"/>
            <a:ext cx="93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www.dssmith.com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71313" y="6252852"/>
            <a:ext cx="1464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Private &amp; Confidential | © 2013  </a:t>
            </a:r>
            <a:endParaRPr lang="en-GB" sz="600" dirty="0">
              <a:solidFill>
                <a:srgbClr val="00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26" y="228286"/>
            <a:ext cx="1742400" cy="1323516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743595" y="2708900"/>
            <a:ext cx="7829632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GB" sz="2200" b="1" dirty="0">
                <a:solidFill>
                  <a:srgbClr val="D67B19"/>
                </a:solidFill>
              </a:rPr>
              <a:t>The Power of Less </a:t>
            </a:r>
            <a:r>
              <a:rPr lang="en-GB" sz="2200" dirty="0">
                <a:solidFill>
                  <a:srgbClr val="D67B19"/>
                </a:solidFill>
              </a:rPr>
              <a:t>waste and more recycling</a:t>
            </a:r>
          </a:p>
          <a:p>
            <a:pPr>
              <a:lnSpc>
                <a:spcPts val="4000"/>
              </a:lnSpc>
            </a:pPr>
            <a:r>
              <a:rPr lang="en-GB" sz="2200" b="1" dirty="0">
                <a:solidFill>
                  <a:srgbClr val="D67B19"/>
                </a:solidFill>
              </a:rPr>
              <a:t>The Power of Less </a:t>
            </a:r>
            <a:r>
              <a:rPr lang="en-GB" sz="2200" dirty="0">
                <a:solidFill>
                  <a:srgbClr val="D67B19"/>
                </a:solidFill>
              </a:rPr>
              <a:t>materials and greater impact</a:t>
            </a:r>
          </a:p>
          <a:p>
            <a:pPr>
              <a:lnSpc>
                <a:spcPts val="4000"/>
              </a:lnSpc>
            </a:pPr>
            <a:r>
              <a:rPr lang="en-GB" sz="2200" b="1" dirty="0">
                <a:solidFill>
                  <a:srgbClr val="D67B19"/>
                </a:solidFill>
              </a:rPr>
              <a:t>The Power of Less </a:t>
            </a:r>
            <a:r>
              <a:rPr lang="en-GB" sz="2200" dirty="0">
                <a:solidFill>
                  <a:srgbClr val="D67B19"/>
                </a:solidFill>
              </a:rPr>
              <a:t>cost and increased prosperity</a:t>
            </a:r>
          </a:p>
          <a:p>
            <a:pPr>
              <a:lnSpc>
                <a:spcPts val="4000"/>
              </a:lnSpc>
              <a:defRPr/>
            </a:pPr>
            <a:r>
              <a:rPr lang="en-GB" sz="2200" b="1" dirty="0">
                <a:solidFill>
                  <a:srgbClr val="D67B19"/>
                </a:solidFill>
              </a:rPr>
              <a:t>The Power of Less </a:t>
            </a:r>
            <a:r>
              <a:rPr lang="en-GB" sz="2200" dirty="0">
                <a:solidFill>
                  <a:srgbClr val="D67B19"/>
                </a:solidFill>
              </a:rPr>
              <a:t>complexity and greater efficiency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36" y="5589300"/>
            <a:ext cx="2084397" cy="49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75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740" y="428330"/>
            <a:ext cx="586310" cy="216370"/>
          </a:xfrm>
          <a:prstGeom prst="rect">
            <a:avLst/>
          </a:prstGeom>
        </p:spPr>
        <p:txBody>
          <a:bodyPr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7973176A-146B-4E61-BA6F-E97A08C604D1}" type="slidenum">
              <a:rPr lang="en-GB" smtClean="0">
                <a:solidFill>
                  <a:srgbClr val="D67B19"/>
                </a:solidFill>
              </a:rPr>
              <a:pPr/>
              <a:t>‹N°›</a:t>
            </a:fld>
            <a:endParaRPr lang="en-GB" dirty="0">
              <a:solidFill>
                <a:srgbClr val="D67B1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812450" y="6249265"/>
            <a:ext cx="93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www.dssmith.com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71313" y="6252852"/>
            <a:ext cx="1464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Private &amp; Confidential | © 2013  </a:t>
            </a:r>
            <a:endParaRPr lang="en-GB" sz="600" dirty="0">
              <a:solidFill>
                <a:srgbClr val="00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26" y="228286"/>
            <a:ext cx="1742400" cy="1323516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466725" y="1772771"/>
            <a:ext cx="8190387" cy="42724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724391" y="2458675"/>
            <a:ext cx="782963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prstClr val="white"/>
                </a:solidFill>
              </a:rPr>
              <a:t>Merci</a:t>
            </a:r>
            <a:endParaRPr lang="en-GB" sz="1600" dirty="0">
              <a:solidFill>
                <a:prstClr val="white"/>
              </a:solidFill>
            </a:endParaRPr>
          </a:p>
          <a:p>
            <a:r>
              <a:rPr lang="en-GB" sz="1600" dirty="0">
                <a:solidFill>
                  <a:prstClr val="white"/>
                </a:solidFill>
              </a:rPr>
              <a:t>Grazie</a:t>
            </a:r>
          </a:p>
          <a:p>
            <a:r>
              <a:rPr lang="en-GB" sz="1600" dirty="0" err="1">
                <a:solidFill>
                  <a:prstClr val="white"/>
                </a:solidFill>
              </a:rPr>
              <a:t>Danke</a:t>
            </a:r>
            <a:endParaRPr lang="en-GB" sz="1600" dirty="0">
              <a:solidFill>
                <a:prstClr val="white"/>
              </a:solidFill>
            </a:endParaRPr>
          </a:p>
          <a:p>
            <a:r>
              <a:rPr lang="en-GB" sz="1600" dirty="0" err="1">
                <a:solidFill>
                  <a:prstClr val="white"/>
                </a:solidFill>
              </a:rPr>
              <a:t>Gracias</a:t>
            </a:r>
            <a:endParaRPr lang="en-GB" sz="1600" dirty="0">
              <a:solidFill>
                <a:prstClr val="white"/>
              </a:solidFill>
            </a:endParaRPr>
          </a:p>
          <a:p>
            <a:r>
              <a:rPr lang="en-GB" sz="1600" dirty="0">
                <a:solidFill>
                  <a:prstClr val="white"/>
                </a:solidFill>
              </a:rPr>
              <a:t>Tack</a:t>
            </a:r>
          </a:p>
          <a:p>
            <a:r>
              <a:rPr lang="en-GB" sz="1600" dirty="0" err="1">
                <a:solidFill>
                  <a:prstClr val="white"/>
                </a:solidFill>
              </a:rPr>
              <a:t>Tak</a:t>
            </a:r>
            <a:endParaRPr lang="en-GB" sz="1600" dirty="0">
              <a:solidFill>
                <a:prstClr val="white"/>
              </a:solidFill>
            </a:endParaRPr>
          </a:p>
          <a:p>
            <a:r>
              <a:rPr lang="en-GB" sz="1600" dirty="0" err="1">
                <a:solidFill>
                  <a:prstClr val="white"/>
                </a:solidFill>
              </a:rPr>
              <a:t>Köszönöm</a:t>
            </a:r>
            <a:endParaRPr lang="en-GB" sz="1600" dirty="0">
              <a:solidFill>
                <a:prstClr val="white"/>
              </a:solidFill>
            </a:endParaRPr>
          </a:p>
          <a:p>
            <a:r>
              <a:rPr lang="en-GB" sz="1600" dirty="0" err="1">
                <a:solidFill>
                  <a:prstClr val="white"/>
                </a:solidFill>
              </a:rPr>
              <a:t>Dziękuję</a:t>
            </a:r>
            <a:endParaRPr lang="en-GB" sz="1600" dirty="0">
              <a:solidFill>
                <a:prstClr val="white"/>
              </a:solidFill>
            </a:endParaRPr>
          </a:p>
          <a:p>
            <a:r>
              <a:rPr lang="en-GB" sz="1600" dirty="0" err="1">
                <a:solidFill>
                  <a:prstClr val="white"/>
                </a:solidFill>
              </a:rPr>
              <a:t>Děkuji</a:t>
            </a:r>
            <a:endParaRPr lang="en-GB" sz="1600" dirty="0">
              <a:solidFill>
                <a:prstClr val="white"/>
              </a:solidFill>
            </a:endParaRPr>
          </a:p>
          <a:p>
            <a:r>
              <a:rPr lang="en-GB" sz="1600" dirty="0" err="1">
                <a:solidFill>
                  <a:prstClr val="white"/>
                </a:solidFill>
              </a:rPr>
              <a:t>Kiitos</a:t>
            </a:r>
            <a:r>
              <a:rPr lang="en-GB" sz="1600" dirty="0">
                <a:solidFill>
                  <a:prstClr val="white"/>
                </a:solidFill>
              </a:rPr>
              <a:t> </a:t>
            </a:r>
          </a:p>
          <a:p>
            <a:r>
              <a:rPr lang="en-GB" sz="1600" dirty="0">
                <a:solidFill>
                  <a:prstClr val="white"/>
                </a:solidFill>
              </a:rPr>
              <a:t>Dank je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0" y="5314586"/>
            <a:ext cx="2084400" cy="490744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730960" y="205094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b="1" dirty="0">
                <a:solidFill>
                  <a:prstClr val="white"/>
                </a:solidFill>
              </a:rPr>
              <a:t>Thank You</a:t>
            </a:r>
            <a:endParaRPr lang="en-GB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9144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Oran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740" y="428330"/>
            <a:ext cx="586310" cy="216370"/>
          </a:xfrm>
          <a:prstGeom prst="rect">
            <a:avLst/>
          </a:prstGeom>
        </p:spPr>
        <p:txBody>
          <a:bodyPr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7973176A-146B-4E61-BA6F-E97A08C604D1}" type="slidenum">
              <a:rPr lang="en-GB" smtClean="0">
                <a:solidFill>
                  <a:srgbClr val="D67B19"/>
                </a:solidFill>
              </a:rPr>
              <a:pPr/>
              <a:t>‹N°›</a:t>
            </a:fld>
            <a:endParaRPr lang="en-GB" dirty="0">
              <a:solidFill>
                <a:srgbClr val="D67B1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812450" y="6249265"/>
            <a:ext cx="93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www.dssmith.com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71313" y="6252852"/>
            <a:ext cx="1464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Private &amp; Confidential | © 2013  </a:t>
            </a:r>
            <a:endParaRPr lang="en-GB" sz="600" dirty="0">
              <a:solidFill>
                <a:srgbClr val="00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26" y="228286"/>
            <a:ext cx="1742400" cy="1323516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466725" y="1772771"/>
            <a:ext cx="8190387" cy="42724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724391" y="2458675"/>
            <a:ext cx="782963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prstClr val="white"/>
                </a:solidFill>
              </a:rPr>
              <a:t>Merci</a:t>
            </a:r>
            <a:endParaRPr lang="en-GB" sz="1600" dirty="0">
              <a:solidFill>
                <a:prstClr val="white"/>
              </a:solidFill>
            </a:endParaRPr>
          </a:p>
          <a:p>
            <a:r>
              <a:rPr lang="en-GB" sz="1600" dirty="0">
                <a:solidFill>
                  <a:prstClr val="white"/>
                </a:solidFill>
              </a:rPr>
              <a:t>Grazie</a:t>
            </a:r>
          </a:p>
          <a:p>
            <a:r>
              <a:rPr lang="en-GB" sz="1600" dirty="0" err="1">
                <a:solidFill>
                  <a:prstClr val="white"/>
                </a:solidFill>
              </a:rPr>
              <a:t>Danke</a:t>
            </a:r>
            <a:endParaRPr lang="en-GB" sz="1600" dirty="0">
              <a:solidFill>
                <a:prstClr val="white"/>
              </a:solidFill>
            </a:endParaRPr>
          </a:p>
          <a:p>
            <a:r>
              <a:rPr lang="en-GB" sz="1600" dirty="0" err="1">
                <a:solidFill>
                  <a:prstClr val="white"/>
                </a:solidFill>
              </a:rPr>
              <a:t>Gracias</a:t>
            </a:r>
            <a:endParaRPr lang="en-GB" sz="1600" dirty="0">
              <a:solidFill>
                <a:prstClr val="white"/>
              </a:solidFill>
            </a:endParaRPr>
          </a:p>
          <a:p>
            <a:r>
              <a:rPr lang="en-GB" sz="1600" dirty="0">
                <a:solidFill>
                  <a:prstClr val="white"/>
                </a:solidFill>
              </a:rPr>
              <a:t>Tack</a:t>
            </a:r>
          </a:p>
          <a:p>
            <a:r>
              <a:rPr lang="en-GB" sz="1600" dirty="0" err="1">
                <a:solidFill>
                  <a:prstClr val="white"/>
                </a:solidFill>
              </a:rPr>
              <a:t>Tak</a:t>
            </a:r>
            <a:endParaRPr lang="en-GB" sz="1600" dirty="0">
              <a:solidFill>
                <a:prstClr val="white"/>
              </a:solidFill>
            </a:endParaRPr>
          </a:p>
          <a:p>
            <a:r>
              <a:rPr lang="en-GB" sz="1600" dirty="0" err="1">
                <a:solidFill>
                  <a:prstClr val="white"/>
                </a:solidFill>
              </a:rPr>
              <a:t>Köszönöm</a:t>
            </a:r>
            <a:endParaRPr lang="en-GB" sz="1600" dirty="0">
              <a:solidFill>
                <a:prstClr val="white"/>
              </a:solidFill>
            </a:endParaRPr>
          </a:p>
          <a:p>
            <a:r>
              <a:rPr lang="en-GB" sz="1600" dirty="0" err="1">
                <a:solidFill>
                  <a:prstClr val="white"/>
                </a:solidFill>
              </a:rPr>
              <a:t>Dziękuję</a:t>
            </a:r>
            <a:endParaRPr lang="en-GB" sz="1600" dirty="0">
              <a:solidFill>
                <a:prstClr val="white"/>
              </a:solidFill>
            </a:endParaRPr>
          </a:p>
          <a:p>
            <a:r>
              <a:rPr lang="en-GB" sz="1600" dirty="0" err="1">
                <a:solidFill>
                  <a:prstClr val="white"/>
                </a:solidFill>
              </a:rPr>
              <a:t>Děkuji</a:t>
            </a:r>
            <a:endParaRPr lang="en-GB" sz="1600" dirty="0">
              <a:solidFill>
                <a:prstClr val="white"/>
              </a:solidFill>
            </a:endParaRPr>
          </a:p>
          <a:p>
            <a:r>
              <a:rPr lang="en-GB" sz="1600" dirty="0" err="1">
                <a:solidFill>
                  <a:prstClr val="white"/>
                </a:solidFill>
              </a:rPr>
              <a:t>Kiitos</a:t>
            </a:r>
            <a:r>
              <a:rPr lang="en-GB" sz="1600" dirty="0">
                <a:solidFill>
                  <a:prstClr val="white"/>
                </a:solidFill>
              </a:rPr>
              <a:t> </a:t>
            </a:r>
          </a:p>
          <a:p>
            <a:r>
              <a:rPr lang="en-GB" sz="1600" dirty="0">
                <a:solidFill>
                  <a:prstClr val="white"/>
                </a:solidFill>
              </a:rPr>
              <a:t>Dank je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730960" y="205094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b="1" dirty="0">
                <a:solidFill>
                  <a:prstClr val="white"/>
                </a:solidFill>
              </a:rPr>
              <a:t>Thank You</a:t>
            </a:r>
            <a:endParaRPr lang="en-GB" sz="2400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0" y="5314586"/>
            <a:ext cx="2084400" cy="49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731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a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740" y="428330"/>
            <a:ext cx="586310" cy="216370"/>
          </a:xfrm>
          <a:prstGeom prst="rect">
            <a:avLst/>
          </a:prstGeom>
        </p:spPr>
        <p:txBody>
          <a:bodyPr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7973176A-146B-4E61-BA6F-E97A08C604D1}" type="slidenum">
              <a:rPr lang="en-GB" smtClean="0">
                <a:solidFill>
                  <a:srgbClr val="D67B19"/>
                </a:solidFill>
              </a:rPr>
              <a:pPr/>
              <a:t>‹N°›</a:t>
            </a:fld>
            <a:endParaRPr lang="en-GB" dirty="0">
              <a:solidFill>
                <a:srgbClr val="D67B1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812450" y="6249265"/>
            <a:ext cx="93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www.dssmith.com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71313" y="6252852"/>
            <a:ext cx="1464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Private &amp; Confidential | © 2013  </a:t>
            </a:r>
            <a:endParaRPr lang="en-GB" sz="600" dirty="0">
              <a:solidFill>
                <a:srgbClr val="00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26" y="228286"/>
            <a:ext cx="1742400" cy="1323516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724391" y="2458675"/>
            <a:ext cx="782963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srgbClr val="575756"/>
                </a:solidFill>
              </a:rPr>
              <a:t>Merci</a:t>
            </a:r>
            <a:endParaRPr lang="en-GB" sz="1600" dirty="0">
              <a:solidFill>
                <a:srgbClr val="575756"/>
              </a:solidFill>
            </a:endParaRPr>
          </a:p>
          <a:p>
            <a:r>
              <a:rPr lang="en-GB" sz="1600" dirty="0">
                <a:solidFill>
                  <a:srgbClr val="575756"/>
                </a:solidFill>
              </a:rPr>
              <a:t>Grazie</a:t>
            </a:r>
          </a:p>
          <a:p>
            <a:r>
              <a:rPr lang="en-GB" sz="1600" dirty="0" err="1">
                <a:solidFill>
                  <a:srgbClr val="575756"/>
                </a:solidFill>
              </a:rPr>
              <a:t>Danke</a:t>
            </a:r>
            <a:endParaRPr lang="en-GB" sz="1600" dirty="0">
              <a:solidFill>
                <a:srgbClr val="575756"/>
              </a:solidFill>
            </a:endParaRPr>
          </a:p>
          <a:p>
            <a:r>
              <a:rPr lang="en-GB" sz="1600" dirty="0" err="1">
                <a:solidFill>
                  <a:srgbClr val="575756"/>
                </a:solidFill>
              </a:rPr>
              <a:t>Gracias</a:t>
            </a:r>
            <a:endParaRPr lang="en-GB" sz="1600" dirty="0">
              <a:solidFill>
                <a:srgbClr val="575756"/>
              </a:solidFill>
            </a:endParaRPr>
          </a:p>
          <a:p>
            <a:r>
              <a:rPr lang="en-GB" sz="1600" dirty="0">
                <a:solidFill>
                  <a:srgbClr val="575756"/>
                </a:solidFill>
              </a:rPr>
              <a:t>Tack</a:t>
            </a:r>
          </a:p>
          <a:p>
            <a:r>
              <a:rPr lang="en-GB" sz="1600" dirty="0" err="1">
                <a:solidFill>
                  <a:srgbClr val="575756"/>
                </a:solidFill>
              </a:rPr>
              <a:t>Tak</a:t>
            </a:r>
            <a:endParaRPr lang="en-GB" sz="1600" dirty="0">
              <a:solidFill>
                <a:srgbClr val="575756"/>
              </a:solidFill>
            </a:endParaRPr>
          </a:p>
          <a:p>
            <a:r>
              <a:rPr lang="en-GB" sz="1600" dirty="0" err="1">
                <a:solidFill>
                  <a:srgbClr val="575756"/>
                </a:solidFill>
              </a:rPr>
              <a:t>Köszönöm</a:t>
            </a:r>
            <a:endParaRPr lang="en-GB" sz="1600" dirty="0">
              <a:solidFill>
                <a:srgbClr val="575756"/>
              </a:solidFill>
            </a:endParaRPr>
          </a:p>
          <a:p>
            <a:r>
              <a:rPr lang="en-GB" sz="1600" dirty="0" err="1">
                <a:solidFill>
                  <a:srgbClr val="575756"/>
                </a:solidFill>
              </a:rPr>
              <a:t>Dziękuję</a:t>
            </a:r>
            <a:endParaRPr lang="en-GB" sz="1600" dirty="0">
              <a:solidFill>
                <a:srgbClr val="575756"/>
              </a:solidFill>
            </a:endParaRPr>
          </a:p>
          <a:p>
            <a:r>
              <a:rPr lang="en-GB" sz="1600" dirty="0" err="1">
                <a:solidFill>
                  <a:srgbClr val="575756"/>
                </a:solidFill>
              </a:rPr>
              <a:t>Děkuji</a:t>
            </a:r>
            <a:endParaRPr lang="en-GB" sz="1600" dirty="0">
              <a:solidFill>
                <a:srgbClr val="575756"/>
              </a:solidFill>
            </a:endParaRPr>
          </a:p>
          <a:p>
            <a:r>
              <a:rPr lang="en-GB" sz="1600" dirty="0" err="1">
                <a:solidFill>
                  <a:srgbClr val="575756"/>
                </a:solidFill>
              </a:rPr>
              <a:t>Kiitos</a:t>
            </a:r>
            <a:r>
              <a:rPr lang="en-GB" sz="1600" dirty="0">
                <a:solidFill>
                  <a:srgbClr val="575756"/>
                </a:solidFill>
              </a:rPr>
              <a:t> </a:t>
            </a:r>
          </a:p>
          <a:p>
            <a:r>
              <a:rPr lang="en-GB" sz="1600" dirty="0">
                <a:solidFill>
                  <a:srgbClr val="575756"/>
                </a:solidFill>
              </a:rPr>
              <a:t>Dank je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1" y="5589300"/>
            <a:ext cx="2084397" cy="490743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730960" y="205094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b="1" dirty="0">
                <a:solidFill>
                  <a:srgbClr val="575756"/>
                </a:solidFill>
              </a:rPr>
              <a:t>Thank You</a:t>
            </a:r>
            <a:endParaRPr lang="en-GB" sz="2400" dirty="0">
              <a:solidFill>
                <a:srgbClr val="5757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6409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740" y="428330"/>
            <a:ext cx="586310" cy="216370"/>
          </a:xfrm>
          <a:prstGeom prst="rect">
            <a:avLst/>
          </a:prstGeom>
        </p:spPr>
        <p:txBody>
          <a:bodyPr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7973176A-146B-4E61-BA6F-E97A08C604D1}" type="slidenum">
              <a:rPr lang="en-GB" smtClean="0">
                <a:solidFill>
                  <a:srgbClr val="D67B19"/>
                </a:solidFill>
              </a:rPr>
              <a:pPr/>
              <a:t>‹N°›</a:t>
            </a:fld>
            <a:endParaRPr lang="en-GB" dirty="0">
              <a:solidFill>
                <a:srgbClr val="D67B1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812450" y="6249265"/>
            <a:ext cx="93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www.dssmith.com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71313" y="6252852"/>
            <a:ext cx="1464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Private &amp; Confidential | © 2013  </a:t>
            </a:r>
            <a:endParaRPr lang="en-GB" sz="600" dirty="0">
              <a:solidFill>
                <a:srgbClr val="00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26" y="228286"/>
            <a:ext cx="1742400" cy="1323516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724391" y="2458675"/>
            <a:ext cx="782963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srgbClr val="D67B19"/>
                </a:solidFill>
              </a:rPr>
              <a:t>Merci</a:t>
            </a:r>
            <a:endParaRPr lang="en-GB" sz="1600" dirty="0">
              <a:solidFill>
                <a:srgbClr val="D67B19"/>
              </a:solidFill>
            </a:endParaRPr>
          </a:p>
          <a:p>
            <a:r>
              <a:rPr lang="en-GB" sz="1600" dirty="0">
                <a:solidFill>
                  <a:srgbClr val="D67B19"/>
                </a:solidFill>
              </a:rPr>
              <a:t>Grazie</a:t>
            </a:r>
          </a:p>
          <a:p>
            <a:r>
              <a:rPr lang="en-GB" sz="1600" dirty="0" err="1">
                <a:solidFill>
                  <a:srgbClr val="D67B19"/>
                </a:solidFill>
              </a:rPr>
              <a:t>Danke</a:t>
            </a:r>
            <a:endParaRPr lang="en-GB" sz="1600" dirty="0">
              <a:solidFill>
                <a:srgbClr val="D67B19"/>
              </a:solidFill>
            </a:endParaRPr>
          </a:p>
          <a:p>
            <a:r>
              <a:rPr lang="en-GB" sz="1600" dirty="0" err="1">
                <a:solidFill>
                  <a:srgbClr val="D67B19"/>
                </a:solidFill>
              </a:rPr>
              <a:t>Gracias</a:t>
            </a:r>
            <a:endParaRPr lang="en-GB" sz="1600" dirty="0">
              <a:solidFill>
                <a:srgbClr val="D67B19"/>
              </a:solidFill>
            </a:endParaRPr>
          </a:p>
          <a:p>
            <a:r>
              <a:rPr lang="en-GB" sz="1600" dirty="0">
                <a:solidFill>
                  <a:srgbClr val="D67B19"/>
                </a:solidFill>
              </a:rPr>
              <a:t>Tack</a:t>
            </a:r>
          </a:p>
          <a:p>
            <a:r>
              <a:rPr lang="en-GB" sz="1600" dirty="0" err="1">
                <a:solidFill>
                  <a:srgbClr val="D67B19"/>
                </a:solidFill>
              </a:rPr>
              <a:t>Tak</a:t>
            </a:r>
            <a:endParaRPr lang="en-GB" sz="1600" dirty="0">
              <a:solidFill>
                <a:srgbClr val="D67B19"/>
              </a:solidFill>
            </a:endParaRPr>
          </a:p>
          <a:p>
            <a:r>
              <a:rPr lang="en-GB" sz="1600" dirty="0" err="1">
                <a:solidFill>
                  <a:srgbClr val="D67B19"/>
                </a:solidFill>
              </a:rPr>
              <a:t>Köszönöm</a:t>
            </a:r>
            <a:endParaRPr lang="en-GB" sz="1600" dirty="0">
              <a:solidFill>
                <a:srgbClr val="D67B19"/>
              </a:solidFill>
            </a:endParaRPr>
          </a:p>
          <a:p>
            <a:r>
              <a:rPr lang="en-GB" sz="1600" dirty="0" err="1">
                <a:solidFill>
                  <a:srgbClr val="D67B19"/>
                </a:solidFill>
              </a:rPr>
              <a:t>Dziękuję</a:t>
            </a:r>
            <a:endParaRPr lang="en-GB" sz="1600" dirty="0">
              <a:solidFill>
                <a:srgbClr val="D67B19"/>
              </a:solidFill>
            </a:endParaRPr>
          </a:p>
          <a:p>
            <a:r>
              <a:rPr lang="en-GB" sz="1600" dirty="0" err="1">
                <a:solidFill>
                  <a:srgbClr val="D67B19"/>
                </a:solidFill>
              </a:rPr>
              <a:t>Děkuji</a:t>
            </a:r>
            <a:endParaRPr lang="en-GB" sz="1600" dirty="0">
              <a:solidFill>
                <a:srgbClr val="D67B19"/>
              </a:solidFill>
            </a:endParaRPr>
          </a:p>
          <a:p>
            <a:r>
              <a:rPr lang="en-GB" sz="1600" dirty="0" err="1">
                <a:solidFill>
                  <a:srgbClr val="D67B19"/>
                </a:solidFill>
              </a:rPr>
              <a:t>Kiitos</a:t>
            </a:r>
            <a:r>
              <a:rPr lang="en-GB" sz="1600" dirty="0">
                <a:solidFill>
                  <a:srgbClr val="D67B19"/>
                </a:solidFill>
              </a:rPr>
              <a:t> </a:t>
            </a:r>
          </a:p>
          <a:p>
            <a:r>
              <a:rPr lang="en-GB" sz="1600" dirty="0">
                <a:solidFill>
                  <a:srgbClr val="D67B19"/>
                </a:solidFill>
              </a:rPr>
              <a:t>Dank je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1" y="5589300"/>
            <a:ext cx="2084397" cy="490744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730960" y="205094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b="1" dirty="0">
                <a:solidFill>
                  <a:srgbClr val="D67B19"/>
                </a:solidFill>
              </a:rPr>
              <a:t>Thank You</a:t>
            </a:r>
            <a:endParaRPr lang="en-GB" sz="2400" dirty="0">
              <a:solidFill>
                <a:srgbClr val="D67B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7924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819640"/>
            <a:ext cx="8276492" cy="581442"/>
          </a:xfrm>
          <a:prstGeom prst="rect">
            <a:avLst/>
          </a:prstGeom>
        </p:spPr>
        <p:txBody>
          <a:bodyPr anchor="t"/>
          <a:lstStyle>
            <a:lvl1pPr algn="l">
              <a:defRPr sz="3000" b="1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0"/>
          </p:nvPr>
        </p:nvSpPr>
        <p:spPr>
          <a:xfrm>
            <a:off x="457201" y="2359907"/>
            <a:ext cx="8276492" cy="52023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00">
                <a:solidFill>
                  <a:srgbClr val="818A8F"/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1"/>
          </p:nvPr>
        </p:nvSpPr>
        <p:spPr>
          <a:xfrm>
            <a:off x="457231" y="3032791"/>
            <a:ext cx="8276493" cy="3825271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61855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19640"/>
            <a:ext cx="8320454" cy="581442"/>
          </a:xfrm>
          <a:prstGeom prst="rect">
            <a:avLst/>
          </a:prstGeom>
        </p:spPr>
        <p:txBody>
          <a:bodyPr anchor="t"/>
          <a:lstStyle>
            <a:lvl1pPr algn="l">
              <a:defRPr sz="3000" b="1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889" y="3032730"/>
            <a:ext cx="4019765" cy="3828954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rial"/>
              </a:defRPr>
            </a:lvl1pPr>
            <a:lvl2pPr>
              <a:defRPr sz="1600">
                <a:latin typeface="Arial"/>
              </a:defRPr>
            </a:lvl2pPr>
            <a:lvl3pPr>
              <a:defRPr sz="16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457200" y="2359907"/>
            <a:ext cx="8320454" cy="52023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00">
                <a:solidFill>
                  <a:srgbClr val="818A8F"/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5"/>
          </p:nvPr>
        </p:nvSpPr>
        <p:spPr>
          <a:xfrm>
            <a:off x="457200" y="3032730"/>
            <a:ext cx="3960935" cy="382527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rial"/>
              </a:defRPr>
            </a:lvl1pPr>
            <a:lvl2pPr>
              <a:defRPr sz="1600">
                <a:latin typeface="Arial"/>
              </a:defRPr>
            </a:lvl2pPr>
            <a:lvl3pPr>
              <a:defRPr sz="16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832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1" y="3029047"/>
            <a:ext cx="8291146" cy="34717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1" y="1819640"/>
            <a:ext cx="8291146" cy="581442"/>
          </a:xfrm>
          <a:prstGeom prst="rect">
            <a:avLst/>
          </a:prstGeom>
        </p:spPr>
        <p:txBody>
          <a:bodyPr anchor="t"/>
          <a:lstStyle>
            <a:lvl1pPr algn="l">
              <a:defRPr sz="3000" b="1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3"/>
          </p:nvPr>
        </p:nvSpPr>
        <p:spPr>
          <a:xfrm>
            <a:off x="457201" y="2359907"/>
            <a:ext cx="8291146" cy="52023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00">
                <a:solidFill>
                  <a:srgbClr val="818A8F"/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484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2876588" y="6665913"/>
            <a:ext cx="3375025" cy="150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818A8F"/>
                </a:solidFill>
                <a:latin typeface="Arial" charset="0"/>
                <a:ea typeface="ＭＳ Ｐゴシック" charset="-128"/>
              </a:rPr>
              <a:t>Name of presentation/Date/Initials</a:t>
            </a:r>
            <a:endParaRPr lang="sv-SE">
              <a:solidFill>
                <a:srgbClr val="818A8F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6016625" y="6621539"/>
            <a:ext cx="2895600" cy="193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sv-SE">
                <a:solidFill>
                  <a:srgbClr val="818A8F"/>
                </a:solidFill>
                <a:latin typeface="Arial" charset="0"/>
                <a:ea typeface="ＭＳ Ｐゴシック" charset="-128"/>
              </a:rPr>
              <a:t>Business Group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22275" y="6621539"/>
            <a:ext cx="1905000" cy="193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B8B08B84-FC7C-421B-83EA-DCDC2A0F0EE6}" type="slidenum">
              <a:rPr lang="sv-SE">
                <a:solidFill>
                  <a:srgbClr val="818A8F"/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sv-SE">
              <a:solidFill>
                <a:srgbClr val="818A8F"/>
              </a:solidFill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047086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Oran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66725" y="476251"/>
            <a:ext cx="8190387" cy="5568950"/>
          </a:xfrm>
          <a:prstGeom prst="rect">
            <a:avLst/>
          </a:prstGeom>
          <a:solidFill>
            <a:srgbClr val="D8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11450" y="2708900"/>
            <a:ext cx="5660990" cy="1143000"/>
          </a:xfrm>
          <a:prstGeom prst="rect">
            <a:avLst/>
          </a:prstGeom>
        </p:spPr>
        <p:txBody>
          <a:bodyPr anchor="ctr"/>
          <a:lstStyle>
            <a:lvl1pPr algn="l">
              <a:defRPr sz="32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588460" y="2420860"/>
            <a:ext cx="2016100" cy="1503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0000" b="1">
                <a:solidFill>
                  <a:schemeClr val="bg1"/>
                </a:solidFill>
                <a:latin typeface="+mn-lt"/>
              </a:defRPr>
            </a:lvl1pPr>
            <a:lvl2pPr>
              <a:defRPr sz="10000">
                <a:solidFill>
                  <a:schemeClr val="bg1"/>
                </a:solidFill>
              </a:defRPr>
            </a:lvl2pPr>
            <a:lvl3pPr>
              <a:defRPr sz="10000">
                <a:solidFill>
                  <a:schemeClr val="bg1"/>
                </a:solidFill>
              </a:defRPr>
            </a:lvl3pPr>
            <a:lvl4pPr>
              <a:defRPr sz="10000">
                <a:solidFill>
                  <a:schemeClr val="bg1"/>
                </a:solidFill>
              </a:defRPr>
            </a:lvl4pPr>
            <a:lvl5pPr>
              <a:defRPr sz="10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01</a:t>
            </a:r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124353" y="6249265"/>
            <a:ext cx="26242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DENIS</a:t>
            </a:r>
            <a:r>
              <a:rPr lang="en-GB" sz="600" baseline="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</a:t>
            </a:r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RITZENTHALER</a:t>
            </a:r>
            <a:r>
              <a:rPr lang="en-GB" sz="600" baseline="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&amp; MOURAD ZAMMIT  </a:t>
            </a:r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 </a:t>
            </a:r>
            <a:endParaRPr lang="en-GB" sz="6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71311" y="6252852"/>
            <a:ext cx="30417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ADAI 2017 / 2018 | © 2018 </a:t>
            </a:r>
            <a:r>
              <a:rPr lang="en-GB" sz="600" dirty="0" err="1">
                <a:solidFill>
                  <a:srgbClr val="575756">
                    <a:lumMod val="60000"/>
                    <a:lumOff val="40000"/>
                  </a:srgbClr>
                </a:solidFill>
              </a:rPr>
              <a:t>Geandos</a:t>
            </a:r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</a:t>
            </a:r>
            <a:r>
              <a:rPr lang="en-GB" sz="600" baseline="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</a:t>
            </a:r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 </a:t>
            </a:r>
            <a:endParaRPr lang="en-GB" sz="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7540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819640"/>
            <a:ext cx="8276492" cy="581442"/>
          </a:xfrm>
          <a:prstGeom prst="rect">
            <a:avLst/>
          </a:prstGeom>
        </p:spPr>
        <p:txBody>
          <a:bodyPr anchor="t"/>
          <a:lstStyle>
            <a:lvl1pPr algn="l">
              <a:defRPr sz="3000" b="1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0"/>
          </p:nvPr>
        </p:nvSpPr>
        <p:spPr>
          <a:xfrm>
            <a:off x="457201" y="2359917"/>
            <a:ext cx="8276492" cy="52023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00">
                <a:solidFill>
                  <a:srgbClr val="818A8F"/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1"/>
          </p:nvPr>
        </p:nvSpPr>
        <p:spPr>
          <a:xfrm>
            <a:off x="457231" y="3032791"/>
            <a:ext cx="8276493" cy="3825271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33598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7350" y="187387"/>
            <a:ext cx="7469188" cy="9493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7350" y="1565275"/>
            <a:ext cx="7469188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2876581" y="6665913"/>
            <a:ext cx="3375025" cy="150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818A8F"/>
                </a:solidFill>
              </a:rPr>
              <a:t>Name of presentation/Date/Initials</a:t>
            </a:r>
            <a:endParaRPr lang="sv-SE">
              <a:solidFill>
                <a:srgbClr val="818A8F"/>
              </a:solidFill>
            </a:endParaRP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6016625" y="6621525"/>
            <a:ext cx="2895600" cy="193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818A8F"/>
                </a:solidFill>
              </a:rPr>
              <a:t>Business Group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22275" y="6621525"/>
            <a:ext cx="1905000" cy="193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DC031-E54B-446D-920F-DD31699E5031}" type="slidenum">
              <a:rPr lang="sv-SE">
                <a:solidFill>
                  <a:srgbClr val="818A8F"/>
                </a:solidFill>
              </a:rPr>
              <a:pPr>
                <a:defRPr/>
              </a:pPr>
              <a:t>‹N°›</a:t>
            </a:fld>
            <a:endParaRPr lang="sv-SE">
              <a:solidFill>
                <a:srgbClr val="818A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48943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9144000" cy="1891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2719" y="945788"/>
            <a:ext cx="7262813" cy="64737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2668" y="1479620"/>
            <a:ext cx="6400800" cy="823913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6016625" y="6621597"/>
            <a:ext cx="2895600" cy="193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FFFFFF"/>
                </a:solidFill>
              </a:rPr>
              <a:t>Business Group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dt" sz="quarter" idx="11"/>
          </p:nvPr>
        </p:nvSpPr>
        <p:spPr>
          <a:xfrm>
            <a:off x="2713038" y="6666047"/>
            <a:ext cx="3700462" cy="193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Name of presentation/Date/Initials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2"/>
          </p:nvPr>
        </p:nvSpPr>
        <p:spPr bwMode="auto">
          <a:xfrm>
            <a:off x="387350" y="2622150"/>
            <a:ext cx="746918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</p:txBody>
      </p:sp>
    </p:spTree>
    <p:extLst>
      <p:ext uri="{BB962C8B-B14F-4D97-AF65-F5344CB8AC3E}">
        <p14:creationId xmlns:p14="http://schemas.microsoft.com/office/powerpoint/2010/main" val="146429720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66725" y="476251"/>
            <a:ext cx="8190387" cy="55689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812450" y="6249265"/>
            <a:ext cx="93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www.dssmith.com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71313" y="6252852"/>
            <a:ext cx="1464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Private &amp; Confidential | © 2013  </a:t>
            </a:r>
            <a:endParaRPr lang="en-GB" sz="600" dirty="0">
              <a:solidFill>
                <a:srgbClr val="000000"/>
              </a:solidFill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588460" y="2420860"/>
            <a:ext cx="2016100" cy="1503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0000" b="1">
                <a:solidFill>
                  <a:schemeClr val="bg1"/>
                </a:solidFill>
                <a:latin typeface="+mn-lt"/>
              </a:defRPr>
            </a:lvl1pPr>
            <a:lvl2pPr>
              <a:defRPr sz="10000">
                <a:solidFill>
                  <a:schemeClr val="bg1"/>
                </a:solidFill>
              </a:defRPr>
            </a:lvl2pPr>
            <a:lvl3pPr>
              <a:defRPr sz="10000">
                <a:solidFill>
                  <a:schemeClr val="bg1"/>
                </a:solidFill>
              </a:defRPr>
            </a:lvl3pPr>
            <a:lvl4pPr>
              <a:defRPr sz="10000">
                <a:solidFill>
                  <a:schemeClr val="bg1"/>
                </a:solidFill>
              </a:defRPr>
            </a:lvl4pPr>
            <a:lvl5pPr>
              <a:defRPr sz="10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00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11450" y="2708900"/>
            <a:ext cx="5660990" cy="1143000"/>
          </a:xfrm>
          <a:prstGeom prst="rect">
            <a:avLst/>
          </a:prstGeom>
        </p:spPr>
        <p:txBody>
          <a:bodyPr anchor="ctr"/>
          <a:lstStyle>
            <a:lvl1pPr algn="l">
              <a:defRPr sz="32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Divider slide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657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7812450" y="6249265"/>
            <a:ext cx="93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www.dssmith.com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71313" y="6252852"/>
            <a:ext cx="1464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Private &amp; Confidential | © 2013  </a:t>
            </a:r>
            <a:endParaRPr lang="en-GB" sz="600" dirty="0">
              <a:solidFill>
                <a:srgbClr val="000000"/>
              </a:solidFill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588460" y="2420860"/>
            <a:ext cx="2016100" cy="1503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0000" b="1">
                <a:solidFill>
                  <a:schemeClr val="tx2"/>
                </a:solidFill>
                <a:latin typeface="+mn-lt"/>
              </a:defRPr>
            </a:lvl1pPr>
            <a:lvl2pPr>
              <a:defRPr sz="10000">
                <a:solidFill>
                  <a:schemeClr val="bg1"/>
                </a:solidFill>
              </a:defRPr>
            </a:lvl2pPr>
            <a:lvl3pPr>
              <a:defRPr sz="10000">
                <a:solidFill>
                  <a:schemeClr val="bg1"/>
                </a:solidFill>
              </a:defRPr>
            </a:lvl3pPr>
            <a:lvl4pPr>
              <a:defRPr sz="10000">
                <a:solidFill>
                  <a:schemeClr val="bg1"/>
                </a:solidFill>
              </a:defRPr>
            </a:lvl4pPr>
            <a:lvl5pPr>
              <a:defRPr sz="10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00</a:t>
            </a:r>
            <a:endParaRPr lang="en-GB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611450" y="2708900"/>
            <a:ext cx="5660990" cy="1143000"/>
          </a:xfrm>
          <a:prstGeom prst="rect">
            <a:avLst/>
          </a:prstGeom>
        </p:spPr>
        <p:txBody>
          <a:bodyPr anchor="ctr"/>
          <a:lstStyle>
            <a:lvl1pPr algn="l">
              <a:defRPr sz="3200" b="1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Divider slide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17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Gra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7812450" y="6249265"/>
            <a:ext cx="93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www.dssmith.com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71313" y="6252852"/>
            <a:ext cx="1464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Private &amp; Confidential | © 2013  </a:t>
            </a:r>
            <a:endParaRPr lang="en-GB" sz="600" dirty="0">
              <a:solidFill>
                <a:srgbClr val="000000"/>
              </a:solidFill>
            </a:endParaRPr>
          </a:p>
        </p:txBody>
      </p:sp>
      <p:sp>
        <p:nvSpPr>
          <p:cNvPr id="15" name="Title 6"/>
          <p:cNvSpPr>
            <a:spLocks noGrp="1"/>
          </p:cNvSpPr>
          <p:nvPr>
            <p:ph type="title" hasCustomPrompt="1"/>
          </p:nvPr>
        </p:nvSpPr>
        <p:spPr>
          <a:xfrm>
            <a:off x="611450" y="2708900"/>
            <a:ext cx="5660990" cy="1143000"/>
          </a:xfrm>
          <a:prstGeom prst="rect">
            <a:avLst/>
          </a:prstGeom>
        </p:spPr>
        <p:txBody>
          <a:bodyPr anchor="ctr"/>
          <a:lstStyle>
            <a:lvl1pPr algn="l">
              <a:defRPr sz="3200" b="1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Divider slide title</a:t>
            </a:r>
            <a:endParaRPr lang="en-GB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588460" y="2420860"/>
            <a:ext cx="2016100" cy="1503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0000" b="1">
                <a:solidFill>
                  <a:schemeClr val="bg2"/>
                </a:solidFill>
                <a:latin typeface="+mn-lt"/>
              </a:defRPr>
            </a:lvl1pPr>
            <a:lvl2pPr>
              <a:defRPr sz="10000">
                <a:solidFill>
                  <a:schemeClr val="bg1"/>
                </a:solidFill>
              </a:defRPr>
            </a:lvl2pPr>
            <a:lvl3pPr>
              <a:defRPr sz="10000">
                <a:solidFill>
                  <a:schemeClr val="bg1"/>
                </a:solidFill>
              </a:defRPr>
            </a:lvl3pPr>
            <a:lvl4pPr>
              <a:defRPr sz="10000">
                <a:solidFill>
                  <a:schemeClr val="bg1"/>
                </a:solidFill>
              </a:defRPr>
            </a:lvl4pPr>
            <a:lvl5pPr>
              <a:defRPr sz="10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79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Cop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58" y="356423"/>
            <a:ext cx="7453392" cy="552227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insert title here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740" y="428330"/>
            <a:ext cx="586310" cy="216370"/>
          </a:xfrm>
          <a:prstGeom prst="rect">
            <a:avLst/>
          </a:prstGeom>
        </p:spPr>
        <p:txBody>
          <a:bodyPr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7973176A-146B-4E61-BA6F-E97A08C604D1}" type="slidenum">
              <a:rPr lang="en-GB" smtClean="0">
                <a:solidFill>
                  <a:srgbClr val="D67B19"/>
                </a:solidFill>
              </a:rPr>
              <a:pPr/>
              <a:t>‹N°›</a:t>
            </a:fld>
            <a:endParaRPr lang="en-GB" dirty="0">
              <a:solidFill>
                <a:srgbClr val="D67B1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812450" y="6249265"/>
            <a:ext cx="93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www.dssmith.com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71313" y="6252852"/>
            <a:ext cx="1464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Private &amp; Confidential | © 2013  </a:t>
            </a:r>
            <a:endParaRPr lang="en-GB" sz="600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908650"/>
            <a:ext cx="822007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2800" y="2862000"/>
            <a:ext cx="8326800" cy="11448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Hero copy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2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3085" y="1183607"/>
            <a:ext cx="8229600" cy="4621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2"/>
                </a:solidFill>
              </a:defRPr>
            </a:lvl1pPr>
            <a:lvl2pPr marL="4763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2"/>
                </a:solidFill>
              </a:defRPr>
            </a:lvl2pPr>
            <a:lvl3pPr marL="358775" indent="-22860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marL="579438" indent="-22860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insert title</a:t>
            </a:r>
          </a:p>
          <a:p>
            <a:pPr lvl="1"/>
            <a:r>
              <a:rPr lang="en-US" dirty="0"/>
              <a:t>Click to insert copy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740" y="428330"/>
            <a:ext cx="586310" cy="216370"/>
          </a:xfrm>
          <a:prstGeom prst="rect">
            <a:avLst/>
          </a:prstGeom>
        </p:spPr>
        <p:txBody>
          <a:bodyPr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7973176A-146B-4E61-BA6F-E97A08C604D1}" type="slidenum">
              <a:rPr lang="en-GB" smtClean="0">
                <a:solidFill>
                  <a:srgbClr val="D67B19"/>
                </a:solidFill>
              </a:rPr>
              <a:pPr/>
              <a:t>‹N°›</a:t>
            </a:fld>
            <a:endParaRPr lang="en-GB" dirty="0">
              <a:solidFill>
                <a:srgbClr val="D67B19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908650"/>
            <a:ext cx="822007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59058" y="356423"/>
            <a:ext cx="7453392" cy="552227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insert title here</a:t>
            </a:r>
            <a:endParaRPr lang="en-GB" dirty="0"/>
          </a:p>
        </p:txBody>
      </p:sp>
      <p:sp>
        <p:nvSpPr>
          <p:cNvPr id="9" name="TextBox 10"/>
          <p:cNvSpPr txBox="1"/>
          <p:nvPr userDrawn="1"/>
        </p:nvSpPr>
        <p:spPr>
          <a:xfrm>
            <a:off x="6124353" y="6249265"/>
            <a:ext cx="26242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DENIS</a:t>
            </a:r>
            <a:r>
              <a:rPr lang="en-GB" sz="600" baseline="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</a:t>
            </a:r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RITZENTHALER</a:t>
            </a:r>
            <a:r>
              <a:rPr lang="en-GB" sz="600" baseline="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&amp; MOURAD ZAMMIT   </a:t>
            </a:r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 </a:t>
            </a:r>
            <a:endParaRPr lang="en-GB" sz="6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71311" y="6252852"/>
            <a:ext cx="30417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ADAI 2017 / 2018 | © 2018 </a:t>
            </a:r>
            <a:r>
              <a:rPr lang="en-GB" sz="600" dirty="0" err="1">
                <a:solidFill>
                  <a:srgbClr val="575756">
                    <a:lumMod val="60000"/>
                    <a:lumOff val="40000"/>
                  </a:srgbClr>
                </a:solidFill>
              </a:rPr>
              <a:t>Geandos</a:t>
            </a:r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</a:t>
            </a:r>
            <a:r>
              <a:rPr lang="en-GB" sz="600" baseline="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</a:t>
            </a:r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 </a:t>
            </a:r>
            <a:endParaRPr lang="en-GB" sz="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45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Copy with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740" y="428330"/>
            <a:ext cx="586310" cy="216370"/>
          </a:xfrm>
          <a:prstGeom prst="rect">
            <a:avLst/>
          </a:prstGeom>
        </p:spPr>
        <p:txBody>
          <a:bodyPr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7973176A-146B-4E61-BA6F-E97A08C604D1}" type="slidenum">
              <a:rPr lang="en-GB" smtClean="0">
                <a:solidFill>
                  <a:srgbClr val="D67B19"/>
                </a:solidFill>
              </a:rPr>
              <a:pPr/>
              <a:t>‹N°›</a:t>
            </a:fld>
            <a:endParaRPr lang="en-GB" dirty="0">
              <a:solidFill>
                <a:srgbClr val="D67B1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812450" y="6249265"/>
            <a:ext cx="93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www.dssmith.com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71313" y="6252852"/>
            <a:ext cx="1464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Private &amp; Confidential | © 2013  </a:t>
            </a:r>
            <a:endParaRPr lang="en-GB" sz="600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908650"/>
            <a:ext cx="822007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5796845" y="2133220"/>
            <a:ext cx="2879725" cy="28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59058" y="356423"/>
            <a:ext cx="7453392" cy="552227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insert title here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2800" y="2710800"/>
            <a:ext cx="5299350" cy="165735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Hero copy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091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9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53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836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0" r:id="rId20"/>
    <p:sldLayoutId id="2147483741" r:id="rId21"/>
    <p:sldLayoutId id="2147483742" r:id="rId22"/>
    <p:sldLayoutId id="2147483743" r:id="rId23"/>
    <p:sldLayoutId id="2147483744" r:id="rId24"/>
    <p:sldLayoutId id="2147483745" r:id="rId2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DSSP_SlideBG"/>
          <p:cNvPicPr preferRelativeResize="0">
            <a:picLocks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"/>
            <a:ext cx="9139604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03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1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3.xm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3990" y="4536607"/>
            <a:ext cx="8191725" cy="360000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07.01.2018		           DENIS RITZENTHALER &amp; MOURAD ZAMMIT</a:t>
            </a:r>
          </a:p>
        </p:txBody>
      </p:sp>
      <p:sp>
        <p:nvSpPr>
          <p:cNvPr id="8" name="Title 3"/>
          <p:cNvSpPr>
            <a:spLocks noGrp="1"/>
          </p:cNvSpPr>
          <p:nvPr>
            <p:ph type="ctrTitle"/>
          </p:nvPr>
        </p:nvSpPr>
        <p:spPr>
          <a:xfrm>
            <a:off x="324142" y="2683395"/>
            <a:ext cx="8343107" cy="1202806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DOSSIER D’ANALYSE  </a:t>
            </a:r>
            <a:r>
              <a:rPr lang="en-GB" dirty="0"/>
              <a:t>		</a:t>
            </a:r>
            <a:endParaRPr lang="en-GB" b="0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61112" y="3639877"/>
            <a:ext cx="7676648" cy="8209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1: APPLICATION ASP.NET MVC</a:t>
            </a:r>
            <a:endParaRPr lang="en-GB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3121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983" y="2895167"/>
            <a:ext cx="5660990" cy="1283428"/>
          </a:xfrm>
        </p:spPr>
        <p:txBody>
          <a:bodyPr/>
          <a:lstStyle/>
          <a:p>
            <a:r>
              <a:rPr lang="en-GB" sz="4000" dirty="0"/>
              <a:t>MODELE LOGIQUE DES DONNEES (MLD)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04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749750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176A-146B-4E61-BA6F-E97A08C604D1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359058" y="356423"/>
            <a:ext cx="7453392" cy="552227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MODELE LOGIQUE DES DONNEES (MLD)</a:t>
            </a:r>
          </a:p>
        </p:txBody>
      </p:sp>
      <p:pic>
        <p:nvPicPr>
          <p:cNvPr id="9" name="Espace réservé du contenu 8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964" y="1069976"/>
            <a:ext cx="5560459" cy="3229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4"/>
          <p:cNvSpPr txBox="1">
            <a:spLocks/>
          </p:cNvSpPr>
          <p:nvPr/>
        </p:nvSpPr>
        <p:spPr>
          <a:xfrm>
            <a:off x="400001" y="4603898"/>
            <a:ext cx="8229600" cy="138223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763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35877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7943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0" dirty="0">
                <a:solidFill>
                  <a:schemeClr val="bg1">
                    <a:lumMod val="50000"/>
                  </a:schemeClr>
                </a:solidFill>
              </a:rPr>
              <a:t>Sondage (</a:t>
            </a:r>
            <a:r>
              <a:rPr lang="fr-FR" u="sng" dirty="0" err="1">
                <a:solidFill>
                  <a:schemeClr val="bg1">
                    <a:lumMod val="50000"/>
                  </a:schemeClr>
                </a:solidFill>
              </a:rPr>
              <a:t>NumSondage</a:t>
            </a:r>
            <a:r>
              <a:rPr lang="fr-FR" b="0" dirty="0">
                <a:solidFill>
                  <a:schemeClr val="bg1">
                    <a:lumMod val="50000"/>
                  </a:schemeClr>
                </a:solidFill>
              </a:rPr>
              <a:t>, Titre, Descriptif, </a:t>
            </a:r>
            <a:r>
              <a:rPr lang="fr-FR" b="0" dirty="0" err="1">
                <a:solidFill>
                  <a:schemeClr val="bg1">
                    <a:lumMod val="50000"/>
                  </a:schemeClr>
                </a:solidFill>
              </a:rPr>
              <a:t>ChoixMultiple</a:t>
            </a:r>
            <a:r>
              <a:rPr lang="fr-FR" b="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b="0" dirty="0" err="1">
                <a:solidFill>
                  <a:schemeClr val="bg1">
                    <a:lumMod val="50000"/>
                  </a:schemeClr>
                </a:solidFill>
              </a:rPr>
              <a:t>LienVote</a:t>
            </a:r>
            <a:r>
              <a:rPr lang="fr-FR" b="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b="0" dirty="0" err="1">
                <a:solidFill>
                  <a:schemeClr val="bg1">
                    <a:lumMod val="50000"/>
                  </a:schemeClr>
                </a:solidFill>
              </a:rPr>
              <a:t>LienSuppression</a:t>
            </a:r>
            <a:r>
              <a:rPr lang="fr-FR" b="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b="0" dirty="0" err="1">
                <a:solidFill>
                  <a:schemeClr val="bg1">
                    <a:lumMod val="50000"/>
                  </a:schemeClr>
                </a:solidFill>
              </a:rPr>
              <a:t>LienConsultation</a:t>
            </a:r>
            <a:r>
              <a:rPr lang="fr-FR" b="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endParaRPr lang="fr-FR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b="0" dirty="0" err="1">
                <a:solidFill>
                  <a:schemeClr val="bg1">
                    <a:lumMod val="50000"/>
                  </a:schemeClr>
                </a:solidFill>
              </a:rPr>
              <a:t>ReponsePossible</a:t>
            </a:r>
            <a:r>
              <a:rPr lang="fr-FR" b="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fr-FR" u="sng" dirty="0" err="1">
                <a:solidFill>
                  <a:schemeClr val="bg1">
                    <a:lumMod val="50000"/>
                  </a:schemeClr>
                </a:solidFill>
              </a:rPr>
              <a:t>NumReponse</a:t>
            </a:r>
            <a:r>
              <a:rPr lang="fr-FR" b="0" dirty="0">
                <a:solidFill>
                  <a:schemeClr val="bg1">
                    <a:lumMod val="50000"/>
                  </a:schemeClr>
                </a:solidFill>
              </a:rPr>
              <a:t>, Intitule, score, #</a:t>
            </a:r>
            <a:r>
              <a:rPr lang="fr-FR" b="0" dirty="0" err="1">
                <a:solidFill>
                  <a:schemeClr val="bg1">
                    <a:lumMod val="50000"/>
                  </a:schemeClr>
                </a:solidFill>
              </a:rPr>
              <a:t>NumSondage</a:t>
            </a:r>
            <a:r>
              <a:rPr lang="fr-FR" b="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hlinkClick r:id="rId4" action="ppaction://hlinksldjump"/>
          </p:cNvPr>
          <p:cNvSpPr/>
          <p:nvPr/>
        </p:nvSpPr>
        <p:spPr>
          <a:xfrm>
            <a:off x="6900529" y="435933"/>
            <a:ext cx="1545599" cy="23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/>
              <a:t>RETOUR SOMMAIRE</a:t>
            </a:r>
          </a:p>
        </p:txBody>
      </p:sp>
    </p:spTree>
    <p:extLst>
      <p:ext uri="{BB962C8B-B14F-4D97-AF65-F5344CB8AC3E}">
        <p14:creationId xmlns:p14="http://schemas.microsoft.com/office/powerpoint/2010/main" val="1923167544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983" y="2895167"/>
            <a:ext cx="5660990" cy="1283428"/>
          </a:xfrm>
        </p:spPr>
        <p:txBody>
          <a:bodyPr/>
          <a:lstStyle/>
          <a:p>
            <a:r>
              <a:rPr lang="en-GB" sz="4000" dirty="0"/>
              <a:t>DICTIONNAIRE DES DONNEES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05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26922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176A-146B-4E61-BA6F-E97A08C604D1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359058" y="356423"/>
            <a:ext cx="7453392" cy="552227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DICTIONNAIRE DES DONNEES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710577"/>
              </p:ext>
            </p:extLst>
          </p:nvPr>
        </p:nvGraphicFramePr>
        <p:xfrm>
          <a:off x="1367554" y="1947401"/>
          <a:ext cx="6426111" cy="2815984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145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1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5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399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Nom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Type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Taille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Propriété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Commentaire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996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u="sng">
                          <a:effectLst/>
                        </a:rPr>
                        <a:t>NumSondage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solidFill>
                            <a:srgbClr val="4C483D"/>
                          </a:solidFill>
                          <a:effectLst/>
                          <a:latin typeface="Garamond"/>
                          <a:ea typeface="MS Mincho"/>
                          <a:cs typeface="Times New Roman"/>
                        </a:rPr>
                        <a:t>/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Auto-incrémenté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996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Titre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996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Descriptif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996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ChoixMultiple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Booléen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solidFill>
                            <a:srgbClr val="4C483D"/>
                          </a:solidFill>
                          <a:effectLst/>
                          <a:latin typeface="Garamond"/>
                          <a:ea typeface="MS Mincho"/>
                          <a:cs typeface="Times New Roman"/>
                        </a:rPr>
                        <a:t>/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996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LienVote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01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LienSuppression 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01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LienConsultation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996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u="sng">
                          <a:effectLst/>
                        </a:rPr>
                        <a:t>NumReponse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solidFill>
                            <a:srgbClr val="4C483D"/>
                          </a:solidFill>
                          <a:effectLst/>
                          <a:latin typeface="Garamond"/>
                          <a:ea typeface="MS Mincho"/>
                          <a:cs typeface="Times New Roman"/>
                        </a:rPr>
                        <a:t>/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Auto-incrémenté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996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Intitule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996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Score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solidFill>
                            <a:srgbClr val="4C483D"/>
                          </a:solidFill>
                          <a:effectLst/>
                          <a:latin typeface="Garamond"/>
                          <a:ea typeface="MS Mincho"/>
                          <a:cs typeface="Times New Roman"/>
                        </a:rPr>
                        <a:t>/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fr-FR" sz="100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fr-FR" sz="1000" dirty="0">
                        <a:solidFill>
                          <a:srgbClr val="4C483D"/>
                        </a:solidFill>
                        <a:effectLst/>
                        <a:latin typeface="Garamond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6900529" y="435933"/>
            <a:ext cx="1545599" cy="23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/>
              <a:t>RETOUR SOMMAIRE</a:t>
            </a:r>
          </a:p>
        </p:txBody>
      </p:sp>
    </p:spTree>
    <p:extLst>
      <p:ext uri="{BB962C8B-B14F-4D97-AF65-F5344CB8AC3E}">
        <p14:creationId xmlns:p14="http://schemas.microsoft.com/office/powerpoint/2010/main" val="4250020493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983" y="2895167"/>
            <a:ext cx="5660990" cy="1283428"/>
          </a:xfrm>
        </p:spPr>
        <p:txBody>
          <a:bodyPr/>
          <a:lstStyle/>
          <a:p>
            <a:r>
              <a:rPr lang="en-GB" sz="4000" dirty="0"/>
              <a:t>ARCHITECTURE DE L’APPLICATION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06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092473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F67FBD3-A12C-4A61-834B-BB956F936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8" y="1220628"/>
            <a:ext cx="8229600" cy="4548507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ACC7680-4FF4-41A7-A5BF-A9C67227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176A-146B-4E61-BA6F-E97A08C604D1}" type="slidenum">
              <a:rPr lang="en-GB" smtClean="0">
                <a:solidFill>
                  <a:srgbClr val="D67B19"/>
                </a:solidFill>
              </a:rPr>
              <a:pPr/>
              <a:t>15</a:t>
            </a:fld>
            <a:endParaRPr lang="en-GB" dirty="0">
              <a:solidFill>
                <a:srgbClr val="D67B19"/>
              </a:solidFill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463A3137-B692-4B3C-8456-5C8E353AA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DE L’APPLICATION</a:t>
            </a:r>
          </a:p>
        </p:txBody>
      </p:sp>
      <p:sp>
        <p:nvSpPr>
          <p:cNvPr id="8" name="Rectangle 7">
            <a:hlinkClick r:id="rId3" action="ppaction://hlinksldjump"/>
            <a:extLst>
              <a:ext uri="{FF2B5EF4-FFF2-40B4-BE49-F238E27FC236}">
                <a16:creationId xmlns:a16="http://schemas.microsoft.com/office/drawing/2014/main" id="{6247A0DB-8BC5-4BB0-84C3-E0E45F145345}"/>
              </a:ext>
            </a:extLst>
          </p:cNvPr>
          <p:cNvSpPr/>
          <p:nvPr/>
        </p:nvSpPr>
        <p:spPr>
          <a:xfrm>
            <a:off x="6900529" y="435933"/>
            <a:ext cx="1545599" cy="23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/>
              <a:t>RETOUR SOMMAIRE</a:t>
            </a:r>
          </a:p>
        </p:txBody>
      </p:sp>
    </p:spTree>
    <p:extLst>
      <p:ext uri="{BB962C8B-B14F-4D97-AF65-F5344CB8AC3E}">
        <p14:creationId xmlns:p14="http://schemas.microsoft.com/office/powerpoint/2010/main" val="184778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554" y="585144"/>
            <a:ext cx="8009390" cy="1295833"/>
          </a:xfrm>
        </p:spPr>
        <p:txBody>
          <a:bodyPr/>
          <a:lstStyle/>
          <a:p>
            <a:pPr algn="ctr"/>
            <a:r>
              <a:rPr lang="en-GB" sz="4000" dirty="0"/>
              <a:t>TABLE DES MATIERES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74158" y="2446711"/>
            <a:ext cx="8151136" cy="3187735"/>
          </a:xfrm>
          <a:prstGeom prst="rect">
            <a:avLst/>
          </a:prstGeom>
        </p:spPr>
        <p:txBody>
          <a:bodyPr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GB" sz="2000" b="1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2" action="ppaction://hlinksldjump"/>
              </a:rPr>
              <a:t>Introduction  						   4</a:t>
            </a:r>
            <a:endParaRPr lang="en-GB" sz="20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000" b="1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3" action="ppaction://hlinksldjump"/>
              </a:rPr>
              <a:t>Le tableau des </a:t>
            </a:r>
            <a:r>
              <a:rPr lang="en-GB" sz="2000" b="1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3" action="ppaction://hlinksldjump"/>
              </a:rPr>
              <a:t>fonctionnalités</a:t>
            </a:r>
            <a:r>
              <a:rPr lang="en-GB" sz="2000" b="1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3" action="ppaction://hlinksldjump"/>
              </a:rPr>
              <a:t>  				   6</a:t>
            </a:r>
            <a:endParaRPr lang="en-GB" sz="20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000" b="1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4" action="ppaction://hlinksldjump"/>
              </a:rPr>
              <a:t>Modèle</a:t>
            </a:r>
            <a:r>
              <a:rPr lang="en-GB" sz="2000" b="1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4" action="ppaction://hlinksldjump"/>
              </a:rPr>
              <a:t> </a:t>
            </a:r>
            <a:r>
              <a:rPr lang="en-GB" sz="2000" b="1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4" action="ppaction://hlinksldjump"/>
              </a:rPr>
              <a:t>conceptuel</a:t>
            </a:r>
            <a:r>
              <a:rPr lang="en-GB" sz="2000" b="1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4" action="ppaction://hlinksldjump"/>
              </a:rPr>
              <a:t> des </a:t>
            </a:r>
            <a:r>
              <a:rPr lang="en-GB" sz="2000" b="1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4" action="ppaction://hlinksldjump"/>
              </a:rPr>
              <a:t>données</a:t>
            </a:r>
            <a:r>
              <a:rPr lang="en-GB" sz="2000" b="1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4" action="ppaction://hlinksldjump"/>
              </a:rPr>
              <a:t> (MCD)   		   9</a:t>
            </a:r>
            <a:endParaRPr lang="en-GB" sz="20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000" b="1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5" action="ppaction://hlinksldjump"/>
              </a:rPr>
              <a:t>Modèle</a:t>
            </a:r>
            <a:r>
              <a:rPr lang="en-GB" sz="2000" b="1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5" action="ppaction://hlinksldjump"/>
              </a:rPr>
              <a:t> </a:t>
            </a:r>
            <a:r>
              <a:rPr lang="en-GB" sz="2000" b="1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5" action="ppaction://hlinksldjump"/>
              </a:rPr>
              <a:t>logique</a:t>
            </a:r>
            <a:r>
              <a:rPr lang="en-GB" sz="2000" b="1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5" action="ppaction://hlinksldjump"/>
              </a:rPr>
              <a:t> des </a:t>
            </a:r>
            <a:r>
              <a:rPr lang="en-GB" sz="2000" b="1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5" action="ppaction://hlinksldjump"/>
              </a:rPr>
              <a:t>données</a:t>
            </a:r>
            <a:r>
              <a:rPr lang="en-GB" sz="2000" b="1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5" action="ppaction://hlinksldjump"/>
              </a:rPr>
              <a:t> (MLD)  			 11</a:t>
            </a:r>
            <a:endParaRPr lang="en-GB" sz="20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000" b="1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6" action="ppaction://hlinksldjump"/>
              </a:rPr>
              <a:t>Dictionnaire</a:t>
            </a:r>
            <a:r>
              <a:rPr lang="en-GB" sz="2000" b="1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6" action="ppaction://hlinksldjump"/>
              </a:rPr>
              <a:t> des </a:t>
            </a:r>
            <a:r>
              <a:rPr lang="en-GB" sz="2000" b="1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6" action="ppaction://hlinksldjump"/>
              </a:rPr>
              <a:t>données</a:t>
            </a:r>
            <a:r>
              <a:rPr lang="en-GB" sz="2000" b="1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6" action="ppaction://hlinksldjump"/>
              </a:rPr>
              <a:t>  				 13</a:t>
            </a:r>
            <a:endParaRPr lang="en-GB" sz="20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000" b="1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7" action="ppaction://hlinksldjump"/>
              </a:rPr>
              <a:t>Architecture de </a:t>
            </a:r>
            <a:r>
              <a:rPr lang="en-GB" sz="2000" b="1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7" action="ppaction://hlinksldjump"/>
              </a:rPr>
              <a:t>l’application</a:t>
            </a:r>
            <a:r>
              <a:rPr lang="en-GB" sz="2000" b="1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7" action="ppaction://hlinksldjump"/>
              </a:rPr>
              <a:t>				 15</a:t>
            </a:r>
            <a:endParaRPr lang="en-GB" sz="20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934823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982" y="2573433"/>
            <a:ext cx="5914775" cy="1295833"/>
          </a:xfrm>
        </p:spPr>
        <p:txBody>
          <a:bodyPr/>
          <a:lstStyle/>
          <a:p>
            <a:r>
              <a:rPr lang="en-GB" sz="4000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095084546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0001" y="1065473"/>
            <a:ext cx="8229600" cy="1220527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GB" sz="1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L’objectif</a:t>
            </a:r>
            <a:r>
              <a:rPr lang="en-GB" sz="1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du site </a:t>
            </a:r>
            <a:r>
              <a:rPr lang="en-GB" sz="1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Geandos</a:t>
            </a:r>
            <a:r>
              <a:rPr lang="en-GB" sz="1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est</a:t>
            </a:r>
            <a:r>
              <a:rPr lang="en-GB" sz="1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d’offrir</a:t>
            </a:r>
            <a:r>
              <a:rPr lang="en-GB" sz="1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aux </a:t>
            </a:r>
            <a:r>
              <a:rPr lang="en-GB" sz="1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utilisateurs</a:t>
            </a:r>
            <a:r>
              <a:rPr lang="en-GB" sz="1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la </a:t>
            </a:r>
            <a:r>
              <a:rPr lang="en-GB" sz="1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possibilité</a:t>
            </a:r>
            <a:r>
              <a:rPr lang="en-GB" sz="1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GB" sz="1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créer</a:t>
            </a:r>
            <a:r>
              <a:rPr lang="en-GB" sz="1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un </a:t>
            </a:r>
            <a:r>
              <a:rPr lang="en-GB" sz="1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sondage</a:t>
            </a:r>
            <a:r>
              <a:rPr lang="en-GB" sz="1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personnalisé</a:t>
            </a:r>
            <a:r>
              <a:rPr lang="en-GB" sz="1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afin</a:t>
            </a:r>
            <a:r>
              <a:rPr lang="en-GB" sz="1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GB" sz="1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recueillir</a:t>
            </a:r>
            <a:r>
              <a:rPr lang="en-GB" sz="1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les </a:t>
            </a:r>
            <a:r>
              <a:rPr lang="en-GB" sz="1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avis</a:t>
            </a:r>
            <a:r>
              <a:rPr lang="en-GB" sz="1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sur un </a:t>
            </a:r>
            <a:r>
              <a:rPr lang="en-GB" sz="1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sujet</a:t>
            </a:r>
            <a:r>
              <a:rPr lang="en-GB" sz="1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donné</a:t>
            </a:r>
            <a:r>
              <a:rPr lang="en-GB" sz="1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GB" sz="1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</a:t>
            </a:r>
            <a:r>
              <a:rPr lang="en-GB" sz="1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création</a:t>
            </a:r>
            <a:r>
              <a:rPr lang="en-GB" sz="1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d’un </a:t>
            </a:r>
            <a:r>
              <a:rPr lang="en-GB" sz="1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sondage</a:t>
            </a:r>
            <a:r>
              <a:rPr lang="en-GB" sz="1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fait </a:t>
            </a:r>
            <a:r>
              <a:rPr lang="en-GB" sz="1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partie</a:t>
            </a:r>
            <a:r>
              <a:rPr lang="en-GB" sz="1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des </a:t>
            </a:r>
            <a:r>
              <a:rPr lang="en-GB" sz="1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principales</a:t>
            </a:r>
            <a:r>
              <a:rPr lang="en-GB" sz="1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fonctionnalités</a:t>
            </a:r>
            <a:r>
              <a:rPr lang="en-GB" sz="1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attendues</a:t>
            </a:r>
            <a:r>
              <a:rPr lang="en-GB" sz="1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du site.</a:t>
            </a:r>
          </a:p>
          <a:p>
            <a:pPr>
              <a:lnSpc>
                <a:spcPct val="150000"/>
              </a:lnSpc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59058" y="356423"/>
            <a:ext cx="7453392" cy="552227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GB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71740" y="428330"/>
            <a:ext cx="586310" cy="216370"/>
          </a:xfrm>
        </p:spPr>
        <p:txBody>
          <a:bodyPr/>
          <a:lstStyle/>
          <a:p>
            <a:fld id="{7973176A-146B-4E61-BA6F-E97A08C604D1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906" y="2492338"/>
            <a:ext cx="58769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hlinkClick r:id="rId4" action="ppaction://hlinksldjump"/>
          </p:cNvPr>
          <p:cNvSpPr/>
          <p:nvPr/>
        </p:nvSpPr>
        <p:spPr>
          <a:xfrm>
            <a:off x="6900529" y="435933"/>
            <a:ext cx="1545599" cy="23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/>
              <a:t>RETOUR SOMMAIRE</a:t>
            </a:r>
          </a:p>
        </p:txBody>
      </p:sp>
    </p:spTree>
    <p:extLst>
      <p:ext uri="{BB962C8B-B14F-4D97-AF65-F5344CB8AC3E}">
        <p14:creationId xmlns:p14="http://schemas.microsoft.com/office/powerpoint/2010/main" val="1484354513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982" y="2895167"/>
            <a:ext cx="5829715" cy="1283428"/>
          </a:xfrm>
        </p:spPr>
        <p:txBody>
          <a:bodyPr/>
          <a:lstStyle/>
          <a:p>
            <a:r>
              <a:rPr lang="en-GB" sz="4000" dirty="0"/>
              <a:t>LE TABLEAU DES FONCTIONNALITES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74178690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176A-146B-4E61-BA6F-E97A08C604D1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359058" y="356423"/>
            <a:ext cx="7453392" cy="552227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TABLEAU DES FONCTIONNALITES 1/2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112013"/>
              </p:ext>
            </p:extLst>
          </p:nvPr>
        </p:nvGraphicFramePr>
        <p:xfrm>
          <a:off x="489098" y="1063256"/>
          <a:ext cx="8197702" cy="5043923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3405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2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22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900" b="1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900" b="1" dirty="0" err="1">
                          <a:effectLst/>
                        </a:rPr>
                        <a:t>Fonctionnalités</a:t>
                      </a:r>
                      <a:r>
                        <a:rPr lang="en-US" sz="900" b="1" dirty="0">
                          <a:effectLst/>
                        </a:rPr>
                        <a:t> </a:t>
                      </a:r>
                      <a:r>
                        <a:rPr lang="en-US" sz="900" b="1" dirty="0" err="1">
                          <a:effectLst/>
                        </a:rPr>
                        <a:t>attendues</a:t>
                      </a:r>
                      <a:endParaRPr lang="fr-FR" sz="9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900" b="1">
                          <a:effectLst/>
                        </a:rPr>
                        <a:t>Importance</a:t>
                      </a: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900" b="1">
                          <a:effectLst/>
                        </a:rPr>
                        <a:t>I= indispensable</a:t>
                      </a: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900" b="1">
                          <a:effectLst/>
                        </a:rPr>
                        <a:t>O=optionnel</a:t>
                      </a:r>
                      <a:endParaRPr lang="fr-FR" sz="9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9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900" b="1">
                          <a:effectLst/>
                        </a:rPr>
                        <a:t>Détails</a:t>
                      </a:r>
                      <a:endParaRPr lang="fr-FR" sz="9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088"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9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Navigation</a:t>
                      </a:r>
                      <a:endParaRPr lang="fr-FR" sz="9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82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 dirty="0">
                          <a:effectLst/>
                        </a:rPr>
                        <a:t>Page d’accueil avec un message de bienvenue 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>
                          <a:effectLst/>
                        </a:rPr>
                        <a:t>I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>
                          <a:effectLst/>
                        </a:rPr>
                        <a:t> 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82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>
                          <a:effectLst/>
                        </a:rPr>
                        <a:t>Lien d’accès à la page de création de sondage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>
                          <a:effectLst/>
                        </a:rPr>
                        <a:t>I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>
                          <a:effectLst/>
                        </a:rPr>
                        <a:t>Utilisation d’un bouton création de sondage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171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>
                          <a:effectLst/>
                        </a:rPr>
                        <a:t>Formulaire de création de sondage à compléter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>
                          <a:effectLst/>
                        </a:rPr>
                        <a:t>I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>
                          <a:effectLst/>
                        </a:rPr>
                        <a:t>Des champs sont obligatoires afin de valider le formulaire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82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>
                          <a:effectLst/>
                        </a:rPr>
                        <a:t>Publication de sondage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>
                          <a:effectLst/>
                        </a:rPr>
                        <a:t>I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>
                          <a:effectLst/>
                        </a:rPr>
                        <a:t>Validation via un bouton « Publier »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171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>
                          <a:effectLst/>
                        </a:rPr>
                        <a:t>Après le vote, ouverture de la page des statistiques de résultats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>
                          <a:effectLst/>
                        </a:rPr>
                        <a:t>I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 dirty="0">
                          <a:effectLst/>
                        </a:rPr>
                        <a:t> 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039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>
                          <a:effectLst/>
                        </a:rPr>
                        <a:t>A la suppression d’un sondage l’administrateur est redirigé vers la page d’accueil du site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 dirty="0">
                          <a:effectLst/>
                        </a:rPr>
                        <a:t>I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 dirty="0">
                          <a:effectLst/>
                        </a:rPr>
                        <a:t> 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0771"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 dirty="0" err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Fonctionnalités</a:t>
                      </a:r>
                      <a:endParaRPr lang="fr-FR" sz="8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3385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>
                          <a:effectLst/>
                        </a:rPr>
                        <a:t>Le visiteur peut créer un sondage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>
                          <a:effectLst/>
                        </a:rPr>
                        <a:t>I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>
                          <a:effectLst/>
                        </a:rPr>
                        <a:t>Via le bouton créer un sondage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0771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>
                          <a:effectLst/>
                        </a:rPr>
                        <a:t>Choisir un titre de sondage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>
                          <a:effectLst/>
                        </a:rPr>
                        <a:t>I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>
                          <a:effectLst/>
                        </a:rPr>
                        <a:t>Donnée obligatoire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0771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>
                          <a:effectLst/>
                        </a:rPr>
                        <a:t>Saisir la description du sondage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>
                          <a:effectLst/>
                        </a:rPr>
                        <a:t>I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>
                          <a:effectLst/>
                        </a:rPr>
                        <a:t>Donnée obligatoire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3039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>
                          <a:effectLst/>
                        </a:rPr>
                        <a:t>Les choix de réponses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 dirty="0">
                          <a:effectLst/>
                        </a:rPr>
                        <a:t>I </a:t>
                      </a:r>
                      <a:endParaRPr lang="fr-FR" sz="800" b="1" dirty="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>
                          <a:effectLst/>
                        </a:rPr>
                        <a:t>Un sondage doit contenir au minimum 2 réponses, cette donnée est obligatoire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382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>
                          <a:effectLst/>
                        </a:rPr>
                        <a:t>Sélectionner le type de sondage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>
                          <a:effectLst/>
                        </a:rPr>
                        <a:t>I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 dirty="0">
                          <a:effectLst/>
                        </a:rPr>
                        <a:t>Sondage à choix multiples ou unique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127574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 dirty="0">
                          <a:effectLst/>
                        </a:rPr>
                        <a:t>A la création de sondage, le site génère 3 liens </a:t>
                      </a: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 dirty="0">
                          <a:effectLst/>
                        </a:rPr>
                        <a:t>1- lien d’accès à la page de vote</a:t>
                      </a: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 dirty="0">
                          <a:effectLst/>
                        </a:rPr>
                        <a:t>2- lien d’accès à la page des statistiques de votes</a:t>
                      </a: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 dirty="0">
                          <a:effectLst/>
                        </a:rPr>
                        <a:t>3- lien de désactivation du sondage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 dirty="0">
                          <a:effectLst/>
                        </a:rPr>
                        <a:t>  </a:t>
                      </a: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 dirty="0">
                          <a:effectLst/>
                        </a:rPr>
                        <a:t>I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 dirty="0">
                          <a:effectLst/>
                        </a:rPr>
                        <a:t>Les liens sont générés dans une nouvelle page.</a:t>
                      </a: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 dirty="0">
                          <a:effectLst/>
                        </a:rPr>
                        <a:t>L’administrateur doit avoir la possibilité de copier les liens afin de les conserver ou les envoyer par mail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2153" marR="42153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6900529" y="435933"/>
            <a:ext cx="1545599" cy="23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/>
              <a:t>RETOUR SOMMAIRE</a:t>
            </a:r>
          </a:p>
        </p:txBody>
      </p:sp>
    </p:spTree>
    <p:extLst>
      <p:ext uri="{BB962C8B-B14F-4D97-AF65-F5344CB8AC3E}">
        <p14:creationId xmlns:p14="http://schemas.microsoft.com/office/powerpoint/2010/main" val="2876015422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176A-146B-4E61-BA6F-E97A08C604D1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359058" y="356423"/>
            <a:ext cx="7453392" cy="552227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TABLEAU DES FONCTIONNALITES 2/2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201639"/>
              </p:ext>
            </p:extLst>
          </p:nvPr>
        </p:nvGraphicFramePr>
        <p:xfrm>
          <a:off x="435935" y="1095150"/>
          <a:ext cx="8240233" cy="5062782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3423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94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365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 dirty="0">
                          <a:effectLst/>
                          <a:latin typeface="+mj-lt"/>
                        </a:rPr>
                        <a:t> </a:t>
                      </a: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 dirty="0" err="1">
                          <a:effectLst/>
                          <a:latin typeface="+mj-lt"/>
                        </a:rPr>
                        <a:t>Fonctionnalités</a:t>
                      </a:r>
                      <a:r>
                        <a:rPr lang="en-US" sz="800" b="1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800" b="1" dirty="0" err="1">
                          <a:effectLst/>
                          <a:latin typeface="+mj-lt"/>
                        </a:rPr>
                        <a:t>attendues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+mj-lt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900" b="1" dirty="0">
                          <a:effectLst/>
                          <a:latin typeface="+mj-lt"/>
                        </a:rPr>
                        <a:t>Importance</a:t>
                      </a: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900" b="1" dirty="0">
                          <a:effectLst/>
                          <a:latin typeface="+mj-lt"/>
                        </a:rPr>
                        <a:t>I= indispensable</a:t>
                      </a: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900" b="1" dirty="0">
                          <a:effectLst/>
                          <a:latin typeface="+mj-lt"/>
                        </a:rPr>
                        <a:t>O=optionnel</a:t>
                      </a:r>
                      <a:endParaRPr lang="fr-FR" sz="900" b="1" dirty="0">
                        <a:solidFill>
                          <a:srgbClr val="1F497D"/>
                        </a:solidFill>
                        <a:effectLst/>
                        <a:latin typeface="+mj-lt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900" b="1" dirty="0">
                          <a:effectLst/>
                          <a:latin typeface="+mj-lt"/>
                        </a:rPr>
                        <a:t> </a:t>
                      </a: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900" b="1" dirty="0" err="1">
                          <a:effectLst/>
                          <a:latin typeface="+mj-lt"/>
                        </a:rPr>
                        <a:t>Détails</a:t>
                      </a:r>
                      <a:endParaRPr lang="fr-FR" sz="900" b="1" dirty="0">
                        <a:solidFill>
                          <a:srgbClr val="1F497D"/>
                        </a:solidFill>
                        <a:effectLst/>
                        <a:latin typeface="+mj-lt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826"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900" b="1" dirty="0" err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Fonctionnalités</a:t>
                      </a:r>
                      <a:r>
                        <a:rPr lang="en-US" sz="9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 (suite)</a:t>
                      </a:r>
                      <a:endParaRPr lang="fr-FR" sz="9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114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 dirty="0">
                          <a:effectLst/>
                        </a:rPr>
                        <a:t>L’administrateur de sondage peut copier le lien de vote et l’envoyer à ses contacts 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 dirty="0">
                          <a:effectLst/>
                        </a:rPr>
                        <a:t>I </a:t>
                      </a: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 dirty="0">
                          <a:effectLst/>
                        </a:rPr>
                        <a:t> 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114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 dirty="0">
                          <a:effectLst/>
                        </a:rPr>
                        <a:t>L’administrateur et les votants peuvent partager le sondage sur les réseaux sociaux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 dirty="0">
                          <a:effectLst/>
                        </a:rPr>
                        <a:t> O</a:t>
                      </a: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 dirty="0">
                          <a:effectLst/>
                        </a:rPr>
                        <a:t> 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114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 dirty="0">
                          <a:effectLst/>
                        </a:rPr>
                        <a:t>Un message indique à l’administrateur que le lien de suppression de sondage doit être gardé 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 dirty="0">
                          <a:effectLst/>
                        </a:rPr>
                        <a:t>I </a:t>
                      </a: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>
                          <a:effectLst/>
                        </a:rPr>
                        <a:t>Insister sur l’importance de garder le lien en utilisant un message en gras et dans une autre couleur 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114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 dirty="0">
                          <a:effectLst/>
                        </a:rPr>
                        <a:t>Indiquer qu’un sondage désactivé ne permet plus de voter mais il reste possible de consulter les résultats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 dirty="0">
                          <a:effectLst/>
                        </a:rPr>
                        <a:t>I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>
                          <a:effectLst/>
                        </a:rPr>
                        <a:t> 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114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 dirty="0">
                          <a:effectLst/>
                        </a:rPr>
                        <a:t>La page de vote d’un sondage doit contenir : le titre, Le descriptif, les choix possibles et le nombre de votants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 dirty="0">
                          <a:effectLst/>
                        </a:rPr>
                        <a:t>I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>
                          <a:effectLst/>
                        </a:rPr>
                        <a:t> 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82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>
                          <a:effectLst/>
                        </a:rPr>
                        <a:t>Un visiteur peut voter uniquement une seule fois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 dirty="0">
                          <a:effectLst/>
                        </a:rPr>
                        <a:t>I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>
                          <a:effectLst/>
                        </a:rPr>
                        <a:t>Une gestion par cookie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2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>
                          <a:effectLst/>
                        </a:rPr>
                        <a:t>Page des résultats : un graphique des résultats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 dirty="0">
                          <a:effectLst/>
                        </a:rPr>
                        <a:t>O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 dirty="0">
                          <a:effectLst/>
                        </a:rPr>
                        <a:t> 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2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>
                          <a:effectLst/>
                        </a:rPr>
                        <a:t>Page des résultats : le descriptif du sondage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 dirty="0">
                          <a:effectLst/>
                        </a:rPr>
                        <a:t>O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 dirty="0">
                          <a:effectLst/>
                        </a:rPr>
                        <a:t> 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455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>
                          <a:effectLst/>
                        </a:rPr>
                        <a:t>Page des résultats : les réponses possibles classées par ordre décroissant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 dirty="0">
                          <a:effectLst/>
                        </a:rPr>
                        <a:t>I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 dirty="0">
                          <a:effectLst/>
                        </a:rPr>
                        <a:t> 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2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fr-FR" sz="800" b="1">
                          <a:effectLst/>
                        </a:rPr>
                        <a:t>Page des résultats : le nombre de votants</a:t>
                      </a:r>
                      <a:endParaRPr lang="fr-FR" sz="800" b="1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 dirty="0">
                          <a:effectLst/>
                        </a:rPr>
                        <a:t>I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en-US" sz="800" b="1" dirty="0">
                          <a:effectLst/>
                        </a:rPr>
                        <a:t> </a:t>
                      </a:r>
                      <a:endParaRPr lang="fr-FR" sz="8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5872" marR="45872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6900529" y="435933"/>
            <a:ext cx="1545599" cy="23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/>
              <a:t>RETOUR SOMMAIRE</a:t>
            </a:r>
          </a:p>
        </p:txBody>
      </p:sp>
    </p:spTree>
    <p:extLst>
      <p:ext uri="{BB962C8B-B14F-4D97-AF65-F5344CB8AC3E}">
        <p14:creationId xmlns:p14="http://schemas.microsoft.com/office/powerpoint/2010/main" val="2876015422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983" y="2895167"/>
            <a:ext cx="5660990" cy="1283428"/>
          </a:xfrm>
        </p:spPr>
        <p:txBody>
          <a:bodyPr/>
          <a:lstStyle/>
          <a:p>
            <a:r>
              <a:rPr lang="en-GB" sz="4000" dirty="0"/>
              <a:t>MODELE CONCEPTUEL DES DONNEES (MCD)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03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668028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176A-146B-4E61-BA6F-E97A08C604D1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359058" y="356423"/>
            <a:ext cx="7453392" cy="552227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MODELE CONCEPTUEL DES DONNEES (MCD)</a:t>
            </a:r>
          </a:p>
        </p:txBody>
      </p:sp>
      <p:pic>
        <p:nvPicPr>
          <p:cNvPr id="8" name="Espace réservé du contenu 7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088" y="1318437"/>
            <a:ext cx="6049925" cy="385961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6900529" y="435933"/>
            <a:ext cx="1545599" cy="23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/>
              <a:t>RETOUR SOMMAIRE</a:t>
            </a:r>
          </a:p>
        </p:txBody>
      </p:sp>
    </p:spTree>
    <p:extLst>
      <p:ext uri="{BB962C8B-B14F-4D97-AF65-F5344CB8AC3E}">
        <p14:creationId xmlns:p14="http://schemas.microsoft.com/office/powerpoint/2010/main" val="1844376905"/>
      </p:ext>
    </p:extLst>
  </p:cSld>
  <p:clrMapOvr>
    <a:masterClrMapping/>
  </p:clrMapOvr>
  <p:transition spd="slow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e71d2d1d22207fde20481874e0f1f2502e2b73"/>
</p:tagLst>
</file>

<file path=ppt/theme/theme1.xml><?xml version="1.0" encoding="utf-8"?>
<a:theme xmlns:a="http://schemas.openxmlformats.org/drawingml/2006/main" name="DS Smith 4x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S Smith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2_Office Theme">
  <a:themeElements>
    <a:clrScheme name="DS Smith Brand Colours">
      <a:dk1>
        <a:srgbClr val="818A8F"/>
      </a:dk1>
      <a:lt1>
        <a:srgbClr val="FFFFFF"/>
      </a:lt1>
      <a:dk2>
        <a:srgbClr val="005BBB"/>
      </a:dk2>
      <a:lt2>
        <a:srgbClr val="FFFFFF"/>
      </a:lt2>
      <a:accent1>
        <a:srgbClr val="FF7900"/>
      </a:accent1>
      <a:accent2>
        <a:srgbClr val="D03838"/>
      </a:accent2>
      <a:accent3>
        <a:srgbClr val="9BBB59"/>
      </a:accent3>
      <a:accent4>
        <a:srgbClr val="8064A2"/>
      </a:accent4>
      <a:accent5>
        <a:srgbClr val="4BACC6"/>
      </a:accent5>
      <a:accent6>
        <a:srgbClr val="C73A96"/>
      </a:accent6>
      <a:hlink>
        <a:srgbClr val="FF7900"/>
      </a:hlink>
      <a:folHlink>
        <a:srgbClr val="818A8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rpose_x0020_of_x0020_document xmlns="3dea53b3-5439-4d73-bb6b-d1cb2f235f2d" xsi:nil="true"/>
    <dssiLanguageTaxHTField0 xmlns="5e0150ad-43ca-4113-a745-fd507bac25b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a8459952-565e-4b03-8010-4813a71ea19d</TermId>
        </TermInfo>
      </Terms>
    </dssiLanguageTaxHTField0>
    <TaxCatchAll xmlns="a67f2953-4e47-4393-a760-05a1bbd839a1">
      <Value>5</Value>
    </TaxCatchAll>
    <Designed_x0020_as xmlns="3dea53b3-5439-4d73-bb6b-d1cb2f235f2d">Training Material</Designed_x0020_a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MyTeam Document" ma:contentTypeID="0x010100BABCFDD69CBE480EAD20F7A4C9F428C0001834073F2A046347A7DB1EFE43B9D298" ma:contentTypeVersion="5" ma:contentTypeDescription="" ma:contentTypeScope="" ma:versionID="5f2a05849e97000c971520fd28468ad2">
  <xsd:schema xmlns:xsd="http://www.w3.org/2001/XMLSchema" xmlns:xs="http://www.w3.org/2001/XMLSchema" xmlns:p="http://schemas.microsoft.com/office/2006/metadata/properties" xmlns:ns2="3dea53b3-5439-4d73-bb6b-d1cb2f235f2d" xmlns:ns3="5e0150ad-43ca-4113-a745-fd507bac25b3" xmlns:ns4="a67f2953-4e47-4393-a760-05a1bbd839a1" targetNamespace="http://schemas.microsoft.com/office/2006/metadata/properties" ma:root="true" ma:fieldsID="e7c629c5628a87150146150c34f9cec3" ns2:_="" ns3:_="" ns4:_="">
    <xsd:import namespace="3dea53b3-5439-4d73-bb6b-d1cb2f235f2d"/>
    <xsd:import namespace="5e0150ad-43ca-4113-a745-fd507bac25b3"/>
    <xsd:import namespace="a67f2953-4e47-4393-a760-05a1bbd839a1"/>
    <xsd:element name="properties">
      <xsd:complexType>
        <xsd:sequence>
          <xsd:element name="documentManagement">
            <xsd:complexType>
              <xsd:all>
                <xsd:element ref="ns2:Designed_x0020_as"/>
                <xsd:element ref="ns2:Purpose_x0020_of_x0020_document" minOccurs="0"/>
                <xsd:element ref="ns3:dssiLanguageTaxHTField0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ea53b3-5439-4d73-bb6b-d1cb2f235f2d" elementFormDefault="qualified">
    <xsd:import namespace="http://schemas.microsoft.com/office/2006/documentManagement/types"/>
    <xsd:import namespace="http://schemas.microsoft.com/office/infopath/2007/PartnerControls"/>
    <xsd:element name="Designed_x0020_as" ma:index="4" ma:displayName="Document Type" ma:default="User Guides" ma:format="Dropdown" ma:internalName="Designed_x0020_as">
      <xsd:simpleType>
        <xsd:restriction base="dms:Choice">
          <xsd:enumeration value="User Guides"/>
          <xsd:enumeration value="How To's"/>
          <xsd:enumeration value="Training Material"/>
        </xsd:restriction>
      </xsd:simpleType>
    </xsd:element>
    <xsd:element name="Purpose_x0020_of_x0020_document" ma:index="5" nillable="true" ma:displayName="Purpose of document" ma:internalName="Purpose_x0020_of_x0020_docu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0150ad-43ca-4113-a745-fd507bac25b3" elementFormDefault="qualified">
    <xsd:import namespace="http://schemas.microsoft.com/office/2006/documentManagement/types"/>
    <xsd:import namespace="http://schemas.microsoft.com/office/infopath/2007/PartnerControls"/>
    <xsd:element name="dssiLanguageTaxHTField0" ma:index="9" nillable="true" ma:taxonomy="true" ma:internalName="dssiLanguageTaxHTField0" ma:taxonomyFieldName="dssiLanguage" ma:displayName="Language" ma:default="" ma:fieldId="{3cf6586c-a8b7-4556-b181-b409fd249d4a}" ma:sspId="bd1dbe28-4af1-459d-b578-0bb3cdc49cf5" ma:termSetId="accac0e0-e57c-4569-aa9f-f8d0ba0a61ed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7f2953-4e47-4393-a760-05a1bbd839a1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7f89c87b-f6a4-48f3-b9b0-2de341b861e1}" ma:internalName="TaxCatchAll" ma:showField="CatchAllData" ma:web="a67f2953-4e47-4393-a760-05a1bbd839a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inOccurs="0" maxOccurs="1" ma:index="1" ma:displayName="Title"/>
        <xsd:element ref="dc:subject" maxOccurs="1" ma:index="2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2DAEEF-B46E-466F-AFE8-27A0B5AD00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921962-814C-4CE6-BE2E-B3852E1CB1B0}">
  <ds:schemaRefs>
    <ds:schemaRef ds:uri="http://schemas.microsoft.com/office/infopath/2007/PartnerControls"/>
    <ds:schemaRef ds:uri="5e0150ad-43ca-4113-a745-fd507bac25b3"/>
    <ds:schemaRef ds:uri="http://purl.org/dc/terms/"/>
    <ds:schemaRef ds:uri="http://schemas.microsoft.com/office/2006/documentManagement/types"/>
    <ds:schemaRef ds:uri="a67f2953-4e47-4393-a760-05a1bbd839a1"/>
    <ds:schemaRef ds:uri="3dea53b3-5439-4d73-bb6b-d1cb2f235f2d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C655-8D29-43BC-8EFF-2254E60AA5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ea53b3-5439-4d73-bb6b-d1cb2f235f2d"/>
    <ds:schemaRef ds:uri="5e0150ad-43ca-4113-a745-fd507bac25b3"/>
    <ds:schemaRef ds:uri="a67f2953-4e47-4393-a760-05a1bbd839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1521</TotalTime>
  <Words>540</Words>
  <Application>Microsoft Office PowerPoint</Application>
  <PresentationFormat>Affichage à l'écran (4:3)</PresentationFormat>
  <Paragraphs>201</Paragraphs>
  <Slides>15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25" baseType="lpstr">
      <vt:lpstr>MS Mincho</vt:lpstr>
      <vt:lpstr>ＭＳ Ｐゴシック</vt:lpstr>
      <vt:lpstr>Arial</vt:lpstr>
      <vt:lpstr>Calibri</vt:lpstr>
      <vt:lpstr>Garamond</vt:lpstr>
      <vt:lpstr>Times New Roman</vt:lpstr>
      <vt:lpstr>Verdana</vt:lpstr>
      <vt:lpstr>Wingdings</vt:lpstr>
      <vt:lpstr>DS Smith 4x3</vt:lpstr>
      <vt:lpstr>12_Office Theme</vt:lpstr>
      <vt:lpstr>DOSSIER D’ANALYSE    </vt:lpstr>
      <vt:lpstr>TABLE DES MATIERES</vt:lpstr>
      <vt:lpstr>INTRODUCTION</vt:lpstr>
      <vt:lpstr>INTRODUCTION</vt:lpstr>
      <vt:lpstr>LE TABLEAU DES FONCTIONNALITES</vt:lpstr>
      <vt:lpstr>TABLEAU DES FONCTIONNALITES 1/2</vt:lpstr>
      <vt:lpstr>TABLEAU DES FONCTIONNALITES 2/2</vt:lpstr>
      <vt:lpstr>MODELE CONCEPTUEL DES DONNEES (MCD)</vt:lpstr>
      <vt:lpstr>MODELE CONCEPTUEL DES DONNEES (MCD)</vt:lpstr>
      <vt:lpstr>MODELE LOGIQUE DES DONNEES (MLD)</vt:lpstr>
      <vt:lpstr>MODELE LOGIQUE DES DONNEES (MLD)</vt:lpstr>
      <vt:lpstr>DICTIONNAIRE DES DONNEES</vt:lpstr>
      <vt:lpstr>DICTIONNAIRE DES DONNEES</vt:lpstr>
      <vt:lpstr>ARCHITECTURE DE L’APPLICATION</vt:lpstr>
      <vt:lpstr>ARCHITECTURE DE L’APPLICATION</vt:lpstr>
    </vt:vector>
  </TitlesOfParts>
  <Company>SCA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ASP.NET</dc:title>
  <dc:subject>Commercial Excellence</dc:subject>
  <dc:creator>Mourad ZAMMIT</dc:creator>
  <cp:lastModifiedBy>Denis RITZENTHALER</cp:lastModifiedBy>
  <cp:revision>334</cp:revision>
  <dcterms:created xsi:type="dcterms:W3CDTF">2013-10-08T11:33:43Z</dcterms:created>
  <dcterms:modified xsi:type="dcterms:W3CDTF">2018-01-10T10:55:38Z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4001063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D5.0.2</vt:lpwstr>
  </property>
  <property fmtid="{D5CDD505-2E9C-101B-9397-08002B2CF9AE}" pid="5" name="ContentTypeId">
    <vt:lpwstr>0x010100BABCFDD69CBE480EAD20F7A4C9F428C0001834073F2A046347A7DB1EFE43B9D298</vt:lpwstr>
  </property>
  <property fmtid="{D5CDD505-2E9C-101B-9397-08002B2CF9AE}" pid="6" name="dssiLanguage">
    <vt:lpwstr>5;#English|a8459952-565e-4b03-8010-4813a71ea19d</vt:lpwstr>
  </property>
</Properties>
</file>