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4" r:id="rId7"/>
    <p:sldId id="290" r:id="rId8"/>
    <p:sldId id="623" r:id="rId9"/>
    <p:sldId id="288" r:id="rId10"/>
    <p:sldId id="289" r:id="rId11"/>
    <p:sldId id="624" r:id="rId12"/>
    <p:sldId id="626" r:id="rId13"/>
    <p:sldId id="622" r:id="rId14"/>
    <p:sldId id="619" r:id="rId15"/>
    <p:sldId id="292" r:id="rId16"/>
    <p:sldId id="628" r:id="rId17"/>
    <p:sldId id="627" r:id="rId18"/>
    <p:sldId id="294" r:id="rId19"/>
    <p:sldId id="269" r:id="rId20"/>
    <p:sldId id="601" r:id="rId21"/>
    <p:sldId id="599" r:id="rId22"/>
    <p:sldId id="603" r:id="rId23"/>
    <p:sldId id="600" r:id="rId24"/>
    <p:sldId id="604" r:id="rId25"/>
    <p:sldId id="591" r:id="rId26"/>
    <p:sldId id="594" r:id="rId27"/>
    <p:sldId id="595" r:id="rId28"/>
    <p:sldId id="616" r:id="rId29"/>
    <p:sldId id="615" r:id="rId30"/>
    <p:sldId id="605" r:id="rId31"/>
    <p:sldId id="614" r:id="rId32"/>
    <p:sldId id="607" r:id="rId33"/>
    <p:sldId id="608" r:id="rId34"/>
    <p:sldId id="268" r:id="rId35"/>
    <p:sldId id="613" r:id="rId36"/>
    <p:sldId id="612" r:id="rId37"/>
    <p:sldId id="617" r:id="rId38"/>
    <p:sldId id="621" r:id="rId39"/>
    <p:sldId id="261" r:id="rId40"/>
    <p:sldId id="590" r:id="rId41"/>
    <p:sldId id="271" r:id="rId42"/>
    <p:sldId id="629" r:id="rId43"/>
    <p:sldId id="287" r:id="rId44"/>
    <p:sldId id="618" r:id="rId45"/>
    <p:sldId id="2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735991-5640-4AE0-8BE2-0BD2C1B5346B}">
          <p14:sldIdLst>
            <p14:sldId id="256"/>
            <p14:sldId id="257"/>
          </p14:sldIdLst>
        </p14:section>
        <p14:section name="Soft Forks" id="{82E0D0C1-5582-4CFF-A285-5A85ADCA1892}">
          <p14:sldIdLst>
            <p14:sldId id="258"/>
            <p14:sldId id="259"/>
            <p14:sldId id="281"/>
            <p14:sldId id="284"/>
            <p14:sldId id="290"/>
            <p14:sldId id="623"/>
            <p14:sldId id="288"/>
            <p14:sldId id="289"/>
            <p14:sldId id="624"/>
            <p14:sldId id="626"/>
            <p14:sldId id="622"/>
          </p14:sldIdLst>
        </p14:section>
        <p14:section name="Governance" id="{8BF55A62-244D-443D-AC8F-ABE3E96F20BA}">
          <p14:sldIdLst>
            <p14:sldId id="619"/>
            <p14:sldId id="292"/>
            <p14:sldId id="628"/>
            <p14:sldId id="627"/>
            <p14:sldId id="294"/>
            <p14:sldId id="269"/>
            <p14:sldId id="601"/>
            <p14:sldId id="599"/>
            <p14:sldId id="603"/>
            <p14:sldId id="600"/>
            <p14:sldId id="604"/>
          </p14:sldIdLst>
        </p14:section>
        <p14:section name="The Table" id="{149B34A3-EF91-4B3E-AFC0-341716EE31C2}">
          <p14:sldIdLst>
            <p14:sldId id="591"/>
            <p14:sldId id="594"/>
            <p14:sldId id="595"/>
            <p14:sldId id="616"/>
            <p14:sldId id="615"/>
            <p14:sldId id="605"/>
            <p14:sldId id="614"/>
            <p14:sldId id="607"/>
            <p14:sldId id="608"/>
            <p14:sldId id="268"/>
            <p14:sldId id="613"/>
            <p14:sldId id="612"/>
            <p14:sldId id="617"/>
          </p14:sldIdLst>
        </p14:section>
        <p14:section name="Culture" id="{61207EF0-A2FE-40B7-9E34-01F0CC9A7802}">
          <p14:sldIdLst>
            <p14:sldId id="621"/>
            <p14:sldId id="261"/>
            <p14:sldId id="590"/>
            <p14:sldId id="271"/>
            <p14:sldId id="629"/>
            <p14:sldId id="287"/>
            <p14:sldId id="618"/>
          </p14:sldIdLst>
        </p14:section>
        <p14:section name="Outro" id="{978C792D-DC9C-4D7B-B52D-551517D3AACB}">
          <p14:sldIdLst>
            <p14:sldId id="279"/>
          </p14:sldIdLst>
        </p14:section>
        <p14:section name="Extra" id="{A00D8BA7-55BD-4C71-BF6F-24A5F629286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03" autoAdjust="0"/>
    <p:restoredTop sz="86385" autoAdjust="0"/>
  </p:normalViewPr>
  <p:slideViewPr>
    <p:cSldViewPr snapToGrid="0">
      <p:cViewPr>
        <p:scale>
          <a:sx n="50" d="100"/>
          <a:sy n="50" d="100"/>
        </p:scale>
        <p:origin x="726" y="1122"/>
      </p:cViewPr>
      <p:guideLst/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456C-B80A-DB9B-478D-2AADB8B24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B90D-55C7-95F6-18AD-D458A14E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1DA5-3FD3-945A-0A47-7700BFD8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6390-E3F2-E283-09A9-CB51AB9C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1B19-79BD-4BF0-1165-692DC6C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E3D7-CE82-92CB-9C64-A057B085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77294-0480-B867-09BA-843B87DB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DFAE-8E34-C470-0B49-457F80E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E83D-2BDC-FD79-B7EC-4439998E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575F-5A77-12FE-44ED-7829EF6A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8996B-39D2-C931-D9F5-504121A82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BC8E-FE3E-144D-9B13-236B1392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20D5-7BB2-4584-1997-8D109728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5A41-1B46-C8DE-C264-B3AB414E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E6CF-8FAA-369D-0515-74986AB0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6D67-73CA-F322-EEA5-3485690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A6A2-91B3-C171-7F91-460D237D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AEE0-564F-8CCF-3BA7-F2EF215E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2CF07-CAB6-4EF6-49A8-5FCE12E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7FA-D3CC-755D-A5ED-29BD0853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558-12DA-1279-19A3-DA3B3600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5669-CC5C-DA1A-88C9-F21C4EF0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EA05-F58E-91DD-BE94-C92D35F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C2CF-13DF-FCD3-A75E-2A7CCBE8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CA8-66A4-258C-0D31-DB361E03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882C-6443-78CB-96B4-BBDCB719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9924-51D3-E56D-F12F-66FC51E68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A5944-47DB-84E7-9DC5-7FE551F3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CADE-783F-42EE-3508-F2E3EF8A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053FE-B5B2-71C9-F099-6B4A9626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0EFD-5007-96A1-EAD5-89ECEF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51FC-855C-10DB-F2A9-B2E3B20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ADE3-18C0-3843-FDB0-812CAB39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D14FF-12EB-BDB5-BEBA-3C8CFEE6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8B33D-F236-0B8D-A718-4126C359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F2009-5887-FB34-07F7-A4EBD7D21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88815-7185-5845-4D3F-C0B75575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2CBEE-4C1C-172A-EF3D-014BEA10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42488-B27F-482D-9713-B384036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65B5-C3EE-E741-2152-80B9D622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BE2E5-B372-3EAD-2411-21A52CC4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2B8A-2335-F432-68A9-14089E29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91506-A118-5011-69AE-EFCB1241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89F2-D466-F724-54FB-F7118E87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214A-F67A-9361-62E0-7DDF0AEE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3A927-9E7D-9599-860C-EB126E99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EC4D-7819-54D2-5B43-A64972B9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89E6-E97B-88E3-13BC-7E640DA5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3A871-EFDA-E64A-7698-1D87E82A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68A5-4BD0-9D18-BC0A-86A1981C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31574-6FC1-D551-0444-49A51F1B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206B-C1FC-4685-FB33-6CAD8F9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7482-596D-005B-412F-FC6C6139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C4D62-A6F6-D958-5207-69AF02853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D167-1607-8637-4B8F-D8945353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ED2C-D80B-A3B9-3796-9D425AD0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2851-8310-A3A4-1EDE-5179C96F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6F26-7675-EA6A-464D-8DC2F2D5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EE61-E550-2A48-1F5A-8036A13E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DF62-364F-EFF7-1799-C6A6BCA7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AA37-1485-1967-A513-2052C071F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4FCB-7D61-4A09-BB4F-B9927AEA298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6EEE-31A6-4705-93F0-D73F57AC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F344-9266-2FB9-C427-540C8C02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DF99-0DE7-4117-B55B-085D778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8211B-A4E1-30C2-09F3-124E2F98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824" y="66675"/>
            <a:ext cx="11915776" cy="6736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237719-65A3-299B-E230-28FF28977AD3}"/>
              </a:ext>
            </a:extLst>
          </p:cNvPr>
          <p:cNvSpPr/>
          <p:nvPr/>
        </p:nvSpPr>
        <p:spPr>
          <a:xfrm>
            <a:off x="85724" y="66675"/>
            <a:ext cx="11944352" cy="6724650"/>
          </a:xfrm>
          <a:prstGeom prst="rect">
            <a:avLst/>
          </a:prstGeom>
          <a:solidFill>
            <a:srgbClr val="FFFFFF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A0A5-22AD-AD56-9C96-501A9967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9" y="0"/>
            <a:ext cx="11133220" cy="3946357"/>
          </a:xfrm>
        </p:spPr>
        <p:txBody>
          <a:bodyPr anchor="ctr">
            <a:normAutofit/>
          </a:bodyPr>
          <a:lstStyle/>
          <a:p>
            <a:r>
              <a:rPr lang="en-US" sz="8800" dirty="0"/>
              <a:t>Soft Forks,</a:t>
            </a:r>
            <a:br>
              <a:rPr lang="en-US" sz="8800" dirty="0"/>
            </a:br>
            <a:r>
              <a:rPr lang="en-US" sz="8800" dirty="0"/>
              <a:t>Governance,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88D8-2262-D2AA-BD96-8171B79B4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31" y="3866146"/>
            <a:ext cx="9577137" cy="2468562"/>
          </a:xfrm>
        </p:spPr>
        <p:txBody>
          <a:bodyPr>
            <a:normAutofit/>
          </a:bodyPr>
          <a:lstStyle/>
          <a:p>
            <a:r>
              <a:rPr lang="en-US" sz="3600" b="1" dirty="0"/>
              <a:t>MIT Bitcoin Expo</a:t>
            </a:r>
          </a:p>
          <a:p>
            <a:r>
              <a:rPr lang="en-US" sz="3600" dirty="0"/>
              <a:t>April 22, 2023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Paul Sztorc</a:t>
            </a:r>
          </a:p>
        </p:txBody>
      </p:sp>
    </p:spTree>
    <p:extLst>
      <p:ext uri="{BB962C8B-B14F-4D97-AF65-F5344CB8AC3E}">
        <p14:creationId xmlns:p14="http://schemas.microsoft.com/office/powerpoint/2010/main" val="218975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F18-715D-ADF7-81F5-F26FC3B1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160" y="365125"/>
            <a:ext cx="6517640" cy="1325563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Nov 2012 – Definitions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4F3FF5-34AC-265A-800A-A3A8F24F4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" y="772023"/>
            <a:ext cx="4276725" cy="1419225"/>
          </a:xfr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99654-07ED-96D5-5CEE-1763E36E8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1583"/>
          <a:stretch/>
        </p:blipFill>
        <p:spPr>
          <a:xfrm>
            <a:off x="111760" y="3469328"/>
            <a:ext cx="11765280" cy="1850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9EE97-5B99-7EE0-64FA-A208745E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" y="5504041"/>
            <a:ext cx="11816080" cy="109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CF61F-4D6F-BEAA-5F47-C8AFF152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" y="2335535"/>
            <a:ext cx="11765280" cy="1002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71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DBB2-A3A4-4343-3425-E6781AE8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3" y="1040986"/>
            <a:ext cx="3567545" cy="4008092"/>
          </a:xfrm>
        </p:spPr>
        <p:txBody>
          <a:bodyPr>
            <a:normAutofit/>
          </a:bodyPr>
          <a:lstStyle/>
          <a:p>
            <a:r>
              <a:rPr lang="en-US" dirty="0"/>
              <a:t>Even Adam Back and Luke </a:t>
            </a:r>
            <a:r>
              <a:rPr lang="en-US" dirty="0" err="1"/>
              <a:t>Dashjr</a:t>
            </a:r>
            <a:r>
              <a:rPr lang="en-US" dirty="0"/>
              <a:t> Disagree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D98AC-F6D0-A81F-C8B4-751EF5B42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62" y="188995"/>
            <a:ext cx="6948055" cy="6480010"/>
          </a:xfrm>
        </p:spPr>
      </p:pic>
    </p:spTree>
    <p:extLst>
      <p:ext uri="{BB962C8B-B14F-4D97-AF65-F5344CB8AC3E}">
        <p14:creationId xmlns:p14="http://schemas.microsoft.com/office/powerpoint/2010/main" val="32687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F18-715D-ADF7-81F5-F26FC3B1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160" y="365125"/>
            <a:ext cx="6517640" cy="1325563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Nov 2012 – Definitions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4F3FF5-34AC-265A-800A-A3A8F24F4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" y="772023"/>
            <a:ext cx="4276725" cy="1419225"/>
          </a:xfr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99654-07ED-96D5-5CEE-1763E36E8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1583"/>
          <a:stretch/>
        </p:blipFill>
        <p:spPr>
          <a:xfrm>
            <a:off x="111760" y="3469328"/>
            <a:ext cx="11765280" cy="1850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9EE97-5B99-7EE0-64FA-A208745E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" y="5504041"/>
            <a:ext cx="11816080" cy="109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CF61F-4D6F-BEAA-5F47-C8AFF152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" y="2335535"/>
            <a:ext cx="11765280" cy="1002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49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5264-A406-A679-7337-FCC1F0DC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5B00-C788-2B3C-A15A-6A499C93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 fork “will resolve itself”.</a:t>
            </a:r>
          </a:p>
          <a:p>
            <a:pPr lvl="1"/>
            <a:r>
              <a:rPr lang="en-US" dirty="0"/>
              <a:t>It will either collapse in the “use the new feature” direction, or...</a:t>
            </a:r>
          </a:p>
          <a:p>
            <a:pPr lvl="1"/>
            <a:r>
              <a:rPr lang="en-US" dirty="0"/>
              <a:t>... it will collapse in the “new feature is broken” direction.</a:t>
            </a:r>
          </a:p>
          <a:p>
            <a:r>
              <a:rPr lang="en-US" dirty="0"/>
              <a:t>If &gt;50% hashrate upgrades to support a feature, then the fork will </a:t>
            </a:r>
            <a:r>
              <a:rPr lang="en-US" i="1" u="sng" dirty="0"/>
              <a:t>always</a:t>
            </a:r>
            <a:r>
              <a:rPr lang="en-US" dirty="0"/>
              <a:t> resolve in the direction that </a:t>
            </a:r>
            <a:r>
              <a:rPr lang="en-US" i="1" u="sng" dirty="0"/>
              <a:t>supports</a:t>
            </a:r>
            <a:r>
              <a:rPr lang="en-US" dirty="0"/>
              <a:t> the feature.</a:t>
            </a:r>
          </a:p>
          <a:p>
            <a:pPr lvl="1"/>
            <a:r>
              <a:rPr lang="en-US" dirty="0"/>
              <a:t>Rebel-blocks are always orphaned (it is as if they arrived too late).</a:t>
            </a:r>
          </a:p>
          <a:p>
            <a:pPr lvl="1"/>
            <a:r>
              <a:rPr lang="en-US" dirty="0"/>
              <a:t>Thus, a feature goes from being 0% safe, to 100% safe, on a defined date.</a:t>
            </a:r>
          </a:p>
          <a:p>
            <a:pPr lvl="1"/>
            <a:r>
              <a:rPr lang="en-US" dirty="0"/>
              <a:t>With hashrate-signaling, everyone can learn the exact date that the feature activates.</a:t>
            </a:r>
          </a:p>
          <a:p>
            <a:r>
              <a:rPr lang="en-US" dirty="0"/>
              <a:t>Very useful!</a:t>
            </a:r>
          </a:p>
        </p:txBody>
      </p:sp>
    </p:spTree>
    <p:extLst>
      <p:ext uri="{BB962C8B-B14F-4D97-AF65-F5344CB8AC3E}">
        <p14:creationId xmlns:p14="http://schemas.microsoft.com/office/powerpoint/2010/main" val="58466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199B-5FBC-68B6-D44E-3E30BD1D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5185443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Governance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D2E6EC-BD34-78CE-DD1A-19FF322F3F8B}"/>
              </a:ext>
            </a:extLst>
          </p:cNvPr>
          <p:cNvSpPr txBox="1">
            <a:spLocks/>
          </p:cNvSpPr>
          <p:nvPr/>
        </p:nvSpPr>
        <p:spPr>
          <a:xfrm>
            <a:off x="3840079" y="3256547"/>
            <a:ext cx="4511842" cy="166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Part 2 of 3</a:t>
            </a:r>
          </a:p>
        </p:txBody>
      </p:sp>
    </p:spTree>
    <p:extLst>
      <p:ext uri="{BB962C8B-B14F-4D97-AF65-F5344CB8AC3E}">
        <p14:creationId xmlns:p14="http://schemas.microsoft.com/office/powerpoint/2010/main" val="354439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0F8-1914-97B9-3B73-7FC22E8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246973"/>
            <a:ext cx="10515600" cy="1325563"/>
          </a:xfrm>
        </p:spPr>
        <p:txBody>
          <a:bodyPr/>
          <a:lstStyle/>
          <a:p>
            <a:r>
              <a:rPr lang="en-US" dirty="0"/>
              <a:t>Governance –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A46F-568B-8995-353B-5B071BDC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5" y="1406279"/>
            <a:ext cx="11497670" cy="3913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CFD8FA-530D-F83A-EB9A-65009143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0F8-1914-97B9-3B73-7FC22E8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246973"/>
            <a:ext cx="10515600" cy="1325563"/>
          </a:xfrm>
        </p:spPr>
        <p:txBody>
          <a:bodyPr/>
          <a:lstStyle/>
          <a:p>
            <a:r>
              <a:rPr lang="en-US" dirty="0"/>
              <a:t>Governance –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A249-1316-D5E4-7702-E0E9B9EF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9" y="5474912"/>
            <a:ext cx="9436873" cy="1207756"/>
          </a:xfrm>
        </p:spPr>
        <p:txBody>
          <a:bodyPr>
            <a:normAutofit/>
          </a:bodyPr>
          <a:lstStyle/>
          <a:p>
            <a:r>
              <a:rPr lang="en-US" dirty="0"/>
              <a:t>Rejects P2P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A46F-568B-8995-353B-5B071BDC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5" y="1406279"/>
            <a:ext cx="11497670" cy="3913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163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0F8-1914-97B9-3B73-7FC22E8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246973"/>
            <a:ext cx="10515600" cy="1325563"/>
          </a:xfrm>
        </p:spPr>
        <p:txBody>
          <a:bodyPr/>
          <a:lstStyle/>
          <a:p>
            <a:r>
              <a:rPr lang="en-US" dirty="0"/>
              <a:t>Governance –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A249-1316-D5E4-7702-E0E9B9EF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9" y="5474912"/>
            <a:ext cx="9436873" cy="1207756"/>
          </a:xfrm>
        </p:spPr>
        <p:txBody>
          <a:bodyPr>
            <a:normAutofit fontScale="92500"/>
          </a:bodyPr>
          <a:lstStyle/>
          <a:p>
            <a:r>
              <a:rPr lang="en-US" dirty="0"/>
              <a:t>Rejects P2P</a:t>
            </a:r>
          </a:p>
          <a:p>
            <a:r>
              <a:rPr lang="en-US" dirty="0"/>
              <a:t>Too vague!! (There is no success criterion, no objective function.)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A46F-568B-8995-353B-5B071BDC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5" y="1406279"/>
            <a:ext cx="11497670" cy="3913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09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9D4-DEF6-386E-A5BF-0747E478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8113"/>
            <a:ext cx="10515600" cy="1175490"/>
          </a:xfrm>
        </p:spPr>
        <p:txBody>
          <a:bodyPr/>
          <a:lstStyle/>
          <a:p>
            <a:r>
              <a:rPr lang="en-US" dirty="0"/>
              <a:t>Governance = Finding today’s node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EE05-940F-72A0-A833-BE4A2A06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7" y="1122218"/>
            <a:ext cx="11845635" cy="555532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Governance = where does the node software come from? What process?</a:t>
            </a:r>
          </a:p>
          <a:p>
            <a:r>
              <a:rPr lang="en-US" sz="3200" dirty="0"/>
              <a:t>In that sense, it is more like an </a:t>
            </a:r>
            <a:r>
              <a:rPr lang="en-US" sz="3200" i="1" u="sng" dirty="0"/>
              <a:t>industrial process</a:t>
            </a:r>
            <a:r>
              <a:rPr lang="en-US" sz="3200" dirty="0"/>
              <a:t>, or </a:t>
            </a:r>
            <a:r>
              <a:rPr lang="en-US" sz="3200" i="1" u="sng" dirty="0"/>
              <a:t>recipe</a:t>
            </a:r>
            <a:r>
              <a:rPr lang="en-US" sz="3200" i="1" dirty="0"/>
              <a:t>.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Eg</a:t>
            </a:r>
            <a:r>
              <a:rPr lang="en-US" sz="3200" dirty="0"/>
              <a:t>, how do we build a bridge? How do we build the node software?)</a:t>
            </a:r>
          </a:p>
          <a:p>
            <a:pPr lvl="1"/>
            <a:r>
              <a:rPr lang="en-US" sz="2800" dirty="0"/>
              <a:t>Which code is </a:t>
            </a:r>
            <a:r>
              <a:rPr lang="en-US" sz="2800" dirty="0" err="1"/>
              <a:t>fullnode</a:t>
            </a:r>
            <a:r>
              <a:rPr lang="en-US" sz="2800" dirty="0"/>
              <a:t>-code?</a:t>
            </a:r>
          </a:p>
          <a:p>
            <a:pPr lvl="1"/>
            <a:r>
              <a:rPr lang="en-US" sz="2800" dirty="0"/>
              <a:t>How do we tell </a:t>
            </a:r>
            <a:r>
              <a:rPr lang="en-US" sz="2800" i="1" u="sng" dirty="0" err="1"/>
              <a:t>BItcoin</a:t>
            </a:r>
            <a:r>
              <a:rPr lang="en-US" sz="2800" i="1" u="sng" dirty="0"/>
              <a:t> Nodes</a:t>
            </a:r>
            <a:r>
              <a:rPr lang="en-US" sz="2800" dirty="0"/>
              <a:t> from non-nodes?</a:t>
            </a:r>
          </a:p>
          <a:p>
            <a:pPr lvl="1"/>
            <a:r>
              <a:rPr lang="en-US" sz="2800" dirty="0"/>
              <a:t>If there is a dispute, then </a:t>
            </a:r>
            <a:r>
              <a:rPr lang="en-US" sz="2800" i="1" u="sng" dirty="0"/>
              <a:t>who</a:t>
            </a:r>
            <a:r>
              <a:rPr lang="en-US" sz="2800" dirty="0"/>
              <a:t> is correct (and who is wrong)? </a:t>
            </a:r>
            <a:r>
              <a:rPr lang="en-US" sz="2800" i="1" u="sng" dirty="0"/>
              <a:t>Why?</a:t>
            </a:r>
            <a:endParaRPr lang="en-US" sz="3200" dirty="0"/>
          </a:p>
          <a:p>
            <a:r>
              <a:rPr lang="en-US" sz="3200" dirty="0"/>
              <a:t>In other words, Governance is:</a:t>
            </a:r>
          </a:p>
          <a:p>
            <a:pPr lvl="1"/>
            <a:r>
              <a:rPr lang="en-US" sz="2800" dirty="0"/>
              <a:t>The problem of </a:t>
            </a:r>
            <a:r>
              <a:rPr lang="en-US" sz="2800" i="1" u="sng" dirty="0"/>
              <a:t>meta-consensus</a:t>
            </a:r>
            <a:r>
              <a:rPr lang="en-US" sz="2800" dirty="0"/>
              <a:t> ; consensus </a:t>
            </a:r>
            <a:r>
              <a:rPr lang="en-US" sz="2800" i="1" u="sng" dirty="0"/>
              <a:t>about</a:t>
            </a:r>
            <a:r>
              <a:rPr lang="en-US" sz="2800" dirty="0"/>
              <a:t> consensus.</a:t>
            </a:r>
            <a:br>
              <a:rPr lang="en-US" sz="2800" dirty="0"/>
            </a:br>
            <a:r>
              <a:rPr lang="en-US" sz="2800" dirty="0"/>
              <a:t>(A full node does consensus, but only after you find the node software and run it!)</a:t>
            </a:r>
          </a:p>
          <a:p>
            <a:pPr lvl="1"/>
            <a:r>
              <a:rPr lang="en-US" sz="2800" dirty="0"/>
              <a:t>Or, call it “pre-consensus”. How do find the consensus software.</a:t>
            </a:r>
          </a:p>
          <a:p>
            <a:pPr lvl="1"/>
            <a:r>
              <a:rPr lang="en-US" sz="2800" dirty="0"/>
              <a:t>If you didn’t have a node, </a:t>
            </a:r>
            <a:r>
              <a:rPr lang="en-US" sz="2800" i="1" u="sng" dirty="0"/>
              <a:t>how would you get one?</a:t>
            </a:r>
          </a:p>
          <a:p>
            <a:pPr lvl="1"/>
            <a:endParaRPr lang="en-US" sz="2800" i="1" u="sng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I will call this: “Node Constructor-Theory”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14B8A-0E4F-82A1-10F6-1F0BF9492914}"/>
              </a:ext>
            </a:extLst>
          </p:cNvPr>
          <p:cNvSpPr txBox="1"/>
          <p:nvPr/>
        </p:nvSpPr>
        <p:spPr>
          <a:xfrm>
            <a:off x="263237" y="5253609"/>
            <a:ext cx="11928763" cy="6309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Problem: </a:t>
            </a:r>
            <a:r>
              <a:rPr lang="en-US" sz="3500" dirty="0"/>
              <a:t>What is today’s node software ? </a:t>
            </a:r>
            <a:r>
              <a:rPr lang="en-US" sz="3500" dirty="0">
                <a:sym typeface="Wingdings" panose="05000000000000000000" pitchFamily="2" charset="2"/>
              </a:rPr>
              <a:t>  I know how to find it!</a:t>
            </a:r>
            <a:endParaRPr lang="en-US" sz="3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E890D2-3C6A-07A1-CABD-628D5881444D}"/>
              </a:ext>
            </a:extLst>
          </p:cNvPr>
          <p:cNvSpPr txBox="1">
            <a:spLocks/>
          </p:cNvSpPr>
          <p:nvPr/>
        </p:nvSpPr>
        <p:spPr>
          <a:xfrm>
            <a:off x="6619006" y="4586981"/>
            <a:ext cx="2029691" cy="1147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Governance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C8009-5685-3311-4C98-78FFF39D75F3}"/>
              </a:ext>
            </a:extLst>
          </p:cNvPr>
          <p:cNvSpPr/>
          <p:nvPr/>
        </p:nvSpPr>
        <p:spPr>
          <a:xfrm>
            <a:off x="83127" y="4966855"/>
            <a:ext cx="11928763" cy="9975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1F5-1133-FCAE-02E9-C07EA2E9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" y="0"/>
            <a:ext cx="10515600" cy="1325563"/>
          </a:xfrm>
        </p:spPr>
        <p:txBody>
          <a:bodyPr/>
          <a:lstStyle/>
          <a:p>
            <a:r>
              <a:rPr lang="en-US" b="1" dirty="0" err="1"/>
              <a:t>NodeFinding</a:t>
            </a:r>
            <a:r>
              <a:rPr lang="en-US" b="1" dirty="0"/>
              <a:t> Strategies – The Big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417F-7A56-C899-467E-27CD6A3A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997526"/>
            <a:ext cx="9725891" cy="561109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Go to Bitcoin.org and Run </a:t>
            </a:r>
            <a:r>
              <a:rPr lang="en-US" b="1" baseline="0" dirty="0"/>
              <a:t>The </a:t>
            </a:r>
            <a:r>
              <a:rPr lang="en-US" b="1" dirty="0"/>
              <a:t>Latest 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Luke </a:t>
            </a:r>
            <a:r>
              <a:rPr lang="en-US" dirty="0" err="1"/>
              <a:t>Dashjr</a:t>
            </a:r>
            <a:r>
              <a:rPr lang="en-US" dirty="0"/>
              <a:t>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Mike Hearn position</a:t>
            </a:r>
            <a:r>
              <a:rPr lang="en-US" baseline="0" dirty="0"/>
              <a:t> as well!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Satoshi’s position, (?) repudiated when he removed OP 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Find the oldest node-like thing, run that, then plug your ears!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Never revisit this process. The relative costs and benefits – the node software does consensus pretty well, meta-consensus is much harder to do.  Be mistrustful of this.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Mircea Popescu’s “Bitcoin Foundation” – 0.5.4</a:t>
            </a:r>
            <a:r>
              <a:rPr lang="en-US" baseline="0" dirty="0"/>
              <a:t> (2014)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aseline="0" dirty="0"/>
              <a:t>The “original” is the full node. Everything later is a *distortion*. Everything afterwards is ...wargames for a bait-and-switch.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Soft Fork “Pluralism”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Soft fork means that different pieces of software can coexist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Anything in the “Line of </a:t>
            </a:r>
            <a:r>
              <a:rPr lang="en-US" dirty="0" err="1"/>
              <a:t>Coexistance</a:t>
            </a:r>
            <a:r>
              <a:rPr lang="en-US" dirty="0"/>
              <a:t>” is fair game!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33A-75DB-080B-133A-0CBBD604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73198"/>
              </p:ext>
            </p:extLst>
          </p:nvPr>
        </p:nvGraphicFramePr>
        <p:xfrm>
          <a:off x="10147476" y="1912398"/>
          <a:ext cx="1829778" cy="344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778">
                  <a:extLst>
                    <a:ext uri="{9D8B030D-6E8A-4147-A177-3AD203B41FA5}">
                      <a16:colId xmlns:a16="http://schemas.microsoft.com/office/drawing/2014/main" val="594525464"/>
                    </a:ext>
                  </a:extLst>
                </a:gridCol>
              </a:tblGrid>
              <a:tr h="946605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03379"/>
                  </a:ext>
                </a:extLst>
              </a:tr>
              <a:tr h="94660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43572"/>
                  </a:ext>
                </a:extLst>
              </a:tr>
              <a:tr h="1177083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F7B3-FA5F-DBDE-57B0-3FFE4453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7DCE-95AC-E732-5DBE-09426CFA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Soft Forks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Four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Governance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useful definition, in a P2P context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Big Three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Governance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Culture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Soft Forks Over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Conventional Wisdom, vs Fundamental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Simple explanation that ties it all together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2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FBC1-E0AB-C6C1-809D-91789EC9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10B01-9929-0C4D-6D4E-BD785EFDE677}"/>
              </a:ext>
            </a:extLst>
          </p:cNvPr>
          <p:cNvSpPr txBox="1"/>
          <p:nvPr/>
        </p:nvSpPr>
        <p:spPr>
          <a:xfrm>
            <a:off x="1266892" y="6208724"/>
            <a:ext cx="3791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https://medium.com/@octskyward/on-consensus-and-forks-c6a050c792e7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AF75C-3304-998E-4DC9-1DB89CFB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8" y="1211544"/>
            <a:ext cx="5866262" cy="4879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7ED9C-698F-454F-E99A-FF17137BD443}"/>
              </a:ext>
            </a:extLst>
          </p:cNvPr>
          <p:cNvSpPr txBox="1"/>
          <p:nvPr/>
        </p:nvSpPr>
        <p:spPr>
          <a:xfrm>
            <a:off x="1971170" y="388649"/>
            <a:ext cx="2392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Mike Hearn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79F6AC-920A-7450-C449-ED9D21F9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83" y="1196891"/>
            <a:ext cx="5681470" cy="4879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903496-BF3C-60F1-61DE-2785487836BF}"/>
              </a:ext>
            </a:extLst>
          </p:cNvPr>
          <p:cNvSpPr txBox="1"/>
          <p:nvPr/>
        </p:nvSpPr>
        <p:spPr>
          <a:xfrm>
            <a:off x="7828551" y="388648"/>
            <a:ext cx="3252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Satoshi – OP VER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67437-9DC0-7DBB-89D9-9FF4E8C7724F}"/>
              </a:ext>
            </a:extLst>
          </p:cNvPr>
          <p:cNvSpPr txBox="1"/>
          <p:nvPr/>
        </p:nvSpPr>
        <p:spPr>
          <a:xfrm>
            <a:off x="6416842" y="6216408"/>
            <a:ext cx="5503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https://bitcoin.stackexchange.com/questions/97258/given-op-ver-was-never-used-is-disabled-and-not-considered-useful-can-its-meani</a:t>
            </a:r>
          </a:p>
        </p:txBody>
      </p:sp>
    </p:spTree>
    <p:extLst>
      <p:ext uri="{BB962C8B-B14F-4D97-AF65-F5344CB8AC3E}">
        <p14:creationId xmlns:p14="http://schemas.microsoft.com/office/powerpoint/2010/main" val="38630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1F5-1133-FCAE-02E9-C07EA2E9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" y="0"/>
            <a:ext cx="10515600" cy="1325563"/>
          </a:xfrm>
        </p:spPr>
        <p:txBody>
          <a:bodyPr/>
          <a:lstStyle/>
          <a:p>
            <a:r>
              <a:rPr lang="en-US" b="1" dirty="0" err="1"/>
              <a:t>NodeFinding</a:t>
            </a:r>
            <a:r>
              <a:rPr lang="en-US" b="1" dirty="0"/>
              <a:t> Strategies – The Big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417F-7A56-C899-467E-27CD6A3A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997526"/>
            <a:ext cx="9725891" cy="561109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Go to Bitcoin.org and Run </a:t>
            </a:r>
            <a:r>
              <a:rPr lang="en-US" b="1" baseline="0" dirty="0"/>
              <a:t>The </a:t>
            </a:r>
            <a:r>
              <a:rPr lang="en-US" b="1" dirty="0"/>
              <a:t>Latest 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Luke </a:t>
            </a:r>
            <a:r>
              <a:rPr lang="en-US" dirty="0" err="1"/>
              <a:t>Dashjr</a:t>
            </a:r>
            <a:r>
              <a:rPr lang="en-US" dirty="0"/>
              <a:t>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Mike Hearn position</a:t>
            </a:r>
            <a:r>
              <a:rPr lang="en-US" baseline="0" dirty="0"/>
              <a:t> as well!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Satoshi’s position, (?) repudiated when he removed OP 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Find the oldest node-like thing, run that, then plug your ears!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Never revisit this process. The relative costs and benefits – the node software does consensus pretty well, meta-consensus is much harder to do.  Be mistrustful of this.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Mircea Popescu’s “Bitcoin Foundation” – 0.5.4</a:t>
            </a:r>
            <a:r>
              <a:rPr lang="en-US" baseline="0" dirty="0"/>
              <a:t> (2014)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aseline="0" dirty="0"/>
              <a:t>The “original” is the full node. Everything later is a *distortion*. Everything afterwards is ...wargames for a bait-and-switch.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Soft Fork “Pluralism”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Soft fork means that different pieces of software can coexist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Anything in the “Line of </a:t>
            </a:r>
            <a:r>
              <a:rPr lang="en-US" dirty="0" err="1"/>
              <a:t>Coexistance</a:t>
            </a:r>
            <a:r>
              <a:rPr lang="en-US" dirty="0"/>
              <a:t>” is fair game!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33A-75DB-080B-133A-0CBBD6049C03}"/>
              </a:ext>
            </a:extLst>
          </p:cNvPr>
          <p:cNvGraphicFramePr>
            <a:graphicFrameLocks noGrp="1"/>
          </p:cNvGraphicFramePr>
          <p:nvPr/>
        </p:nvGraphicFramePr>
        <p:xfrm>
          <a:off x="10147476" y="1912398"/>
          <a:ext cx="1829778" cy="344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778">
                  <a:extLst>
                    <a:ext uri="{9D8B030D-6E8A-4147-A177-3AD203B41FA5}">
                      <a16:colId xmlns:a16="http://schemas.microsoft.com/office/drawing/2014/main" val="594525464"/>
                    </a:ext>
                  </a:extLst>
                </a:gridCol>
              </a:tblGrid>
              <a:tr h="946605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03379"/>
                  </a:ext>
                </a:extLst>
              </a:tr>
              <a:tr h="94660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43572"/>
                  </a:ext>
                </a:extLst>
              </a:tr>
              <a:tr h="1177083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6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4947-AF68-4EF4-B634-3919088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“Static Protocol”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6DC-C4A5-436D-9721-215F68C2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7287"/>
            <a:ext cx="10515600" cy="620713"/>
          </a:xfrm>
        </p:spPr>
        <p:txBody>
          <a:bodyPr/>
          <a:lstStyle/>
          <a:p>
            <a:r>
              <a:rPr lang="en-US" dirty="0"/>
              <a:t>Bitcoin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772F2-BBE3-4D80-92D1-7D864F34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39B38-8966-46B6-A892-8EE9E233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42"/>
            <a:ext cx="1023937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E2E08-5366-4ABB-BA64-D4552E80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810793"/>
            <a:ext cx="10306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1F5-1133-FCAE-02E9-C07EA2E9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" y="0"/>
            <a:ext cx="10515600" cy="1325563"/>
          </a:xfrm>
        </p:spPr>
        <p:txBody>
          <a:bodyPr/>
          <a:lstStyle/>
          <a:p>
            <a:r>
              <a:rPr lang="en-US" b="1" dirty="0" err="1"/>
              <a:t>NodeFinding</a:t>
            </a:r>
            <a:r>
              <a:rPr lang="en-US" b="1" dirty="0"/>
              <a:t> Strategies – The Big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417F-7A56-C899-467E-27CD6A3A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997526"/>
            <a:ext cx="9725891" cy="561109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Go to Bitcoin.org and Run </a:t>
            </a:r>
            <a:r>
              <a:rPr lang="en-US" b="1" baseline="0" dirty="0"/>
              <a:t>The </a:t>
            </a:r>
            <a:r>
              <a:rPr lang="en-US" b="1" dirty="0"/>
              <a:t>Latest 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Luke </a:t>
            </a:r>
            <a:r>
              <a:rPr lang="en-US" dirty="0" err="1"/>
              <a:t>Dashjr</a:t>
            </a:r>
            <a:r>
              <a:rPr lang="en-US" dirty="0"/>
              <a:t>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Mike Hearn position</a:t>
            </a:r>
            <a:r>
              <a:rPr lang="en-US" baseline="0" dirty="0"/>
              <a:t> as well!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Satoshi’s position, (?) repudiated when he removed OP 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Find the oldest node-like thing, run that, then plug your ears!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Never revisit this process. The relative costs and benefits – the node software does consensus pretty well, meta-consensus is much harder to do.  Be mistrustful of this.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Mircea Popescu’s “Bitcoin Foundation” – 0.5.4</a:t>
            </a:r>
            <a:r>
              <a:rPr lang="en-US" baseline="0" dirty="0"/>
              <a:t> (2014)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aseline="0" dirty="0"/>
              <a:t>The “original” is the full node. Everything later is a *distortion*. Everything afterwards is ...wargames for a bait-and-switch.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Soft Fork “Pluralism”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Soft fork means that different pieces of software can coexist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Anything in the “Line of </a:t>
            </a:r>
            <a:r>
              <a:rPr lang="en-US" dirty="0" err="1"/>
              <a:t>Coexistance</a:t>
            </a:r>
            <a:r>
              <a:rPr lang="en-US" dirty="0"/>
              <a:t>” is fair game!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33A-75DB-080B-133A-0CBBD6049C03}"/>
              </a:ext>
            </a:extLst>
          </p:cNvPr>
          <p:cNvGraphicFramePr>
            <a:graphicFrameLocks noGrp="1"/>
          </p:cNvGraphicFramePr>
          <p:nvPr/>
        </p:nvGraphicFramePr>
        <p:xfrm>
          <a:off x="10147476" y="1912398"/>
          <a:ext cx="1829778" cy="344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778">
                  <a:extLst>
                    <a:ext uri="{9D8B030D-6E8A-4147-A177-3AD203B41FA5}">
                      <a16:colId xmlns:a16="http://schemas.microsoft.com/office/drawing/2014/main" val="594525464"/>
                    </a:ext>
                  </a:extLst>
                </a:gridCol>
              </a:tblGrid>
              <a:tr h="946605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03379"/>
                  </a:ext>
                </a:extLst>
              </a:tr>
              <a:tr h="94660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43572"/>
                  </a:ext>
                </a:extLst>
              </a:tr>
              <a:tr h="1177083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58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BD14-76B1-4A5B-8C42-D6E6487F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via Soft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CBD2-8F93-4B5F-A9CC-C2BFF1D9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“line” of protocols that are all compatible with each other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1180A-C0E8-4A2E-B433-9FEA37D8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649161-7C65-4577-962A-7B265D7115D2}"/>
              </a:ext>
            </a:extLst>
          </p:cNvPr>
          <p:cNvCxnSpPr>
            <a:cxnSpLocks/>
          </p:cNvCxnSpPr>
          <p:nvPr/>
        </p:nvCxnSpPr>
        <p:spPr>
          <a:xfrm>
            <a:off x="1876425" y="2701236"/>
            <a:ext cx="9477375" cy="2409031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D5895-B360-4F8E-ADB5-E69451D2FE13}"/>
              </a:ext>
            </a:extLst>
          </p:cNvPr>
          <p:cNvSpPr txBox="1">
            <a:spLocks/>
          </p:cNvSpPr>
          <p:nvPr/>
        </p:nvSpPr>
        <p:spPr>
          <a:xfrm>
            <a:off x="2000251" y="3391453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0.5.0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CE1269-8932-498A-9A33-61BA17B876C0}"/>
              </a:ext>
            </a:extLst>
          </p:cNvPr>
          <p:cNvSpPr txBox="1">
            <a:spLocks/>
          </p:cNvSpPr>
          <p:nvPr/>
        </p:nvSpPr>
        <p:spPr>
          <a:xfrm>
            <a:off x="4243386" y="4100168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0.6.0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59D6C3-F7CC-4E28-8967-23EF50C9CBA6}"/>
              </a:ext>
            </a:extLst>
          </p:cNvPr>
          <p:cNvSpPr txBox="1">
            <a:spLocks/>
          </p:cNvSpPr>
          <p:nvPr/>
        </p:nvSpPr>
        <p:spPr>
          <a:xfrm>
            <a:off x="6886574" y="4771335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0.7.0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78C86C-6090-4078-ADC2-8E1489DE58E2}"/>
              </a:ext>
            </a:extLst>
          </p:cNvPr>
          <p:cNvSpPr txBox="1">
            <a:spLocks/>
          </p:cNvSpPr>
          <p:nvPr/>
        </p:nvSpPr>
        <p:spPr>
          <a:xfrm>
            <a:off x="7410452" y="3429000"/>
            <a:ext cx="2643188" cy="54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105060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965058"/>
              </p:ext>
            </p:extLst>
          </p:nvPr>
        </p:nvGraphicFramePr>
        <p:xfrm>
          <a:off x="245917" y="716986"/>
          <a:ext cx="11700165" cy="604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778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235583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1954738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340033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  <a:gridCol w="2340033">
                  <a:extLst>
                    <a:ext uri="{9D8B030D-6E8A-4147-A177-3AD203B41FA5}">
                      <a16:colId xmlns:a16="http://schemas.microsoft.com/office/drawing/2014/main" val="3209345236"/>
                    </a:ext>
                  </a:extLst>
                </a:gridCol>
              </a:tblGrid>
              <a:tr h="14965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Social Attack / Charisma</a:t>
                      </a:r>
                    </a:p>
                    <a:p>
                      <a:r>
                        <a:rPr lang="en-US" sz="2000" dirty="0"/>
                        <a:t>  (Constant Vigilance Needed)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97859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97859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96535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14440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6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BFB2-9CCE-7974-98E2-1E94A5C2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95321"/>
            <a:ext cx="10515600" cy="1325563"/>
          </a:xfrm>
        </p:spPr>
        <p:txBody>
          <a:bodyPr/>
          <a:lstStyle/>
          <a:p>
            <a:r>
              <a:rPr lang="en-US" sz="4400" dirty="0"/>
              <a:t>The Euthyphro Dilemma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7CDFB3-0190-E539-B5B2-A7CCA2C98296}"/>
              </a:ext>
            </a:extLst>
          </p:cNvPr>
          <p:cNvCxnSpPr/>
          <p:nvPr/>
        </p:nvCxnSpPr>
        <p:spPr>
          <a:xfrm flipH="1">
            <a:off x="3487016" y="2132733"/>
            <a:ext cx="1330036" cy="27224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A613C-49C4-B3DF-8073-0270D1B0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279" y="2374573"/>
            <a:ext cx="4274126" cy="276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God’s opinion is the only opinion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Divine Command Theory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0DEB5C-4EE2-F097-8D33-47B9FBFDE37A}"/>
              </a:ext>
            </a:extLst>
          </p:cNvPr>
          <p:cNvSpPr txBox="1">
            <a:spLocks/>
          </p:cNvSpPr>
          <p:nvPr/>
        </p:nvSpPr>
        <p:spPr>
          <a:xfrm>
            <a:off x="3106015" y="1420884"/>
            <a:ext cx="5112327" cy="92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God tell us something is good...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89C211-7A33-CFC6-45E9-6C2500DB3188}"/>
              </a:ext>
            </a:extLst>
          </p:cNvPr>
          <p:cNvCxnSpPr>
            <a:cxnSpLocks/>
          </p:cNvCxnSpPr>
          <p:nvPr/>
        </p:nvCxnSpPr>
        <p:spPr>
          <a:xfrm>
            <a:off x="5198052" y="2089365"/>
            <a:ext cx="1357745" cy="27657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0B582F-0D2F-461F-B7CF-923CFFB9533C}"/>
              </a:ext>
            </a:extLst>
          </p:cNvPr>
          <p:cNvSpPr txBox="1">
            <a:spLocks/>
          </p:cNvSpPr>
          <p:nvPr/>
        </p:nvSpPr>
        <p:spPr>
          <a:xfrm>
            <a:off x="452871" y="2512434"/>
            <a:ext cx="3546763" cy="196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God is a professor / advisor</a:t>
            </a:r>
            <a:br>
              <a:rPr lang="en-US" dirty="0"/>
            </a:br>
            <a:r>
              <a:rPr lang="en-US" dirty="0"/>
              <a:t>who knows more about morality than 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31E01-049F-1B44-5B63-604C2A87C8CE}"/>
              </a:ext>
            </a:extLst>
          </p:cNvPr>
          <p:cNvSpPr txBox="1">
            <a:spLocks/>
          </p:cNvSpPr>
          <p:nvPr/>
        </p:nvSpPr>
        <p:spPr>
          <a:xfrm>
            <a:off x="96982" y="5040023"/>
            <a:ext cx="4043794" cy="135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could have learned morality without His help. He merely sped us up.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D5157A-1791-2CD4-B8DE-8F6F5A70AD52}"/>
              </a:ext>
            </a:extLst>
          </p:cNvPr>
          <p:cNvSpPr txBox="1">
            <a:spLocks/>
          </p:cNvSpPr>
          <p:nvPr/>
        </p:nvSpPr>
        <p:spPr>
          <a:xfrm>
            <a:off x="4817052" y="4954239"/>
            <a:ext cx="4043794" cy="135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can’t learn morality without God’s instructions... But...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304DE6-597A-4924-F96C-A368001656DC}"/>
              </a:ext>
            </a:extLst>
          </p:cNvPr>
          <p:cNvSpPr txBox="1">
            <a:spLocks/>
          </p:cNvSpPr>
          <p:nvPr/>
        </p:nvSpPr>
        <p:spPr>
          <a:xfrm>
            <a:off x="8218342" y="5221357"/>
            <a:ext cx="2046143" cy="1005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...God can change his mind.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2987-B414-126F-F80E-1B1625FF4EF2}"/>
              </a:ext>
            </a:extLst>
          </p:cNvPr>
          <p:cNvSpPr txBox="1"/>
          <p:nvPr/>
        </p:nvSpPr>
        <p:spPr>
          <a:xfrm>
            <a:off x="3546934" y="1087118"/>
            <a:ext cx="55085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Bitcoin.org can tell us that some software is “Bitcoin”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BD12C-5FAE-79E0-1735-6AA9F3EE7098}"/>
              </a:ext>
            </a:extLst>
          </p:cNvPr>
          <p:cNvSpPr txBox="1"/>
          <p:nvPr/>
        </p:nvSpPr>
        <p:spPr>
          <a:xfrm>
            <a:off x="2234909" y="6347334"/>
            <a:ext cx="6854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...we can later learn that we misunderstood God.</a:t>
            </a:r>
          </a:p>
        </p:txBody>
      </p:sp>
    </p:spTree>
    <p:extLst>
      <p:ext uri="{BB962C8B-B14F-4D97-AF65-F5344CB8AC3E}">
        <p14:creationId xmlns:p14="http://schemas.microsoft.com/office/powerpoint/2010/main" val="120673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BFB2-9CCE-7974-98E2-1E94A5C2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95321"/>
            <a:ext cx="10515600" cy="1325563"/>
          </a:xfrm>
        </p:spPr>
        <p:txBody>
          <a:bodyPr/>
          <a:lstStyle/>
          <a:p>
            <a:r>
              <a:rPr lang="en-US" sz="4400" dirty="0"/>
              <a:t>The Euthyphro Dilemma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7CDFB3-0190-E539-B5B2-A7CCA2C98296}"/>
              </a:ext>
            </a:extLst>
          </p:cNvPr>
          <p:cNvCxnSpPr/>
          <p:nvPr/>
        </p:nvCxnSpPr>
        <p:spPr>
          <a:xfrm flipH="1">
            <a:off x="3487016" y="2132733"/>
            <a:ext cx="1330036" cy="27224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9A613C-49C4-B3DF-8073-0270D1B0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279" y="2374573"/>
            <a:ext cx="4274126" cy="276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God’s opinion is the only opinion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Divine Command Theory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0DEB5C-4EE2-F097-8D33-47B9FBFDE37A}"/>
              </a:ext>
            </a:extLst>
          </p:cNvPr>
          <p:cNvSpPr txBox="1">
            <a:spLocks/>
          </p:cNvSpPr>
          <p:nvPr/>
        </p:nvSpPr>
        <p:spPr>
          <a:xfrm>
            <a:off x="3106015" y="1420884"/>
            <a:ext cx="5112327" cy="92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God tell us something is good...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89C211-7A33-CFC6-45E9-6C2500DB3188}"/>
              </a:ext>
            </a:extLst>
          </p:cNvPr>
          <p:cNvCxnSpPr>
            <a:cxnSpLocks/>
          </p:cNvCxnSpPr>
          <p:nvPr/>
        </p:nvCxnSpPr>
        <p:spPr>
          <a:xfrm>
            <a:off x="5198052" y="2089365"/>
            <a:ext cx="1357745" cy="27657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0B582F-0D2F-461F-B7CF-923CFFB9533C}"/>
              </a:ext>
            </a:extLst>
          </p:cNvPr>
          <p:cNvSpPr txBox="1">
            <a:spLocks/>
          </p:cNvSpPr>
          <p:nvPr/>
        </p:nvSpPr>
        <p:spPr>
          <a:xfrm>
            <a:off x="452871" y="2512434"/>
            <a:ext cx="3546763" cy="196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God is a professor / advisor</a:t>
            </a:r>
            <a:br>
              <a:rPr lang="en-US" dirty="0"/>
            </a:br>
            <a:r>
              <a:rPr lang="en-US" dirty="0"/>
              <a:t>who knows more about morality than 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31E01-049F-1B44-5B63-604C2A87C8CE}"/>
              </a:ext>
            </a:extLst>
          </p:cNvPr>
          <p:cNvSpPr txBox="1">
            <a:spLocks/>
          </p:cNvSpPr>
          <p:nvPr/>
        </p:nvSpPr>
        <p:spPr>
          <a:xfrm>
            <a:off x="96982" y="5040023"/>
            <a:ext cx="4043794" cy="135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could have learned morality without His help. He merely sped us up.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D5157A-1791-2CD4-B8DE-8F6F5A70AD52}"/>
              </a:ext>
            </a:extLst>
          </p:cNvPr>
          <p:cNvSpPr txBox="1">
            <a:spLocks/>
          </p:cNvSpPr>
          <p:nvPr/>
        </p:nvSpPr>
        <p:spPr>
          <a:xfrm>
            <a:off x="4817052" y="4954239"/>
            <a:ext cx="4043794" cy="135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can’t learn morality without God’s instructions... But...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304DE6-597A-4924-F96C-A368001656DC}"/>
              </a:ext>
            </a:extLst>
          </p:cNvPr>
          <p:cNvSpPr txBox="1">
            <a:spLocks/>
          </p:cNvSpPr>
          <p:nvPr/>
        </p:nvSpPr>
        <p:spPr>
          <a:xfrm>
            <a:off x="8218342" y="5221357"/>
            <a:ext cx="2046143" cy="1005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...God can change his mind.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2987-B414-126F-F80E-1B1625FF4EF2}"/>
              </a:ext>
            </a:extLst>
          </p:cNvPr>
          <p:cNvSpPr txBox="1"/>
          <p:nvPr/>
        </p:nvSpPr>
        <p:spPr>
          <a:xfrm>
            <a:off x="3546934" y="1087118"/>
            <a:ext cx="55085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Bitcoin.org can tell us that some software is “Bitcoin”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BD12C-5FAE-79E0-1735-6AA9F3EE7098}"/>
              </a:ext>
            </a:extLst>
          </p:cNvPr>
          <p:cNvSpPr txBox="1"/>
          <p:nvPr/>
        </p:nvSpPr>
        <p:spPr>
          <a:xfrm>
            <a:off x="2234909" y="6347334"/>
            <a:ext cx="6854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...we can later learn that we misunderstood God.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7904EAE-B11F-4A2E-D398-9918B7488141}"/>
              </a:ext>
            </a:extLst>
          </p:cNvPr>
          <p:cNvSpPr/>
          <p:nvPr/>
        </p:nvSpPr>
        <p:spPr>
          <a:xfrm>
            <a:off x="10612582" y="1267691"/>
            <a:ext cx="340301" cy="5125604"/>
          </a:xfrm>
          <a:prstGeom prst="rightBrace">
            <a:avLst>
              <a:gd name="adj1" fmla="val 605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78D34-6F5E-14E8-7DA4-BDCD46408115}"/>
              </a:ext>
            </a:extLst>
          </p:cNvPr>
          <p:cNvSpPr txBox="1"/>
          <p:nvPr/>
        </p:nvSpPr>
        <p:spPr>
          <a:xfrm>
            <a:off x="10995312" y="3572800"/>
            <a:ext cx="113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Fallibilism</a:t>
            </a:r>
          </a:p>
        </p:txBody>
      </p:sp>
    </p:spTree>
    <p:extLst>
      <p:ext uri="{BB962C8B-B14F-4D97-AF65-F5344CB8AC3E}">
        <p14:creationId xmlns:p14="http://schemas.microsoft.com/office/powerpoint/2010/main" val="52161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06474"/>
              </p:ext>
            </p:extLst>
          </p:nvPr>
        </p:nvGraphicFramePr>
        <p:xfrm>
          <a:off x="1189759" y="966193"/>
          <a:ext cx="9812482" cy="5730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206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391950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2049205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453121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</a:tblGrid>
              <a:tr h="140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 / Charisma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Outsource Your Thinking to Bitcoin.org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1114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Stays the Same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04350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0338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93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58342"/>
              </p:ext>
            </p:extLst>
          </p:nvPr>
        </p:nvGraphicFramePr>
        <p:xfrm>
          <a:off x="1189759" y="966193"/>
          <a:ext cx="9812482" cy="5730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206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391950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2049205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453121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</a:tblGrid>
              <a:tr h="140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 / Charisma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Outsource Your Thinking to Bitcoin.org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1114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Stays the Same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04350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Allows Error-Correction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0338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199B-5FBC-68B6-D44E-3E30BD1D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5185443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Soft Forks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1DDA2-F95A-CCB5-41F9-50009302B830}"/>
              </a:ext>
            </a:extLst>
          </p:cNvPr>
          <p:cNvSpPr txBox="1">
            <a:spLocks/>
          </p:cNvSpPr>
          <p:nvPr/>
        </p:nvSpPr>
        <p:spPr>
          <a:xfrm>
            <a:off x="3840079" y="3256547"/>
            <a:ext cx="4511842" cy="166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Part 1 of 3</a:t>
            </a:r>
          </a:p>
        </p:txBody>
      </p:sp>
    </p:spTree>
    <p:extLst>
      <p:ext uri="{BB962C8B-B14F-4D97-AF65-F5344CB8AC3E}">
        <p14:creationId xmlns:p14="http://schemas.microsoft.com/office/powerpoint/2010/main" val="1740815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0C42-38C2-11F3-9BA1-76B8F12B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6" y="21447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Expertise... is Mandatory!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540-A9A1-0973-7513-80410305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540041"/>
            <a:ext cx="11614484" cy="510347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Luke-Jr Position:</a:t>
            </a:r>
          </a:p>
          <a:p>
            <a:pPr lvl="1"/>
            <a:r>
              <a:rPr lang="en-US" sz="3200" dirty="0"/>
              <a:t>Must run </a:t>
            </a:r>
            <a:r>
              <a:rPr lang="en-US" sz="3200" i="1" u="sng" dirty="0"/>
              <a:t>latest version</a:t>
            </a:r>
            <a:r>
              <a:rPr lang="en-US" sz="3200" dirty="0"/>
              <a:t>. Running old versions of the software is illegitimate!</a:t>
            </a:r>
            <a:endParaRPr lang="en-US" sz="3200" i="1" u="sng" dirty="0"/>
          </a:p>
          <a:p>
            <a:pPr lvl="1"/>
            <a:r>
              <a:rPr lang="en-US" sz="3200" dirty="0"/>
              <a:t>Must </a:t>
            </a:r>
            <a:r>
              <a:rPr lang="en-US" sz="3200" i="1" u="sng" dirty="0"/>
              <a:t>ensure the version on Bitcoin.org is good</a:t>
            </a:r>
            <a:r>
              <a:rPr lang="en-US" sz="3200" dirty="0"/>
              <a:t>, by participating in technical community.</a:t>
            </a:r>
          </a:p>
          <a:p>
            <a:r>
              <a:rPr lang="en-US" sz="3600" dirty="0"/>
              <a:t>Problems</a:t>
            </a:r>
          </a:p>
          <a:p>
            <a:pPr lvl="1"/>
            <a:r>
              <a:rPr lang="en-US" sz="3200" dirty="0"/>
              <a:t>Learning takes effort.</a:t>
            </a:r>
          </a:p>
          <a:p>
            <a:pPr lvl="1"/>
            <a:r>
              <a:rPr lang="en-US" sz="3200" dirty="0"/>
              <a:t>Impossible for everyone to be an expert!</a:t>
            </a:r>
          </a:p>
          <a:p>
            <a:pPr lvl="1"/>
            <a:r>
              <a:rPr lang="en-US" sz="3200" dirty="0"/>
              <a:t>Laypeople are important! But this view says: no laypeople allowed!</a:t>
            </a:r>
          </a:p>
          <a:p>
            <a:pPr lvl="1"/>
            <a:r>
              <a:rPr lang="en-US" sz="3200" dirty="0"/>
              <a:t>No </a:t>
            </a:r>
            <a:r>
              <a:rPr lang="en-US" sz="3200" i="1" u="sng" dirty="0"/>
              <a:t>accumulation</a:t>
            </a:r>
            <a:r>
              <a:rPr lang="en-US" sz="3200" dirty="0"/>
              <a:t> of recognizability. Instead, continual effort needed.</a:t>
            </a:r>
          </a:p>
        </p:txBody>
      </p:sp>
    </p:spTree>
    <p:extLst>
      <p:ext uri="{BB962C8B-B14F-4D97-AF65-F5344CB8AC3E}">
        <p14:creationId xmlns:p14="http://schemas.microsoft.com/office/powerpoint/2010/main" val="3946534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92921"/>
              </p:ext>
            </p:extLst>
          </p:nvPr>
        </p:nvGraphicFramePr>
        <p:xfrm>
          <a:off x="1189759" y="966193"/>
          <a:ext cx="9812482" cy="576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206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391950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2049205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453121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</a:tblGrid>
              <a:tr h="140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 / Charisma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 Laypeople Allowed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Outsource Your Thinking to Bitcoin.org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1114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Accumulates Trust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Stays the Same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04350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Requires dispute-resolution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Allows Error-Correction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0338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40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FEAF0-7504-4D76-9B31-9644E069EDC9}"/>
              </a:ext>
            </a:extLst>
          </p:cNvPr>
          <p:cNvCxnSpPr/>
          <p:nvPr/>
        </p:nvCxnSpPr>
        <p:spPr>
          <a:xfrm>
            <a:off x="8307043" y="4116328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4BFE25-53CA-4AAB-AFBC-106552D0297F}"/>
              </a:ext>
            </a:extLst>
          </p:cNvPr>
          <p:cNvCxnSpPr/>
          <p:nvPr/>
        </p:nvCxnSpPr>
        <p:spPr>
          <a:xfrm>
            <a:off x="8287993" y="2955543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6AD74-2E58-4B58-9C40-D37860592105}"/>
              </a:ext>
            </a:extLst>
          </p:cNvPr>
          <p:cNvCxnSpPr/>
          <p:nvPr/>
        </p:nvCxnSpPr>
        <p:spPr>
          <a:xfrm>
            <a:off x="425358" y="3630229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18696F-9A4D-4C4D-B7CE-021A9644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55" y="522101"/>
            <a:ext cx="10515600" cy="911225"/>
          </a:xfrm>
        </p:spPr>
        <p:txBody>
          <a:bodyPr/>
          <a:lstStyle/>
          <a:p>
            <a:r>
              <a:rPr lang="en-US" dirty="0"/>
              <a:t>Two Incompatible SFs at once = HF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B0E0-E6F4-4AB0-A068-7AAFD5CF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5903118"/>
            <a:ext cx="10515600" cy="19097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Begins with a formally-defined “ignorable state”,</a:t>
            </a:r>
          </a:p>
          <a:p>
            <a:r>
              <a:rPr lang="en-US" dirty="0"/>
              <a:t>And ends with a formally defined “new state” that achieves consensus socially.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9FAE-E103-41F9-A634-381F8A0A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ABB3BB-F9D7-4F90-80D1-BADCD0C8F65B}"/>
              </a:ext>
            </a:extLst>
          </p:cNvPr>
          <p:cNvSpPr/>
          <p:nvPr/>
        </p:nvSpPr>
        <p:spPr>
          <a:xfrm rot="21205531">
            <a:off x="3272007" y="3024194"/>
            <a:ext cx="4229100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18EB23-E5B4-4B94-A1C4-420D15B96D90}"/>
              </a:ext>
            </a:extLst>
          </p:cNvPr>
          <p:cNvSpPr/>
          <p:nvPr/>
        </p:nvSpPr>
        <p:spPr>
          <a:xfrm rot="256757">
            <a:off x="3276151" y="3768015"/>
            <a:ext cx="42291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2EAC9-FA8A-437B-92A6-C8AE3FBCCFB2}"/>
              </a:ext>
            </a:extLst>
          </p:cNvPr>
          <p:cNvSpPr/>
          <p:nvPr/>
        </p:nvSpPr>
        <p:spPr>
          <a:xfrm>
            <a:off x="2180862" y="3116977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9B9C-B414-4ECC-B178-55C92F518066}"/>
              </a:ext>
            </a:extLst>
          </p:cNvPr>
          <p:cNvSpPr/>
          <p:nvPr/>
        </p:nvSpPr>
        <p:spPr>
          <a:xfrm>
            <a:off x="2180861" y="3438640"/>
            <a:ext cx="1025433" cy="492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4E8095-BA87-4835-92B7-18B44E2CFF3A}"/>
              </a:ext>
            </a:extLst>
          </p:cNvPr>
          <p:cNvSpPr/>
          <p:nvPr/>
        </p:nvSpPr>
        <p:spPr>
          <a:xfrm>
            <a:off x="1796958" y="4786936"/>
            <a:ext cx="9867900" cy="33732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38360-BB35-4B4E-B0BF-83BACC127B37}"/>
              </a:ext>
            </a:extLst>
          </p:cNvPr>
          <p:cNvSpPr/>
          <p:nvPr/>
        </p:nvSpPr>
        <p:spPr>
          <a:xfrm>
            <a:off x="838200" y="3133194"/>
            <a:ext cx="1025433" cy="1089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7C46D-19C5-4D0D-AC19-B9F9D7052D16}"/>
              </a:ext>
            </a:extLst>
          </p:cNvPr>
          <p:cNvSpPr/>
          <p:nvPr/>
        </p:nvSpPr>
        <p:spPr>
          <a:xfrm>
            <a:off x="7804214" y="2524732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F1FA7-BEFB-4DC4-88B7-DC6AD6B457A4}"/>
              </a:ext>
            </a:extLst>
          </p:cNvPr>
          <p:cNvSpPr/>
          <p:nvPr/>
        </p:nvSpPr>
        <p:spPr>
          <a:xfrm>
            <a:off x="9146876" y="2505957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9D9ED-052A-4A81-B7A9-37285E1421A2}"/>
              </a:ext>
            </a:extLst>
          </p:cNvPr>
          <p:cNvSpPr/>
          <p:nvPr/>
        </p:nvSpPr>
        <p:spPr>
          <a:xfrm>
            <a:off x="7804214" y="3630229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A7CBF-7A6F-4591-B4F6-2E7CBDC09C7A}"/>
              </a:ext>
            </a:extLst>
          </p:cNvPr>
          <p:cNvSpPr/>
          <p:nvPr/>
        </p:nvSpPr>
        <p:spPr>
          <a:xfrm>
            <a:off x="9146876" y="3614012"/>
            <a:ext cx="1025433" cy="91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A47E5-0C1F-4CA6-8DF9-A517A8AAC786}"/>
              </a:ext>
            </a:extLst>
          </p:cNvPr>
          <p:cNvSpPr/>
          <p:nvPr/>
        </p:nvSpPr>
        <p:spPr>
          <a:xfrm>
            <a:off x="4227052" y="2771951"/>
            <a:ext cx="1565702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E0E5C-4699-4EC9-8F9F-097BB3DDE375}"/>
              </a:ext>
            </a:extLst>
          </p:cNvPr>
          <p:cNvSpPr/>
          <p:nvPr/>
        </p:nvSpPr>
        <p:spPr>
          <a:xfrm>
            <a:off x="4022206" y="3776738"/>
            <a:ext cx="2512059" cy="49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NOP 8 = T  (!= Q)</a:t>
            </a:r>
          </a:p>
        </p:txBody>
      </p:sp>
    </p:spTree>
    <p:extLst>
      <p:ext uri="{BB962C8B-B14F-4D97-AF65-F5344CB8AC3E}">
        <p14:creationId xmlns:p14="http://schemas.microsoft.com/office/powerpoint/2010/main" val="19674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BD14-76B1-4A5B-8C42-D6E6487F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via Soft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CBD2-8F93-4B5F-A9CC-C2BFF1D9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“line” of protocols that are all compatible with each other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1180A-C0E8-4A2E-B433-9FEA37D8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1CF-E843-42AF-B09F-C8590E22047B}" type="slidenum">
              <a:rPr lang="en-US" smtClean="0"/>
              <a:t>33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649161-7C65-4577-962A-7B265D7115D2}"/>
              </a:ext>
            </a:extLst>
          </p:cNvPr>
          <p:cNvCxnSpPr>
            <a:cxnSpLocks/>
          </p:cNvCxnSpPr>
          <p:nvPr/>
        </p:nvCxnSpPr>
        <p:spPr>
          <a:xfrm>
            <a:off x="1876425" y="2701236"/>
            <a:ext cx="9477375" cy="2409031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D5895-B360-4F8E-ADB5-E69451D2FE13}"/>
              </a:ext>
            </a:extLst>
          </p:cNvPr>
          <p:cNvSpPr txBox="1">
            <a:spLocks/>
          </p:cNvSpPr>
          <p:nvPr/>
        </p:nvSpPr>
        <p:spPr>
          <a:xfrm>
            <a:off x="2000251" y="3391453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0.5.0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CE1269-8932-498A-9A33-61BA17B876C0}"/>
              </a:ext>
            </a:extLst>
          </p:cNvPr>
          <p:cNvSpPr txBox="1">
            <a:spLocks/>
          </p:cNvSpPr>
          <p:nvPr/>
        </p:nvSpPr>
        <p:spPr>
          <a:xfrm>
            <a:off x="4243386" y="4100168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0.6.0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59D6C3-F7CC-4E28-8967-23EF50C9CBA6}"/>
              </a:ext>
            </a:extLst>
          </p:cNvPr>
          <p:cNvSpPr txBox="1">
            <a:spLocks/>
          </p:cNvSpPr>
          <p:nvPr/>
        </p:nvSpPr>
        <p:spPr>
          <a:xfrm>
            <a:off x="6886574" y="4771335"/>
            <a:ext cx="2643188" cy="541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 0.7.0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78C86C-6090-4078-ADC2-8E1489DE58E2}"/>
              </a:ext>
            </a:extLst>
          </p:cNvPr>
          <p:cNvSpPr txBox="1">
            <a:spLocks/>
          </p:cNvSpPr>
          <p:nvPr/>
        </p:nvSpPr>
        <p:spPr>
          <a:xfrm>
            <a:off x="7410452" y="3429000"/>
            <a:ext cx="2643188" cy="54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Compatibility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D3B2F7-A9FB-99ED-8FBE-CC92E9B1E4C7}"/>
              </a:ext>
            </a:extLst>
          </p:cNvPr>
          <p:cNvSpPr txBox="1">
            <a:spLocks/>
          </p:cNvSpPr>
          <p:nvPr/>
        </p:nvSpPr>
        <p:spPr>
          <a:xfrm>
            <a:off x="1255293" y="5700890"/>
            <a:ext cx="2743199" cy="476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Must be in order!</a:t>
            </a:r>
          </a:p>
        </p:txBody>
      </p:sp>
    </p:spTree>
    <p:extLst>
      <p:ext uri="{BB962C8B-B14F-4D97-AF65-F5344CB8AC3E}">
        <p14:creationId xmlns:p14="http://schemas.microsoft.com/office/powerpoint/2010/main" val="2604922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B7DB-2B8D-35E8-FD89-E0D1385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" y="335069"/>
            <a:ext cx="6958263" cy="948299"/>
          </a:xfrm>
        </p:spPr>
        <p:txBody>
          <a:bodyPr>
            <a:normAutofit fontScale="90000"/>
          </a:bodyPr>
          <a:lstStyle/>
          <a:p>
            <a:r>
              <a:rPr lang="en-US" sz="5400" b="1" dirty="0" err="1"/>
              <a:t>Bitcoiners</a:t>
            </a:r>
            <a:r>
              <a:rPr lang="en-US" sz="5400" b="1" dirty="0"/>
              <a:t> Often Disagree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A2847-5833-D3CB-575F-2BA91BE3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990475" cy="486393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Carnivores vs Vegans</a:t>
            </a:r>
          </a:p>
          <a:p>
            <a:r>
              <a:rPr lang="en-US" sz="3600" dirty="0"/>
              <a:t>But also...</a:t>
            </a:r>
          </a:p>
          <a:p>
            <a:pPr lvl="1"/>
            <a:r>
              <a:rPr lang="en-US" sz="3200" dirty="0"/>
              <a:t>Bip9 vs Bip8</a:t>
            </a:r>
          </a:p>
          <a:p>
            <a:pPr lvl="1"/>
            <a:r>
              <a:rPr lang="en-US" sz="3200" dirty="0"/>
              <a:t>Lot=true vs false</a:t>
            </a:r>
          </a:p>
          <a:p>
            <a:pPr lvl="1"/>
            <a:r>
              <a:rPr lang="en-US" sz="3200" dirty="0"/>
              <a:t>Ordinals</a:t>
            </a:r>
          </a:p>
          <a:p>
            <a:pPr lvl="1"/>
            <a:r>
              <a:rPr lang="en-US" sz="3200" dirty="0"/>
              <a:t>US Regulation</a:t>
            </a:r>
          </a:p>
          <a:p>
            <a:pPr lvl="1"/>
            <a:endParaRPr lang="en-US" sz="3200" dirty="0"/>
          </a:p>
          <a:p>
            <a:pPr marL="0" indent="0" algn="r">
              <a:buNone/>
            </a:pPr>
            <a:r>
              <a:rPr lang="en-US" sz="3600" dirty="0"/>
              <a:t>...just about everything!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1F9E1-2832-D906-AD1D-26C895B4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43" y="1479656"/>
            <a:ext cx="5800725" cy="50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7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302340"/>
              </p:ext>
            </p:extLst>
          </p:nvPr>
        </p:nvGraphicFramePr>
        <p:xfrm>
          <a:off x="1189759" y="966193"/>
          <a:ext cx="9812482" cy="576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206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391950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2049205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453121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</a:tblGrid>
              <a:tr h="140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 / Charisma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 Laypeople Allowed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Outsource Your Thinking to Bitcoin.org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1114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Accumulates Trust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Stays the Same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04350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Requires dispute-resolution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Allows Error-Correction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0338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35D609-8AF8-5C35-9CC0-1C8370349531}"/>
              </a:ext>
            </a:extLst>
          </p:cNvPr>
          <p:cNvSpPr/>
          <p:nvPr/>
        </p:nvSpPr>
        <p:spPr>
          <a:xfrm>
            <a:off x="8277726" y="457200"/>
            <a:ext cx="3160295" cy="25025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3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332774"/>
              </p:ext>
            </p:extLst>
          </p:nvPr>
        </p:nvGraphicFramePr>
        <p:xfrm>
          <a:off x="1189759" y="966193"/>
          <a:ext cx="9812482" cy="576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206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391950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2049205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453121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</a:tblGrid>
              <a:tr h="140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 / Charisma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 Laypeople Allowed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Outsource Your Thinking to Bitcoin.org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Allows Innovation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1114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Accumulates Trust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Stays the Same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Innovation Allowed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04350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Requires dispute-resolution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“Ratchet” –Resists Future Errors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Allows Most Innovation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03388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0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475-C1F7-3A95-A679-AD76FD1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1564"/>
            <a:ext cx="11159837" cy="831272"/>
          </a:xfrm>
        </p:spPr>
        <p:txBody>
          <a:bodyPr>
            <a:normAutofit/>
          </a:bodyPr>
          <a:lstStyle/>
          <a:p>
            <a:r>
              <a:rPr lang="en-US" dirty="0"/>
              <a:t>Governance Strategies... And their Problems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B9FB1-E3FE-855B-2EAE-ACAEF974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58720"/>
              </p:ext>
            </p:extLst>
          </p:nvPr>
        </p:nvGraphicFramePr>
        <p:xfrm>
          <a:off x="1173717" y="966193"/>
          <a:ext cx="9812482" cy="576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206">
                  <a:extLst>
                    <a:ext uri="{9D8B030D-6E8A-4147-A177-3AD203B41FA5}">
                      <a16:colId xmlns:a16="http://schemas.microsoft.com/office/drawing/2014/main" val="2639540399"/>
                    </a:ext>
                  </a:extLst>
                </a:gridCol>
                <a:gridCol w="3391950">
                  <a:extLst>
                    <a:ext uri="{9D8B030D-6E8A-4147-A177-3AD203B41FA5}">
                      <a16:colId xmlns:a16="http://schemas.microsoft.com/office/drawing/2014/main" val="192302690"/>
                    </a:ext>
                  </a:extLst>
                </a:gridCol>
                <a:gridCol w="2049205">
                  <a:extLst>
                    <a:ext uri="{9D8B030D-6E8A-4147-A177-3AD203B41FA5}">
                      <a16:colId xmlns:a16="http://schemas.microsoft.com/office/drawing/2014/main" val="3735565522"/>
                    </a:ext>
                  </a:extLst>
                </a:gridCol>
                <a:gridCol w="2453121">
                  <a:extLst>
                    <a:ext uri="{9D8B030D-6E8A-4147-A177-3AD203B41FA5}">
                      <a16:colId xmlns:a16="http://schemas.microsoft.com/office/drawing/2014/main" val="518828169"/>
                    </a:ext>
                  </a:extLst>
                </a:gridCol>
              </a:tblGrid>
              <a:tr h="140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Problem of Expertise / Charisma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Euthyphro Dilemma</a:t>
                      </a:r>
                    </a:p>
                    <a:p>
                      <a:r>
                        <a:rPr lang="en-US" sz="2400" dirty="0"/>
                        <a:t>/ Fallibilism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Problem of Innovation / “Dissent”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33148"/>
                  </a:ext>
                </a:extLst>
              </a:tr>
              <a:tr h="853624">
                <a:tc>
                  <a:txBody>
                    <a:bodyPr/>
                    <a:lstStyle/>
                    <a:p>
                      <a:r>
                        <a:rPr lang="en-US" sz="2400" dirty="0"/>
                        <a:t>“Latest Core”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No Laypeople Allowed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Outsource Your Thinking to Bitcoin.org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Allows Innovation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01531"/>
                  </a:ext>
                </a:extLst>
              </a:tr>
              <a:tr h="811145">
                <a:tc>
                  <a:txBody>
                    <a:bodyPr/>
                    <a:lstStyle/>
                    <a:p>
                      <a:r>
                        <a:rPr lang="en-US" sz="2400" dirty="0"/>
                        <a:t>“Static”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Accumulates Trust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Stays the Same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Innovation Allowed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93141"/>
                  </a:ext>
                </a:extLst>
              </a:tr>
              <a:tr h="1404350">
                <a:tc>
                  <a:txBody>
                    <a:bodyPr/>
                    <a:lstStyle/>
                    <a:p>
                      <a:r>
                        <a:rPr lang="en-US" sz="2400" dirty="0"/>
                        <a:t>“Linear Coexistence”</a:t>
                      </a:r>
                    </a:p>
                    <a:p>
                      <a:r>
                        <a:rPr lang="en-US" sz="2400" dirty="0"/>
                        <a:t>(Consent-Based)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Requires dispute-resolution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“Ratchet” –Resists Future Errors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Allows Most Innovation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7951"/>
                  </a:ext>
                </a:extLst>
              </a:tr>
              <a:tr h="1033883">
                <a:tc>
                  <a:txBody>
                    <a:bodyPr/>
                    <a:lstStyle/>
                    <a:p>
                      <a:r>
                        <a:rPr lang="en-US" sz="2300" dirty="0"/>
                        <a:t>The Sidechain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Accumulates Trust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Actively Promotes Error-Correction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Allows Even </a:t>
                      </a:r>
                      <a:r>
                        <a:rPr lang="en-US" sz="2000" dirty="0" err="1"/>
                        <a:t>Hardfork</a:t>
                      </a:r>
                      <a:r>
                        <a:rPr lang="en-US" sz="2000" dirty="0"/>
                        <a:t> Style Innovation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2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78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199B-5FBC-68B6-D44E-3E30BD1D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7"/>
            <a:ext cx="10515600" cy="5185443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Culture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57571A-5278-9059-6019-D041F004C0FE}"/>
              </a:ext>
            </a:extLst>
          </p:cNvPr>
          <p:cNvSpPr txBox="1">
            <a:spLocks/>
          </p:cNvSpPr>
          <p:nvPr/>
        </p:nvSpPr>
        <p:spPr>
          <a:xfrm>
            <a:off x="3840079" y="3256547"/>
            <a:ext cx="4511842" cy="166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Part 3 of 3</a:t>
            </a:r>
          </a:p>
        </p:txBody>
      </p:sp>
    </p:spTree>
    <p:extLst>
      <p:ext uri="{BB962C8B-B14F-4D97-AF65-F5344CB8AC3E}">
        <p14:creationId xmlns:p14="http://schemas.microsoft.com/office/powerpoint/2010/main" val="6064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AC10-C67E-A722-5F48-BD99C882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0" y="406690"/>
            <a:ext cx="2902527" cy="1588366"/>
          </a:xfrm>
        </p:spPr>
        <p:txBody>
          <a:bodyPr/>
          <a:lstStyle/>
          <a:p>
            <a:r>
              <a:rPr lang="en-US" dirty="0"/>
              <a:t>Soft Forks Over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A020E-78ED-4AED-03DE-8C8F225C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44" y="171718"/>
            <a:ext cx="6879965" cy="668628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B2E27B-1050-224E-44D3-8E4C325ED3B2}"/>
              </a:ext>
            </a:extLst>
          </p:cNvPr>
          <p:cNvSpPr txBox="1">
            <a:spLocks/>
          </p:cNvSpPr>
          <p:nvPr/>
        </p:nvSpPr>
        <p:spPr>
          <a:xfrm>
            <a:off x="425434" y="3274579"/>
            <a:ext cx="2902527" cy="158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(according to </a:t>
            </a:r>
            <a:r>
              <a:rPr lang="en-US" dirty="0" err="1"/>
              <a:t>BitMex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5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286-682C-9E3A-26D5-4ABFE12E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117157"/>
            <a:ext cx="10515600" cy="1325563"/>
          </a:xfrm>
        </p:spPr>
        <p:txBody>
          <a:bodyPr/>
          <a:lstStyle/>
          <a:p>
            <a:r>
              <a:rPr lang="en-US" dirty="0"/>
              <a:t>Soft Forks –</a:t>
            </a:r>
            <a:r>
              <a:rPr lang="en-US" baseline="0" dirty="0"/>
              <a:t> The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0928-BE1A-60C9-78EE-6096F5D8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5273039"/>
          </a:xfrm>
        </p:spPr>
        <p:txBody>
          <a:bodyPr/>
          <a:lstStyle/>
          <a:p>
            <a:r>
              <a:rPr lang="en-US" dirty="0"/>
              <a:t>Soft</a:t>
            </a:r>
            <a:r>
              <a:rPr lang="en-US" baseline="0" dirty="0"/>
              <a:t> vs Hard</a:t>
            </a:r>
          </a:p>
          <a:p>
            <a:pPr lvl="1"/>
            <a:r>
              <a:rPr lang="en-US" dirty="0"/>
              <a:t>“Tighten Rules” vs “Loosen Rules”</a:t>
            </a:r>
          </a:p>
          <a:p>
            <a:pPr lvl="1"/>
            <a:r>
              <a:rPr lang="en-US" dirty="0"/>
              <a:t>Optional Upgrade vs Immediate Mandatory Upgrade</a:t>
            </a:r>
            <a:endParaRPr lang="en-US" baseline="0" dirty="0"/>
          </a:p>
          <a:p>
            <a:r>
              <a:rPr lang="en-US" baseline="0" dirty="0"/>
              <a:t>Notable Soft Forks</a:t>
            </a:r>
          </a:p>
          <a:p>
            <a:pPr lvl="1"/>
            <a:r>
              <a:rPr lang="en-US" baseline="0" dirty="0"/>
              <a:t>Aug</a:t>
            </a:r>
            <a:r>
              <a:rPr lang="en-US" dirty="0"/>
              <a:t> 2010 – </a:t>
            </a:r>
            <a:r>
              <a:rPr lang="en-US" baseline="0" dirty="0"/>
              <a:t>Disable a bunch of opcodes</a:t>
            </a:r>
          </a:p>
          <a:p>
            <a:pPr lvl="1"/>
            <a:r>
              <a:rPr lang="en-US" dirty="0"/>
              <a:t>Sep 2010 – </a:t>
            </a:r>
            <a:r>
              <a:rPr lang="en-US" baseline="0" dirty="0"/>
              <a:t>Limit </a:t>
            </a:r>
            <a:r>
              <a:rPr lang="en-US" baseline="0" dirty="0" err="1"/>
              <a:t>blocksize</a:t>
            </a:r>
            <a:r>
              <a:rPr lang="en-US" baseline="0" dirty="0"/>
              <a:t> to 1 MB</a:t>
            </a:r>
          </a:p>
          <a:p>
            <a:pPr lvl="1"/>
            <a:r>
              <a:rPr lang="en-US" dirty="0"/>
              <a:t>Apr 2012 – Add P2SH</a:t>
            </a:r>
          </a:p>
          <a:p>
            <a:pPr lvl="1"/>
            <a:r>
              <a:rPr lang="en-US" baseline="0" dirty="0"/>
              <a:t>Dec</a:t>
            </a:r>
            <a:r>
              <a:rPr lang="en-US" dirty="0"/>
              <a:t> 2015 – </a:t>
            </a:r>
            <a:r>
              <a:rPr lang="en-US" baseline="0" dirty="0"/>
              <a:t>Add CLTV</a:t>
            </a:r>
            <a:endParaRPr lang="en-US" dirty="0"/>
          </a:p>
          <a:p>
            <a:pPr lvl="1"/>
            <a:r>
              <a:rPr lang="en-US" dirty="0"/>
              <a:t>Aug 2017 – Add </a:t>
            </a:r>
            <a:r>
              <a:rPr lang="en-US" dirty="0" err="1"/>
              <a:t>SegWit</a:t>
            </a:r>
            <a:endParaRPr lang="en-US" baseline="0" dirty="0"/>
          </a:p>
          <a:p>
            <a:r>
              <a:rPr lang="en-US" baseline="0" dirty="0"/>
              <a:t>Infamous Attempted Hard Forks</a:t>
            </a:r>
          </a:p>
          <a:p>
            <a:pPr lvl="1"/>
            <a:r>
              <a:rPr lang="en-US" dirty="0"/>
              <a:t>2015 – Raise the Blocksize Limit (</a:t>
            </a:r>
            <a:r>
              <a:rPr lang="en-US" dirty="0" err="1"/>
              <a:t>BitcoinXT</a:t>
            </a:r>
            <a:r>
              <a:rPr lang="en-US" dirty="0"/>
              <a:t> / Bitcoin Classic /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809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3DA845-0FAC-788D-9667-C4A749E8815C}"/>
              </a:ext>
            </a:extLst>
          </p:cNvPr>
          <p:cNvSpPr/>
          <p:nvPr/>
        </p:nvSpPr>
        <p:spPr>
          <a:xfrm>
            <a:off x="108858" y="720353"/>
            <a:ext cx="11952514" cy="60463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F66C-9BB0-11DB-5179-247CD900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Taproot</a:t>
            </a:r>
          </a:p>
          <a:p>
            <a:pPr lvl="1"/>
            <a:r>
              <a:rPr lang="en-US" dirty="0"/>
              <a:t>Announced Jan 2018</a:t>
            </a:r>
          </a:p>
          <a:p>
            <a:pPr lvl="1"/>
            <a:r>
              <a:rPr lang="en-US" dirty="0"/>
              <a:t>Coded Oct 2020</a:t>
            </a:r>
          </a:p>
          <a:p>
            <a:pPr lvl="1"/>
            <a:r>
              <a:rPr lang="en-US" dirty="0"/>
              <a:t>Activated Nov 2021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F7E1D-ADCE-094B-BDCB-F5BB38F3A13F}"/>
              </a:ext>
            </a:extLst>
          </p:cNvPr>
          <p:cNvSpPr/>
          <p:nvPr/>
        </p:nvSpPr>
        <p:spPr>
          <a:xfrm>
            <a:off x="266701" y="125858"/>
            <a:ext cx="11636828" cy="1082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C669A9-76ED-690B-6643-BAC873D296F4}"/>
              </a:ext>
            </a:extLst>
          </p:cNvPr>
          <p:cNvSpPr txBox="1">
            <a:spLocks/>
          </p:cNvSpPr>
          <p:nvPr/>
        </p:nvSpPr>
        <p:spPr>
          <a:xfrm>
            <a:off x="4275222" y="5664118"/>
            <a:ext cx="1801585" cy="473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20 Months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6FA186-D9E8-9571-0B33-DC4228D5E5DA}"/>
              </a:ext>
            </a:extLst>
          </p:cNvPr>
          <p:cNvSpPr txBox="1">
            <a:spLocks/>
          </p:cNvSpPr>
          <p:nvPr/>
        </p:nvSpPr>
        <p:spPr>
          <a:xfrm>
            <a:off x="10227375" y="5591530"/>
            <a:ext cx="1801585" cy="473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46 Months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1F7C0F5-CE9C-AEA0-B9C9-9C621A6F2F42}"/>
              </a:ext>
            </a:extLst>
          </p:cNvPr>
          <p:cNvSpPr/>
          <p:nvPr/>
        </p:nvSpPr>
        <p:spPr>
          <a:xfrm>
            <a:off x="3974808" y="5328705"/>
            <a:ext cx="251430" cy="1069519"/>
          </a:xfrm>
          <a:prstGeom prst="rightBrace">
            <a:avLst>
              <a:gd name="adj1" fmla="val 378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D397550-7719-FDD7-0BDB-A21356EEBC13}"/>
              </a:ext>
            </a:extLst>
          </p:cNvPr>
          <p:cNvSpPr/>
          <p:nvPr/>
        </p:nvSpPr>
        <p:spPr>
          <a:xfrm>
            <a:off x="9926961" y="5293536"/>
            <a:ext cx="251430" cy="1069519"/>
          </a:xfrm>
          <a:prstGeom prst="rightBrace">
            <a:avLst>
              <a:gd name="adj1" fmla="val 378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EE5ECE6-C3BB-6264-F50F-6E1DB0509962}"/>
              </a:ext>
            </a:extLst>
          </p:cNvPr>
          <p:cNvGraphicFramePr>
            <a:graphicFrameLocks noGrp="1"/>
          </p:cNvGraphicFramePr>
          <p:nvPr/>
        </p:nvGraphicFramePr>
        <p:xfrm>
          <a:off x="1082534" y="1660660"/>
          <a:ext cx="8659224" cy="14319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2403">
                  <a:extLst>
                    <a:ext uri="{9D8B030D-6E8A-4147-A177-3AD203B41FA5}">
                      <a16:colId xmlns:a16="http://schemas.microsoft.com/office/drawing/2014/main" val="1962472240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3918106669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4193041647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2424521326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3499498031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3328407539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1040280834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2982646618"/>
                    </a:ext>
                  </a:extLst>
                </a:gridCol>
              </a:tblGrid>
              <a:tr h="715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05752"/>
                  </a:ext>
                </a:extLst>
              </a:tr>
              <a:tr h="7159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Soft Forks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657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AED391-9CEE-D887-9262-6B806F6A4359}"/>
              </a:ext>
            </a:extLst>
          </p:cNvPr>
          <p:cNvSpPr txBox="1">
            <a:spLocks/>
          </p:cNvSpPr>
          <p:nvPr/>
        </p:nvSpPr>
        <p:spPr>
          <a:xfrm>
            <a:off x="358179" y="4800652"/>
            <a:ext cx="4985656" cy="167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SegWit</a:t>
            </a:r>
            <a:endParaRPr lang="en-US" dirty="0"/>
          </a:p>
          <a:p>
            <a:pPr lvl="1"/>
            <a:r>
              <a:rPr lang="en-US" dirty="0"/>
              <a:t>Announced Dec 2015</a:t>
            </a:r>
          </a:p>
          <a:p>
            <a:pPr lvl="1"/>
            <a:r>
              <a:rPr lang="en-US" dirty="0"/>
              <a:t>Coded Oct 2016</a:t>
            </a:r>
          </a:p>
          <a:p>
            <a:pPr lvl="1"/>
            <a:r>
              <a:rPr lang="en-US" dirty="0"/>
              <a:t>Activated Aug 2017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886CEDCF-6693-5CCD-AB82-2BA389B29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08183"/>
              </p:ext>
            </p:extLst>
          </p:nvPr>
        </p:nvGraphicFramePr>
        <p:xfrm>
          <a:off x="1082534" y="3157219"/>
          <a:ext cx="8659224" cy="14319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2403">
                  <a:extLst>
                    <a:ext uri="{9D8B030D-6E8A-4147-A177-3AD203B41FA5}">
                      <a16:colId xmlns:a16="http://schemas.microsoft.com/office/drawing/2014/main" val="1962472240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4193041647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2424521326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3499498031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3328407539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1040280834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2982646618"/>
                    </a:ext>
                  </a:extLst>
                </a:gridCol>
                <a:gridCol w="1082403">
                  <a:extLst>
                    <a:ext uri="{9D8B030D-6E8A-4147-A177-3AD203B41FA5}">
                      <a16:colId xmlns:a16="http://schemas.microsoft.com/office/drawing/2014/main" val="3507746376"/>
                    </a:ext>
                  </a:extLst>
                </a:gridCol>
              </a:tblGrid>
              <a:tr h="7159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05752"/>
                  </a:ext>
                </a:extLst>
              </a:tr>
              <a:tr h="7159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Soft Forks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(Presumably)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65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E9B7A9-B768-5433-73A3-33F668BFDEAC}"/>
              </a:ext>
            </a:extLst>
          </p:cNvPr>
          <p:cNvSpPr txBox="1">
            <a:spLocks/>
          </p:cNvSpPr>
          <p:nvPr/>
        </p:nvSpPr>
        <p:spPr>
          <a:xfrm>
            <a:off x="10415565" y="3636406"/>
            <a:ext cx="331504" cy="473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95186A-729D-A434-FF05-ECD2563A543A}"/>
              </a:ext>
            </a:extLst>
          </p:cNvPr>
          <p:cNvSpPr txBox="1">
            <a:spLocks/>
          </p:cNvSpPr>
          <p:nvPr/>
        </p:nvSpPr>
        <p:spPr>
          <a:xfrm>
            <a:off x="10307381" y="2139847"/>
            <a:ext cx="547871" cy="473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84CA49-B38A-5B51-6E1C-58DE842145EE}"/>
              </a:ext>
            </a:extLst>
          </p:cNvPr>
          <p:cNvCxnSpPr>
            <a:cxnSpLocks/>
          </p:cNvCxnSpPr>
          <p:nvPr/>
        </p:nvCxnSpPr>
        <p:spPr>
          <a:xfrm>
            <a:off x="9860664" y="3140441"/>
            <a:ext cx="14413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40BD8-EC9C-5541-B518-7AF1AF9429CD}"/>
              </a:ext>
            </a:extLst>
          </p:cNvPr>
          <p:cNvCxnSpPr>
            <a:cxnSpLocks/>
          </p:cNvCxnSpPr>
          <p:nvPr/>
        </p:nvCxnSpPr>
        <p:spPr>
          <a:xfrm flipV="1">
            <a:off x="6047012" y="4800652"/>
            <a:ext cx="0" cy="1803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03A5E163-7BEA-B35B-58BE-607C9E9D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7" y="31889"/>
            <a:ext cx="11087099" cy="12666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Bitcoin’s Ossification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649479A-17DE-1D02-0D70-4279C247AE73}"/>
              </a:ext>
            </a:extLst>
          </p:cNvPr>
          <p:cNvSpPr txBox="1">
            <a:spLocks/>
          </p:cNvSpPr>
          <p:nvPr/>
        </p:nvSpPr>
        <p:spPr>
          <a:xfrm>
            <a:off x="6310334" y="4800652"/>
            <a:ext cx="3925057" cy="167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Taproot</a:t>
            </a:r>
          </a:p>
          <a:p>
            <a:pPr lvl="1"/>
            <a:r>
              <a:rPr lang="en-US"/>
              <a:t>Announced Jan 2018</a:t>
            </a:r>
          </a:p>
          <a:p>
            <a:pPr lvl="1"/>
            <a:r>
              <a:rPr lang="en-US"/>
              <a:t>Coded Oct 2020</a:t>
            </a:r>
          </a:p>
          <a:p>
            <a:pPr lvl="1"/>
            <a:r>
              <a:rPr lang="en-US"/>
              <a:t>Activated Nov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31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1C2F-BB28-1301-C336-5544E43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Soft Forks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8577-D6B9-5F89-809E-B92C6A67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Is there even still a process?</a:t>
            </a:r>
          </a:p>
          <a:p>
            <a:pPr lvl="0"/>
            <a:r>
              <a:rPr lang="en-US" dirty="0" err="1"/>
              <a:t>Segwit</a:t>
            </a:r>
            <a:r>
              <a:rPr lang="en-US" dirty="0"/>
              <a:t> Trauma</a:t>
            </a:r>
            <a:r>
              <a:rPr lang="en-US" baseline="0" dirty="0"/>
              <a:t> / PTSD</a:t>
            </a:r>
          </a:p>
          <a:p>
            <a:pPr lvl="1"/>
            <a:r>
              <a:rPr lang="en-US" baseline="0" dirty="0"/>
              <a:t>Unsolved mysteries of the Blocksize war</a:t>
            </a:r>
          </a:p>
          <a:p>
            <a:pPr lvl="1"/>
            <a:r>
              <a:rPr lang="en-US" baseline="0" dirty="0"/>
              <a:t>Why did people get hashrate support for a hard fork, when hashrate is irrelevant to a hard fork? I don’t know.</a:t>
            </a:r>
          </a:p>
          <a:p>
            <a:pPr lvl="1"/>
            <a:r>
              <a:rPr lang="en-US" baseline="0" dirty="0"/>
              <a:t>Miners signed a meaningless piece of paper backing the wrong side, but they never actually did anything. Yet still they feel guilty and unwilling to do further soft forks.</a:t>
            </a:r>
          </a:p>
          <a:p>
            <a:r>
              <a:rPr lang="en-US" dirty="0"/>
              <a:t>Ratio of Experts / Laypeople is plummeting. More Ls, harder to E.</a:t>
            </a:r>
            <a:endParaRPr lang="en-US" baseline="0" dirty="0"/>
          </a:p>
          <a:p>
            <a:r>
              <a:rPr lang="en-US" baseline="0" dirty="0"/>
              <a:t>Sour Grapes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28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1C2F-BB28-1301-C336-5544E43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Soft Forks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8577-D6B9-5F89-809E-B92C6A67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r>
              <a:rPr lang="en-US" dirty="0"/>
              <a:t>Is there even still a process?</a:t>
            </a:r>
          </a:p>
          <a:p>
            <a:pPr lvl="0"/>
            <a:r>
              <a:rPr lang="en-US" dirty="0" err="1"/>
              <a:t>Segwit</a:t>
            </a:r>
            <a:r>
              <a:rPr lang="en-US" dirty="0"/>
              <a:t> Trauma</a:t>
            </a:r>
            <a:r>
              <a:rPr lang="en-US" baseline="0" dirty="0"/>
              <a:t> / PTSD</a:t>
            </a:r>
          </a:p>
          <a:p>
            <a:pPr lvl="1"/>
            <a:r>
              <a:rPr lang="en-US" baseline="0" dirty="0"/>
              <a:t>Unsolved mysteries of the Blocksize war</a:t>
            </a:r>
          </a:p>
          <a:p>
            <a:pPr lvl="1"/>
            <a:r>
              <a:rPr lang="en-US" baseline="0" dirty="0"/>
              <a:t>Why did people get hashrate support for a hard fork, when hashrate is irrelevant to a hard fork? I don’t know.</a:t>
            </a:r>
          </a:p>
          <a:p>
            <a:pPr lvl="1"/>
            <a:r>
              <a:rPr lang="en-US" baseline="0" dirty="0"/>
              <a:t>Miners signed a meaningless piece of paper backing the wrong side, but they never actually did anything. Yet still they feel guilty and unwilling to do further soft forks.</a:t>
            </a:r>
          </a:p>
          <a:p>
            <a:r>
              <a:rPr lang="en-US" dirty="0"/>
              <a:t>Ratio of Experts / Laypeople is plummeting. More Ls, harder to E.</a:t>
            </a:r>
            <a:endParaRPr lang="en-US" baseline="0" dirty="0"/>
          </a:p>
          <a:p>
            <a:r>
              <a:rPr lang="en-US" baseline="0" dirty="0"/>
              <a:t>Sour Grapes</a:t>
            </a:r>
          </a:p>
          <a:p>
            <a:r>
              <a:rPr lang="en-US" dirty="0"/>
              <a:t>The real reason....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23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F62E-3B3C-6DA0-6F99-D329D9F2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5B7-F764-653C-66DF-8B2EB4FD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B57AB-5F82-E3D8-184C-5FDBFF4F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681037"/>
            <a:ext cx="11833781" cy="566748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5641ED-6DCF-7CF0-D85B-582171AB9EC1}"/>
              </a:ext>
            </a:extLst>
          </p:cNvPr>
          <p:cNvSpPr/>
          <p:nvPr/>
        </p:nvSpPr>
        <p:spPr>
          <a:xfrm>
            <a:off x="9611360" y="4815840"/>
            <a:ext cx="1016000" cy="26416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113608-9A1D-46EF-B091-768AF1D83A77}"/>
              </a:ext>
            </a:extLst>
          </p:cNvPr>
          <p:cNvSpPr/>
          <p:nvPr/>
        </p:nvSpPr>
        <p:spPr>
          <a:xfrm>
            <a:off x="5405120" y="2418080"/>
            <a:ext cx="995680" cy="37592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72724D-3FBA-E218-A0DF-71AB47F72EB2}"/>
              </a:ext>
            </a:extLst>
          </p:cNvPr>
          <p:cNvCxnSpPr/>
          <p:nvPr/>
        </p:nvCxnSpPr>
        <p:spPr>
          <a:xfrm>
            <a:off x="6543040" y="2794000"/>
            <a:ext cx="3352800" cy="18796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232EF0A-F52F-B12E-5193-6B1665313D13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6438900" cy="132556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The Real Reason...</a:t>
            </a:r>
          </a:p>
        </p:txBody>
      </p:sp>
    </p:spTree>
    <p:extLst>
      <p:ext uri="{BB962C8B-B14F-4D97-AF65-F5344CB8AC3E}">
        <p14:creationId xmlns:p14="http://schemas.microsoft.com/office/powerpoint/2010/main" val="311414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224D-387D-F366-09F1-5AF31D9B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3" y="-23040"/>
            <a:ext cx="10515600" cy="1325563"/>
          </a:xfrm>
        </p:spPr>
        <p:txBody>
          <a:bodyPr/>
          <a:lstStyle/>
          <a:p>
            <a:r>
              <a:rPr lang="en-US" dirty="0"/>
              <a:t>Jameson </a:t>
            </a:r>
            <a:r>
              <a:rPr lang="en-US" dirty="0" err="1"/>
              <a:t>Lopp’s</a:t>
            </a:r>
            <a:r>
              <a:rPr lang="en-US" dirty="0"/>
              <a:t> 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E0A64-5473-91E2-4B92-D6E25913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21" y="1164403"/>
            <a:ext cx="8804002" cy="246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C75802-BB00-F177-21A4-3ED0B5C74E8E}"/>
              </a:ext>
            </a:extLst>
          </p:cNvPr>
          <p:cNvSpPr txBox="1">
            <a:spLocks/>
          </p:cNvSpPr>
          <p:nvPr/>
        </p:nvSpPr>
        <p:spPr>
          <a:xfrm>
            <a:off x="204537" y="3421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Gwern’s</a:t>
            </a:r>
            <a:r>
              <a:rPr lang="en-US" dirty="0"/>
              <a:t> Article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77A82-CF8A-411D-3824-75E26802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28" y="4399998"/>
            <a:ext cx="8646695" cy="23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42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4C7777-7F74-6603-AB39-617E3EC5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824" y="66675"/>
            <a:ext cx="11915776" cy="6736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7CEFF5-0672-9D34-6FCA-A82654535055}"/>
              </a:ext>
            </a:extLst>
          </p:cNvPr>
          <p:cNvSpPr/>
          <p:nvPr/>
        </p:nvSpPr>
        <p:spPr>
          <a:xfrm>
            <a:off x="123824" y="0"/>
            <a:ext cx="11944352" cy="672465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769F0-C297-EDC9-DF1A-1AAA4C90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3276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9CD7-3348-6938-5E73-2FC94718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1654155"/>
            <a:ext cx="11470105" cy="4486275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About Me</a:t>
            </a:r>
          </a:p>
          <a:p>
            <a:pPr lvl="1"/>
            <a:r>
              <a:rPr lang="en-US" dirty="0"/>
              <a:t>Paul Sztorc,  Founder and CEO, LayerTwo Labs –</a:t>
            </a:r>
            <a:br>
              <a:rPr lang="en-US" dirty="0"/>
            </a:br>
            <a:r>
              <a:rPr lang="en-US" dirty="0"/>
              <a:t>“Making every transaction on Earth, a Bitcoin Txn”</a:t>
            </a:r>
          </a:p>
          <a:p>
            <a:pPr lvl="1"/>
            <a:r>
              <a:rPr lang="en-US" dirty="0"/>
              <a:t>Sites: </a:t>
            </a:r>
            <a:r>
              <a:rPr lang="en-US" u="sng" dirty="0"/>
              <a:t>layertwolabs.com</a:t>
            </a:r>
            <a:r>
              <a:rPr lang="en-US" dirty="0"/>
              <a:t> ; </a:t>
            </a:r>
            <a:r>
              <a:rPr lang="en-US" u="sng" dirty="0"/>
              <a:t>truthcoin.info  </a:t>
            </a:r>
            <a:r>
              <a:rPr lang="en-US" dirty="0"/>
              <a:t>; </a:t>
            </a:r>
            <a:r>
              <a:rPr lang="en-US" u="sng" dirty="0"/>
              <a:t>bitcoinhivemind.com</a:t>
            </a:r>
            <a:r>
              <a:rPr lang="en-US" dirty="0"/>
              <a:t> ; </a:t>
            </a:r>
            <a:r>
              <a:rPr lang="en-US" u="sng" dirty="0"/>
              <a:t>drivechain.info</a:t>
            </a:r>
          </a:p>
          <a:p>
            <a:pPr lvl="1"/>
            <a:r>
              <a:rPr lang="en-US" dirty="0"/>
              <a:t>Many essays, “Nothing is Cheaper Than Proof of Work”, “Measuring Decentralization”</a:t>
            </a:r>
          </a:p>
          <a:p>
            <a:pPr lvl="1"/>
            <a:r>
              <a:rPr lang="en-US" dirty="0"/>
              <a:t>Author of BIPs 300 and 301.</a:t>
            </a:r>
          </a:p>
          <a:p>
            <a:pPr lvl="1"/>
            <a:r>
              <a:rPr lang="en-US" dirty="0"/>
              <a:t>Twitter: @truthcoin  ;  Telegram:  @psztorc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D33B-8D02-2198-F08C-8292DFB858E7}"/>
              </a:ext>
            </a:extLst>
          </p:cNvPr>
          <p:cNvSpPr txBox="1"/>
          <p:nvPr/>
        </p:nvSpPr>
        <p:spPr>
          <a:xfrm>
            <a:off x="4358439" y="5216191"/>
            <a:ext cx="3475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172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E961-0F7A-8CCF-B754-D365BD33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Soft Forks – Some Useful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2F12-1C23-E975-3120-1FB14B98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927"/>
            <a:ext cx="10515600" cy="428032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Gavin</a:t>
            </a:r>
            <a:r>
              <a:rPr lang="en-US" sz="3600" baseline="0" dirty="0"/>
              <a:t> Called Them “Soft </a:t>
            </a:r>
            <a:r>
              <a:rPr lang="en-US" sz="3600" b="1" i="1" u="sng" baseline="0" dirty="0"/>
              <a:t>Changes</a:t>
            </a:r>
            <a:r>
              <a:rPr lang="en-US" sz="3600" baseline="0" dirty="0"/>
              <a:t>” (June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aseline="0" dirty="0"/>
              <a:t>“Changes” is a better</a:t>
            </a:r>
            <a:r>
              <a:rPr lang="en-US" sz="3600" dirty="0"/>
              <a:t> term – “</a:t>
            </a:r>
            <a:r>
              <a:rPr lang="en-US" sz="3600" baseline="0" dirty="0"/>
              <a:t>Fork” is a bad term.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How the “Soft Fork” Term created (Nov 2012)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And why it’s actually good.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Logic Behind It</a:t>
            </a:r>
            <a:r>
              <a:rPr lang="en-US" sz="3600" baseline="0" dirty="0"/>
              <a:t> All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459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5B7-F764-653C-66DF-8B2EB4FD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B57AB-5F82-E3D8-184C-5FDBFF4F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935037"/>
            <a:ext cx="11833781" cy="5667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2F62E-3B3C-6DA0-6F99-D329D9F2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54075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Gavin Called them “Soft Changes”</a:t>
            </a:r>
          </a:p>
        </p:txBody>
      </p:sp>
    </p:spTree>
    <p:extLst>
      <p:ext uri="{BB962C8B-B14F-4D97-AF65-F5344CB8AC3E}">
        <p14:creationId xmlns:p14="http://schemas.microsoft.com/office/powerpoint/2010/main" val="215763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5B7-F764-653C-66DF-8B2EB4FD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B57AB-5F82-E3D8-184C-5FDBFF4F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935037"/>
            <a:ext cx="11833781" cy="5667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2F62E-3B3C-6DA0-6F99-D329D9F2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54075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Gavin Called them “Soft Changes”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05E69-36DF-389D-6B42-1442ACA84A44}"/>
              </a:ext>
            </a:extLst>
          </p:cNvPr>
          <p:cNvSpPr/>
          <p:nvPr/>
        </p:nvSpPr>
        <p:spPr>
          <a:xfrm>
            <a:off x="9611360" y="5059680"/>
            <a:ext cx="1016000" cy="26416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CBE9C-DA41-DAF5-D3FC-730B099D2CB7}"/>
              </a:ext>
            </a:extLst>
          </p:cNvPr>
          <p:cNvSpPr/>
          <p:nvPr/>
        </p:nvSpPr>
        <p:spPr>
          <a:xfrm>
            <a:off x="5405120" y="2661920"/>
            <a:ext cx="995680" cy="37592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DD3AFE-0D11-7359-57DC-BAA016D61B26}"/>
              </a:ext>
            </a:extLst>
          </p:cNvPr>
          <p:cNvCxnSpPr/>
          <p:nvPr/>
        </p:nvCxnSpPr>
        <p:spPr>
          <a:xfrm>
            <a:off x="6543040" y="3037840"/>
            <a:ext cx="3352800" cy="18796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207FD-9897-3CE0-9947-C072C589A38B}"/>
              </a:ext>
            </a:extLst>
          </p:cNvPr>
          <p:cNvSpPr/>
          <p:nvPr/>
        </p:nvSpPr>
        <p:spPr>
          <a:xfrm>
            <a:off x="6055360" y="5252561"/>
            <a:ext cx="2580640" cy="26416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EE2453-90AF-BEC8-54EC-8373FE719A48}"/>
              </a:ext>
            </a:extLst>
          </p:cNvPr>
          <p:cNvSpPr txBox="1">
            <a:spLocks/>
          </p:cNvSpPr>
          <p:nvPr/>
        </p:nvSpPr>
        <p:spPr>
          <a:xfrm>
            <a:off x="447040" y="5228907"/>
            <a:ext cx="3596640" cy="8540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Forbidden, on grounds of impracticality</a:t>
            </a:r>
          </a:p>
        </p:txBody>
      </p:sp>
    </p:spTree>
    <p:extLst>
      <p:ext uri="{BB962C8B-B14F-4D97-AF65-F5344CB8AC3E}">
        <p14:creationId xmlns:p14="http://schemas.microsoft.com/office/powerpoint/2010/main" val="9624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C14-5F1B-AF49-BBCA-327671F8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425E8-FA94-5BB9-9C3D-78793A71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83" y="72982"/>
            <a:ext cx="9503633" cy="6785018"/>
          </a:xfrm>
        </p:spPr>
      </p:pic>
    </p:spTree>
    <p:extLst>
      <p:ext uri="{BB962C8B-B14F-4D97-AF65-F5344CB8AC3E}">
        <p14:creationId xmlns:p14="http://schemas.microsoft.com/office/powerpoint/2010/main" val="401449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D9D8-B556-7719-CFE8-754E6374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</a:t>
            </a:r>
            <a:r>
              <a:rPr lang="en-US" baseline="0" dirty="0"/>
              <a:t> 2012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3714-4154-21CC-4627-165289C8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2A90D-0846-534A-6B00-6273A9FA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52412"/>
            <a:ext cx="11677650" cy="63531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767A40-6450-0670-331A-DE2F1E477CFF}"/>
              </a:ext>
            </a:extLst>
          </p:cNvPr>
          <p:cNvSpPr txBox="1">
            <a:spLocks/>
          </p:cNvSpPr>
          <p:nvPr/>
        </p:nvSpPr>
        <p:spPr>
          <a:xfrm>
            <a:off x="4836160" y="365125"/>
            <a:ext cx="6517640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Nov 2012 – Definitions</a:t>
            </a:r>
          </a:p>
        </p:txBody>
      </p:sp>
    </p:spTree>
    <p:extLst>
      <p:ext uri="{BB962C8B-B14F-4D97-AF65-F5344CB8AC3E}">
        <p14:creationId xmlns:p14="http://schemas.microsoft.com/office/powerpoint/2010/main" val="176397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Microsoft Office PowerPoint</Application>
  <PresentationFormat>Widescreen</PresentationFormat>
  <Paragraphs>381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Soft Forks, Governance, Culture</vt:lpstr>
      <vt:lpstr>Agenda</vt:lpstr>
      <vt:lpstr>Soft Forks</vt:lpstr>
      <vt:lpstr>Soft Forks – The Basics</vt:lpstr>
      <vt:lpstr>Soft Forks – Some Useful History</vt:lpstr>
      <vt:lpstr>Gavin Called them “Soft Changes”</vt:lpstr>
      <vt:lpstr>Gavin Called them “Soft Changes”</vt:lpstr>
      <vt:lpstr>PowerPoint Presentation</vt:lpstr>
      <vt:lpstr>Nov 2012 Definitions</vt:lpstr>
      <vt:lpstr>Nov 2012 – Definitions</vt:lpstr>
      <vt:lpstr>Even Adam Back and Luke Dashjr Disagree</vt:lpstr>
      <vt:lpstr>Nov 2012 – Definitions</vt:lpstr>
      <vt:lpstr>The Logic</vt:lpstr>
      <vt:lpstr>Governance</vt:lpstr>
      <vt:lpstr>Governance – Definition </vt:lpstr>
      <vt:lpstr>Governance – Definition </vt:lpstr>
      <vt:lpstr>Governance – Definition </vt:lpstr>
      <vt:lpstr>Governance = Finding today’s node software</vt:lpstr>
      <vt:lpstr>NodeFinding Strategies – The Big 3</vt:lpstr>
      <vt:lpstr>PowerPoint Presentation</vt:lpstr>
      <vt:lpstr>NodeFinding Strategies – The Big 3</vt:lpstr>
      <vt:lpstr>The “Static Protocol” Position</vt:lpstr>
      <vt:lpstr>NodeFinding Strategies – The Big 3</vt:lpstr>
      <vt:lpstr>Upgrading via Soft Fork</vt:lpstr>
      <vt:lpstr>Governance Strategies... And their Problems</vt:lpstr>
      <vt:lpstr>The Euthyphro Dilemma</vt:lpstr>
      <vt:lpstr>The Euthyphro Dilemma</vt:lpstr>
      <vt:lpstr>Governance Strategies... And their Problems</vt:lpstr>
      <vt:lpstr>Governance Strategies... And their Problems</vt:lpstr>
      <vt:lpstr>Expertise... is Mandatory!</vt:lpstr>
      <vt:lpstr>Governance Strategies... And their Problems</vt:lpstr>
      <vt:lpstr>Two Incompatible SFs at once = HF </vt:lpstr>
      <vt:lpstr>Upgrading via Soft Fork</vt:lpstr>
      <vt:lpstr>Bitcoiners Often Disagree</vt:lpstr>
      <vt:lpstr>Governance Strategies... And their Problems</vt:lpstr>
      <vt:lpstr>Governance Strategies... And their Problems</vt:lpstr>
      <vt:lpstr>Governance Strategies... And their Problems</vt:lpstr>
      <vt:lpstr>Culture</vt:lpstr>
      <vt:lpstr>Soft Forks Over Time</vt:lpstr>
      <vt:lpstr>Bitcoin’s Ossification</vt:lpstr>
      <vt:lpstr>New Soft Forks ??</vt:lpstr>
      <vt:lpstr>New Soft Forks ??</vt:lpstr>
      <vt:lpstr>PowerPoint Presentation</vt:lpstr>
      <vt:lpstr>Jameson Lopp’s Article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Forks, Governance, Culture</dc:title>
  <dc:creator>Paul Sztorc</dc:creator>
  <cp:lastModifiedBy>Paul Sztorc</cp:lastModifiedBy>
  <cp:revision>10</cp:revision>
  <dcterms:created xsi:type="dcterms:W3CDTF">2023-04-21T21:24:14Z</dcterms:created>
  <dcterms:modified xsi:type="dcterms:W3CDTF">2023-04-22T21:32:55Z</dcterms:modified>
</cp:coreProperties>
</file>