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6" r:id="rId8"/>
    <p:sldId id="261" r:id="rId9"/>
    <p:sldId id="268" r:id="rId10"/>
    <p:sldId id="262" r:id="rId11"/>
    <p:sldId id="267" r:id="rId12"/>
    <p:sldId id="263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3631-7143-483D-B157-8AEF88E34E8B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CF90485-C57D-4040-9AED-26A753B6B52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3631-7143-483D-B157-8AEF88E34E8B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0485-C57D-4040-9AED-26A753B6B5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3631-7143-483D-B157-8AEF88E34E8B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0485-C57D-4040-9AED-26A753B6B5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3631-7143-483D-B157-8AEF88E34E8B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0485-C57D-4040-9AED-26A753B6B52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3631-7143-483D-B157-8AEF88E34E8B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CF90485-C57D-4040-9AED-26A753B6B5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3631-7143-483D-B157-8AEF88E34E8B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0485-C57D-4040-9AED-26A753B6B52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3631-7143-483D-B157-8AEF88E34E8B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0485-C57D-4040-9AED-26A753B6B52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3631-7143-483D-B157-8AEF88E34E8B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0485-C57D-4040-9AED-26A753B6B5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3631-7143-483D-B157-8AEF88E34E8B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0485-C57D-4040-9AED-26A753B6B5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3631-7143-483D-B157-8AEF88E34E8B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0485-C57D-4040-9AED-26A753B6B52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3631-7143-483D-B157-8AEF88E34E8B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CF90485-C57D-4040-9AED-26A753B6B52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5C3631-7143-483D-B157-8AEF88E34E8B}" type="datetimeFigureOut">
              <a:rPr lang="pt-BR" smtClean="0"/>
              <a:pPr/>
              <a:t>28/11/2011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CF90485-C57D-4040-9AED-26A753B6B52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212976"/>
            <a:ext cx="4428728" cy="2964904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solidFill>
                  <a:schemeClr val="tx1"/>
                </a:solidFill>
              </a:rPr>
              <a:t>Trabalho de PET 2011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Turma 52 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Grupo 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5400" dirty="0" smtClean="0"/>
              <a:t>Sistema de Informações da CPTM</a:t>
            </a:r>
            <a:endParaRPr lang="pt-BR" sz="5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220072" y="3933056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Anderson </a:t>
            </a:r>
            <a:r>
              <a:rPr lang="pt-BR" dirty="0" err="1" smtClean="0"/>
              <a:t>Nagao</a:t>
            </a:r>
            <a:endParaRPr lang="pt-BR" dirty="0" smtClean="0"/>
          </a:p>
          <a:p>
            <a:r>
              <a:rPr lang="pt-BR" dirty="0" smtClean="0"/>
              <a:t>Danilo </a:t>
            </a:r>
            <a:r>
              <a:rPr lang="pt-BR" dirty="0" err="1" smtClean="0"/>
              <a:t>Marti</a:t>
            </a:r>
            <a:endParaRPr lang="pt-BR" dirty="0" smtClean="0"/>
          </a:p>
          <a:p>
            <a:r>
              <a:rPr lang="pt-BR" dirty="0" smtClean="0"/>
              <a:t>Eduardo Barbosa</a:t>
            </a:r>
          </a:p>
          <a:p>
            <a:r>
              <a:rPr lang="pt-BR" dirty="0" smtClean="0"/>
              <a:t>Guilherme Venâncio</a:t>
            </a:r>
          </a:p>
          <a:p>
            <a:r>
              <a:rPr lang="pt-BR" dirty="0" smtClean="0"/>
              <a:t>Gustavo Moreno</a:t>
            </a:r>
          </a:p>
          <a:p>
            <a:r>
              <a:rPr lang="pt-BR" dirty="0" smtClean="0"/>
              <a:t>Ivan </a:t>
            </a:r>
            <a:r>
              <a:rPr lang="pt-BR" dirty="0" err="1" smtClean="0"/>
              <a:t>Suto</a:t>
            </a:r>
            <a:endParaRPr lang="pt-BR" dirty="0" smtClean="0"/>
          </a:p>
          <a:p>
            <a:r>
              <a:rPr lang="pt-BR" dirty="0" smtClean="0"/>
              <a:t>Luiz </a:t>
            </a:r>
            <a:r>
              <a:rPr lang="pt-BR" dirty="0" err="1" smtClean="0"/>
              <a:t>Rodolpho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531090" cy="494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5292080" y="4584610"/>
            <a:ext cx="37444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TRECHOS:</a:t>
            </a:r>
          </a:p>
          <a:p>
            <a:r>
              <a:rPr lang="pt-BR" sz="2000" dirty="0" smtClean="0">
                <a:solidFill>
                  <a:srgbClr val="00CC00"/>
                </a:solidFill>
              </a:rPr>
              <a:t>Verde = funcionamento perfeito</a:t>
            </a:r>
          </a:p>
          <a:p>
            <a:r>
              <a:rPr lang="pt-BR" sz="2000" dirty="0" smtClean="0"/>
              <a:t>Amarelo = falha / lentidão</a:t>
            </a:r>
          </a:p>
          <a:p>
            <a:r>
              <a:rPr lang="pt-BR" sz="2000" dirty="0" smtClean="0">
                <a:solidFill>
                  <a:srgbClr val="00CC00"/>
                </a:solidFill>
              </a:rPr>
              <a:t> </a:t>
            </a:r>
            <a:r>
              <a:rPr lang="pt-BR" sz="2000" dirty="0" smtClean="0">
                <a:solidFill>
                  <a:schemeClr val="accent1"/>
                </a:solidFill>
              </a:rPr>
              <a:t>Vermelho = falha grave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solidFill>
                  <a:srgbClr val="FF0000"/>
                </a:solidFill>
              </a:rPr>
              <a:t>Implementações futuras</a:t>
            </a:r>
            <a:endParaRPr lang="pt-BR" sz="54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576" y="2996952"/>
            <a:ext cx="7772400" cy="3240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No futuro, se recebêssemos um feedback positivo, este protótipo poderá ser otimizado, da seguinte forma:</a:t>
            </a:r>
          </a:p>
          <a:p>
            <a:pPr algn="just">
              <a:buFontTx/>
              <a:buChar char="-"/>
            </a:pPr>
            <a:r>
              <a:rPr lang="pt-BR" sz="2800" dirty="0" smtClean="0">
                <a:solidFill>
                  <a:schemeClr val="tx1"/>
                </a:solidFill>
              </a:rPr>
              <a:t> Criar um aplicativo móvel para disponibilizar tais informações, e também a partir de informações atualizadas e do ponto de partida e chegada (escritos pelo usuário), retornar as melhores rotas naquele momento.</a:t>
            </a:r>
          </a:p>
          <a:p>
            <a:pPr algn="just">
              <a:buFontTx/>
              <a:buChar char="-"/>
            </a:pPr>
            <a:r>
              <a:rPr lang="pt-BR" sz="2800" dirty="0" smtClean="0">
                <a:solidFill>
                  <a:schemeClr val="tx1"/>
                </a:solidFill>
              </a:rPr>
              <a:t> Além de integrar com o metrô.</a:t>
            </a:r>
          </a:p>
          <a:p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57148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solidFill>
                  <a:srgbClr val="FF0000"/>
                </a:solidFill>
              </a:rPr>
              <a:t>Considerações finais</a:t>
            </a:r>
            <a:endParaRPr lang="pt-BR" sz="54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994"/>
            <a:ext cx="7772400" cy="2753270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Este projeto é de extrema importância visando melhorar a qualidade da informação e o acesso a mesma pelos usuários. Pois essa informação melhor distribuída, facilitaria a escolha de rotas alternativas, o que evitaria, muitas vezes</a:t>
            </a:r>
            <a:r>
              <a:rPr lang="pt-BR" sz="2800" smtClean="0">
                <a:solidFill>
                  <a:schemeClr val="tx1"/>
                </a:solidFill>
              </a:rPr>
              <a:t>, transtornos </a:t>
            </a:r>
            <a:r>
              <a:rPr lang="pt-BR" sz="2800" dirty="0" smtClean="0">
                <a:solidFill>
                  <a:schemeClr val="tx1"/>
                </a:solidFill>
              </a:rPr>
              <a:t>desnecessários.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428604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>
                <a:solidFill>
                  <a:srgbClr val="FF0000"/>
                </a:solidFill>
              </a:rPr>
              <a:t>Resumo</a:t>
            </a:r>
            <a:endParaRPr lang="pt-BR" sz="60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2857496"/>
            <a:ext cx="7946626" cy="3214710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Este projeto propõe uma melhoria no sistema de informação utilizado pela Companhia Paulista de Trens Metropolitanos (CPTM), visando disponibilizar aos usuários informações a respeito da situação </a:t>
            </a:r>
            <a:r>
              <a:rPr lang="pt-BR" sz="2800" dirty="0" smtClean="0">
                <a:solidFill>
                  <a:schemeClr val="tx1"/>
                </a:solidFill>
              </a:rPr>
              <a:t>em tempo real dos </a:t>
            </a:r>
            <a:r>
              <a:rPr lang="pt-BR" sz="2800" dirty="0" smtClean="0">
                <a:solidFill>
                  <a:schemeClr val="tx1"/>
                </a:solidFill>
              </a:rPr>
              <a:t>seus trens e das suas linhas. </a:t>
            </a:r>
            <a:r>
              <a:rPr lang="pt-BR" sz="2800" dirty="0" smtClean="0">
                <a:solidFill>
                  <a:schemeClr val="tx1"/>
                </a:solidFill>
              </a:rPr>
              <a:t>Tendo como base os Direitos Humanos.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500042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solidFill>
                  <a:srgbClr val="FF0000"/>
                </a:solidFill>
              </a:rPr>
              <a:t>Direitos Humanos</a:t>
            </a:r>
            <a:endParaRPr lang="pt-BR" sz="54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83339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Artigo XXII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        Toda pessoa, como membro da sociedade, tem direito à segurança social e à realização, pelo esforço nacional, pela cooperação internacional e de acordo com a organização e recursos de cada Estado, dos direitos econômicos, sociais e culturais indispensáveis à sua dignidade e ao livre desenvolvimento da sua personalidade.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Este </a:t>
            </a:r>
            <a:r>
              <a:rPr lang="en-US" dirty="0" err="1" smtClean="0">
                <a:solidFill>
                  <a:schemeClr val="tx1"/>
                </a:solidFill>
              </a:rPr>
              <a:t>artigo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pode</a:t>
            </a:r>
            <a:r>
              <a:rPr lang="en-US" dirty="0" smtClean="0">
                <a:solidFill>
                  <a:schemeClr val="tx1"/>
                </a:solidFill>
              </a:rPr>
              <a:t> ser </a:t>
            </a:r>
            <a:r>
              <a:rPr lang="en-US" dirty="0" err="1" smtClean="0">
                <a:solidFill>
                  <a:schemeClr val="tx1"/>
                </a:solidFill>
              </a:rPr>
              <a:t>relacionado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nosso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projeto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passo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dignidade</a:t>
            </a:r>
            <a:r>
              <a:rPr lang="en-US" dirty="0" smtClean="0">
                <a:solidFill>
                  <a:schemeClr val="tx1"/>
                </a:solidFill>
              </a:rPr>
              <a:t> do </a:t>
            </a:r>
            <a:r>
              <a:rPr lang="en-US" dirty="0" err="1" smtClean="0">
                <a:solidFill>
                  <a:schemeClr val="tx1"/>
                </a:solidFill>
              </a:rPr>
              <a:t>membro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sociedade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utilizar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recursos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que</a:t>
            </a:r>
            <a:r>
              <a:rPr lang="en-US" dirty="0" smtClean="0">
                <a:solidFill>
                  <a:schemeClr val="tx1"/>
                </a:solidFill>
              </a:rPr>
              <a:t> o Estado </a:t>
            </a:r>
            <a:r>
              <a:rPr lang="en-US" dirty="0" err="1" smtClean="0">
                <a:solidFill>
                  <a:schemeClr val="tx1"/>
                </a:solidFill>
              </a:rPr>
              <a:t>fornece</a:t>
            </a:r>
            <a:r>
              <a:rPr lang="en-US" dirty="0" smtClean="0">
                <a:solidFill>
                  <a:schemeClr val="tx1"/>
                </a:solidFill>
              </a:rPr>
              <a:t>. No </a:t>
            </a:r>
            <a:r>
              <a:rPr lang="en-US" dirty="0" err="1" smtClean="0">
                <a:solidFill>
                  <a:schemeClr val="tx1"/>
                </a:solidFill>
              </a:rPr>
              <a:t>caso</a:t>
            </a:r>
            <a:r>
              <a:rPr lang="en-US" dirty="0" smtClean="0">
                <a:solidFill>
                  <a:schemeClr val="tx1"/>
                </a:solidFill>
              </a:rPr>
              <a:t> do </a:t>
            </a:r>
            <a:r>
              <a:rPr lang="en-US" dirty="0" err="1" smtClean="0">
                <a:solidFill>
                  <a:schemeClr val="tx1"/>
                </a:solidFill>
              </a:rPr>
              <a:t>transporte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público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específico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</a:t>
            </a:r>
            <a:r>
              <a:rPr lang="en-US" dirty="0" smtClean="0">
                <a:solidFill>
                  <a:schemeClr val="tx1"/>
                </a:solidFill>
              </a:rPr>
              <a:t> CPTM, </a:t>
            </a:r>
            <a:r>
              <a:rPr lang="en-US" dirty="0" err="1" smtClean="0">
                <a:solidFill>
                  <a:schemeClr val="tx1"/>
                </a:solidFill>
              </a:rPr>
              <a:t>este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uso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digno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começa</a:t>
            </a:r>
            <a:r>
              <a:rPr lang="en-US" dirty="0" smtClean="0">
                <a:solidFill>
                  <a:schemeClr val="tx1"/>
                </a:solidFill>
              </a:rPr>
              <a:t> no </a:t>
            </a:r>
            <a:r>
              <a:rPr lang="en-US" dirty="0" err="1" smtClean="0">
                <a:solidFill>
                  <a:schemeClr val="tx1"/>
                </a:solidFill>
              </a:rPr>
              <a:t>recebimento</a:t>
            </a:r>
            <a:r>
              <a:rPr lang="en-US" dirty="0" smtClean="0">
                <a:solidFill>
                  <a:schemeClr val="tx1"/>
                </a:solidFill>
              </a:rPr>
              <a:t> de forma </a:t>
            </a:r>
            <a:r>
              <a:rPr lang="en-US" dirty="0" err="1" smtClean="0">
                <a:solidFill>
                  <a:schemeClr val="tx1"/>
                </a:solidFill>
              </a:rPr>
              <a:t>adequada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uma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informação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deve</a:t>
            </a:r>
            <a:r>
              <a:rPr lang="en-US" dirty="0" smtClean="0">
                <a:solidFill>
                  <a:schemeClr val="tx1"/>
                </a:solidFill>
              </a:rPr>
              <a:t> ser “</a:t>
            </a:r>
            <a:r>
              <a:rPr lang="en-US" dirty="0" err="1" smtClean="0">
                <a:solidFill>
                  <a:schemeClr val="tx1"/>
                </a:solidFill>
              </a:rPr>
              <a:t>transparente</a:t>
            </a:r>
            <a:r>
              <a:rPr lang="en-US" dirty="0" smtClean="0">
                <a:solidFill>
                  <a:schemeClr val="tx1"/>
                </a:solidFill>
              </a:rPr>
              <a:t>” e </a:t>
            </a:r>
            <a:r>
              <a:rPr lang="en-US" dirty="0" err="1" smtClean="0">
                <a:solidFill>
                  <a:schemeClr val="tx1"/>
                </a:solidFill>
              </a:rPr>
              <a:t>que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facilite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decisões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pt-BR" dirty="0" smtClean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500042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solidFill>
                  <a:srgbClr val="FF0000"/>
                </a:solidFill>
              </a:rPr>
              <a:t>Objetivo</a:t>
            </a:r>
            <a:endParaRPr lang="pt-BR" sz="54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381392"/>
          </a:xfrm>
        </p:spPr>
        <p:txBody>
          <a:bodyPr>
            <a:normAutofit/>
          </a:bodyPr>
          <a:lstStyle/>
          <a:p>
            <a:endParaRPr lang="pt-BR" dirty="0" smtClean="0">
              <a:solidFill>
                <a:schemeClr val="tx1"/>
              </a:solidFill>
            </a:endParaRPr>
          </a:p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Propor uma projeto viável, que satisfaça tanto aos usuários, quanto aos meios administrativos e  operativos da empresa responsável pelo transporte via trem em São Paulo. Melhorando assim o acesso à informação aos usuários, para que estes possam se locomover de maneira mais eficaz.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57148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solidFill>
                  <a:srgbClr val="FF0000"/>
                </a:solidFill>
              </a:rPr>
              <a:t>Metodologia</a:t>
            </a:r>
            <a:endParaRPr lang="pt-BR" sz="54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3167758"/>
            <a:ext cx="7772400" cy="2493490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A partir do Design </a:t>
            </a:r>
            <a:r>
              <a:rPr lang="pt-BR" sz="2800" dirty="0" err="1" smtClean="0">
                <a:solidFill>
                  <a:schemeClr val="tx1"/>
                </a:solidFill>
              </a:rPr>
              <a:t>Thinking</a:t>
            </a:r>
            <a:r>
              <a:rPr lang="pt-BR" sz="2800" dirty="0" smtClean="0">
                <a:solidFill>
                  <a:schemeClr val="tx1"/>
                </a:solidFill>
              </a:rPr>
              <a:t>, fizemos entrevistas com usuários da CPTM, a respeito de como são passadas as informações atualmente, e como seria a maneira ideal.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76672"/>
            <a:ext cx="7772400" cy="1362075"/>
          </a:xfrm>
        </p:spPr>
        <p:txBody>
          <a:bodyPr/>
          <a:lstStyle/>
          <a:p>
            <a:pPr algn="ctr"/>
            <a:r>
              <a:rPr lang="pt-BR" sz="5400" dirty="0" smtClean="0">
                <a:solidFill>
                  <a:srgbClr val="FF0000"/>
                </a:solidFill>
              </a:rPr>
              <a:t>Perguntas</a:t>
            </a:r>
            <a:endParaRPr lang="pt-BR" sz="54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7978"/>
            <a:ext cx="7772400" cy="3257326"/>
          </a:xfrm>
        </p:spPr>
        <p:txBody>
          <a:bodyPr>
            <a:normAutofit/>
          </a:bodyPr>
          <a:lstStyle/>
          <a:p>
            <a:pPr lvl="0" algn="just"/>
            <a:r>
              <a:rPr lang="pt-BR" sz="2800" dirty="0" smtClean="0">
                <a:solidFill>
                  <a:schemeClr val="tx1"/>
                </a:solidFill>
              </a:rPr>
              <a:t>Em situações adversas (atrasos, problemas técnicos, catástrofes, entre outros) como você acha que deveria ser o sistema de comunicação/informação nas plataformas? Por quê?</a:t>
            </a:r>
          </a:p>
          <a:p>
            <a:pPr algn="just"/>
            <a:endParaRPr lang="pt-BR" sz="2800" dirty="0" smtClean="0">
              <a:solidFill>
                <a:schemeClr val="tx1"/>
              </a:solidFill>
            </a:endParaRPr>
          </a:p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Atualmente, quando ocorrem esses eventos, como é o acesso às informações? Qual a sua opinião sobre isto?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10741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solidFill>
                  <a:srgbClr val="FF0000"/>
                </a:solidFill>
              </a:rPr>
              <a:t>Principais Respostas</a:t>
            </a:r>
            <a:endParaRPr lang="pt-BR" sz="54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2" y="2619946"/>
            <a:ext cx="8098160" cy="3833390"/>
          </a:xfrm>
        </p:spPr>
        <p:txBody>
          <a:bodyPr>
            <a:no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Problemas apontados:</a:t>
            </a:r>
          </a:p>
          <a:p>
            <a:pPr>
              <a:buFontTx/>
              <a:buChar char="-"/>
            </a:pPr>
            <a:r>
              <a:rPr lang="pt-BR" dirty="0" smtClean="0">
                <a:solidFill>
                  <a:schemeClr val="tx1"/>
                </a:solidFill>
              </a:rPr>
              <a:t>Falta de constância na disponibilização das informações</a:t>
            </a:r>
          </a:p>
          <a:p>
            <a:pPr>
              <a:buFontTx/>
              <a:buChar char="-"/>
            </a:pPr>
            <a:r>
              <a:rPr lang="pt-BR" dirty="0" smtClean="0">
                <a:solidFill>
                  <a:schemeClr val="tx1"/>
                </a:solidFill>
              </a:rPr>
              <a:t>Falta de transparência nas informações</a:t>
            </a:r>
          </a:p>
          <a:p>
            <a:pPr>
              <a:buFontTx/>
              <a:buChar char="-"/>
            </a:pPr>
            <a:r>
              <a:rPr lang="pt-BR" dirty="0" smtClean="0">
                <a:solidFill>
                  <a:schemeClr val="tx1"/>
                </a:solidFill>
              </a:rPr>
              <a:t>Informações incompletas, não especificadas </a:t>
            </a:r>
          </a:p>
          <a:p>
            <a:pPr>
              <a:buFontTx/>
              <a:buChar char="-"/>
            </a:pP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Soluções propostas:</a:t>
            </a:r>
          </a:p>
          <a:p>
            <a:pPr>
              <a:buFontTx/>
              <a:buChar char="-"/>
            </a:pPr>
            <a:r>
              <a:rPr lang="pt-BR" dirty="0" smtClean="0">
                <a:solidFill>
                  <a:schemeClr val="tx1"/>
                </a:solidFill>
              </a:rPr>
              <a:t>Avisos antes de passar a catraca</a:t>
            </a:r>
          </a:p>
          <a:p>
            <a:pPr>
              <a:buFontTx/>
              <a:buChar char="-"/>
            </a:pPr>
            <a:r>
              <a:rPr lang="pt-BR" dirty="0" smtClean="0">
                <a:solidFill>
                  <a:schemeClr val="tx1"/>
                </a:solidFill>
              </a:rPr>
              <a:t>Avisos sonoros mais freqüentes e específicos</a:t>
            </a:r>
          </a:p>
          <a:p>
            <a:pPr>
              <a:buFontTx/>
              <a:buChar char="-"/>
            </a:pPr>
            <a:r>
              <a:rPr lang="pt-BR" dirty="0" smtClean="0">
                <a:solidFill>
                  <a:schemeClr val="tx1"/>
                </a:solidFill>
              </a:rPr>
              <a:t>Painéis que mostram a situação atual das vias</a:t>
            </a:r>
          </a:p>
          <a:p>
            <a:pPr>
              <a:buFontTx/>
              <a:buChar char="-"/>
            </a:pPr>
            <a:endParaRPr lang="pt-B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428605"/>
            <a:ext cx="7772400" cy="1285884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solidFill>
                  <a:srgbClr val="FF0000"/>
                </a:solidFill>
              </a:rPr>
              <a:t>Protótipo</a:t>
            </a:r>
            <a:endParaRPr lang="pt-BR" sz="54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69094"/>
            <a:ext cx="7772400" cy="302420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Instalar monitores dentro das plataformas e na entrada das estações, mostrando o deslocamento dos trens, situação das linhas e especificação dos problemas.</a:t>
            </a:r>
          </a:p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Além dos monitores nas plataformas,  criar uma sistema online para obter-se a mesma visualização pela internet.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692696"/>
            <a:ext cx="8496944" cy="5544616"/>
          </a:xfrm>
          <a:prstGeom prst="rect">
            <a:avLst/>
          </a:prstGeom>
          <a:solidFill>
            <a:schemeClr val="bg1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http://www.cptm.sp.gov.br/MidiaCPTM/Imagens/MapaRedeCPTM07_201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980728"/>
            <a:ext cx="4536503" cy="4896544"/>
          </a:xfrm>
          <a:prstGeom prst="rect">
            <a:avLst/>
          </a:prstGeom>
          <a:noFill/>
        </p:spPr>
      </p:pic>
      <p:grpSp>
        <p:nvGrpSpPr>
          <p:cNvPr id="4" name="Grupo 3"/>
          <p:cNvGrpSpPr/>
          <p:nvPr/>
        </p:nvGrpSpPr>
        <p:grpSpPr>
          <a:xfrm>
            <a:off x="4860032" y="692696"/>
            <a:ext cx="4032448" cy="5544616"/>
            <a:chOff x="251520" y="260648"/>
            <a:chExt cx="5832648" cy="2347228"/>
          </a:xfrm>
        </p:grpSpPr>
        <p:sp>
          <p:nvSpPr>
            <p:cNvPr id="5" name="Retângulo 4"/>
            <p:cNvSpPr/>
            <p:nvPr/>
          </p:nvSpPr>
          <p:spPr>
            <a:xfrm>
              <a:off x="271489" y="260648"/>
              <a:ext cx="5616624" cy="23472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51520" y="332656"/>
              <a:ext cx="5832648" cy="396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solidFill>
                    <a:schemeClr val="bg1"/>
                  </a:solidFill>
                </a:rPr>
                <a:t>Últimas Notícias</a:t>
              </a:r>
              <a:endParaRPr lang="pt-BR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55676" y="580232"/>
              <a:ext cx="5416030" cy="62540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</a:rPr>
                <a:t>Linha 12 - Safira – </a:t>
              </a:r>
              <a:r>
                <a:rPr lang="pt-BR" dirty="0" smtClean="0">
                  <a:solidFill>
                    <a:srgbClr val="FF0000"/>
                  </a:solidFill>
                </a:rPr>
                <a:t>Serviço paralisado</a:t>
              </a:r>
              <a:r>
                <a:rPr lang="pt-BR" dirty="0" smtClean="0">
                  <a:solidFill>
                    <a:schemeClr val="bg1"/>
                  </a:solidFill>
                </a:rPr>
                <a:t> no sentido </a:t>
              </a:r>
              <a:r>
                <a:rPr lang="pt-BR" b="1" dirty="0" smtClean="0">
                  <a:solidFill>
                    <a:schemeClr val="bg1"/>
                  </a:solidFill>
                </a:rPr>
                <a:t>Calmon Viana </a:t>
              </a:r>
              <a:r>
                <a:rPr lang="pt-BR" dirty="0" smtClean="0">
                  <a:solidFill>
                    <a:schemeClr val="bg1"/>
                  </a:solidFill>
                </a:rPr>
                <a:t>devido a problema de energia na via.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Tempo </a:t>
              </a:r>
              <a:r>
                <a:rPr lang="en-US" dirty="0" err="1" smtClean="0">
                  <a:solidFill>
                    <a:schemeClr val="bg1"/>
                  </a:solidFill>
                </a:rPr>
                <a:t>estimado</a:t>
              </a:r>
              <a:r>
                <a:rPr lang="en-US" dirty="0" smtClean="0">
                  <a:solidFill>
                    <a:schemeClr val="bg1"/>
                  </a:solidFill>
                </a:rPr>
                <a:t>  </a:t>
              </a:r>
              <a:r>
                <a:rPr lang="en-US" dirty="0" err="1" smtClean="0">
                  <a:solidFill>
                    <a:schemeClr val="bg1"/>
                  </a:solidFill>
                </a:rPr>
                <a:t>para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normalização</a:t>
              </a:r>
              <a:r>
                <a:rPr lang="en-US" dirty="0" smtClean="0">
                  <a:solidFill>
                    <a:schemeClr val="bg1"/>
                  </a:solidFill>
                </a:rPr>
                <a:t>: 1 </a:t>
              </a:r>
              <a:r>
                <a:rPr lang="en-US" dirty="0" err="1" smtClean="0">
                  <a:solidFill>
                    <a:schemeClr val="bg1"/>
                  </a:solidFill>
                </a:rPr>
                <a:t>hora</a:t>
              </a:r>
              <a:endParaRPr lang="pt-BR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55674" y="1211043"/>
              <a:ext cx="5416030" cy="39087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</a:rPr>
                <a:t>Linha 10 - Turquesa – </a:t>
              </a:r>
              <a:r>
                <a:rPr lang="pt-BR" dirty="0" smtClean="0">
                  <a:solidFill>
                    <a:srgbClr val="FF0000"/>
                  </a:solidFill>
                </a:rPr>
                <a:t>Trens com atraso </a:t>
              </a:r>
              <a:r>
                <a:rPr lang="pt-BR" dirty="0" smtClean="0">
                  <a:solidFill>
                    <a:schemeClr val="bg1"/>
                  </a:solidFill>
                </a:rPr>
                <a:t>no trecho de </a:t>
              </a:r>
              <a:r>
                <a:rPr lang="pt-BR" b="1" dirty="0" smtClean="0">
                  <a:solidFill>
                    <a:schemeClr val="bg1"/>
                  </a:solidFill>
                </a:rPr>
                <a:t>São Caetano à Mooca</a:t>
              </a:r>
              <a:r>
                <a:rPr lang="pt-BR" dirty="0" smtClean="0">
                  <a:solidFill>
                    <a:schemeClr val="bg1"/>
                  </a:solidFill>
                </a:rPr>
                <a:t> devido manutenção no trilho.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55676" y="1595529"/>
              <a:ext cx="5416030" cy="85993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</a:rPr>
                <a:t>Linha 10 - Turquesa – </a:t>
              </a:r>
              <a:r>
                <a:rPr lang="pt-BR" dirty="0" smtClean="0">
                  <a:solidFill>
                    <a:srgbClr val="FF0000"/>
                  </a:solidFill>
                </a:rPr>
                <a:t>Trens operando com velocidade reduzida</a:t>
              </a:r>
              <a:r>
                <a:rPr lang="pt-BR" dirty="0" smtClean="0">
                  <a:solidFill>
                    <a:schemeClr val="bg1"/>
                  </a:solidFill>
                </a:rPr>
                <a:t> no trecho </a:t>
              </a:r>
              <a:r>
                <a:rPr lang="pt-BR" b="1" dirty="0" smtClean="0">
                  <a:solidFill>
                    <a:schemeClr val="bg1"/>
                  </a:solidFill>
                </a:rPr>
                <a:t>de Mooca à Brás</a:t>
              </a:r>
              <a:r>
                <a:rPr lang="pt-BR" dirty="0" smtClean="0">
                  <a:solidFill>
                    <a:schemeClr val="bg1"/>
                  </a:solidFill>
                </a:rPr>
                <a:t> devido a problema na plataforma da estação Brás.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Tempo </a:t>
              </a:r>
              <a:r>
                <a:rPr lang="en-US" dirty="0" err="1" smtClean="0">
                  <a:solidFill>
                    <a:schemeClr val="bg1"/>
                  </a:solidFill>
                </a:rPr>
                <a:t>estimado</a:t>
              </a:r>
              <a:r>
                <a:rPr lang="en-US" dirty="0" smtClean="0">
                  <a:solidFill>
                    <a:schemeClr val="bg1"/>
                  </a:solidFill>
                </a:rPr>
                <a:t>  </a:t>
              </a:r>
              <a:r>
                <a:rPr lang="en-US" dirty="0" err="1" smtClean="0">
                  <a:solidFill>
                    <a:schemeClr val="bg1"/>
                  </a:solidFill>
                </a:rPr>
                <a:t>para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normalização</a:t>
              </a:r>
              <a:r>
                <a:rPr lang="en-US" dirty="0" smtClean="0">
                  <a:solidFill>
                    <a:schemeClr val="bg1"/>
                  </a:solidFill>
                </a:rPr>
                <a:t>: 25 </a:t>
              </a:r>
              <a:r>
                <a:rPr lang="en-US" dirty="0" err="1" smtClean="0">
                  <a:solidFill>
                    <a:schemeClr val="bg1"/>
                  </a:solidFill>
                </a:rPr>
                <a:t>minutos</a:t>
              </a:r>
              <a:r>
                <a:rPr lang="en-US" dirty="0" smtClean="0">
                  <a:solidFill>
                    <a:schemeClr val="bg1"/>
                  </a:solidFill>
                </a:rPr>
                <a:t>.</a:t>
              </a:r>
              <a:endParaRPr lang="pt-BR" dirty="0" smtClean="0">
                <a:solidFill>
                  <a:schemeClr val="bg1"/>
                </a:solidFill>
              </a:endParaRP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FFFFFF"/>
      </a:accent2>
      <a:accent3>
        <a:srgbClr val="FF0000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315</TotalTime>
  <Words>506</Words>
  <Application>Microsoft Office PowerPoint</Application>
  <PresentationFormat>Apresentação na tela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Equity</vt:lpstr>
      <vt:lpstr>Sistema de Informações da CPTM</vt:lpstr>
      <vt:lpstr>Resumo</vt:lpstr>
      <vt:lpstr>Direitos Humanos</vt:lpstr>
      <vt:lpstr>Objetivo</vt:lpstr>
      <vt:lpstr>Metodologia</vt:lpstr>
      <vt:lpstr>Perguntas</vt:lpstr>
      <vt:lpstr>Principais Respostas</vt:lpstr>
      <vt:lpstr>Protótipo</vt:lpstr>
      <vt:lpstr>Slide 9</vt:lpstr>
      <vt:lpstr>Slide 10</vt:lpstr>
      <vt:lpstr>Implementações futuras</vt:lpstr>
      <vt:lpstr>Considerações finais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CPTM</dc:title>
  <dc:creator>Admin</dc:creator>
  <cp:lastModifiedBy>Gustavo</cp:lastModifiedBy>
  <cp:revision>39</cp:revision>
  <dcterms:created xsi:type="dcterms:W3CDTF">2011-11-25T00:41:59Z</dcterms:created>
  <dcterms:modified xsi:type="dcterms:W3CDTF">2011-11-29T01:27:23Z</dcterms:modified>
</cp:coreProperties>
</file>