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0" r:id="rId7"/>
    <p:sldId id="265" r:id="rId8"/>
    <p:sldId id="266" r:id="rId9"/>
    <p:sldId id="267" r:id="rId10"/>
    <p:sldId id="261" r:id="rId11"/>
    <p:sldId id="262" r:id="rId12"/>
    <p:sldId id="269" r:id="rId13"/>
    <p:sldId id="270" r:id="rId14"/>
    <p:sldId id="271" r:id="rId15"/>
  </p:sldIdLst>
  <p:sldSz cx="6858000" cy="9144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p:scale>
          <a:sx n="110" d="100"/>
          <a:sy n="110" d="100"/>
        </p:scale>
        <p:origin x="-1032" y="24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3" name="Group 42"/>
          <p:cNvGrpSpPr/>
          <p:nvPr/>
        </p:nvGrpSpPr>
        <p:grpSpPr>
          <a:xfrm>
            <a:off x="-286803" y="0"/>
            <a:ext cx="7449249" cy="9144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3420932" y="-28681"/>
            <a:ext cx="2759337" cy="836245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486822" y="-28681"/>
            <a:ext cx="2628900" cy="30838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50024" y="3611301"/>
            <a:ext cx="2485016" cy="2269547"/>
          </a:xfrm>
        </p:spPr>
        <p:txBody>
          <a:bodyPr>
            <a:normAutofit/>
          </a:bodyPr>
          <a:lstStyle>
            <a:lvl1pPr>
              <a:defRPr sz="3600"/>
            </a:lvl1pPr>
          </a:lstStyle>
          <a:p>
            <a:r>
              <a:rPr lang="pt-BR" smtClean="0"/>
              <a:t>Clique para editar o título mestre</a:t>
            </a:r>
            <a:endParaRPr lang="en-US" dirty="0"/>
          </a:p>
        </p:txBody>
      </p:sp>
      <p:sp>
        <p:nvSpPr>
          <p:cNvPr id="3" name="Subtitle 2"/>
          <p:cNvSpPr>
            <a:spLocks noGrp="1"/>
          </p:cNvSpPr>
          <p:nvPr>
            <p:ph type="subTitle" idx="1"/>
          </p:nvPr>
        </p:nvSpPr>
        <p:spPr>
          <a:xfrm>
            <a:off x="3550024" y="5894774"/>
            <a:ext cx="2482352" cy="168083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3554058" y="2022438"/>
            <a:ext cx="1600200" cy="1001308"/>
          </a:xfrm>
        </p:spPr>
        <p:txBody>
          <a:bodyPr anchor="b"/>
          <a:lstStyle>
            <a:lvl1pPr algn="l">
              <a:defRPr sz="2400"/>
            </a:lvl1pPr>
          </a:lstStyle>
          <a:p>
            <a:fld id="{E99B745E-0EEA-403F-953F-658952BCBC2E}" type="datetimeFigureOut">
              <a:rPr lang="pt-BR" smtClean="0"/>
              <a:t>03/02/2012</a:t>
            </a:fld>
            <a:endParaRPr lang="pt-BR"/>
          </a:p>
        </p:txBody>
      </p:sp>
      <p:sp>
        <p:nvSpPr>
          <p:cNvPr id="50" name="Rectangle 49"/>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3977640" y="7626622"/>
            <a:ext cx="2123694" cy="486833"/>
          </a:xfrm>
        </p:spPr>
        <p:txBody>
          <a:bodyPr>
            <a:normAutofit/>
          </a:bodyPr>
          <a:lstStyle>
            <a:lvl1pPr>
              <a:defRPr>
                <a:solidFill>
                  <a:schemeClr val="accent1"/>
                </a:solidFill>
              </a:defRPr>
            </a:lvl1pPr>
          </a:lstStyle>
          <a:p>
            <a:endParaRPr lang="pt-BR"/>
          </a:p>
        </p:txBody>
      </p:sp>
      <p:sp>
        <p:nvSpPr>
          <p:cNvPr id="6" name="Slide Number Placeholder 5"/>
          <p:cNvSpPr>
            <a:spLocks noGrp="1"/>
          </p:cNvSpPr>
          <p:nvPr>
            <p:ph type="sldNum" sz="quarter" idx="12"/>
          </p:nvPr>
        </p:nvSpPr>
        <p:spPr>
          <a:xfrm>
            <a:off x="3486822" y="7626622"/>
            <a:ext cx="482750" cy="486833"/>
          </a:xfrm>
        </p:spPr>
        <p:txBody>
          <a:bodyPr/>
          <a:lstStyle>
            <a:lvl1pPr>
              <a:defRPr>
                <a:solidFill>
                  <a:schemeClr val="accent1"/>
                </a:solidFill>
              </a:defRPr>
            </a:lvl1pPr>
          </a:lstStyle>
          <a:p>
            <a:fld id="{69EB8D69-408F-4F70-A313-D4C635A00AB2}" type="slidenum">
              <a:rPr lang="pt-BR" smtClean="0"/>
              <a:t>‹nº›</a:t>
            </a:fld>
            <a:endParaRPr lang="pt-BR"/>
          </a:p>
        </p:txBody>
      </p:sp>
      <p:sp>
        <p:nvSpPr>
          <p:cNvPr id="89" name="Rectangle 88"/>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E99B745E-0EEA-403F-953F-658952BCBC2E}" type="datetimeFigureOut">
              <a:rPr lang="pt-BR" smtClean="0"/>
              <a:t>03/02/2012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EB8D69-408F-4F70-A313-D4C635A00AB2}"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373529"/>
            <a:ext cx="1113340" cy="6373792"/>
          </a:xfrm>
        </p:spPr>
        <p:txBody>
          <a:bodyPr vert="eaVert" anchor="ctr"/>
          <a:lstStyle/>
          <a:p>
            <a:r>
              <a:rPr lang="pt-BR" smtClean="0"/>
              <a:t>Clique para editar o título mestre</a:t>
            </a:r>
            <a:endParaRPr lang="en-US"/>
          </a:p>
        </p:txBody>
      </p:sp>
      <p:sp>
        <p:nvSpPr>
          <p:cNvPr id="3" name="Vertical Text Placeholder 2"/>
          <p:cNvSpPr>
            <a:spLocks noGrp="1"/>
          </p:cNvSpPr>
          <p:nvPr>
            <p:ph type="body" orient="vert" idx="1"/>
          </p:nvPr>
        </p:nvSpPr>
        <p:spPr>
          <a:xfrm>
            <a:off x="789972" y="1373529"/>
            <a:ext cx="4067778" cy="637379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E99B745E-0EEA-403F-953F-658952BCBC2E}" type="datetimeFigureOut">
              <a:rPr lang="pt-BR" smtClean="0"/>
              <a:t>03/02/2012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EB8D69-408F-4F70-A313-D4C635A00AB2}"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99B745E-0EEA-403F-953F-658952BCBC2E}" type="datetimeFigureOut">
              <a:rPr lang="pt-BR" smtClean="0"/>
              <a:t>03/02/2012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EB8D69-408F-4F70-A313-D4C635A00AB2}"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943984" y="3867773"/>
            <a:ext cx="4978101" cy="1816100"/>
          </a:xfrm>
        </p:spPr>
        <p:txBody>
          <a:bodyPr anchor="b"/>
          <a:lstStyle>
            <a:lvl1pPr algn="l">
              <a:defRPr sz="4000" b="0" cap="none"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943984" y="5689601"/>
            <a:ext cx="4978100" cy="2027217"/>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99B745E-0EEA-403F-953F-658952BCBC2E}" type="datetimeFigureOut">
              <a:rPr lang="pt-BR" smtClean="0"/>
              <a:t>03/02/2012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EB8D69-408F-4F70-A313-D4C635A00AB2}"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5" name="Date Placeholder 4"/>
          <p:cNvSpPr>
            <a:spLocks noGrp="1"/>
          </p:cNvSpPr>
          <p:nvPr>
            <p:ph type="dt" sz="half" idx="10"/>
          </p:nvPr>
        </p:nvSpPr>
        <p:spPr/>
        <p:txBody>
          <a:bodyPr/>
          <a:lstStyle/>
          <a:p>
            <a:fld id="{E99B745E-0EEA-403F-953F-658952BCBC2E}" type="datetimeFigureOut">
              <a:rPr lang="pt-BR" smtClean="0"/>
              <a:t>03/02/2012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EB8D69-408F-4F70-A313-D4C635A00AB2}" type="slidenum">
              <a:rPr lang="pt-BR" smtClean="0"/>
              <a:t>‹nº›</a:t>
            </a:fld>
            <a:endParaRPr lang="pt-BR"/>
          </a:p>
        </p:txBody>
      </p:sp>
      <p:sp>
        <p:nvSpPr>
          <p:cNvPr id="9" name="Content Placeholder 8"/>
          <p:cNvSpPr>
            <a:spLocks noGrp="1"/>
          </p:cNvSpPr>
          <p:nvPr>
            <p:ph sz="quarter" idx="13"/>
          </p:nvPr>
        </p:nvSpPr>
        <p:spPr>
          <a:xfrm>
            <a:off x="781812" y="3084576"/>
            <a:ext cx="2564892" cy="4657344"/>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Content Placeholder 10"/>
          <p:cNvSpPr>
            <a:spLocks noGrp="1"/>
          </p:cNvSpPr>
          <p:nvPr>
            <p:ph sz="quarter" idx="14"/>
          </p:nvPr>
        </p:nvSpPr>
        <p:spPr>
          <a:xfrm>
            <a:off x="3483864" y="3084575"/>
            <a:ext cx="2564892" cy="4657344"/>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059083" y="3088012"/>
            <a:ext cx="2292861" cy="85301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781291" y="3966259"/>
            <a:ext cx="2564892" cy="37810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3758878" y="3088013"/>
            <a:ext cx="2291788" cy="85301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3483864" y="3966259"/>
            <a:ext cx="2564892" cy="37810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E99B745E-0EEA-403F-953F-658952BCBC2E}" type="datetimeFigureOut">
              <a:rPr lang="pt-BR" smtClean="0"/>
              <a:t>03/02/2012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9EB8D69-408F-4F70-A313-D4C635A00AB2}"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E99B745E-0EEA-403F-953F-658952BCBC2E}" type="datetimeFigureOut">
              <a:rPr lang="pt-BR" smtClean="0"/>
              <a:t>03/02/2012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9EB8D69-408F-4F70-A313-D4C635A00AB2}"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B745E-0EEA-403F-953F-658952BCBC2E}" type="datetimeFigureOut">
              <a:rPr lang="pt-BR" smtClean="0"/>
              <a:t>03/02/2012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9EB8D69-408F-4F70-A313-D4C635A00AB2}"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44" name="Group 43"/>
          <p:cNvGrpSpPr/>
          <p:nvPr/>
        </p:nvGrpSpPr>
        <p:grpSpPr>
          <a:xfrm>
            <a:off x="-286803" y="0"/>
            <a:ext cx="7449249" cy="9144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3420932" y="-28681"/>
            <a:ext cx="2759337" cy="836245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486822" y="-28680"/>
            <a:ext cx="2628900" cy="8319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9B745E-0EEA-403F-953F-658952BCBC2E}" type="datetimeFigureOut">
              <a:rPr lang="pt-BR" smtClean="0"/>
              <a:t>03/02/2012</a:t>
            </a:fld>
            <a:endParaRPr lang="pt-BR"/>
          </a:p>
        </p:txBody>
      </p:sp>
      <p:sp>
        <p:nvSpPr>
          <p:cNvPr id="7" name="Slide Number Placeholder 6"/>
          <p:cNvSpPr>
            <a:spLocks noGrp="1"/>
          </p:cNvSpPr>
          <p:nvPr>
            <p:ph type="sldNum" sz="quarter" idx="12"/>
          </p:nvPr>
        </p:nvSpPr>
        <p:spPr/>
        <p:txBody>
          <a:bodyPr/>
          <a:lstStyle/>
          <a:p>
            <a:fld id="{69EB8D69-408F-4F70-A313-D4C635A00AB2}" type="slidenum">
              <a:rPr lang="pt-BR" smtClean="0"/>
              <a:t>‹nº›</a:t>
            </a:fld>
            <a:endParaRPr lang="pt-BR"/>
          </a:p>
        </p:txBody>
      </p:sp>
      <p:sp>
        <p:nvSpPr>
          <p:cNvPr id="58" name="Rectangle 57"/>
          <p:cNvSpPr/>
          <p:nvPr/>
        </p:nvSpPr>
        <p:spPr>
          <a:xfrm>
            <a:off x="679179" y="802511"/>
            <a:ext cx="2671693" cy="753126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59421" y="1142036"/>
            <a:ext cx="2317830" cy="686764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61" name="Rectangle 60"/>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3481086" y="7633114"/>
            <a:ext cx="2620248" cy="486833"/>
          </a:xfrm>
        </p:spPr>
        <p:txBody>
          <a:bodyPr>
            <a:normAutofit/>
          </a:bodyPr>
          <a:lstStyle/>
          <a:p>
            <a:endParaRPr lang="pt-BR"/>
          </a:p>
        </p:txBody>
      </p:sp>
      <p:sp>
        <p:nvSpPr>
          <p:cNvPr id="2" name="Title 1"/>
          <p:cNvSpPr>
            <a:spLocks noGrp="1"/>
          </p:cNvSpPr>
          <p:nvPr>
            <p:ph type="title"/>
          </p:nvPr>
        </p:nvSpPr>
        <p:spPr>
          <a:xfrm>
            <a:off x="3554875" y="3543246"/>
            <a:ext cx="2478429" cy="1950871"/>
          </a:xfrm>
        </p:spPr>
        <p:txBody>
          <a:bodyPr anchor="b">
            <a:normAutofit/>
          </a:bodyPr>
          <a:lstStyle>
            <a:lvl1pPr algn="l">
              <a:defRPr sz="2800" b="0"/>
            </a:lvl1pPr>
          </a:lstStyle>
          <a:p>
            <a:r>
              <a:rPr lang="pt-BR" smtClean="0"/>
              <a:t>Clique para editar o título mestre</a:t>
            </a:r>
            <a:endParaRPr lang="en-US"/>
          </a:p>
        </p:txBody>
      </p:sp>
      <p:sp>
        <p:nvSpPr>
          <p:cNvPr id="4" name="Text Placeholder 3"/>
          <p:cNvSpPr>
            <a:spLocks noGrp="1"/>
          </p:cNvSpPr>
          <p:nvPr>
            <p:ph type="body" sz="half" idx="2"/>
          </p:nvPr>
        </p:nvSpPr>
        <p:spPr>
          <a:xfrm>
            <a:off x="3552444" y="5515992"/>
            <a:ext cx="2474088" cy="2023872"/>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44" name="Group 43"/>
          <p:cNvGrpSpPr/>
          <p:nvPr/>
        </p:nvGrpSpPr>
        <p:grpSpPr>
          <a:xfrm>
            <a:off x="-286803" y="0"/>
            <a:ext cx="7449249" cy="9144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3420932" y="-28681"/>
            <a:ext cx="2759337" cy="836245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486822" y="-28680"/>
            <a:ext cx="2628900" cy="8319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79179" y="802511"/>
            <a:ext cx="2671693" cy="7531260"/>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0818" y="3547872"/>
            <a:ext cx="2475738" cy="1950720"/>
          </a:xfrm>
        </p:spPr>
        <p:txBody>
          <a:bodyPr anchor="b">
            <a:normAutofit/>
          </a:bodyPr>
          <a:lstStyle>
            <a:lvl1pPr algn="l">
              <a:defRPr sz="2800" b="0"/>
            </a:lvl1pPr>
          </a:lstStyle>
          <a:p>
            <a:r>
              <a:rPr lang="pt-BR" smtClean="0"/>
              <a:t>Clique para editar o título mestre</a:t>
            </a:r>
            <a:endParaRPr lang="en-US"/>
          </a:p>
        </p:txBody>
      </p:sp>
      <p:sp>
        <p:nvSpPr>
          <p:cNvPr id="3" name="Picture Placeholder 2"/>
          <p:cNvSpPr>
            <a:spLocks noGrp="1"/>
          </p:cNvSpPr>
          <p:nvPr>
            <p:ph type="pic" idx="1"/>
          </p:nvPr>
        </p:nvSpPr>
        <p:spPr>
          <a:xfrm>
            <a:off x="753907" y="925060"/>
            <a:ext cx="2519717" cy="7290816"/>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3550973" y="5510785"/>
            <a:ext cx="2475430" cy="202608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99B745E-0EEA-403F-953F-658952BCBC2E}" type="datetimeFigureOut">
              <a:rPr lang="pt-BR" smtClean="0"/>
              <a:t>03/02/2012</a:t>
            </a:fld>
            <a:endParaRPr lang="pt-BR"/>
          </a:p>
        </p:txBody>
      </p:sp>
      <p:sp>
        <p:nvSpPr>
          <p:cNvPr id="6" name="Footer Placeholder 5"/>
          <p:cNvSpPr>
            <a:spLocks noGrp="1"/>
          </p:cNvSpPr>
          <p:nvPr>
            <p:ph type="ftr" sz="quarter" idx="11"/>
          </p:nvPr>
        </p:nvSpPr>
        <p:spPr>
          <a:xfrm>
            <a:off x="3481086" y="7633114"/>
            <a:ext cx="2620248" cy="486833"/>
          </a:xfrm>
        </p:spPr>
        <p:txBody>
          <a:bodyPr>
            <a:normAutofit/>
          </a:bodyPr>
          <a:lstStyle/>
          <a:p>
            <a:endParaRPr lang="pt-BR"/>
          </a:p>
        </p:txBody>
      </p:sp>
      <p:sp>
        <p:nvSpPr>
          <p:cNvPr id="7" name="Slide Number Placeholder 6"/>
          <p:cNvSpPr>
            <a:spLocks noGrp="1"/>
          </p:cNvSpPr>
          <p:nvPr>
            <p:ph type="sldNum" sz="quarter" idx="12"/>
          </p:nvPr>
        </p:nvSpPr>
        <p:spPr/>
        <p:txBody>
          <a:bodyPr/>
          <a:lstStyle/>
          <a:p>
            <a:fld id="{69EB8D69-408F-4F70-A313-D4C635A00AB2}"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228600" y="0"/>
            <a:ext cx="7449249" cy="9144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342900" y="444650"/>
            <a:ext cx="6172200" cy="824752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420932" y="-28681"/>
            <a:ext cx="2759337" cy="932325"/>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486822" y="-28680"/>
            <a:ext cx="2628900" cy="8319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82618" y="1370219"/>
            <a:ext cx="5268558" cy="15240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782619" y="3098203"/>
            <a:ext cx="5082988" cy="4678636"/>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498041" y="299324"/>
            <a:ext cx="1600200" cy="486833"/>
          </a:xfrm>
          <a:prstGeom prst="rect">
            <a:avLst/>
          </a:prstGeom>
        </p:spPr>
        <p:txBody>
          <a:bodyPr vert="horz" lIns="91440" tIns="45720" rIns="91440" bIns="45720" rtlCol="0" anchor="ctr"/>
          <a:lstStyle>
            <a:lvl1pPr algn="r">
              <a:defRPr sz="1200">
                <a:solidFill>
                  <a:srgbClr val="FEFEFE"/>
                </a:solidFill>
              </a:defRPr>
            </a:lvl1pPr>
          </a:lstStyle>
          <a:p>
            <a:fld id="{E99B745E-0EEA-403F-953F-658952BCBC2E}" type="datetimeFigureOut">
              <a:rPr lang="pt-BR" smtClean="0"/>
              <a:t>03/02/2012</a:t>
            </a:fld>
            <a:endParaRPr lang="pt-BR"/>
          </a:p>
        </p:txBody>
      </p:sp>
      <p:sp>
        <p:nvSpPr>
          <p:cNvPr id="5" name="Footer Placeholder 4"/>
          <p:cNvSpPr>
            <a:spLocks noGrp="1"/>
          </p:cNvSpPr>
          <p:nvPr>
            <p:ph type="ftr" sz="quarter" idx="3"/>
          </p:nvPr>
        </p:nvSpPr>
        <p:spPr>
          <a:xfrm>
            <a:off x="3481086" y="7802881"/>
            <a:ext cx="2626614" cy="486833"/>
          </a:xfrm>
          <a:prstGeom prst="rect">
            <a:avLst/>
          </a:prstGeom>
        </p:spPr>
        <p:txBody>
          <a:bodyPr vert="horz" lIns="91440" tIns="45720" rIns="91440" bIns="45720" rtlCol="0" anchor="ctr"/>
          <a:lstStyle>
            <a:lvl1pPr algn="r">
              <a:defRPr sz="1200">
                <a:solidFill>
                  <a:schemeClr val="accent1"/>
                </a:solidFill>
              </a:defRPr>
            </a:lvl1pPr>
          </a:lstStyle>
          <a:p>
            <a:endParaRPr lang="pt-BR"/>
          </a:p>
        </p:txBody>
      </p:sp>
      <p:sp>
        <p:nvSpPr>
          <p:cNvPr id="6" name="Slide Number Placeholder 5"/>
          <p:cNvSpPr>
            <a:spLocks noGrp="1"/>
          </p:cNvSpPr>
          <p:nvPr>
            <p:ph type="sldNum" sz="quarter" idx="4"/>
          </p:nvPr>
        </p:nvSpPr>
        <p:spPr>
          <a:xfrm>
            <a:off x="3486822" y="299322"/>
            <a:ext cx="999117" cy="486833"/>
          </a:xfrm>
          <a:prstGeom prst="rect">
            <a:avLst/>
          </a:prstGeom>
        </p:spPr>
        <p:txBody>
          <a:bodyPr vert="horz" lIns="91440" tIns="45720" rIns="91440" bIns="45720" rtlCol="0" anchor="ctr"/>
          <a:lstStyle>
            <a:lvl1pPr algn="l">
              <a:defRPr sz="1200">
                <a:solidFill>
                  <a:srgbClr val="FEFEFE"/>
                </a:solidFill>
              </a:defRPr>
            </a:lvl1pPr>
          </a:lstStyle>
          <a:p>
            <a:fld id="{69EB8D69-408F-4F70-A313-D4C635A00AB2}"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Portif</a:t>
            </a:r>
            <a:r>
              <a:rPr lang="pt-BR" dirty="0" err="1" smtClean="0"/>
              <a:t>ólio</a:t>
            </a:r>
            <a:endParaRPr lang="pt-BR" dirty="0"/>
          </a:p>
        </p:txBody>
      </p:sp>
      <p:sp>
        <p:nvSpPr>
          <p:cNvPr id="3" name="Subtítulo 2"/>
          <p:cNvSpPr>
            <a:spLocks noGrp="1"/>
          </p:cNvSpPr>
          <p:nvPr>
            <p:ph type="subTitle" idx="1"/>
          </p:nvPr>
        </p:nvSpPr>
        <p:spPr/>
        <p:txBody>
          <a:bodyPr/>
          <a:lstStyle/>
          <a:p>
            <a:r>
              <a:rPr lang="pt-BR" dirty="0" smtClean="0"/>
              <a:t>Eduardo Barbosa Barros</a:t>
            </a:r>
          </a:p>
          <a:p>
            <a:r>
              <a:rPr lang="pt-BR" dirty="0" smtClean="0"/>
              <a:t>7557456</a:t>
            </a:r>
            <a:endParaRPr lang="pt-BR" dirty="0"/>
          </a:p>
        </p:txBody>
      </p:sp>
    </p:spTree>
    <p:extLst>
      <p:ext uri="{BB962C8B-B14F-4D97-AF65-F5344CB8AC3E}">
        <p14:creationId xmlns:p14="http://schemas.microsoft.com/office/powerpoint/2010/main" val="3237430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AULA 11</a:t>
            </a:r>
            <a:br>
              <a:rPr lang="pt-BR" dirty="0" smtClean="0"/>
            </a:br>
            <a:r>
              <a:rPr lang="pt-BR" dirty="0" smtClean="0"/>
              <a:t>Sociedade e Violência</a:t>
            </a:r>
            <a:endParaRPr lang="pt-BR" dirty="0"/>
          </a:p>
        </p:txBody>
      </p:sp>
      <p:sp>
        <p:nvSpPr>
          <p:cNvPr id="3" name="Espaço Reservado para Conteúdo 2"/>
          <p:cNvSpPr>
            <a:spLocks noGrp="1"/>
          </p:cNvSpPr>
          <p:nvPr>
            <p:ph idx="1"/>
          </p:nvPr>
        </p:nvSpPr>
        <p:spPr>
          <a:xfrm>
            <a:off x="908720" y="3131840"/>
            <a:ext cx="5082988" cy="4678636"/>
          </a:xfrm>
        </p:spPr>
        <p:txBody>
          <a:bodyPr>
            <a:normAutofit fontScale="70000" lnSpcReduction="20000"/>
          </a:bodyPr>
          <a:lstStyle/>
          <a:p>
            <a:pPr marL="68580" indent="0">
              <a:buNone/>
            </a:pPr>
            <a:r>
              <a:rPr lang="pt-BR" dirty="0"/>
              <a:t>Esta aula foi ministrada pela professora </a:t>
            </a:r>
            <a:r>
              <a:rPr lang="pt-BR" dirty="0" smtClean="0"/>
              <a:t>Patrícia </a:t>
            </a:r>
            <a:r>
              <a:rPr lang="pt-BR" dirty="0"/>
              <a:t>Junqueira. </a:t>
            </a:r>
            <a:r>
              <a:rPr lang="pt-BR" dirty="0" smtClean="0"/>
              <a:t>Nesta aula ocorreu um debate, o qual era ministrado pela professora, e como tema central estava a Diminuição da Idade Penal, a classe estava bem dividida e de acordo com nossos argumentos a professora ia nos ajudando com suas noções de psicologia e fundamentando nossos argumentos. Foi uma ótima aula, na qual podemos ver diferentes visões do tema e saímos com uma nova visão ou com uma visão melhorada sobre o assunto.</a:t>
            </a:r>
          </a:p>
          <a:p>
            <a:pPr marL="68580" indent="0">
              <a:buNone/>
            </a:pPr>
            <a:endParaRPr lang="pt-BR" dirty="0" smtClean="0"/>
          </a:p>
          <a:p>
            <a:pPr marL="68580" indent="0">
              <a:buNone/>
            </a:pPr>
            <a:endParaRPr lang="pt-BR" dirty="0"/>
          </a:p>
          <a:p>
            <a:pPr marL="68580" indent="0">
              <a:buNone/>
            </a:pPr>
            <a:endParaRPr lang="pt-BR" dirty="0"/>
          </a:p>
          <a:p>
            <a:pPr marL="1847088" lvl="8" indent="0">
              <a:buNone/>
            </a:pPr>
            <a:r>
              <a:rPr lang="pt-BR" dirty="0" smtClean="0"/>
              <a:t>Essa imagem mostra um menor com uma arma e mostra o centro dessa discussão, onde se pessoas com, no caso, 16 anos ou mais possam ser levados a penitenciarias comuns ou não.</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56" y="6459016"/>
            <a:ext cx="2410742" cy="2402706"/>
          </a:xfrm>
          <a:prstGeom prst="rect">
            <a:avLst/>
          </a:prstGeom>
        </p:spPr>
      </p:pic>
    </p:spTree>
    <p:extLst>
      <p:ext uri="{BB962C8B-B14F-4D97-AF65-F5344CB8AC3E}">
        <p14:creationId xmlns:p14="http://schemas.microsoft.com/office/powerpoint/2010/main" val="662286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8760" y="5868144"/>
            <a:ext cx="4005064" cy="2671378"/>
          </a:xfrm>
          <a:prstGeom prst="rect">
            <a:avLst/>
          </a:prstGeom>
        </p:spPr>
      </p:pic>
      <p:sp>
        <p:nvSpPr>
          <p:cNvPr id="2" name="Título 1"/>
          <p:cNvSpPr>
            <a:spLocks noGrp="1"/>
          </p:cNvSpPr>
          <p:nvPr>
            <p:ph type="title"/>
          </p:nvPr>
        </p:nvSpPr>
        <p:spPr/>
        <p:txBody>
          <a:bodyPr>
            <a:normAutofit fontScale="90000"/>
          </a:bodyPr>
          <a:lstStyle/>
          <a:p>
            <a:r>
              <a:rPr lang="pt-BR" dirty="0" smtClean="0"/>
              <a:t>AULA 12</a:t>
            </a:r>
            <a:br>
              <a:rPr lang="pt-BR" dirty="0" smtClean="0"/>
            </a:br>
            <a:r>
              <a:rPr lang="pt-BR" dirty="0" smtClean="0"/>
              <a:t>Projetos de Vida da Juventude</a:t>
            </a:r>
            <a:endParaRPr lang="pt-BR" dirty="0"/>
          </a:p>
        </p:txBody>
      </p:sp>
      <p:sp>
        <p:nvSpPr>
          <p:cNvPr id="3" name="Espaço Reservado para Conteúdo 2"/>
          <p:cNvSpPr>
            <a:spLocks noGrp="1"/>
          </p:cNvSpPr>
          <p:nvPr>
            <p:ph idx="1"/>
          </p:nvPr>
        </p:nvSpPr>
        <p:spPr/>
        <p:txBody>
          <a:bodyPr>
            <a:normAutofit/>
          </a:bodyPr>
          <a:lstStyle/>
          <a:p>
            <a:pPr marL="0" indent="0">
              <a:buNone/>
            </a:pPr>
            <a:r>
              <a:rPr lang="pt-BR" sz="1600" dirty="0"/>
              <a:t>E</a:t>
            </a:r>
            <a:r>
              <a:rPr lang="pt-BR" sz="1400" dirty="0"/>
              <a:t>sta aula foi ministrada pela monitora Daniela, aula qual teve como temática como as escolhas dos jovens afetará seu futuro. Principalmente na época dos vestibulares, época importantíssima para a vida das pessoas a qual determinará quais rumos a vida de tal pessoa seguirá. Na aula, percebi que além da influencia da renda familiar na escolha dos cursos há também a influencia de cursos profissionalizantes, os quais afetam diretamente  a economia. Um relato pessoal é de alguns amigos meus, os quais tentaram prestar vestibular, em carreiras onde as classes </a:t>
            </a:r>
            <a:r>
              <a:rPr lang="pt-BR" sz="1400" dirty="0" smtClean="0"/>
              <a:t>dominantes </a:t>
            </a:r>
            <a:r>
              <a:rPr lang="pt-BR" sz="1400" dirty="0"/>
              <a:t>são a maioria que prestam, não passarem e fizeram cursos profissionalizantes, os quais os permitiram uma rápida </a:t>
            </a:r>
            <a:r>
              <a:rPr lang="pt-BR" sz="1400" dirty="0" smtClean="0"/>
              <a:t>entrada </a:t>
            </a:r>
            <a:r>
              <a:rPr lang="pt-BR" sz="1400" dirty="0"/>
              <a:t>no mercado.</a:t>
            </a:r>
          </a:p>
        </p:txBody>
      </p:sp>
    </p:spTree>
    <p:extLst>
      <p:ext uri="{BB962C8B-B14F-4D97-AF65-F5344CB8AC3E}">
        <p14:creationId xmlns:p14="http://schemas.microsoft.com/office/powerpoint/2010/main" val="311764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Autofit/>
          </a:bodyPr>
          <a:lstStyle/>
          <a:p>
            <a:r>
              <a:rPr lang="pt-BR" sz="3200" dirty="0" smtClean="0"/>
              <a:t/>
            </a:r>
            <a:br>
              <a:rPr lang="pt-BR" sz="3200" dirty="0" smtClean="0"/>
            </a:br>
            <a:r>
              <a:rPr lang="pt-BR" sz="3200" dirty="0" smtClean="0"/>
              <a:t>AULA 13</a:t>
            </a:r>
            <a:br>
              <a:rPr lang="pt-BR" sz="3200" dirty="0" smtClean="0"/>
            </a:br>
            <a:r>
              <a:rPr lang="pt-BR" sz="3200" dirty="0" smtClean="0"/>
              <a:t>Apresentação </a:t>
            </a:r>
            <a:r>
              <a:rPr lang="pt-BR" sz="3200" dirty="0"/>
              <a:t>Relatórios dos Grupos do Primeiro Dia</a:t>
            </a:r>
          </a:p>
        </p:txBody>
      </p:sp>
      <p:sp>
        <p:nvSpPr>
          <p:cNvPr id="2" name="Espaço Reservado para Conteúdo 1"/>
          <p:cNvSpPr>
            <a:spLocks noGrp="1"/>
          </p:cNvSpPr>
          <p:nvPr>
            <p:ph sz="quarter" idx="1"/>
          </p:nvPr>
        </p:nvSpPr>
        <p:spPr/>
        <p:txBody>
          <a:bodyPr>
            <a:normAutofit fontScale="70000" lnSpcReduction="20000"/>
          </a:bodyPr>
          <a:lstStyle/>
          <a:p>
            <a:pPr marL="0" indent="0">
              <a:buNone/>
            </a:pPr>
            <a:r>
              <a:rPr lang="pt-BR" dirty="0" smtClean="0"/>
              <a:t>Os grupos do primeiro dia tiveram como tema</a:t>
            </a:r>
            <a:r>
              <a:rPr lang="en-US" dirty="0" smtClean="0"/>
              <a:t>:</a:t>
            </a:r>
          </a:p>
          <a:p>
            <a:r>
              <a:rPr lang="pt-BR" dirty="0" smtClean="0"/>
              <a:t>`Projeto</a:t>
            </a:r>
            <a:r>
              <a:rPr lang="pt-BR" dirty="0"/>
              <a:t>: Sociologia e Formação </a:t>
            </a:r>
            <a:r>
              <a:rPr lang="pt-BR" dirty="0" smtClean="0"/>
              <a:t>Cidadã` </a:t>
            </a:r>
            <a:r>
              <a:rPr lang="en-US" dirty="0" smtClean="0"/>
              <a:t>: </a:t>
            </a:r>
            <a:r>
              <a:rPr lang="en-US" dirty="0" err="1" smtClean="0"/>
              <a:t>Projeto</a:t>
            </a:r>
            <a:r>
              <a:rPr lang="en-US" dirty="0" smtClean="0"/>
              <a:t> o </a:t>
            </a:r>
            <a:r>
              <a:rPr lang="en-US" dirty="0" err="1" smtClean="0"/>
              <a:t>qual</a:t>
            </a:r>
            <a:r>
              <a:rPr lang="en-US" dirty="0" smtClean="0"/>
              <a:t> </a:t>
            </a:r>
            <a:r>
              <a:rPr lang="en-US" dirty="0" err="1" smtClean="0"/>
              <a:t>tinha</a:t>
            </a:r>
            <a:r>
              <a:rPr lang="en-US" dirty="0" smtClean="0"/>
              <a:t> </a:t>
            </a:r>
            <a:r>
              <a:rPr lang="en-US" dirty="0" err="1" smtClean="0"/>
              <a:t>como</a:t>
            </a:r>
            <a:r>
              <a:rPr lang="en-US" dirty="0" smtClean="0"/>
              <a:t> principal fun</a:t>
            </a:r>
            <a:r>
              <a:rPr lang="pt-BR" dirty="0" err="1" smtClean="0"/>
              <a:t>ção</a:t>
            </a:r>
            <a:r>
              <a:rPr lang="pt-BR" dirty="0" smtClean="0"/>
              <a:t> mostrar um modo mais eficaz e </a:t>
            </a:r>
            <a:r>
              <a:rPr lang="pt-BR" dirty="0" err="1" smtClean="0"/>
              <a:t>util</a:t>
            </a:r>
            <a:r>
              <a:rPr lang="pt-BR" dirty="0" smtClean="0"/>
              <a:t> de ensinar sociologia nas escolas.</a:t>
            </a:r>
          </a:p>
          <a:p>
            <a:r>
              <a:rPr lang="pt-BR" dirty="0" smtClean="0"/>
              <a:t>Proporcionar </a:t>
            </a:r>
            <a:r>
              <a:rPr lang="pt-BR" dirty="0"/>
              <a:t>a integração de idosos em Casas de Repouso com jovens universitários beneficiando ambas as partes: </a:t>
            </a:r>
            <a:r>
              <a:rPr lang="pt-BR" b="1" dirty="0" smtClean="0"/>
              <a:t>Idosos: </a:t>
            </a:r>
            <a:r>
              <a:rPr lang="pt-BR" dirty="0"/>
              <a:t>Resgate da vivacidade e promoção de lazer como qualidade de vida </a:t>
            </a:r>
            <a:r>
              <a:rPr lang="pt-BR" b="1" dirty="0" smtClean="0"/>
              <a:t>Jovens </a:t>
            </a:r>
            <a:r>
              <a:rPr lang="pt-BR" b="1" dirty="0"/>
              <a:t>universitários: </a:t>
            </a:r>
            <a:r>
              <a:rPr lang="pt-BR" dirty="0"/>
              <a:t>sensibilização e construção de valores </a:t>
            </a:r>
            <a:r>
              <a:rPr lang="pt-BR" dirty="0" smtClean="0"/>
              <a:t>sociais.</a:t>
            </a:r>
          </a:p>
          <a:p>
            <a:r>
              <a:rPr lang="en-US" dirty="0" smtClean="0"/>
              <a:t>`</a:t>
            </a:r>
            <a:r>
              <a:rPr lang="pt-BR" dirty="0" smtClean="0"/>
              <a:t>Deficientes Visuais E </a:t>
            </a:r>
            <a:br>
              <a:rPr lang="pt-BR" dirty="0" smtClean="0"/>
            </a:br>
            <a:r>
              <a:rPr lang="pt-BR" dirty="0" smtClean="0"/>
              <a:t>O Metrô</a:t>
            </a:r>
            <a:r>
              <a:rPr lang="en-US" dirty="0" smtClean="0"/>
              <a:t>`: O </a:t>
            </a:r>
            <a:r>
              <a:rPr lang="en-US" dirty="0" err="1" smtClean="0"/>
              <a:t>qual</a:t>
            </a:r>
            <a:r>
              <a:rPr lang="en-US" dirty="0" smtClean="0"/>
              <a:t> de forma </a:t>
            </a:r>
            <a:r>
              <a:rPr lang="en-US" dirty="0" err="1" smtClean="0"/>
              <a:t>criativa</a:t>
            </a:r>
            <a:r>
              <a:rPr lang="en-US" dirty="0" smtClean="0"/>
              <a:t> </a:t>
            </a:r>
            <a:r>
              <a:rPr lang="en-US" dirty="0" err="1" smtClean="0"/>
              <a:t>pretende</a:t>
            </a:r>
            <a:r>
              <a:rPr lang="en-US" dirty="0" smtClean="0"/>
              <a:t> </a:t>
            </a:r>
            <a:r>
              <a:rPr lang="en-US" dirty="0" err="1" smtClean="0"/>
              <a:t>prototipar</a:t>
            </a:r>
            <a:r>
              <a:rPr lang="en-US" dirty="0" smtClean="0"/>
              <a:t> </a:t>
            </a:r>
            <a:r>
              <a:rPr lang="en-US" dirty="0" err="1" smtClean="0"/>
              <a:t>uma</a:t>
            </a:r>
            <a:r>
              <a:rPr lang="en-US" dirty="0" smtClean="0"/>
              <a:t> </a:t>
            </a:r>
            <a:r>
              <a:rPr lang="en-US" dirty="0" err="1" smtClean="0"/>
              <a:t>ferramenta</a:t>
            </a:r>
            <a:r>
              <a:rPr lang="en-US" dirty="0" smtClean="0"/>
              <a:t> </a:t>
            </a:r>
            <a:r>
              <a:rPr lang="en-US" dirty="0" err="1" smtClean="0"/>
              <a:t>que</a:t>
            </a:r>
            <a:r>
              <a:rPr lang="en-US" dirty="0" smtClean="0"/>
              <a:t> </a:t>
            </a:r>
            <a:r>
              <a:rPr lang="en-US" dirty="0" err="1" smtClean="0"/>
              <a:t>melhora</a:t>
            </a:r>
            <a:r>
              <a:rPr lang="en-US" dirty="0" smtClean="0"/>
              <a:t> </a:t>
            </a:r>
            <a:r>
              <a:rPr lang="en-US" dirty="0" err="1" smtClean="0"/>
              <a:t>muita</a:t>
            </a:r>
            <a:r>
              <a:rPr lang="en-US" dirty="0" smtClean="0"/>
              <a:t> a </a:t>
            </a:r>
            <a:r>
              <a:rPr lang="en-US" dirty="0" err="1" smtClean="0"/>
              <a:t>usabilidade</a:t>
            </a:r>
            <a:r>
              <a:rPr lang="en-US" dirty="0" smtClean="0"/>
              <a:t> do metro </a:t>
            </a:r>
            <a:r>
              <a:rPr lang="en-US" dirty="0" err="1" smtClean="0"/>
              <a:t>por</a:t>
            </a:r>
            <a:r>
              <a:rPr lang="en-US" dirty="0" smtClean="0"/>
              <a:t> </a:t>
            </a:r>
            <a:r>
              <a:rPr lang="en-US" dirty="0" err="1" smtClean="0"/>
              <a:t>deficientes</a:t>
            </a:r>
            <a:r>
              <a:rPr lang="en-US" dirty="0" smtClean="0"/>
              <a:t> </a:t>
            </a:r>
            <a:r>
              <a:rPr lang="en-US" dirty="0" err="1" smtClean="0"/>
              <a:t>visuais</a:t>
            </a:r>
            <a:r>
              <a:rPr lang="en-US" dirty="0" smtClean="0"/>
              <a:t>.</a:t>
            </a:r>
          </a:p>
          <a:p>
            <a:pPr marL="0" indent="0">
              <a:buNone/>
            </a:pPr>
            <a:endParaRPr lang="en-US" dirty="0" smtClean="0"/>
          </a:p>
          <a:p>
            <a:endParaRPr lang="pt-BR" dirty="0" smtClean="0"/>
          </a:p>
          <a:p>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088" y="6948264"/>
            <a:ext cx="1870968" cy="1925996"/>
          </a:xfrm>
          <a:prstGeom prst="rect">
            <a:avLst/>
          </a:prstGeom>
        </p:spPr>
      </p:pic>
    </p:spTree>
    <p:extLst>
      <p:ext uri="{BB962C8B-B14F-4D97-AF65-F5344CB8AC3E}">
        <p14:creationId xmlns:p14="http://schemas.microsoft.com/office/powerpoint/2010/main" val="3315992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Autofit/>
          </a:bodyPr>
          <a:lstStyle/>
          <a:p>
            <a:r>
              <a:rPr lang="pt-BR" sz="3200" dirty="0" smtClean="0"/>
              <a:t/>
            </a:r>
            <a:br>
              <a:rPr lang="pt-BR" sz="3200" dirty="0" smtClean="0"/>
            </a:br>
            <a:r>
              <a:rPr lang="pt-BR" sz="3200" dirty="0" smtClean="0"/>
              <a:t>AULA 14</a:t>
            </a:r>
            <a:br>
              <a:rPr lang="pt-BR" sz="3200" dirty="0" smtClean="0"/>
            </a:br>
            <a:r>
              <a:rPr lang="pt-BR" sz="3200" dirty="0" smtClean="0"/>
              <a:t>Apresentação </a:t>
            </a:r>
            <a:r>
              <a:rPr lang="pt-BR" sz="3200" dirty="0"/>
              <a:t>Relatórios dos Grupos do </a:t>
            </a:r>
            <a:r>
              <a:rPr lang="pt-BR" sz="3200" dirty="0" smtClean="0"/>
              <a:t>Segundo </a:t>
            </a:r>
            <a:r>
              <a:rPr lang="pt-BR" sz="3200" dirty="0"/>
              <a:t>Dia</a:t>
            </a:r>
          </a:p>
        </p:txBody>
      </p:sp>
      <p:sp>
        <p:nvSpPr>
          <p:cNvPr id="2" name="Espaço Reservado para Conteúdo 1"/>
          <p:cNvSpPr>
            <a:spLocks noGrp="1"/>
          </p:cNvSpPr>
          <p:nvPr>
            <p:ph sz="quarter" idx="1"/>
          </p:nvPr>
        </p:nvSpPr>
        <p:spPr/>
        <p:txBody>
          <a:bodyPr>
            <a:normAutofit/>
          </a:bodyPr>
          <a:lstStyle/>
          <a:p>
            <a:pPr marL="0" indent="0">
              <a:buNone/>
            </a:pPr>
            <a:r>
              <a:rPr lang="en-US" sz="1400" dirty="0"/>
              <a:t>O </a:t>
            </a:r>
            <a:r>
              <a:rPr lang="en-US" sz="1400" dirty="0" err="1"/>
              <a:t>trabalho</a:t>
            </a:r>
            <a:r>
              <a:rPr lang="en-US" sz="1400" dirty="0"/>
              <a:t> </a:t>
            </a:r>
            <a:r>
              <a:rPr lang="en-US" sz="1400" dirty="0" err="1"/>
              <a:t>realizado</a:t>
            </a:r>
            <a:r>
              <a:rPr lang="en-US" sz="1400" dirty="0"/>
              <a:t> </a:t>
            </a:r>
            <a:r>
              <a:rPr lang="en-US" sz="1400" dirty="0" err="1"/>
              <a:t>pelo</a:t>
            </a:r>
            <a:r>
              <a:rPr lang="en-US" sz="1400" dirty="0"/>
              <a:t> </a:t>
            </a:r>
            <a:r>
              <a:rPr lang="en-US" sz="1400" dirty="0" err="1"/>
              <a:t>Grupo</a:t>
            </a:r>
            <a:r>
              <a:rPr lang="en-US" sz="1400" dirty="0"/>
              <a:t> 5 </a:t>
            </a:r>
            <a:r>
              <a:rPr lang="en-US" sz="1400" dirty="0" err="1"/>
              <a:t>mostrou</a:t>
            </a:r>
            <a:r>
              <a:rPr lang="en-US" sz="1400" dirty="0"/>
              <a:t> </a:t>
            </a:r>
            <a:r>
              <a:rPr lang="en-US" sz="1400" dirty="0" err="1"/>
              <a:t>formas</a:t>
            </a:r>
            <a:r>
              <a:rPr lang="en-US" sz="1400" dirty="0"/>
              <a:t> de </a:t>
            </a:r>
            <a:r>
              <a:rPr lang="en-US" sz="1400" dirty="0" err="1"/>
              <a:t>facilitar</a:t>
            </a:r>
            <a:r>
              <a:rPr lang="en-US" sz="1400" dirty="0"/>
              <a:t> o </a:t>
            </a:r>
            <a:r>
              <a:rPr lang="en-US" sz="1400" dirty="0" err="1"/>
              <a:t>aprendizado</a:t>
            </a:r>
            <a:r>
              <a:rPr lang="en-US" sz="1400" dirty="0"/>
              <a:t> de </a:t>
            </a:r>
            <a:r>
              <a:rPr lang="en-US" sz="1400" dirty="0" err="1"/>
              <a:t>idosos</a:t>
            </a:r>
            <a:r>
              <a:rPr lang="en-US" sz="1400" dirty="0"/>
              <a:t> no </a:t>
            </a:r>
            <a:r>
              <a:rPr lang="en-US" sz="1400" dirty="0" err="1"/>
              <a:t>segmento</a:t>
            </a:r>
            <a:r>
              <a:rPr lang="en-US" sz="1400" dirty="0"/>
              <a:t> da inform</a:t>
            </a:r>
            <a:r>
              <a:rPr lang="pt-BR" sz="1400" dirty="0"/>
              <a:t>ática. Já o Grupo 6 tem como tema ‘</a:t>
            </a:r>
            <a:r>
              <a:rPr lang="en-US" sz="1400" dirty="0"/>
              <a:t>O </a:t>
            </a:r>
            <a:r>
              <a:rPr lang="en-US" sz="1400" dirty="0" err="1"/>
              <a:t>acesso</a:t>
            </a:r>
            <a:r>
              <a:rPr lang="en-US" sz="1400" dirty="0"/>
              <a:t> das </a:t>
            </a:r>
            <a:r>
              <a:rPr lang="en-US" sz="1400" dirty="0" err="1"/>
              <a:t>pessoas</a:t>
            </a:r>
            <a:r>
              <a:rPr lang="en-US" sz="1400" dirty="0"/>
              <a:t> com </a:t>
            </a:r>
            <a:r>
              <a:rPr lang="en-US" sz="1400" dirty="0" err="1"/>
              <a:t>deficiência</a:t>
            </a:r>
            <a:r>
              <a:rPr lang="en-US" sz="1400" dirty="0"/>
              <a:t> visual </a:t>
            </a:r>
            <a:r>
              <a:rPr lang="en-US" sz="1400" dirty="0" err="1"/>
              <a:t>aos</a:t>
            </a:r>
            <a:r>
              <a:rPr lang="en-US" sz="1400" dirty="0"/>
              <a:t> </a:t>
            </a:r>
            <a:r>
              <a:rPr lang="en-US" sz="1400" dirty="0" err="1"/>
              <a:t>ônibus</a:t>
            </a:r>
            <a:r>
              <a:rPr lang="en-US" sz="1400" dirty="0"/>
              <a:t/>
            </a:r>
            <a:br>
              <a:rPr lang="en-US" sz="1400" dirty="0"/>
            </a:br>
            <a:r>
              <a:rPr lang="en-US" sz="1400" dirty="0" err="1"/>
              <a:t>na</a:t>
            </a:r>
            <a:r>
              <a:rPr lang="en-US" sz="1400" dirty="0"/>
              <a:t> </a:t>
            </a:r>
            <a:r>
              <a:rPr lang="en-US" sz="1400" dirty="0" err="1"/>
              <a:t>cidade</a:t>
            </a:r>
            <a:r>
              <a:rPr lang="en-US" sz="1400" dirty="0"/>
              <a:t> de São Paulo</a:t>
            </a:r>
            <a:r>
              <a:rPr lang="pt-BR" sz="1400" dirty="0"/>
              <a:t>’ onde o grupo propõe, como protótipo, um produto parecido com um celular, onde este ajudaria deficientes visuais a saber quais ônibus estariam chegando no ponto, facilitando a acessibilidade deste meio. O Grupo 7 tinha como objetivo criar um protótipo de projeto musical adequado a comunidades próximas a região do Taboão da Serra através da técnica do </a:t>
            </a:r>
            <a:r>
              <a:rPr lang="pt-BR" sz="1400" i="1" dirty="0"/>
              <a:t>design thinking.</a:t>
            </a:r>
            <a:endParaRPr lang="pt-BR" sz="1200" dirty="0"/>
          </a:p>
          <a:p>
            <a:pPr marL="0" indent="0">
              <a:buNone/>
            </a:pPr>
            <a:endParaRPr lang="en-US" dirty="0" smtClean="0"/>
          </a:p>
          <a:p>
            <a:endParaRPr lang="pt-BR" dirty="0" smtClean="0"/>
          </a:p>
          <a:p>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800" y="6012160"/>
            <a:ext cx="3600400" cy="2404138"/>
          </a:xfrm>
          <a:prstGeom prst="rect">
            <a:avLst/>
          </a:prstGeom>
        </p:spPr>
      </p:pic>
    </p:spTree>
    <p:extLst>
      <p:ext uri="{BB962C8B-B14F-4D97-AF65-F5344CB8AC3E}">
        <p14:creationId xmlns:p14="http://schemas.microsoft.com/office/powerpoint/2010/main" val="1765927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Autofit/>
          </a:bodyPr>
          <a:lstStyle/>
          <a:p>
            <a:r>
              <a:rPr lang="pt-BR" sz="3200" dirty="0" smtClean="0"/>
              <a:t/>
            </a:r>
            <a:br>
              <a:rPr lang="pt-BR" sz="3200" dirty="0" smtClean="0"/>
            </a:br>
            <a:r>
              <a:rPr lang="pt-BR" sz="3200" dirty="0" smtClean="0"/>
              <a:t>AULA 15</a:t>
            </a:r>
            <a:br>
              <a:rPr lang="pt-BR" sz="3200" dirty="0" smtClean="0"/>
            </a:br>
            <a:r>
              <a:rPr lang="pt-BR" sz="3200" dirty="0" smtClean="0"/>
              <a:t>Apresentação </a:t>
            </a:r>
            <a:r>
              <a:rPr lang="pt-BR" sz="3200" dirty="0"/>
              <a:t>Relatórios dos Grupos do </a:t>
            </a:r>
            <a:r>
              <a:rPr lang="pt-BR" sz="3200" dirty="0" smtClean="0"/>
              <a:t>Terceiro </a:t>
            </a:r>
            <a:r>
              <a:rPr lang="pt-BR" sz="3200" dirty="0"/>
              <a:t>Dia</a:t>
            </a:r>
          </a:p>
        </p:txBody>
      </p:sp>
      <p:sp>
        <p:nvSpPr>
          <p:cNvPr id="2" name="Espaço Reservado para Conteúdo 1"/>
          <p:cNvSpPr>
            <a:spLocks noGrp="1"/>
          </p:cNvSpPr>
          <p:nvPr>
            <p:ph sz="quarter" idx="1"/>
          </p:nvPr>
        </p:nvSpPr>
        <p:spPr/>
        <p:txBody>
          <a:bodyPr>
            <a:normAutofit/>
          </a:bodyPr>
          <a:lstStyle/>
          <a:p>
            <a:pPr marL="0" indent="0">
              <a:buNone/>
            </a:pPr>
            <a:r>
              <a:rPr lang="pt-BR" sz="1600" dirty="0"/>
              <a:t>O Grupo 8 realizou um trabalho sobre melhorias no sistema de informação da CPTM sobre imprevistos, com um protótipo de um sistema integrado nas estações. Já o  Grupo 9 falou sobre os problemas enfrentados por moradores da região central São Paulo, com um plano de reestruturação e um protótipo de criação de um “Centro Cultural”. Enquanto o  Grupo 10 nos mostrou um projeto de ‘recolocação’ do idoso na sociedade.</a:t>
            </a:r>
          </a:p>
          <a:p>
            <a:pPr marL="0" indent="0">
              <a:buNone/>
            </a:pPr>
            <a:endParaRPr lang="en-US" dirty="0" smtClean="0"/>
          </a:p>
          <a:p>
            <a:endParaRPr lang="pt-BR" dirty="0" smtClean="0"/>
          </a:p>
          <a:p>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728" y="5724128"/>
            <a:ext cx="4248894" cy="2919401"/>
          </a:xfrm>
          <a:prstGeom prst="rect">
            <a:avLst/>
          </a:prstGeom>
        </p:spPr>
      </p:pic>
    </p:spTree>
    <p:extLst>
      <p:ext uri="{BB962C8B-B14F-4D97-AF65-F5344CB8AC3E}">
        <p14:creationId xmlns:p14="http://schemas.microsoft.com/office/powerpoint/2010/main" val="3716561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AULA 1 </a:t>
            </a:r>
            <a:br>
              <a:rPr lang="pt-BR" dirty="0" smtClean="0"/>
            </a:br>
            <a:r>
              <a:rPr lang="pt-BR" dirty="0" smtClean="0"/>
              <a:t>Declaração Universal dos Direitos Humanos</a:t>
            </a:r>
            <a:endParaRPr lang="pt-BR" dirty="0"/>
          </a:p>
        </p:txBody>
      </p:sp>
      <p:sp>
        <p:nvSpPr>
          <p:cNvPr id="3" name="Espaço Reservado para Conteúdo 2"/>
          <p:cNvSpPr>
            <a:spLocks noGrp="1"/>
          </p:cNvSpPr>
          <p:nvPr>
            <p:ph idx="1"/>
          </p:nvPr>
        </p:nvSpPr>
        <p:spPr/>
        <p:txBody>
          <a:bodyPr>
            <a:normAutofit fontScale="77500" lnSpcReduction="20000"/>
          </a:bodyPr>
          <a:lstStyle/>
          <a:p>
            <a:pPr marL="68580" indent="0">
              <a:buNone/>
            </a:pPr>
            <a:r>
              <a:rPr lang="pt-BR" sz="1600" dirty="0"/>
              <a:t>A primeira aula de PET ( Psicologia Educação e Temas Contemporâneos) </a:t>
            </a:r>
            <a:r>
              <a:rPr lang="pt-BR" sz="1600" dirty="0" smtClean="0"/>
              <a:t>teve como tema a Declaração Universal dos Direitos </a:t>
            </a:r>
            <a:r>
              <a:rPr lang="pt-BR" sz="1600" dirty="0"/>
              <a:t>Humanos e </a:t>
            </a:r>
            <a:r>
              <a:rPr lang="pt-BR" sz="1600" dirty="0" smtClean="0"/>
              <a:t>seus </a:t>
            </a:r>
            <a:r>
              <a:rPr lang="pt-BR" sz="1600" dirty="0"/>
              <a:t>reflexos na </a:t>
            </a:r>
            <a:r>
              <a:rPr lang="pt-BR" sz="1600" dirty="0" smtClean="0"/>
              <a:t>atualidade. Para compreender melhor os direitos humanos, nós os estudamos </a:t>
            </a:r>
            <a:r>
              <a:rPr lang="pt-BR" sz="1600" dirty="0"/>
              <a:t>um </a:t>
            </a:r>
            <a:r>
              <a:rPr lang="pt-BR" sz="1600" dirty="0" smtClean="0"/>
              <a:t>pouco, desde sua a </a:t>
            </a:r>
            <a:r>
              <a:rPr lang="pt-BR" sz="1600" dirty="0"/>
              <a:t>historia </a:t>
            </a:r>
            <a:r>
              <a:rPr lang="pt-BR" sz="1600" dirty="0" smtClean="0"/>
              <a:t>ate sua aplicação. A Declaração Universal </a:t>
            </a:r>
            <a:r>
              <a:rPr lang="pt-BR" sz="1600" dirty="0"/>
              <a:t>foi criada em </a:t>
            </a:r>
            <a:r>
              <a:rPr lang="pt-BR" sz="1600" dirty="0" smtClean="0"/>
              <a:t>1948, após </a:t>
            </a:r>
            <a:r>
              <a:rPr lang="pt-BR" sz="1600" dirty="0"/>
              <a:t>a </a:t>
            </a:r>
            <a:r>
              <a:rPr lang="pt-BR" sz="1600" dirty="0" smtClean="0"/>
              <a:t>Segunda Guerra Mundial </a:t>
            </a:r>
            <a:r>
              <a:rPr lang="pt-BR" sz="1600" dirty="0"/>
              <a:t>e a criação </a:t>
            </a:r>
            <a:r>
              <a:rPr lang="pt-BR" sz="1600" dirty="0" smtClean="0"/>
              <a:t>da Organização </a:t>
            </a:r>
            <a:r>
              <a:rPr lang="pt-BR" sz="1600" dirty="0"/>
              <a:t>das </a:t>
            </a:r>
            <a:r>
              <a:rPr lang="pt-BR" sz="1600" dirty="0" smtClean="0"/>
              <a:t>Nações Unidas </a:t>
            </a:r>
            <a:r>
              <a:rPr lang="pt-BR" sz="1600" dirty="0"/>
              <a:t>(</a:t>
            </a:r>
            <a:r>
              <a:rPr lang="pt-BR" sz="1600" dirty="0" smtClean="0"/>
              <a:t>ONU). Ela foi criada e implementada no pós guerra em forma de contrato, onde todos os signatários concordavam </a:t>
            </a:r>
            <a:r>
              <a:rPr lang="pt-BR" sz="1600" dirty="0" smtClean="0"/>
              <a:t>que algumas </a:t>
            </a:r>
            <a:r>
              <a:rPr lang="pt-BR" sz="1600" dirty="0" smtClean="0"/>
              <a:t>praticas, que foram feitas na guerra, e de alguma forma denegria e humilhava o ser </a:t>
            </a:r>
            <a:r>
              <a:rPr lang="pt-BR" sz="1600" dirty="0" smtClean="0"/>
              <a:t>humano, eram absurdas e estariam vetadas. </a:t>
            </a:r>
            <a:r>
              <a:rPr lang="pt-BR" sz="1600" dirty="0" smtClean="0"/>
              <a:t>O primeiro </a:t>
            </a:r>
            <a:r>
              <a:rPr lang="pt-BR" sz="1600" dirty="0"/>
              <a:t>artigo dos direitos humanos </a:t>
            </a:r>
            <a:r>
              <a:rPr lang="pt-BR" sz="1600" dirty="0" smtClean="0"/>
              <a:t>diz: "Todas </a:t>
            </a:r>
            <a:r>
              <a:rPr lang="pt-BR" sz="1600" dirty="0"/>
              <a:t>as pessoas nascem livres </a:t>
            </a:r>
            <a:r>
              <a:rPr lang="pt-BR" sz="1600" dirty="0" smtClean="0"/>
              <a:t>e iguais </a:t>
            </a:r>
            <a:r>
              <a:rPr lang="pt-BR" sz="1600" dirty="0"/>
              <a:t>em dignidade e direitos. São dotadas de razão e consciência e devem agir </a:t>
            </a:r>
            <a:r>
              <a:rPr lang="pt-BR" sz="1600" dirty="0" smtClean="0"/>
              <a:t>em relação </a:t>
            </a:r>
            <a:r>
              <a:rPr lang="pt-BR" sz="1600" dirty="0"/>
              <a:t>umas às outras com espírito de </a:t>
            </a:r>
            <a:r>
              <a:rPr lang="pt-BR" sz="1600" dirty="0" smtClean="0"/>
              <a:t>fraternidade." Neste trecho, compreendemos um direito básico a todo ser, a Liberdade. </a:t>
            </a:r>
          </a:p>
          <a:p>
            <a:pPr marL="68580" indent="0">
              <a:buNone/>
            </a:pPr>
            <a:endParaRPr lang="pt-BR" dirty="0"/>
          </a:p>
          <a:p>
            <a:pPr marL="68580" indent="0">
              <a:buNone/>
            </a:pPr>
            <a:endParaRPr lang="pt-BR" dirty="0" smtClean="0"/>
          </a:p>
          <a:p>
            <a:pPr marL="1886508" lvl="8" indent="0" algn="r">
              <a:spcBef>
                <a:spcPts val="800"/>
              </a:spcBef>
              <a:buNone/>
            </a:pPr>
            <a:r>
              <a:rPr lang="pt-BR" dirty="0" smtClean="0"/>
              <a:t>Esta </a:t>
            </a:r>
            <a:r>
              <a:rPr lang="pt-BR" dirty="0" smtClean="0"/>
              <a:t>imagem mostra uma forma da igreja, neste caso, abordar o homossexualismo, como se fosse uma coisa inaceitável, como se homossexuais não pudessem acreditar em Deus e expressar sua fé do mesmo jeito que uma pessoa hetero. </a:t>
            </a:r>
            <a:r>
              <a:rPr lang="pt-BR" dirty="0" smtClean="0"/>
              <a:t>Totalmente contra </a:t>
            </a:r>
            <a:r>
              <a:rPr lang="pt-BR" dirty="0" smtClean="0"/>
              <a:t>o primeiro artigo, o da Liberdade.               </a:t>
            </a:r>
            <a:r>
              <a:rPr lang="pt-BR" dirty="0" smtClean="0"/>
              <a:t>Um absurdo na minha opini</a:t>
            </a:r>
            <a:r>
              <a:rPr lang="pt-BR" dirty="0" smtClean="0"/>
              <a:t>ão</a:t>
            </a:r>
            <a:r>
              <a:rPr lang="pt-BR" dirty="0" smtClean="0"/>
              <a:t>.</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712" y="5724128"/>
            <a:ext cx="1797320" cy="1872208"/>
          </a:xfrm>
          <a:prstGeom prst="rect">
            <a:avLst/>
          </a:prstGeom>
        </p:spPr>
      </p:pic>
    </p:spTree>
    <p:extLst>
      <p:ext uri="{BB962C8B-B14F-4D97-AF65-F5344CB8AC3E}">
        <p14:creationId xmlns:p14="http://schemas.microsoft.com/office/powerpoint/2010/main" val="1563576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AULA 3</a:t>
            </a:r>
            <a:br>
              <a:rPr lang="pt-BR" dirty="0" smtClean="0"/>
            </a:br>
            <a:r>
              <a:rPr lang="pt-BR" dirty="0" smtClean="0"/>
              <a:t>Design Thinking</a:t>
            </a:r>
            <a:endParaRPr lang="pt-BR" dirty="0"/>
          </a:p>
        </p:txBody>
      </p:sp>
      <p:sp>
        <p:nvSpPr>
          <p:cNvPr id="3" name="Espaço Reservado para Conteúdo 2"/>
          <p:cNvSpPr>
            <a:spLocks noGrp="1"/>
          </p:cNvSpPr>
          <p:nvPr>
            <p:ph idx="1"/>
          </p:nvPr>
        </p:nvSpPr>
        <p:spPr/>
        <p:txBody>
          <a:bodyPr>
            <a:normAutofit fontScale="55000" lnSpcReduction="20000"/>
          </a:bodyPr>
          <a:lstStyle/>
          <a:p>
            <a:pPr marL="68580" indent="0">
              <a:buNone/>
            </a:pPr>
            <a:r>
              <a:rPr lang="pt-BR" dirty="0"/>
              <a:t>O Design Thinking é uma técnica baseada no </a:t>
            </a:r>
            <a:r>
              <a:rPr lang="pt-BR" dirty="0" err="1"/>
              <a:t>Human</a:t>
            </a:r>
            <a:r>
              <a:rPr lang="pt-BR" dirty="0"/>
              <a:t> </a:t>
            </a:r>
            <a:r>
              <a:rPr lang="pt-BR" dirty="0" err="1"/>
              <a:t>Centered</a:t>
            </a:r>
            <a:r>
              <a:rPr lang="pt-BR" dirty="0"/>
              <a:t> Design (HCD),  onde o ser humano é o centro do processo. O processo é baseado no HCD: Hear(Ouvir), </a:t>
            </a:r>
            <a:r>
              <a:rPr lang="pt-BR" dirty="0" err="1"/>
              <a:t>Create</a:t>
            </a:r>
            <a:r>
              <a:rPr lang="pt-BR" dirty="0"/>
              <a:t>(Criar) e </a:t>
            </a:r>
            <a:r>
              <a:rPr lang="pt-BR" dirty="0" err="1"/>
              <a:t>Deliver</a:t>
            </a:r>
            <a:r>
              <a:rPr lang="pt-BR" dirty="0"/>
              <a:t>(Implementar</a:t>
            </a:r>
            <a:r>
              <a:rPr lang="pt-BR" dirty="0" smtClean="0"/>
              <a:t>). Ou seja, a principal ideia do Design Thinking é desenvolver soluções, a partir de um problema, de forma inteligente e inovadora, onde a parte principal não é a solução e sim todo o processo, focado no usuário final.</a:t>
            </a:r>
            <a:endParaRPr lang="pt-BR" dirty="0"/>
          </a:p>
          <a:p>
            <a:pPr marL="68580" indent="0">
              <a:buNone/>
            </a:pPr>
            <a:r>
              <a:rPr lang="pt-BR" dirty="0" smtClean="0"/>
              <a:t>O </a:t>
            </a:r>
            <a:r>
              <a:rPr lang="pt-BR" dirty="0"/>
              <a:t>primeiro passo é definir o problema, após isso, você busca a necessidade </a:t>
            </a:r>
            <a:r>
              <a:rPr lang="pt-BR" dirty="0" smtClean="0"/>
              <a:t>do usuário, procurando saber apenas do que ele precisa e não do que você supõe que ele precisa. </a:t>
            </a:r>
            <a:r>
              <a:rPr lang="pt-BR" dirty="0"/>
              <a:t>Após </a:t>
            </a:r>
            <a:r>
              <a:rPr lang="pt-BR" dirty="0" smtClean="0"/>
              <a:t>isso, um protótipo é desenvolvido a partir do questionamento dos usuários, juntando o grupo responsável pelo projeto e discutindo suas ideias. Após isso o protótipo é posto em pratica, sendo uma lei ou um produto. Segundo o livro HCD, os três processos são estes</a:t>
            </a:r>
            <a:r>
              <a:rPr lang="en-US" dirty="0" smtClean="0"/>
              <a:t>:</a:t>
            </a:r>
          </a:p>
          <a:p>
            <a:pPr algn="just"/>
            <a:r>
              <a:rPr lang="en-US" dirty="0" err="1"/>
              <a:t>Ouvir</a:t>
            </a:r>
            <a:r>
              <a:rPr lang="en-US" dirty="0"/>
              <a:t>: </a:t>
            </a:r>
            <a:r>
              <a:rPr lang="pt-BR" dirty="0"/>
              <a:t>Durante a fase “Ouvir”, sua equipe de Design coletará histórias e a partir das </a:t>
            </a:r>
            <a:r>
              <a:rPr lang="pt-BR" dirty="0" smtClean="0"/>
              <a:t>sugestões </a:t>
            </a:r>
            <a:r>
              <a:rPr lang="pt-BR" dirty="0"/>
              <a:t>das pessoas obter respostas para satisfazer sua. Você vai organizar e conduzir pesquisas de campo.</a:t>
            </a:r>
            <a:endParaRPr lang="en-US" dirty="0"/>
          </a:p>
          <a:p>
            <a:pPr algn="just"/>
            <a:r>
              <a:rPr lang="en-US" dirty="0"/>
              <a:t>Criar: </a:t>
            </a:r>
            <a:r>
              <a:rPr lang="pt-BR" dirty="0"/>
              <a:t>Na fase “Criar”, você vai trabalhar em equipe no formato de seminários para traduzir em estruturas, oportunidades, soluções e protótipos o que ouviu dos usuários. Durante essa fase você passará do pensamento concreto ao abstrato de forma a identiﬁcar temas e oportunidades para, mais tarde, voltar ao concreto com a criação de soluções e protótipos</a:t>
            </a:r>
            <a:endParaRPr lang="en-US" dirty="0"/>
          </a:p>
          <a:p>
            <a:pPr marL="68580" indent="0">
              <a:buNone/>
            </a:pPr>
            <a:endParaRPr lang="en-US" dirty="0" smtClean="0"/>
          </a:p>
          <a:p>
            <a:pPr marL="68580" indent="0">
              <a:buNone/>
            </a:pPr>
            <a:endParaRPr lang="en-US" dirty="0"/>
          </a:p>
          <a:p>
            <a:pPr marL="68580" indent="0">
              <a:buNone/>
            </a:pPr>
            <a:endParaRPr lang="pt-BR" dirty="0"/>
          </a:p>
        </p:txBody>
      </p:sp>
    </p:spTree>
    <p:extLst>
      <p:ext uri="{BB962C8B-B14F-4D97-AF65-F5344CB8AC3E}">
        <p14:creationId xmlns:p14="http://schemas.microsoft.com/office/powerpoint/2010/main" val="2747642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AULA 3</a:t>
            </a:r>
            <a:br>
              <a:rPr lang="pt-BR" dirty="0" smtClean="0"/>
            </a:br>
            <a:r>
              <a:rPr lang="pt-BR" dirty="0" smtClean="0"/>
              <a:t>Design Thinking</a:t>
            </a:r>
            <a:endParaRPr lang="pt-BR" dirty="0"/>
          </a:p>
        </p:txBody>
      </p:sp>
      <p:sp>
        <p:nvSpPr>
          <p:cNvPr id="3" name="Espaço Reservado para Conteúdo 2"/>
          <p:cNvSpPr>
            <a:spLocks noGrp="1"/>
          </p:cNvSpPr>
          <p:nvPr>
            <p:ph idx="1"/>
          </p:nvPr>
        </p:nvSpPr>
        <p:spPr/>
        <p:txBody>
          <a:bodyPr>
            <a:normAutofit/>
          </a:bodyPr>
          <a:lstStyle/>
          <a:p>
            <a:r>
              <a:rPr lang="en-US" sz="1100" dirty="0"/>
              <a:t>Implementar: </a:t>
            </a:r>
            <a:r>
              <a:rPr lang="pt-BR" sz="1100" dirty="0"/>
              <a:t>A fase “Implementar” marca o início da implementação de soluções através de um sistema rápido de modelagem de custos e receitas, estimativas de capacitação e planejamento de  implementação. Essa fase o ajudará a lançar novas soluções.</a:t>
            </a:r>
            <a:endParaRPr lang="en-US" sz="1100" dirty="0"/>
          </a:p>
          <a:p>
            <a:pPr marL="68580" indent="0">
              <a:buNone/>
            </a:pPr>
            <a:endParaRPr lang="en-US" dirty="0" smtClean="0"/>
          </a:p>
          <a:p>
            <a:pPr marL="68580" indent="0">
              <a:buNone/>
            </a:pPr>
            <a:endParaRPr lang="en-US" dirty="0"/>
          </a:p>
          <a:p>
            <a:pPr marL="1847088" lvl="8" indent="0" algn="r">
              <a:buNone/>
            </a:pPr>
            <a:r>
              <a:rPr lang="en-US" sz="1200" dirty="0" err="1" smtClean="0"/>
              <a:t>Iphone</a:t>
            </a:r>
            <a:r>
              <a:rPr lang="en-US" sz="1200" dirty="0" smtClean="0"/>
              <a:t>, um </a:t>
            </a:r>
            <a:r>
              <a:rPr lang="en-US" sz="1200" dirty="0" err="1" smtClean="0"/>
              <a:t>produto</a:t>
            </a:r>
            <a:r>
              <a:rPr lang="en-US" sz="1200" dirty="0" smtClean="0"/>
              <a:t> </a:t>
            </a:r>
            <a:r>
              <a:rPr lang="en-US" sz="1200" dirty="0" err="1" smtClean="0"/>
              <a:t>na</a:t>
            </a:r>
            <a:r>
              <a:rPr lang="en-US" sz="1200" dirty="0" smtClean="0"/>
              <a:t> </a:t>
            </a:r>
            <a:r>
              <a:rPr lang="en-US" sz="1200" dirty="0" err="1" smtClean="0"/>
              <a:t>qual</a:t>
            </a:r>
            <a:r>
              <a:rPr lang="en-US" sz="1200" dirty="0" smtClean="0"/>
              <a:t> </a:t>
            </a:r>
          </a:p>
          <a:p>
            <a:pPr marL="1847088" lvl="8" indent="0" algn="r">
              <a:buNone/>
            </a:pPr>
            <a:r>
              <a:rPr lang="en-US" sz="1200" dirty="0" smtClean="0"/>
              <a:t>  </a:t>
            </a:r>
            <a:r>
              <a:rPr lang="en-US" sz="1200" dirty="0" err="1" smtClean="0"/>
              <a:t>sua</a:t>
            </a:r>
            <a:r>
              <a:rPr lang="en-US" sz="1200" dirty="0" smtClean="0"/>
              <a:t> </a:t>
            </a:r>
            <a:r>
              <a:rPr lang="en-US" sz="1200" dirty="0" err="1" smtClean="0"/>
              <a:t>idealizaçãoo</a:t>
            </a:r>
            <a:r>
              <a:rPr lang="en-US" sz="1200" dirty="0" smtClean="0"/>
              <a:t> </a:t>
            </a:r>
            <a:r>
              <a:rPr lang="en-US" sz="1200" dirty="0" err="1" smtClean="0"/>
              <a:t>foi</a:t>
            </a:r>
            <a:r>
              <a:rPr lang="en-US" sz="1200" dirty="0" smtClean="0"/>
              <a:t> </a:t>
            </a:r>
            <a:r>
              <a:rPr lang="en-US" sz="1200" dirty="0" err="1" smtClean="0"/>
              <a:t>baseada</a:t>
            </a:r>
            <a:endParaRPr lang="en-US" sz="1200" dirty="0" smtClean="0"/>
          </a:p>
          <a:p>
            <a:pPr marL="1847088" lvl="8" indent="0" algn="r">
              <a:buNone/>
            </a:pPr>
            <a:r>
              <a:rPr lang="en-US" sz="1200" dirty="0" err="1" smtClean="0"/>
              <a:t>nos</a:t>
            </a:r>
            <a:r>
              <a:rPr lang="en-US" sz="1200" dirty="0" smtClean="0"/>
              <a:t> </a:t>
            </a:r>
            <a:r>
              <a:rPr lang="en-US" sz="1200" dirty="0" err="1" smtClean="0"/>
              <a:t>processos</a:t>
            </a:r>
            <a:r>
              <a:rPr lang="en-US" sz="1200" dirty="0" smtClean="0"/>
              <a:t> do</a:t>
            </a:r>
          </a:p>
          <a:p>
            <a:pPr marL="1847088" lvl="8" indent="0" algn="r">
              <a:buNone/>
            </a:pPr>
            <a:r>
              <a:rPr lang="en-US" sz="1200" dirty="0" smtClean="0"/>
              <a:t> Design Thinking</a:t>
            </a:r>
            <a:endParaRPr lang="pt-BR" sz="1200"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712" y="4283968"/>
            <a:ext cx="2520280" cy="3800582"/>
          </a:xfrm>
          <a:prstGeom prst="rect">
            <a:avLst/>
          </a:prstGeom>
        </p:spPr>
      </p:pic>
    </p:spTree>
    <p:extLst>
      <p:ext uri="{BB962C8B-B14F-4D97-AF65-F5344CB8AC3E}">
        <p14:creationId xmlns:p14="http://schemas.microsoft.com/office/powerpoint/2010/main" val="64585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pt-BR" dirty="0"/>
              <a:t>AULA 6</a:t>
            </a:r>
            <a:br>
              <a:rPr lang="pt-BR" dirty="0"/>
            </a:br>
            <a:r>
              <a:rPr lang="pt-BR" dirty="0"/>
              <a:t>O Conhecimento nas Sociedades Contemporâneas</a:t>
            </a:r>
          </a:p>
        </p:txBody>
      </p:sp>
      <p:sp>
        <p:nvSpPr>
          <p:cNvPr id="2" name="Espaço Reservado para Conteúdo 1"/>
          <p:cNvSpPr>
            <a:spLocks noGrp="1"/>
          </p:cNvSpPr>
          <p:nvPr>
            <p:ph sz="quarter" idx="4294967295"/>
          </p:nvPr>
        </p:nvSpPr>
        <p:spPr>
          <a:xfrm>
            <a:off x="442931" y="3131840"/>
            <a:ext cx="6011699" cy="1533466"/>
          </a:xfrm>
          <a:prstGeom prst="rect">
            <a:avLst/>
          </a:prstGeom>
        </p:spPr>
        <p:txBody>
          <a:bodyPr>
            <a:normAutofit fontScale="85000" lnSpcReduction="10000"/>
          </a:bodyPr>
          <a:lstStyle/>
          <a:p>
            <a:pPr marL="0" indent="0">
              <a:buNone/>
            </a:pPr>
            <a:r>
              <a:rPr lang="en-US" sz="1800" dirty="0" err="1" smtClean="0"/>
              <a:t>Desde</a:t>
            </a:r>
            <a:r>
              <a:rPr lang="en-US" sz="1800" dirty="0" smtClean="0"/>
              <a:t> a </a:t>
            </a:r>
            <a:r>
              <a:rPr lang="en-US" sz="1800" dirty="0" err="1" smtClean="0"/>
              <a:t>antiguidade</a:t>
            </a:r>
            <a:r>
              <a:rPr lang="en-US" sz="1800" dirty="0" smtClean="0"/>
              <a:t> o </a:t>
            </a:r>
            <a:r>
              <a:rPr lang="en-US" sz="1800" dirty="0" err="1" smtClean="0"/>
              <a:t>conhecimento</a:t>
            </a:r>
            <a:r>
              <a:rPr lang="en-US" sz="1800" dirty="0" smtClean="0"/>
              <a:t> </a:t>
            </a:r>
            <a:r>
              <a:rPr lang="en-US" sz="1800" dirty="0" err="1" smtClean="0"/>
              <a:t>foi</a:t>
            </a:r>
            <a:r>
              <a:rPr lang="en-US" sz="1800" dirty="0" smtClean="0"/>
              <a:t> </a:t>
            </a:r>
            <a:r>
              <a:rPr lang="en-US" sz="1800" dirty="0" err="1" smtClean="0"/>
              <a:t>passado</a:t>
            </a:r>
            <a:r>
              <a:rPr lang="en-US" sz="1800" dirty="0" smtClean="0"/>
              <a:t> </a:t>
            </a:r>
            <a:r>
              <a:rPr lang="en-US" sz="1800" dirty="0" err="1" smtClean="0"/>
              <a:t>em</a:t>
            </a:r>
            <a:r>
              <a:rPr lang="en-US" sz="1800" dirty="0" smtClean="0"/>
              <a:t> um </a:t>
            </a:r>
            <a:r>
              <a:rPr lang="en-US" sz="1800" dirty="0" err="1" smtClean="0"/>
              <a:t>formato</a:t>
            </a:r>
            <a:r>
              <a:rPr lang="en-US" sz="1800" dirty="0" smtClean="0"/>
              <a:t> vertical, </a:t>
            </a:r>
            <a:r>
              <a:rPr lang="en-US" sz="1800" dirty="0" err="1" smtClean="0"/>
              <a:t>onde</a:t>
            </a:r>
            <a:r>
              <a:rPr lang="en-US" sz="1800" dirty="0" smtClean="0"/>
              <a:t> </a:t>
            </a:r>
            <a:r>
              <a:rPr lang="en-US" sz="1800" dirty="0" err="1" smtClean="0"/>
              <a:t>há</a:t>
            </a:r>
            <a:r>
              <a:rPr lang="en-US" sz="1800" dirty="0" smtClean="0"/>
              <a:t> </a:t>
            </a:r>
            <a:r>
              <a:rPr lang="en-US" sz="1800" dirty="0" err="1" smtClean="0"/>
              <a:t>uma</a:t>
            </a:r>
            <a:r>
              <a:rPr lang="en-US" sz="1800" dirty="0" smtClean="0"/>
              <a:t> </a:t>
            </a:r>
            <a:r>
              <a:rPr lang="en-US" sz="1800" dirty="0" err="1" smtClean="0"/>
              <a:t>pessoa</a:t>
            </a:r>
            <a:r>
              <a:rPr lang="en-US" sz="1800" dirty="0" smtClean="0"/>
              <a:t>, professor, dado </a:t>
            </a:r>
            <a:r>
              <a:rPr lang="en-US" sz="1800" dirty="0" err="1" smtClean="0"/>
              <a:t>como</a:t>
            </a:r>
            <a:r>
              <a:rPr lang="en-US" sz="1800" dirty="0" smtClean="0"/>
              <a:t> o </a:t>
            </a:r>
            <a:r>
              <a:rPr lang="en-US" sz="1800" dirty="0" err="1" smtClean="0"/>
              <a:t>detentor</a:t>
            </a:r>
            <a:r>
              <a:rPr lang="en-US" sz="1800" dirty="0" smtClean="0"/>
              <a:t> do </a:t>
            </a:r>
            <a:r>
              <a:rPr lang="en-US" sz="1800" dirty="0" err="1" smtClean="0"/>
              <a:t>conhecimento</a:t>
            </a:r>
            <a:r>
              <a:rPr lang="en-US" sz="1800" dirty="0" smtClean="0"/>
              <a:t>, </a:t>
            </a:r>
            <a:r>
              <a:rPr lang="en-US" sz="1800" dirty="0" err="1" smtClean="0"/>
              <a:t>que</a:t>
            </a:r>
            <a:r>
              <a:rPr lang="en-US" sz="1800" dirty="0" smtClean="0"/>
              <a:t> é dado </a:t>
            </a:r>
            <a:r>
              <a:rPr lang="en-US" sz="1800" dirty="0" err="1" smtClean="0"/>
              <a:t>como</a:t>
            </a:r>
            <a:r>
              <a:rPr lang="en-US" sz="1800" dirty="0" smtClean="0"/>
              <a:t> </a:t>
            </a:r>
            <a:r>
              <a:rPr lang="en-US" sz="1800" dirty="0" err="1" smtClean="0"/>
              <a:t>unica</a:t>
            </a:r>
            <a:r>
              <a:rPr lang="en-US" sz="1800" dirty="0" smtClean="0"/>
              <a:t> </a:t>
            </a:r>
            <a:r>
              <a:rPr lang="en-US" sz="1800" dirty="0" err="1" smtClean="0"/>
              <a:t>fonte</a:t>
            </a:r>
            <a:r>
              <a:rPr lang="en-US" sz="1800" dirty="0" smtClean="0"/>
              <a:t> de </a:t>
            </a:r>
            <a:r>
              <a:rPr lang="en-US" sz="1800" dirty="0" err="1" smtClean="0"/>
              <a:t>conhecimento</a:t>
            </a:r>
            <a:r>
              <a:rPr lang="en-US" sz="1800" dirty="0" smtClean="0"/>
              <a:t>. Um </a:t>
            </a:r>
            <a:r>
              <a:rPr lang="en-US" sz="1800" dirty="0" err="1" smtClean="0"/>
              <a:t>fato</a:t>
            </a:r>
            <a:r>
              <a:rPr lang="en-US" sz="1800" dirty="0" smtClean="0"/>
              <a:t>  </a:t>
            </a:r>
            <a:r>
              <a:rPr lang="en-US" sz="1800" dirty="0" err="1" smtClean="0"/>
              <a:t>que</a:t>
            </a:r>
            <a:r>
              <a:rPr lang="en-US" sz="1800" dirty="0" smtClean="0"/>
              <a:t> </a:t>
            </a:r>
            <a:r>
              <a:rPr lang="en-US" sz="1800" dirty="0" err="1" smtClean="0"/>
              <a:t>demonstra</a:t>
            </a:r>
            <a:r>
              <a:rPr lang="en-US" sz="1800" dirty="0" smtClean="0"/>
              <a:t> </a:t>
            </a:r>
            <a:r>
              <a:rPr lang="en-US" sz="1800" dirty="0" err="1" smtClean="0"/>
              <a:t>essa</a:t>
            </a:r>
            <a:r>
              <a:rPr lang="en-US" sz="1800" dirty="0" smtClean="0"/>
              <a:t> </a:t>
            </a:r>
            <a:r>
              <a:rPr lang="en-US" sz="1800" dirty="0" err="1" smtClean="0"/>
              <a:t>premissa</a:t>
            </a:r>
            <a:r>
              <a:rPr lang="en-US" sz="1800" dirty="0" smtClean="0"/>
              <a:t> é o </a:t>
            </a:r>
            <a:r>
              <a:rPr lang="en-US" sz="1800" dirty="0" err="1" smtClean="0"/>
              <a:t>fato</a:t>
            </a:r>
            <a:r>
              <a:rPr lang="en-US" sz="1800" dirty="0" smtClean="0"/>
              <a:t> de </a:t>
            </a:r>
            <a:r>
              <a:rPr lang="en-US" sz="1800" dirty="0" err="1" smtClean="0"/>
              <a:t>em</a:t>
            </a:r>
            <a:r>
              <a:rPr lang="en-US" sz="1800" dirty="0" smtClean="0"/>
              <a:t> </a:t>
            </a:r>
            <a:r>
              <a:rPr lang="en-US" sz="1800" dirty="0" err="1" smtClean="0"/>
              <a:t>muitas</a:t>
            </a:r>
            <a:r>
              <a:rPr lang="en-US" sz="1800" dirty="0" smtClean="0"/>
              <a:t> </a:t>
            </a:r>
            <a:r>
              <a:rPr lang="en-US" sz="1800" dirty="0" err="1" smtClean="0"/>
              <a:t>salas</a:t>
            </a:r>
            <a:r>
              <a:rPr lang="en-US" sz="1800" dirty="0" smtClean="0"/>
              <a:t> de aula o local </a:t>
            </a:r>
            <a:r>
              <a:rPr lang="en-US" sz="1800" dirty="0" err="1" smtClean="0"/>
              <a:t>onde</a:t>
            </a:r>
            <a:r>
              <a:rPr lang="en-US" sz="1800" dirty="0" smtClean="0"/>
              <a:t> o professor </a:t>
            </a:r>
            <a:r>
              <a:rPr lang="en-US" sz="1800" dirty="0" err="1" smtClean="0"/>
              <a:t>fica</a:t>
            </a:r>
            <a:r>
              <a:rPr lang="en-US" sz="1800" dirty="0" smtClean="0"/>
              <a:t> se </a:t>
            </a:r>
            <a:r>
              <a:rPr lang="en-US" sz="1800" dirty="0" err="1" smtClean="0"/>
              <a:t>localiza</a:t>
            </a:r>
            <a:r>
              <a:rPr lang="en-US" sz="1800" dirty="0" smtClean="0"/>
              <a:t> de forma superior </a:t>
            </a:r>
            <a:r>
              <a:rPr lang="en-US" sz="1800" dirty="0" err="1" smtClean="0"/>
              <a:t>aos</a:t>
            </a:r>
            <a:r>
              <a:rPr lang="en-US" sz="1800" dirty="0" smtClean="0"/>
              <a:t> </a:t>
            </a:r>
            <a:r>
              <a:rPr lang="en-US" sz="1800" dirty="0" err="1" smtClean="0"/>
              <a:t>alunos</a:t>
            </a:r>
            <a:r>
              <a:rPr lang="en-US" dirty="0" smtClean="0"/>
              <a:t>.</a:t>
            </a:r>
            <a:endParaRPr lang="pt-BR" dirty="0"/>
          </a:p>
        </p:txBody>
      </p:sp>
      <p:sp>
        <p:nvSpPr>
          <p:cNvPr id="3" name="Espaço Reservado para Conteúdo 2"/>
          <p:cNvSpPr>
            <a:spLocks noGrp="1"/>
          </p:cNvSpPr>
          <p:nvPr>
            <p:ph sz="quarter" idx="4294967295"/>
          </p:nvPr>
        </p:nvSpPr>
        <p:spPr>
          <a:xfrm>
            <a:off x="405689" y="7398006"/>
            <a:ext cx="6264696" cy="2088232"/>
          </a:xfrm>
          <a:prstGeom prst="rect">
            <a:avLst/>
          </a:prstGeom>
        </p:spPr>
        <p:txBody>
          <a:bodyPr>
            <a:normAutofit/>
          </a:bodyPr>
          <a:lstStyle/>
          <a:p>
            <a:pPr marL="0" indent="0">
              <a:buNone/>
            </a:pPr>
            <a:r>
              <a:rPr lang="pt-BR" sz="1400" dirty="0" smtClean="0"/>
              <a:t>Uma forma de ensino que agrega muito a todos, parte do princípio que ninguém sabe tudo e que tanto o aluno quanto o professor podem ensinar e aprender algo, é uma forma horizontal de ensino</a:t>
            </a:r>
            <a:r>
              <a:rPr lang="en-US" sz="1400" dirty="0" smtClean="0"/>
              <a:t>/</a:t>
            </a:r>
            <a:r>
              <a:rPr lang="pt-BR" sz="1400" dirty="0" smtClean="0"/>
              <a:t>aprendizado, quebrando com o paradigma educacional antigo.</a:t>
            </a:r>
            <a:endParaRPr lang="pt-BR" sz="140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689" y="4499992"/>
            <a:ext cx="2972100" cy="2229075"/>
          </a:xfrm>
          <a:prstGeom prst="rect">
            <a:avLst/>
          </a:prstGeom>
        </p:spPr>
      </p:pic>
      <p:pic>
        <p:nvPicPr>
          <p:cNvPr id="9" name="Image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032" y="5314094"/>
            <a:ext cx="2756076" cy="2067057"/>
          </a:xfrm>
          <a:prstGeom prst="rect">
            <a:avLst/>
          </a:prstGeom>
        </p:spPr>
      </p:pic>
      <p:pic>
        <p:nvPicPr>
          <p:cNvPr id="10" name="Image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4348" y="5295727"/>
            <a:ext cx="1128866" cy="1339681"/>
          </a:xfrm>
          <a:prstGeom prst="rect">
            <a:avLst/>
          </a:prstGeom>
        </p:spPr>
      </p:pic>
    </p:spTree>
    <p:extLst>
      <p:ext uri="{BB962C8B-B14F-4D97-AF65-F5344CB8AC3E}">
        <p14:creationId xmlns:p14="http://schemas.microsoft.com/office/powerpoint/2010/main" val="4126944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2618" y="1259633"/>
            <a:ext cx="5268558" cy="1634586"/>
          </a:xfrm>
        </p:spPr>
        <p:txBody>
          <a:bodyPr>
            <a:noAutofit/>
          </a:bodyPr>
          <a:lstStyle/>
          <a:p>
            <a:r>
              <a:rPr lang="pt-BR" sz="2800" dirty="0" smtClean="0"/>
              <a:t>AULA 7</a:t>
            </a:r>
            <a:br>
              <a:rPr lang="pt-BR" sz="2800" dirty="0" smtClean="0"/>
            </a:br>
            <a:r>
              <a:rPr lang="pt-BR" sz="2800" dirty="0"/>
              <a:t>Conhecimento Transversal I</a:t>
            </a:r>
            <a:r>
              <a:rPr lang="pt-BR" sz="2800" dirty="0" smtClean="0"/>
              <a:t>nterdisciplinaridade </a:t>
            </a:r>
            <a:r>
              <a:rPr lang="pt-BR" sz="2800" dirty="0"/>
              <a:t>e a </a:t>
            </a:r>
            <a:r>
              <a:rPr lang="pt-BR" sz="2800" dirty="0" smtClean="0"/>
              <a:t>Metáfora </a:t>
            </a:r>
            <a:r>
              <a:rPr lang="pt-BR" sz="2800" dirty="0"/>
              <a:t>de </a:t>
            </a:r>
            <a:r>
              <a:rPr lang="pt-BR" sz="2800" dirty="0" smtClean="0"/>
              <a:t>Redes</a:t>
            </a:r>
            <a:endParaRPr lang="pt-BR" sz="2800" dirty="0"/>
          </a:p>
        </p:txBody>
      </p:sp>
      <p:sp>
        <p:nvSpPr>
          <p:cNvPr id="3" name="Espaço Reservado para Conteúdo 2"/>
          <p:cNvSpPr>
            <a:spLocks noGrp="1"/>
          </p:cNvSpPr>
          <p:nvPr>
            <p:ph idx="1"/>
          </p:nvPr>
        </p:nvSpPr>
        <p:spPr/>
        <p:txBody>
          <a:bodyPr>
            <a:normAutofit/>
          </a:bodyPr>
          <a:lstStyle/>
          <a:p>
            <a:pPr marL="68580" indent="0">
              <a:buNone/>
            </a:pPr>
            <a:r>
              <a:rPr lang="pt-BR" sz="1200" dirty="0"/>
              <a:t>Nesta aula nos refletimos sobre os temas de Interdisciplinaridade, Multidisciplinaridade </a:t>
            </a:r>
            <a:r>
              <a:rPr lang="pt-BR" sz="1200" dirty="0" smtClean="0"/>
              <a:t>e Transdisciplinaridade. Só com palavras essas definições são de difícil compreensão, então primeiramente colocarei uma imagem que ajuda a entender isto e depois suas definições.</a:t>
            </a:r>
          </a:p>
          <a:p>
            <a:pPr marL="68580" indent="0">
              <a:buNone/>
            </a:pPr>
            <a:endParaRPr lang="pt-BR" sz="1200"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792" y="4283968"/>
            <a:ext cx="3744416" cy="4248472"/>
          </a:xfrm>
          <a:prstGeom prst="rect">
            <a:avLst/>
          </a:prstGeom>
        </p:spPr>
      </p:pic>
    </p:spTree>
    <p:extLst>
      <p:ext uri="{BB962C8B-B14F-4D97-AF65-F5344CB8AC3E}">
        <p14:creationId xmlns:p14="http://schemas.microsoft.com/office/powerpoint/2010/main" val="182373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2618" y="1259633"/>
            <a:ext cx="5268558" cy="1634586"/>
          </a:xfrm>
        </p:spPr>
        <p:txBody>
          <a:bodyPr>
            <a:noAutofit/>
          </a:bodyPr>
          <a:lstStyle/>
          <a:p>
            <a:r>
              <a:rPr lang="pt-BR" sz="2800" dirty="0" smtClean="0"/>
              <a:t>AULA 7</a:t>
            </a:r>
            <a:br>
              <a:rPr lang="pt-BR" sz="2800" dirty="0" smtClean="0"/>
            </a:br>
            <a:r>
              <a:rPr lang="pt-BR" sz="2800" dirty="0"/>
              <a:t>Conhecimento Transversal I</a:t>
            </a:r>
            <a:r>
              <a:rPr lang="pt-BR" sz="2800" dirty="0" smtClean="0"/>
              <a:t>nterdisciplinaridade </a:t>
            </a:r>
            <a:r>
              <a:rPr lang="pt-BR" sz="2800" dirty="0"/>
              <a:t>e a </a:t>
            </a:r>
            <a:r>
              <a:rPr lang="pt-BR" sz="2800" dirty="0" smtClean="0"/>
              <a:t>Metáfora </a:t>
            </a:r>
            <a:r>
              <a:rPr lang="pt-BR" sz="2800" dirty="0"/>
              <a:t>de </a:t>
            </a:r>
            <a:r>
              <a:rPr lang="pt-BR" sz="2800" dirty="0" smtClean="0"/>
              <a:t>Redes</a:t>
            </a:r>
            <a:endParaRPr lang="pt-BR" sz="2800" dirty="0"/>
          </a:p>
        </p:txBody>
      </p:sp>
      <p:sp>
        <p:nvSpPr>
          <p:cNvPr id="5" name="Espaço Reservado para Texto 4"/>
          <p:cNvSpPr>
            <a:spLocks noGrp="1"/>
          </p:cNvSpPr>
          <p:nvPr>
            <p:ph idx="1"/>
          </p:nvPr>
        </p:nvSpPr>
        <p:spPr>
          <a:xfrm>
            <a:off x="782619" y="3098202"/>
            <a:ext cx="5082988" cy="6045797"/>
          </a:xfrm>
        </p:spPr>
        <p:txBody>
          <a:bodyPr>
            <a:normAutofit fontScale="47500" lnSpcReduction="20000"/>
          </a:bodyPr>
          <a:lstStyle/>
          <a:p>
            <a:pPr indent="-342900" algn="just">
              <a:lnSpc>
                <a:spcPct val="120000"/>
              </a:lnSpc>
            </a:pPr>
            <a:r>
              <a:rPr lang="pt-BR" sz="2100" b="1" dirty="0" smtClean="0"/>
              <a:t>Interdisciplinaridade</a:t>
            </a:r>
            <a:r>
              <a:rPr lang="en-US" sz="2100" b="1" dirty="0" smtClean="0"/>
              <a:t>: </a:t>
            </a:r>
            <a:r>
              <a:rPr lang="pt-BR" sz="2100" dirty="0"/>
              <a:t>Trata-se de um movimento, um conceito e uma prática que está em processo de construção e desenvolvimento dentro das ciências e do ensino das ciências, sendo estes, dois campos distintos nos quais a interdisciplinaridade se faz </a:t>
            </a:r>
            <a:r>
              <a:rPr lang="pt-BR" sz="2100" dirty="0" smtClean="0"/>
              <a:t>presente. Definir </a:t>
            </a:r>
            <a:r>
              <a:rPr lang="pt-BR" sz="2100" dirty="0"/>
              <a:t>um objeto que está em construção, coexistindo com aquele que o estuda é uma tarefa difícil e até certo ponto parcial, uma vez que este objeto está se transformando e se alterando, assim, toda discussão sobre interdisciplinaridade é passível de análise comparativa com o material contemporâneo sobre o tema até que este esteja melhor desenvolvido e articulado, muito mais pela prática do que pela teoria, uma vez que a interdisciplinaridade esta acontecendo, e a partir disso, uma teoria tem sido desenvolvida</a:t>
            </a:r>
            <a:r>
              <a:rPr lang="pt-BR" sz="2100" dirty="0" smtClean="0"/>
              <a:t>.</a:t>
            </a:r>
          </a:p>
          <a:p>
            <a:pPr marL="285750" indent="-285750" algn="just">
              <a:lnSpc>
                <a:spcPct val="120000"/>
              </a:lnSpc>
            </a:pPr>
            <a:r>
              <a:rPr lang="pt-BR" sz="2100" b="1" dirty="0" smtClean="0"/>
              <a:t>Multidisciplinaridade:</a:t>
            </a:r>
            <a:r>
              <a:rPr lang="pt-BR" sz="2100" dirty="0"/>
              <a:t> A multidisciplinaridade é um conjunto de disciplinas a serem trabalhadas simultaneamente, sem fazer aparecer as relações que possam existir entre elas, destinando-se a um sistema de um só nível e de objetivos únicos, sem nenhuma cooperação. A multidisciplinaridade corresponde à estrutura tradicional de currículo nas escolas, o qual encontra-se fragmentado em várias </a:t>
            </a:r>
            <a:r>
              <a:rPr lang="pt-BR" sz="2100" dirty="0" smtClean="0"/>
              <a:t>disciplinas. De </a:t>
            </a:r>
            <a:r>
              <a:rPr lang="pt-BR" sz="2100" dirty="0"/>
              <a:t>acordo com o conceito de multidisciplinaridade, recorre-se a informações de várias matérias para estudar um determinado elemento, sem a preocupação de interligar as disciplinas entre si. Assim, cada matéria contribui com informações próprias do seu campo de conhecimento, sem considerar que existe uma integração entre elas. Essa forma de relacionamento entre as disciplinas é considerada pouco eficaz para a transferência de conhecimentos, já que impede uma relação entre os vários </a:t>
            </a:r>
            <a:r>
              <a:rPr lang="pt-BR" sz="2100" dirty="0" smtClean="0"/>
              <a:t>conhecimentos.</a:t>
            </a:r>
          </a:p>
          <a:p>
            <a:pPr marL="285750" indent="-285750" algn="just">
              <a:lnSpc>
                <a:spcPct val="120000"/>
              </a:lnSpc>
            </a:pPr>
            <a:r>
              <a:rPr lang="pt-BR" sz="2100" b="1" dirty="0" smtClean="0"/>
              <a:t>Transdisciplinaridade:  </a:t>
            </a:r>
            <a:r>
              <a:rPr lang="pt-BR" sz="1900" dirty="0"/>
              <a:t>A transdisciplinaridade é uma abordagem científica que visa a unidade do conhecimento. Desta forma, procura estimular uma nova compreensão da realidade articulando elementos que passam entre, além e através das disciplinas, numa busca de compreensão da complexidade. Além disso, do ponto de vista humano a transdisciplinaridade é uma atitude empática de abertura ao outro e seu </a:t>
            </a:r>
            <a:r>
              <a:rPr lang="pt-BR" sz="1900" dirty="0" smtClean="0"/>
              <a:t>conhecimento.</a:t>
            </a:r>
            <a:endParaRPr lang="pt-BR" sz="1900" dirty="0"/>
          </a:p>
          <a:p>
            <a:pPr marL="285750" indent="-285750" algn="just"/>
            <a:endParaRPr lang="pt-BR" sz="1400" dirty="0"/>
          </a:p>
          <a:p>
            <a:endParaRPr lang="pt-BR" sz="2000" dirty="0"/>
          </a:p>
        </p:txBody>
      </p:sp>
    </p:spTree>
    <p:extLst>
      <p:ext uri="{BB962C8B-B14F-4D97-AF65-F5344CB8AC3E}">
        <p14:creationId xmlns:p14="http://schemas.microsoft.com/office/powerpoint/2010/main" val="2914048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2618" y="1259633"/>
            <a:ext cx="5268558" cy="1634586"/>
          </a:xfrm>
        </p:spPr>
        <p:txBody>
          <a:bodyPr>
            <a:noAutofit/>
          </a:bodyPr>
          <a:lstStyle/>
          <a:p>
            <a:r>
              <a:rPr lang="pt-BR" sz="2800" dirty="0" smtClean="0"/>
              <a:t>AULA 8</a:t>
            </a:r>
            <a:br>
              <a:rPr lang="pt-BR" sz="2800" dirty="0" smtClean="0"/>
            </a:br>
            <a:r>
              <a:rPr lang="pt-BR" sz="2800" dirty="0" smtClean="0"/>
              <a:t>Gênero e Modelos de Atratividade</a:t>
            </a:r>
            <a:endParaRPr lang="pt-BR" sz="2800" dirty="0"/>
          </a:p>
        </p:txBody>
      </p:sp>
      <p:sp>
        <p:nvSpPr>
          <p:cNvPr id="5" name="Espaço Reservado para Texto 4"/>
          <p:cNvSpPr>
            <a:spLocks noGrp="1"/>
          </p:cNvSpPr>
          <p:nvPr>
            <p:ph idx="1"/>
          </p:nvPr>
        </p:nvSpPr>
        <p:spPr>
          <a:xfrm>
            <a:off x="782619" y="3098202"/>
            <a:ext cx="5082988" cy="6045797"/>
          </a:xfrm>
        </p:spPr>
        <p:txBody>
          <a:bodyPr>
            <a:normAutofit/>
          </a:bodyPr>
          <a:lstStyle/>
          <a:p>
            <a:pPr marL="0" indent="0">
              <a:buNone/>
            </a:pPr>
            <a:r>
              <a:rPr lang="pt-BR" sz="1400" dirty="0"/>
              <a:t>Esta aula foi ministrada pela </a:t>
            </a:r>
            <a:r>
              <a:rPr lang="pt-BR" sz="1400" dirty="0" smtClean="0"/>
              <a:t>Profa. </a:t>
            </a:r>
            <a:r>
              <a:rPr lang="pt-BR" sz="1400" dirty="0"/>
              <a:t>Juliana Franzi discutindo como base central um tema que é tão presente e importante em nossas vidas, o amor.</a:t>
            </a:r>
          </a:p>
          <a:p>
            <a:pPr marL="0" indent="0">
              <a:buNone/>
            </a:pPr>
            <a:r>
              <a:rPr lang="pt-BR" sz="1400" dirty="0"/>
              <a:t>Alguns dizem que ‘o amor é cego’, mas segundo dados obtidos em estudos, o amor é algo não tão irracional quanto se pensava, segundo estes estudos o amor é resultado de vários fatores, entre eles fatores biológicos e histórico.</a:t>
            </a:r>
          </a:p>
          <a:p>
            <a:pPr marL="0" indent="0">
              <a:buNone/>
            </a:pPr>
            <a:r>
              <a:rPr lang="pt-BR" sz="1400" dirty="0"/>
              <a:t>Foi mostrado um panorama entre estas relações afetivas historicamente, aqui alguns fatos importantes </a:t>
            </a:r>
            <a:r>
              <a:rPr lang="en-US" sz="1400" dirty="0"/>
              <a:t>:</a:t>
            </a:r>
          </a:p>
          <a:p>
            <a:r>
              <a:rPr lang="pt-BR" sz="1400" dirty="0"/>
              <a:t>Na Grécia antiga o papel da mulher era de procriar, sem se relacionar as atividades sociais.</a:t>
            </a:r>
          </a:p>
          <a:p>
            <a:r>
              <a:rPr lang="pt-BR" sz="1400" dirty="0"/>
              <a:t>No cristianismo devido aos preceitos de fé, a união era objetivada a louvar a Deus.</a:t>
            </a:r>
          </a:p>
          <a:p>
            <a:endParaRPr lang="en-US" sz="1400" dirty="0"/>
          </a:p>
          <a:p>
            <a:pPr marL="0" indent="0">
              <a:buNone/>
            </a:pPr>
            <a:r>
              <a:rPr lang="en-US" sz="1400" dirty="0"/>
              <a:t>Segundo Juliana, entre </a:t>
            </a:r>
            <a:r>
              <a:rPr lang="en-US" sz="1400" dirty="0" err="1"/>
              <a:t>os</a:t>
            </a:r>
            <a:r>
              <a:rPr lang="en-US" sz="1400" dirty="0"/>
              <a:t> </a:t>
            </a:r>
            <a:r>
              <a:rPr lang="en-US" sz="1400" dirty="0" err="1"/>
              <a:t>fatores</a:t>
            </a:r>
            <a:r>
              <a:rPr lang="en-US" sz="1400" dirty="0"/>
              <a:t> </a:t>
            </a:r>
            <a:r>
              <a:rPr lang="en-US" sz="1400" dirty="0" err="1"/>
              <a:t>relacionados</a:t>
            </a:r>
            <a:r>
              <a:rPr lang="en-US" sz="1400" dirty="0"/>
              <a:t> </a:t>
            </a:r>
            <a:r>
              <a:rPr lang="en-US" sz="1400" dirty="0" err="1"/>
              <a:t>ao</a:t>
            </a:r>
            <a:r>
              <a:rPr lang="en-US" sz="1400" dirty="0"/>
              <a:t> </a:t>
            </a:r>
            <a:r>
              <a:rPr lang="en-US" sz="1400" dirty="0" err="1"/>
              <a:t>amor</a:t>
            </a:r>
            <a:r>
              <a:rPr lang="en-US" sz="1400" dirty="0"/>
              <a:t>, </a:t>
            </a:r>
            <a:r>
              <a:rPr lang="en-US" sz="1400" dirty="0" err="1"/>
              <a:t>feromonios</a:t>
            </a:r>
            <a:r>
              <a:rPr lang="en-US" sz="1400" dirty="0"/>
              <a:t>, </a:t>
            </a:r>
            <a:r>
              <a:rPr lang="en-US" sz="1400" dirty="0" err="1"/>
              <a:t>gostos</a:t>
            </a:r>
            <a:r>
              <a:rPr lang="en-US" sz="1400" dirty="0"/>
              <a:t> e </a:t>
            </a:r>
            <a:r>
              <a:rPr lang="en-US" sz="1400" dirty="0" err="1"/>
              <a:t>fatores</a:t>
            </a:r>
            <a:r>
              <a:rPr lang="en-US" sz="1400" dirty="0"/>
              <a:t> </a:t>
            </a:r>
            <a:r>
              <a:rPr lang="en-US" sz="1400" dirty="0" err="1"/>
              <a:t>fisicos</a:t>
            </a:r>
            <a:r>
              <a:rPr lang="en-US" sz="1400" dirty="0"/>
              <a:t> </a:t>
            </a:r>
            <a:r>
              <a:rPr lang="en-US" sz="1400" dirty="0" err="1"/>
              <a:t>condicionados</a:t>
            </a:r>
            <a:r>
              <a:rPr lang="en-US" sz="1400" dirty="0"/>
              <a:t> </a:t>
            </a:r>
            <a:r>
              <a:rPr lang="pt-BR" sz="1400" dirty="0"/>
              <a:t>à procriação são responsáveis pelo acontecimento do amor em si, mesmo que estes fatores ajam de uma forma automática, sem controle da pessoa em si, eles são essenciais para o amor.</a:t>
            </a:r>
          </a:p>
          <a:p>
            <a:pPr marL="0" indent="0" algn="just">
              <a:buNone/>
            </a:pPr>
            <a:endParaRPr lang="pt-BR" sz="1400" dirty="0"/>
          </a:p>
          <a:p>
            <a:endParaRPr lang="pt-BR" sz="2000" dirty="0"/>
          </a:p>
        </p:txBody>
      </p:sp>
    </p:spTree>
    <p:extLst>
      <p:ext uri="{BB962C8B-B14F-4D97-AF65-F5344CB8AC3E}">
        <p14:creationId xmlns:p14="http://schemas.microsoft.com/office/powerpoint/2010/main" val="3404226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2618" y="1259633"/>
            <a:ext cx="5268558" cy="1634586"/>
          </a:xfrm>
        </p:spPr>
        <p:txBody>
          <a:bodyPr>
            <a:noAutofit/>
          </a:bodyPr>
          <a:lstStyle/>
          <a:p>
            <a:r>
              <a:rPr lang="pt-BR" sz="2800" dirty="0" smtClean="0"/>
              <a:t>AULA </a:t>
            </a:r>
            <a:r>
              <a:rPr lang="pt-BR" sz="2800" dirty="0"/>
              <a:t>9</a:t>
            </a:r>
            <a:r>
              <a:rPr lang="pt-BR" sz="2800" dirty="0" smtClean="0"/>
              <a:t/>
            </a:r>
            <a:br>
              <a:rPr lang="pt-BR" sz="2800" dirty="0" smtClean="0"/>
            </a:br>
            <a:r>
              <a:rPr lang="pt-BR" sz="2800" dirty="0" smtClean="0"/>
              <a:t>Ética e Valores nas Sociedades Contemporâneas</a:t>
            </a:r>
            <a:endParaRPr lang="pt-BR" sz="2800" dirty="0"/>
          </a:p>
        </p:txBody>
      </p:sp>
      <p:sp>
        <p:nvSpPr>
          <p:cNvPr id="5" name="Espaço Reservado para Texto 4"/>
          <p:cNvSpPr>
            <a:spLocks noGrp="1"/>
          </p:cNvSpPr>
          <p:nvPr>
            <p:ph idx="1"/>
          </p:nvPr>
        </p:nvSpPr>
        <p:spPr>
          <a:xfrm>
            <a:off x="764704" y="3098203"/>
            <a:ext cx="5082988" cy="6045797"/>
          </a:xfrm>
        </p:spPr>
        <p:txBody>
          <a:bodyPr>
            <a:normAutofit/>
          </a:bodyPr>
          <a:lstStyle/>
          <a:p>
            <a:pPr marL="0" indent="0" algn="just">
              <a:buNone/>
            </a:pPr>
            <a:r>
              <a:rPr lang="pt-BR" sz="1400" dirty="0"/>
              <a:t>Atualmente, em nossa sociedade há uma clara inversão de valores, onde o conhecimento e a evolução, seja social ou econômica de uma nação ou entidade, como um todo é subestimada e deixada de lado por aqueles que detém o poderio, comumente o econômico. Lendo sobre o assunto, deparo-me com uma questão, a ética no alto escalão, sendo em (quase) todas as eras basicamente é igual a praticada hoje, onde uma frase, como uma máxima, é verdadeira</a:t>
            </a:r>
            <a:r>
              <a:rPr lang="en-US" sz="1400" dirty="0"/>
              <a:t>: ‘O Dinheiro Corrompe’.</a:t>
            </a:r>
            <a:endParaRPr lang="pt-BR" sz="1400" dirty="0"/>
          </a:p>
          <a:p>
            <a:pPr marL="0" indent="0" algn="just">
              <a:buNone/>
            </a:pPr>
            <a:endParaRPr lang="pt-BR" sz="1400" dirty="0"/>
          </a:p>
          <a:p>
            <a:endParaRPr lang="pt-BR" sz="2000"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768" y="5404747"/>
            <a:ext cx="4081636" cy="3238098"/>
          </a:xfrm>
          <a:prstGeom prst="rect">
            <a:avLst/>
          </a:prstGeom>
        </p:spPr>
      </p:pic>
    </p:spTree>
    <p:extLst>
      <p:ext uri="{BB962C8B-B14F-4D97-AF65-F5344CB8AC3E}">
        <p14:creationId xmlns:p14="http://schemas.microsoft.com/office/powerpoint/2010/main" val="3675551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282</TotalTime>
  <Words>1583</Words>
  <Application>Microsoft Office PowerPoint</Application>
  <PresentationFormat>Apresentação na tela (4:3)</PresentationFormat>
  <Paragraphs>61</Paragraphs>
  <Slides>14</Slides>
  <Notes>0</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Austin</vt:lpstr>
      <vt:lpstr>Portifólio</vt:lpstr>
      <vt:lpstr>AULA 1  Declaração Universal dos Direitos Humanos</vt:lpstr>
      <vt:lpstr>AULA 3 Design Thinking</vt:lpstr>
      <vt:lpstr>AULA 3 Design Thinking</vt:lpstr>
      <vt:lpstr>AULA 6 O Conhecimento nas Sociedades Contemporâneas</vt:lpstr>
      <vt:lpstr>AULA 7 Conhecimento Transversal Interdisciplinaridade e a Metáfora de Redes</vt:lpstr>
      <vt:lpstr>AULA 7 Conhecimento Transversal Interdisciplinaridade e a Metáfora de Redes</vt:lpstr>
      <vt:lpstr>AULA 8 Gênero e Modelos de Atratividade</vt:lpstr>
      <vt:lpstr>AULA 9 Ética e Valores nas Sociedades Contemporâneas</vt:lpstr>
      <vt:lpstr>AULA 11 Sociedade e Violência</vt:lpstr>
      <vt:lpstr>AULA 12 Projetos de Vida da Juventude</vt:lpstr>
      <vt:lpstr> AULA 13 Apresentação Relatórios dos Grupos do Primeiro Dia</vt:lpstr>
      <vt:lpstr> AULA 14 Apresentação Relatórios dos Grupos do Segundo Dia</vt:lpstr>
      <vt:lpstr> AULA 15 Apresentação Relatórios dos Grupos do Terceiro Dia</vt:lpstr>
    </vt:vector>
  </TitlesOfParts>
  <Company>VAIO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Portifólio</dc:title>
  <dc:creator>Eduardo</dc:creator>
  <cp:lastModifiedBy>Eduardo</cp:lastModifiedBy>
  <cp:revision>24</cp:revision>
  <dcterms:created xsi:type="dcterms:W3CDTF">2012-02-02T17:23:30Z</dcterms:created>
  <dcterms:modified xsi:type="dcterms:W3CDTF">2012-02-03T13:02:57Z</dcterms:modified>
</cp:coreProperties>
</file>