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entury Gothic" panose="020B0502020202020204" pitchFamily="34" charset="0"/>
      <p:regular r:id="rId12"/>
      <p:bold r:id="rId13"/>
      <p:italic r:id="rId14"/>
      <p:boldItalic r:id="rId15"/>
    </p:embeddedFont>
    <p:embeddedFont>
      <p:font typeface="Roboto Condensed Light" panose="02000000000000000000" pitchFamily="2" charset="0"/>
      <p:regular r:id="rId16"/>
      <p:italic r:id="rId17"/>
    </p:embeddedFont>
    <p:embeddedFont>
      <p:font typeface="Wingdings 3" panose="05040102010807070707" pitchFamily="18" charset="2"/>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9E752E-1727-4760-A41A-78966D7F5317}">
  <a:tblStyle styleId="{199E752E-1727-4760-A41A-78966D7F53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3" name="Google Shape;260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10f9332fcc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10f9332fcc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3"/>
        <p:cNvGrpSpPr/>
        <p:nvPr/>
      </p:nvGrpSpPr>
      <p:grpSpPr>
        <a:xfrm>
          <a:off x="0" y="0"/>
          <a:ext cx="0" cy="0"/>
          <a:chOff x="0" y="0"/>
          <a:chExt cx="0" cy="0"/>
        </a:xfrm>
      </p:grpSpPr>
      <p:sp>
        <p:nvSpPr>
          <p:cNvPr id="2654" name="Google Shape;265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5" name="Google Shape;265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Google Shape;2668;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9" name="Google Shape;2669;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3"/>
        <p:cNvGrpSpPr/>
        <p:nvPr/>
      </p:nvGrpSpPr>
      <p:grpSpPr>
        <a:xfrm>
          <a:off x="0" y="0"/>
          <a:ext cx="0" cy="0"/>
          <a:chOff x="0" y="0"/>
          <a:chExt cx="0" cy="0"/>
        </a:xfrm>
      </p:grpSpPr>
      <p:sp>
        <p:nvSpPr>
          <p:cNvPr id="2674" name="Google Shape;2674;g10f9332fcc1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5" name="Google Shape;2675;g10f9332fcc1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63018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3518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96671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853984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29402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6758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9448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392141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3"/>
        <p:cNvGrpSpPr/>
        <p:nvPr/>
      </p:nvGrpSpPr>
      <p:grpSpPr>
        <a:xfrm>
          <a:off x="0" y="0"/>
          <a:ext cx="0" cy="0"/>
          <a:chOff x="0" y="0"/>
          <a:chExt cx="0" cy="0"/>
        </a:xfrm>
      </p:grpSpPr>
      <p:sp>
        <p:nvSpPr>
          <p:cNvPr id="131" name="Google Shape;1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4"/>
          <p:cNvSpPr txBox="1">
            <a:spLocks noGrp="1"/>
          </p:cNvSpPr>
          <p:nvPr>
            <p:ph type="body" idx="1"/>
          </p:nvPr>
        </p:nvSpPr>
        <p:spPr>
          <a:xfrm>
            <a:off x="720000" y="1162775"/>
            <a:ext cx="7704000" cy="3563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Char char="○"/>
              <a:defRPr sz="1100"/>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1138337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69"/>
        <p:cNvGrpSpPr/>
        <p:nvPr/>
      </p:nvGrpSpPr>
      <p:grpSpPr>
        <a:xfrm>
          <a:off x="0" y="0"/>
          <a:ext cx="0" cy="0"/>
          <a:chOff x="0" y="0"/>
          <a:chExt cx="0" cy="0"/>
        </a:xfrm>
      </p:grpSpPr>
      <p:sp>
        <p:nvSpPr>
          <p:cNvPr id="506" name="Google Shape;5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7" name="Google Shape;507;p13"/>
          <p:cNvSpPr txBox="1">
            <a:spLocks noGrp="1"/>
          </p:cNvSpPr>
          <p:nvPr>
            <p:ph type="title" idx="2"/>
          </p:nvPr>
        </p:nvSpPr>
        <p:spPr>
          <a:xfrm>
            <a:off x="1662252" y="160052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8" name="Google Shape;508;p13"/>
          <p:cNvSpPr txBox="1">
            <a:spLocks noGrp="1"/>
          </p:cNvSpPr>
          <p:nvPr>
            <p:ph type="subTitle" idx="1"/>
          </p:nvPr>
        </p:nvSpPr>
        <p:spPr>
          <a:xfrm>
            <a:off x="1662252" y="2029469"/>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9" name="Google Shape;509;p13"/>
          <p:cNvSpPr txBox="1">
            <a:spLocks noGrp="1"/>
          </p:cNvSpPr>
          <p:nvPr>
            <p:ph type="title" idx="3"/>
          </p:nvPr>
        </p:nvSpPr>
        <p:spPr>
          <a:xfrm>
            <a:off x="5750202" y="1600525"/>
            <a:ext cx="2614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0" name="Google Shape;510;p13"/>
          <p:cNvSpPr txBox="1">
            <a:spLocks noGrp="1"/>
          </p:cNvSpPr>
          <p:nvPr>
            <p:ph type="subTitle" idx="4"/>
          </p:nvPr>
        </p:nvSpPr>
        <p:spPr>
          <a:xfrm>
            <a:off x="5690952" y="2029464"/>
            <a:ext cx="2614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1" name="Google Shape;511;p13"/>
          <p:cNvSpPr txBox="1">
            <a:spLocks noGrp="1"/>
          </p:cNvSpPr>
          <p:nvPr>
            <p:ph type="title" idx="5"/>
          </p:nvPr>
        </p:nvSpPr>
        <p:spPr>
          <a:xfrm>
            <a:off x="1662252"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2" name="Google Shape;512;p13"/>
          <p:cNvSpPr txBox="1">
            <a:spLocks noGrp="1"/>
          </p:cNvSpPr>
          <p:nvPr>
            <p:ph type="subTitle" idx="6"/>
          </p:nvPr>
        </p:nvSpPr>
        <p:spPr>
          <a:xfrm>
            <a:off x="1662252" y="3336927"/>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3" name="Google Shape;513;p13"/>
          <p:cNvSpPr txBox="1">
            <a:spLocks noGrp="1"/>
          </p:cNvSpPr>
          <p:nvPr>
            <p:ph type="title" idx="7"/>
          </p:nvPr>
        </p:nvSpPr>
        <p:spPr>
          <a:xfrm>
            <a:off x="5690951"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4" name="Google Shape;514;p13"/>
          <p:cNvSpPr txBox="1">
            <a:spLocks noGrp="1"/>
          </p:cNvSpPr>
          <p:nvPr>
            <p:ph type="subTitle" idx="8"/>
          </p:nvPr>
        </p:nvSpPr>
        <p:spPr>
          <a:xfrm>
            <a:off x="5690951" y="3336927"/>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5" name="Google Shape;515;p13"/>
          <p:cNvSpPr txBox="1">
            <a:spLocks noGrp="1"/>
          </p:cNvSpPr>
          <p:nvPr>
            <p:ph type="title" idx="9" hasCustomPrompt="1"/>
          </p:nvPr>
        </p:nvSpPr>
        <p:spPr>
          <a:xfrm>
            <a:off x="727000" y="17180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6" name="Google Shape;516;p13"/>
          <p:cNvSpPr txBox="1">
            <a:spLocks noGrp="1"/>
          </p:cNvSpPr>
          <p:nvPr>
            <p:ph type="title" idx="13" hasCustomPrompt="1"/>
          </p:nvPr>
        </p:nvSpPr>
        <p:spPr>
          <a:xfrm>
            <a:off x="4755700" y="1718011"/>
            <a:ext cx="1077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7" name="Google Shape;517;p13"/>
          <p:cNvSpPr txBox="1">
            <a:spLocks noGrp="1"/>
          </p:cNvSpPr>
          <p:nvPr>
            <p:ph type="title" idx="14" hasCustomPrompt="1"/>
          </p:nvPr>
        </p:nvSpPr>
        <p:spPr>
          <a:xfrm>
            <a:off x="7199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8" name="Google Shape;518;p13"/>
          <p:cNvSpPr txBox="1">
            <a:spLocks noGrp="1"/>
          </p:cNvSpPr>
          <p:nvPr>
            <p:ph type="title" idx="15" hasCustomPrompt="1"/>
          </p:nvPr>
        </p:nvSpPr>
        <p:spPr>
          <a:xfrm>
            <a:off x="47486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2481133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519"/>
        <p:cNvGrpSpPr/>
        <p:nvPr/>
      </p:nvGrpSpPr>
      <p:grpSpPr>
        <a:xfrm>
          <a:off x="0" y="0"/>
          <a:ext cx="0" cy="0"/>
          <a:chOff x="0" y="0"/>
          <a:chExt cx="0" cy="0"/>
        </a:xfrm>
      </p:grpSpPr>
      <p:sp>
        <p:nvSpPr>
          <p:cNvPr id="541" name="Google Shape;54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542" name="Google Shape;542;p14"/>
          <p:cNvSpPr txBox="1">
            <a:spLocks noGrp="1"/>
          </p:cNvSpPr>
          <p:nvPr>
            <p:ph type="title" idx="2"/>
          </p:nvPr>
        </p:nvSpPr>
        <p:spPr>
          <a:xfrm>
            <a:off x="6887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4"/>
          <p:cNvSpPr txBox="1">
            <a:spLocks noGrp="1"/>
          </p:cNvSpPr>
          <p:nvPr>
            <p:ph type="subTitle" idx="1"/>
          </p:nvPr>
        </p:nvSpPr>
        <p:spPr>
          <a:xfrm>
            <a:off x="6887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14"/>
          <p:cNvSpPr txBox="1">
            <a:spLocks noGrp="1"/>
          </p:cNvSpPr>
          <p:nvPr>
            <p:ph type="title" idx="3" hasCustomPrompt="1"/>
          </p:nvPr>
        </p:nvSpPr>
        <p:spPr>
          <a:xfrm>
            <a:off x="6887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5" name="Google Shape;545;p14"/>
          <p:cNvSpPr txBox="1">
            <a:spLocks noGrp="1"/>
          </p:cNvSpPr>
          <p:nvPr>
            <p:ph type="title" idx="4"/>
          </p:nvPr>
        </p:nvSpPr>
        <p:spPr>
          <a:xfrm>
            <a:off x="6887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6" name="Google Shape;546;p14"/>
          <p:cNvSpPr txBox="1">
            <a:spLocks noGrp="1"/>
          </p:cNvSpPr>
          <p:nvPr>
            <p:ph type="subTitle" idx="5"/>
          </p:nvPr>
        </p:nvSpPr>
        <p:spPr>
          <a:xfrm>
            <a:off x="6887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7" name="Google Shape;547;p14"/>
          <p:cNvSpPr txBox="1">
            <a:spLocks noGrp="1"/>
          </p:cNvSpPr>
          <p:nvPr>
            <p:ph type="title" idx="6" hasCustomPrompt="1"/>
          </p:nvPr>
        </p:nvSpPr>
        <p:spPr>
          <a:xfrm>
            <a:off x="6887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 name="Google Shape;548;p14"/>
          <p:cNvSpPr txBox="1">
            <a:spLocks noGrp="1"/>
          </p:cNvSpPr>
          <p:nvPr>
            <p:ph type="title" idx="7"/>
          </p:nvPr>
        </p:nvSpPr>
        <p:spPr>
          <a:xfrm>
            <a:off x="33245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9" name="Google Shape;549;p14"/>
          <p:cNvSpPr txBox="1">
            <a:spLocks noGrp="1"/>
          </p:cNvSpPr>
          <p:nvPr>
            <p:ph type="subTitle" idx="8"/>
          </p:nvPr>
        </p:nvSpPr>
        <p:spPr>
          <a:xfrm>
            <a:off x="33245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0" name="Google Shape;550;p14"/>
          <p:cNvSpPr txBox="1">
            <a:spLocks noGrp="1"/>
          </p:cNvSpPr>
          <p:nvPr>
            <p:ph type="title" idx="9" hasCustomPrompt="1"/>
          </p:nvPr>
        </p:nvSpPr>
        <p:spPr>
          <a:xfrm>
            <a:off x="33245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1" name="Google Shape;551;p14"/>
          <p:cNvSpPr txBox="1">
            <a:spLocks noGrp="1"/>
          </p:cNvSpPr>
          <p:nvPr>
            <p:ph type="title" idx="13"/>
          </p:nvPr>
        </p:nvSpPr>
        <p:spPr>
          <a:xfrm>
            <a:off x="33245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2" name="Google Shape;552;p14"/>
          <p:cNvSpPr txBox="1">
            <a:spLocks noGrp="1"/>
          </p:cNvSpPr>
          <p:nvPr>
            <p:ph type="subTitle" idx="14"/>
          </p:nvPr>
        </p:nvSpPr>
        <p:spPr>
          <a:xfrm>
            <a:off x="33245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3" name="Google Shape;553;p14"/>
          <p:cNvSpPr txBox="1">
            <a:spLocks noGrp="1"/>
          </p:cNvSpPr>
          <p:nvPr>
            <p:ph type="title" idx="15" hasCustomPrompt="1"/>
          </p:nvPr>
        </p:nvSpPr>
        <p:spPr>
          <a:xfrm>
            <a:off x="33245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4" name="Google Shape;554;p14"/>
          <p:cNvSpPr txBox="1">
            <a:spLocks noGrp="1"/>
          </p:cNvSpPr>
          <p:nvPr>
            <p:ph type="title" idx="16"/>
          </p:nvPr>
        </p:nvSpPr>
        <p:spPr>
          <a:xfrm>
            <a:off x="597122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5" name="Google Shape;555;p14"/>
          <p:cNvSpPr txBox="1">
            <a:spLocks noGrp="1"/>
          </p:cNvSpPr>
          <p:nvPr>
            <p:ph type="subTitle" idx="17"/>
          </p:nvPr>
        </p:nvSpPr>
        <p:spPr>
          <a:xfrm>
            <a:off x="597122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6" name="Google Shape;556;p14"/>
          <p:cNvSpPr txBox="1">
            <a:spLocks noGrp="1"/>
          </p:cNvSpPr>
          <p:nvPr>
            <p:ph type="title" idx="18" hasCustomPrompt="1"/>
          </p:nvPr>
        </p:nvSpPr>
        <p:spPr>
          <a:xfrm>
            <a:off x="5971226"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7" name="Google Shape;557;p14"/>
          <p:cNvSpPr txBox="1">
            <a:spLocks noGrp="1"/>
          </p:cNvSpPr>
          <p:nvPr>
            <p:ph type="title" idx="19"/>
          </p:nvPr>
        </p:nvSpPr>
        <p:spPr>
          <a:xfrm>
            <a:off x="597122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8" name="Google Shape;558;p14"/>
          <p:cNvSpPr txBox="1">
            <a:spLocks noGrp="1"/>
          </p:cNvSpPr>
          <p:nvPr>
            <p:ph type="subTitle" idx="20"/>
          </p:nvPr>
        </p:nvSpPr>
        <p:spPr>
          <a:xfrm>
            <a:off x="597122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9" name="Google Shape;559;p14"/>
          <p:cNvSpPr txBox="1">
            <a:spLocks noGrp="1"/>
          </p:cNvSpPr>
          <p:nvPr>
            <p:ph type="title" idx="21" hasCustomPrompt="1"/>
          </p:nvPr>
        </p:nvSpPr>
        <p:spPr>
          <a:xfrm>
            <a:off x="5971226"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217077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116485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5"/>
        <p:cNvGrpSpPr/>
        <p:nvPr/>
      </p:nvGrpSpPr>
      <p:grpSpPr>
        <a:xfrm>
          <a:off x="0" y="0"/>
          <a:ext cx="0" cy="0"/>
          <a:chOff x="0" y="0"/>
          <a:chExt cx="0" cy="0"/>
        </a:xfrm>
      </p:grpSpPr>
      <p:sp>
        <p:nvSpPr>
          <p:cNvPr id="90" name="Google Shape;90;p3"/>
          <p:cNvSpPr txBox="1">
            <a:spLocks noGrp="1"/>
          </p:cNvSpPr>
          <p:nvPr>
            <p:ph type="title"/>
          </p:nvPr>
        </p:nvSpPr>
        <p:spPr>
          <a:xfrm>
            <a:off x="2145138" y="2375725"/>
            <a:ext cx="48537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1" name="Google Shape;91;p3"/>
          <p:cNvSpPr txBox="1">
            <a:spLocks noGrp="1"/>
          </p:cNvSpPr>
          <p:nvPr>
            <p:ph type="title" idx="2" hasCustomPrompt="1"/>
          </p:nvPr>
        </p:nvSpPr>
        <p:spPr>
          <a:xfrm>
            <a:off x="3937550" y="848575"/>
            <a:ext cx="12690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2" name="Google Shape;92;p3"/>
          <p:cNvSpPr txBox="1">
            <a:spLocks noGrp="1"/>
          </p:cNvSpPr>
          <p:nvPr>
            <p:ph type="subTitle" idx="1"/>
          </p:nvPr>
        </p:nvSpPr>
        <p:spPr>
          <a:xfrm>
            <a:off x="2145138" y="3289900"/>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492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560"/>
        <p:cNvGrpSpPr/>
        <p:nvPr/>
      </p:nvGrpSpPr>
      <p:grpSpPr>
        <a:xfrm>
          <a:off x="0" y="0"/>
          <a:ext cx="0" cy="0"/>
          <a:chOff x="0" y="0"/>
          <a:chExt cx="0" cy="0"/>
        </a:xfrm>
      </p:grpSpPr>
      <p:sp>
        <p:nvSpPr>
          <p:cNvPr id="563" name="Google Shape;563;p15"/>
          <p:cNvSpPr txBox="1">
            <a:spLocks noGrp="1"/>
          </p:cNvSpPr>
          <p:nvPr>
            <p:ph type="title"/>
          </p:nvPr>
        </p:nvSpPr>
        <p:spPr>
          <a:xfrm>
            <a:off x="2905125" y="1878850"/>
            <a:ext cx="48537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4" name="Google Shape;564;p15"/>
          <p:cNvSpPr txBox="1">
            <a:spLocks noGrp="1"/>
          </p:cNvSpPr>
          <p:nvPr>
            <p:ph type="title" idx="2" hasCustomPrompt="1"/>
          </p:nvPr>
        </p:nvSpPr>
        <p:spPr>
          <a:xfrm>
            <a:off x="1102400"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5" name="Google Shape;565;p15"/>
          <p:cNvSpPr txBox="1">
            <a:spLocks noGrp="1"/>
          </p:cNvSpPr>
          <p:nvPr>
            <p:ph type="subTitle" idx="1"/>
          </p:nvPr>
        </p:nvSpPr>
        <p:spPr>
          <a:xfrm>
            <a:off x="2905125" y="2793025"/>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202954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3"/>
        <p:cNvGrpSpPr/>
        <p:nvPr/>
      </p:nvGrpSpPr>
      <p:grpSpPr>
        <a:xfrm>
          <a:off x="0" y="0"/>
          <a:ext cx="0" cy="0"/>
          <a:chOff x="0" y="0"/>
          <a:chExt cx="0" cy="0"/>
        </a:xfrm>
      </p:grpSpPr>
      <p:sp>
        <p:nvSpPr>
          <p:cNvPr id="364" name="Google Shape;364;p9"/>
          <p:cNvSpPr txBox="1">
            <a:spLocks noGrp="1"/>
          </p:cNvSpPr>
          <p:nvPr>
            <p:ph type="title"/>
          </p:nvPr>
        </p:nvSpPr>
        <p:spPr>
          <a:xfrm>
            <a:off x="2100725" y="964099"/>
            <a:ext cx="49425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5" name="Google Shape;365;p9"/>
          <p:cNvSpPr txBox="1">
            <a:spLocks noGrp="1"/>
          </p:cNvSpPr>
          <p:nvPr>
            <p:ph type="subTitle" idx="1"/>
          </p:nvPr>
        </p:nvSpPr>
        <p:spPr>
          <a:xfrm>
            <a:off x="1663800" y="2426675"/>
            <a:ext cx="58164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2268107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07"/>
        <p:cNvGrpSpPr/>
        <p:nvPr/>
      </p:nvGrpSpPr>
      <p:grpSpPr>
        <a:xfrm>
          <a:off x="0" y="0"/>
          <a:ext cx="0" cy="0"/>
          <a:chOff x="0" y="0"/>
          <a:chExt cx="0" cy="0"/>
        </a:xfrm>
      </p:grpSpPr>
      <p:sp>
        <p:nvSpPr>
          <p:cNvPr id="768" name="Google Shape;768;p19"/>
          <p:cNvSpPr txBox="1">
            <a:spLocks noGrp="1"/>
          </p:cNvSpPr>
          <p:nvPr>
            <p:ph type="title"/>
          </p:nvPr>
        </p:nvSpPr>
        <p:spPr>
          <a:xfrm>
            <a:off x="783700" y="1669200"/>
            <a:ext cx="3469200" cy="18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9" name="Google Shape;769;p19"/>
          <p:cNvSpPr txBox="1">
            <a:spLocks noGrp="1"/>
          </p:cNvSpPr>
          <p:nvPr>
            <p:ph type="subTitle" idx="1"/>
          </p:nvPr>
        </p:nvSpPr>
        <p:spPr>
          <a:xfrm>
            <a:off x="4750325" y="1669200"/>
            <a:ext cx="3658800" cy="18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090760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3"/>
        <p:cNvGrpSpPr/>
        <p:nvPr/>
      </p:nvGrpSpPr>
      <p:grpSpPr>
        <a:xfrm>
          <a:off x="0" y="0"/>
          <a:ext cx="0" cy="0"/>
          <a:chOff x="0" y="0"/>
          <a:chExt cx="0" cy="0"/>
        </a:xfrm>
      </p:grpSpPr>
      <p:sp>
        <p:nvSpPr>
          <p:cNvPr id="168" name="Google Shape;16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 name="Google Shape;169;p5"/>
          <p:cNvSpPr txBox="1">
            <a:spLocks noGrp="1"/>
          </p:cNvSpPr>
          <p:nvPr>
            <p:ph type="title" idx="2"/>
          </p:nvPr>
        </p:nvSpPr>
        <p:spPr>
          <a:xfrm>
            <a:off x="1596600" y="2832675"/>
            <a:ext cx="2742600" cy="5589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5"/>
          <p:cNvSpPr txBox="1">
            <a:spLocks noGrp="1"/>
          </p:cNvSpPr>
          <p:nvPr>
            <p:ph type="title" idx="3"/>
          </p:nvPr>
        </p:nvSpPr>
        <p:spPr>
          <a:xfrm>
            <a:off x="4873197" y="2832684"/>
            <a:ext cx="2742600" cy="5589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5"/>
          <p:cNvSpPr txBox="1">
            <a:spLocks noGrp="1"/>
          </p:cNvSpPr>
          <p:nvPr>
            <p:ph type="subTitle" idx="1"/>
          </p:nvPr>
        </p:nvSpPr>
        <p:spPr>
          <a:xfrm>
            <a:off x="4873200" y="3320313"/>
            <a:ext cx="2742600" cy="1010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2" name="Google Shape;172;p5"/>
          <p:cNvSpPr txBox="1">
            <a:spLocks noGrp="1"/>
          </p:cNvSpPr>
          <p:nvPr>
            <p:ph type="subTitle" idx="4"/>
          </p:nvPr>
        </p:nvSpPr>
        <p:spPr>
          <a:xfrm>
            <a:off x="1596600" y="3320317"/>
            <a:ext cx="2742600" cy="1010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306461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76653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565391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83401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56088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392706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41136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20110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4/18/2023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514437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61"/>
          <p:cNvSpPr txBox="1">
            <a:spLocks noGrp="1"/>
          </p:cNvSpPr>
          <p:nvPr>
            <p:ph type="ctrTitle"/>
          </p:nvPr>
        </p:nvSpPr>
        <p:spPr>
          <a:xfrm>
            <a:off x="806605" y="229050"/>
            <a:ext cx="7530790" cy="20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Database Design</a:t>
            </a:r>
            <a:br>
              <a:rPr lang="en" b="0" dirty="0"/>
            </a:br>
            <a:r>
              <a:rPr lang="en" dirty="0"/>
              <a:t> Final Group Project</a:t>
            </a:r>
            <a:endParaRPr dirty="0"/>
          </a:p>
        </p:txBody>
      </p:sp>
      <p:sp>
        <p:nvSpPr>
          <p:cNvPr id="2600" name="Google Shape;2600;p61"/>
          <p:cNvSpPr txBox="1">
            <a:spLocks noGrp="1"/>
          </p:cNvSpPr>
          <p:nvPr>
            <p:ph type="subTitle" idx="1"/>
          </p:nvPr>
        </p:nvSpPr>
        <p:spPr>
          <a:xfrm>
            <a:off x="5711023" y="3404839"/>
            <a:ext cx="3254558" cy="16070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Group 2</a:t>
            </a:r>
          </a:p>
          <a:p>
            <a:pPr lvl="0">
              <a:spcBef>
                <a:spcPts val="0"/>
              </a:spcBef>
            </a:pPr>
            <a:r>
              <a:rPr lang="en-CA" dirty="0"/>
              <a:t>Boddapati Venkata Sudheer Kumar</a:t>
            </a:r>
          </a:p>
          <a:p>
            <a:pPr lvl="0">
              <a:spcBef>
                <a:spcPts val="0"/>
              </a:spcBef>
            </a:pPr>
            <a:r>
              <a:rPr lang="en-CA" dirty="0"/>
              <a:t>Dave Sanket Dharmendrabhai</a:t>
            </a:r>
          </a:p>
          <a:p>
            <a:pPr lvl="0">
              <a:spcBef>
                <a:spcPts val="0"/>
              </a:spcBef>
            </a:pPr>
            <a:r>
              <a:rPr lang="en-CA" dirty="0"/>
              <a:t>Gohil Hiren Yogeshbhai</a:t>
            </a:r>
          </a:p>
          <a:p>
            <a:pPr lvl="0">
              <a:spcBef>
                <a:spcPts val="0"/>
              </a:spcBef>
            </a:pPr>
            <a:r>
              <a:rPr lang="en-CA" dirty="0"/>
              <a:t>Patel Deepam Mahesh</a:t>
            </a:r>
          </a:p>
          <a:p>
            <a:pPr lvl="0">
              <a:spcBef>
                <a:spcPts val="0"/>
              </a:spcBef>
            </a:pPr>
            <a:r>
              <a:rPr lang="en-CA" dirty="0"/>
              <a:t>Rohit Dhirenkumar</a:t>
            </a:r>
            <a:endParaRPr dirty="0"/>
          </a:p>
        </p:txBody>
      </p:sp>
      <p:sp>
        <p:nvSpPr>
          <p:cNvPr id="3" name="TextBox 2">
            <a:extLst>
              <a:ext uri="{FF2B5EF4-FFF2-40B4-BE49-F238E27FC236}">
                <a16:creationId xmlns:a16="http://schemas.microsoft.com/office/drawing/2014/main" id="{EB86C2B7-1192-5835-0EAF-7A87950CE634}"/>
              </a:ext>
            </a:extLst>
          </p:cNvPr>
          <p:cNvSpPr txBox="1"/>
          <p:nvPr/>
        </p:nvSpPr>
        <p:spPr>
          <a:xfrm>
            <a:off x="1758175" y="2048254"/>
            <a:ext cx="5627649" cy="954107"/>
          </a:xfrm>
          <a:prstGeom prst="rect">
            <a:avLst/>
          </a:prstGeom>
          <a:noFill/>
        </p:spPr>
        <p:txBody>
          <a:bodyPr wrap="square" rtlCol="0">
            <a:spAutoFit/>
          </a:bodyPr>
          <a:lstStyle/>
          <a:p>
            <a:pPr algn="ctr"/>
            <a:r>
              <a:rPr lang="en-CA" sz="3200" dirty="0">
                <a:solidFill>
                  <a:srgbClr val="FF0000"/>
                </a:solidFill>
                <a:latin typeface="+mj-lt"/>
              </a:rPr>
              <a:t>General Scenario </a:t>
            </a:r>
          </a:p>
          <a:p>
            <a:pPr algn="ctr"/>
            <a:r>
              <a:rPr lang="en-CA" sz="2400" dirty="0">
                <a:solidFill>
                  <a:srgbClr val="0070C0"/>
                </a:solidFill>
                <a:latin typeface="+mj-lt"/>
              </a:rPr>
              <a:t>Car Service Store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0"/>
                                        </p:tgtEl>
                                        <p:attrNameLst>
                                          <p:attrName>style.visibility</p:attrName>
                                        </p:attrNameLst>
                                      </p:cBhvr>
                                      <p:to>
                                        <p:strVal val="visible"/>
                                      </p:to>
                                    </p:set>
                                    <p:animEffect transition="in" filter="fade">
                                      <p:cBhvr>
                                        <p:cTn id="12" dur="1000"/>
                                        <p:tgtEl>
                                          <p:spTgt spid="2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6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Scenario</a:t>
            </a:r>
            <a:endParaRPr dirty="0"/>
          </a:p>
        </p:txBody>
      </p:sp>
      <p:sp>
        <p:nvSpPr>
          <p:cNvPr id="2606" name="Google Shape;2606;p62"/>
          <p:cNvSpPr txBox="1">
            <a:spLocks noGrp="1"/>
          </p:cNvSpPr>
          <p:nvPr>
            <p:ph type="body" idx="1"/>
          </p:nvPr>
        </p:nvSpPr>
        <p:spPr>
          <a:xfrm>
            <a:off x="720000" y="1266853"/>
            <a:ext cx="7704000" cy="20413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rPr>
              <a:t>The Car Services is a  database created to simplify and automate the management of different car services provided by an automotive service centre. The database is made to store and manage information about customers, vehicles, service requests, and service histories. This enables effective tracking and management of car services.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6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Table of</a:t>
            </a:r>
            <a:r>
              <a:rPr lang="en" dirty="0"/>
              <a:t> contents</a:t>
            </a:r>
            <a:endParaRPr dirty="0"/>
          </a:p>
        </p:txBody>
      </p:sp>
      <p:sp>
        <p:nvSpPr>
          <p:cNvPr id="2612" name="Google Shape;2612;p63"/>
          <p:cNvSpPr txBox="1">
            <a:spLocks noGrp="1"/>
          </p:cNvSpPr>
          <p:nvPr>
            <p:ph type="title" idx="2"/>
          </p:nvPr>
        </p:nvSpPr>
        <p:spPr>
          <a:xfrm>
            <a:off x="1670088" y="1797519"/>
            <a:ext cx="2733000" cy="9486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Unnormalized form</a:t>
            </a:r>
            <a:endParaRPr dirty="0"/>
          </a:p>
        </p:txBody>
      </p:sp>
      <p:sp>
        <p:nvSpPr>
          <p:cNvPr id="2614" name="Google Shape;2614;p63"/>
          <p:cNvSpPr txBox="1">
            <a:spLocks noGrp="1"/>
          </p:cNvSpPr>
          <p:nvPr>
            <p:ph type="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ER Diagram</a:t>
            </a:r>
            <a:endParaRPr dirty="0"/>
          </a:p>
        </p:txBody>
      </p:sp>
      <p:sp>
        <p:nvSpPr>
          <p:cNvPr id="2615" name="Google Shape;2615;p63"/>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final 3NF form</a:t>
            </a:r>
            <a:endParaRPr dirty="0"/>
          </a:p>
        </p:txBody>
      </p:sp>
      <p:sp>
        <p:nvSpPr>
          <p:cNvPr id="2616" name="Google Shape;2616;p63"/>
          <p:cNvSpPr txBox="1">
            <a:spLocks noGrp="1"/>
          </p:cNvSpPr>
          <p:nvPr>
            <p:ph type="title" idx="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Queries</a:t>
            </a:r>
            <a:endParaRPr dirty="0"/>
          </a:p>
        </p:txBody>
      </p:sp>
      <p:sp>
        <p:nvSpPr>
          <p:cNvPr id="2617" name="Google Shape;2617;p63"/>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r>
              <a:rPr lang="en-US" dirty="0"/>
              <a:t>that will be useful for the system. </a:t>
            </a:r>
            <a:endParaRPr dirty="0"/>
          </a:p>
        </p:txBody>
      </p:sp>
      <p:sp>
        <p:nvSpPr>
          <p:cNvPr id="2618" name="Google Shape;2618;p63"/>
          <p:cNvSpPr txBox="1">
            <a:spLocks noGrp="1"/>
          </p:cNvSpPr>
          <p:nvPr>
            <p:ph type="title" idx="7"/>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Procedures</a:t>
            </a:r>
            <a:endParaRPr dirty="0"/>
          </a:p>
        </p:txBody>
      </p:sp>
      <p:sp>
        <p:nvSpPr>
          <p:cNvPr id="2619" name="Google Shape;2619;p63"/>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r>
              <a:rPr lang="en-US" dirty="0"/>
              <a:t>that will be useful for the system. </a:t>
            </a:r>
            <a:endParaRPr dirty="0"/>
          </a:p>
        </p:txBody>
      </p:sp>
      <p:sp>
        <p:nvSpPr>
          <p:cNvPr id="2620" name="Google Shape;2620;p63"/>
          <p:cNvSpPr txBox="1">
            <a:spLocks noGrp="1"/>
          </p:cNvSpPr>
          <p:nvPr>
            <p:ph type="title" idx="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dirty="0"/>
          </a:p>
        </p:txBody>
      </p:sp>
      <p:sp>
        <p:nvSpPr>
          <p:cNvPr id="2621" name="Google Shape;2621;p63"/>
          <p:cNvSpPr txBox="1">
            <a:spLocks noGrp="1"/>
          </p:cNvSpPr>
          <p:nvPr>
            <p:ph type="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2622" name="Google Shape;2622;p63"/>
          <p:cNvSpPr txBox="1">
            <a:spLocks noGrp="1"/>
          </p:cNvSpPr>
          <p:nvPr>
            <p:ph type="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2623" name="Google Shape;2623;p63"/>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11"/>
                                        </p:tgtEl>
                                        <p:attrNameLst>
                                          <p:attrName>style.visibility</p:attrName>
                                        </p:attrNameLst>
                                      </p:cBhvr>
                                      <p:to>
                                        <p:strVal val="visible"/>
                                      </p:to>
                                    </p:set>
                                    <p:anim calcmode="lin" valueType="num">
                                      <p:cBhvr additive="base">
                                        <p:cTn id="7" dur="1000"/>
                                        <p:tgtEl>
                                          <p:spTgt spid="261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12"/>
                                        </p:tgtEl>
                                        <p:attrNameLst>
                                          <p:attrName>style.visibility</p:attrName>
                                        </p:attrNameLst>
                                      </p:cBhvr>
                                      <p:to>
                                        <p:strVal val="visible"/>
                                      </p:to>
                                    </p:set>
                                    <p:anim calcmode="lin" valueType="num">
                                      <p:cBhvr additive="base">
                                        <p:cTn id="12" dur="1000"/>
                                        <p:tgtEl>
                                          <p:spTgt spid="2612"/>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620"/>
                                        </p:tgtEl>
                                        <p:attrNameLst>
                                          <p:attrName>style.visibility</p:attrName>
                                        </p:attrNameLst>
                                      </p:cBhvr>
                                      <p:to>
                                        <p:strVal val="visible"/>
                                      </p:to>
                                    </p:set>
                                    <p:anim calcmode="lin" valueType="num">
                                      <p:cBhvr additive="base">
                                        <p:cTn id="15" dur="1000"/>
                                        <p:tgtEl>
                                          <p:spTgt spid="2620"/>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616"/>
                                        </p:tgtEl>
                                        <p:attrNameLst>
                                          <p:attrName>style.visibility</p:attrName>
                                        </p:attrNameLst>
                                      </p:cBhvr>
                                      <p:to>
                                        <p:strVal val="visible"/>
                                      </p:to>
                                    </p:set>
                                    <p:anim calcmode="lin" valueType="num">
                                      <p:cBhvr additive="base">
                                        <p:cTn id="20" dur="1000"/>
                                        <p:tgtEl>
                                          <p:spTgt spid="2616"/>
                                        </p:tgtEl>
                                        <p:attrNameLst>
                                          <p:attrName>ppt_x</p:attrName>
                                        </p:attrNameLst>
                                      </p:cBhvr>
                                      <p:tavLst>
                                        <p:tav tm="0">
                                          <p:val>
                                            <p:strVal val="#ppt_x-1"/>
                                          </p:val>
                                        </p:tav>
                                        <p:tav tm="100000">
                                          <p:val>
                                            <p:strVal val="#ppt_x"/>
                                          </p:val>
                                        </p:tav>
                                      </p:tavLst>
                                    </p:anim>
                                  </p:childTnLst>
                                </p:cTn>
                              </p:par>
                              <p:par>
                                <p:cTn id="21" presetID="2" presetClass="entr" presetSubtype="8" fill="hold" nodeType="withEffect">
                                  <p:stCondLst>
                                    <p:cond delay="0"/>
                                  </p:stCondLst>
                                  <p:childTnLst>
                                    <p:set>
                                      <p:cBhvr>
                                        <p:cTn id="22" dur="1" fill="hold">
                                          <p:stCondLst>
                                            <p:cond delay="0"/>
                                          </p:stCondLst>
                                        </p:cTn>
                                        <p:tgtEl>
                                          <p:spTgt spid="2617"/>
                                        </p:tgtEl>
                                        <p:attrNameLst>
                                          <p:attrName>style.visibility</p:attrName>
                                        </p:attrNameLst>
                                      </p:cBhvr>
                                      <p:to>
                                        <p:strVal val="visible"/>
                                      </p:to>
                                    </p:set>
                                    <p:anim calcmode="lin" valueType="num">
                                      <p:cBhvr additive="base">
                                        <p:cTn id="23" dur="1000"/>
                                        <p:tgtEl>
                                          <p:spTgt spid="2617"/>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0"/>
                                  </p:stCondLst>
                                  <p:childTnLst>
                                    <p:set>
                                      <p:cBhvr>
                                        <p:cTn id="25" dur="1" fill="hold">
                                          <p:stCondLst>
                                            <p:cond delay="0"/>
                                          </p:stCondLst>
                                        </p:cTn>
                                        <p:tgtEl>
                                          <p:spTgt spid="2622"/>
                                        </p:tgtEl>
                                        <p:attrNameLst>
                                          <p:attrName>style.visibility</p:attrName>
                                        </p:attrNameLst>
                                      </p:cBhvr>
                                      <p:to>
                                        <p:strVal val="visible"/>
                                      </p:to>
                                    </p:set>
                                    <p:anim calcmode="lin" valueType="num">
                                      <p:cBhvr additive="base">
                                        <p:cTn id="26" dur="1000"/>
                                        <p:tgtEl>
                                          <p:spTgt spid="2622"/>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614"/>
                                        </p:tgtEl>
                                        <p:attrNameLst>
                                          <p:attrName>style.visibility</p:attrName>
                                        </p:attrNameLst>
                                      </p:cBhvr>
                                      <p:to>
                                        <p:strVal val="visible"/>
                                      </p:to>
                                    </p:set>
                                    <p:anim calcmode="lin" valueType="num">
                                      <p:cBhvr additive="base">
                                        <p:cTn id="31" dur="1000"/>
                                        <p:tgtEl>
                                          <p:spTgt spid="2614"/>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2615"/>
                                        </p:tgtEl>
                                        <p:attrNameLst>
                                          <p:attrName>style.visibility</p:attrName>
                                        </p:attrNameLst>
                                      </p:cBhvr>
                                      <p:to>
                                        <p:strVal val="visible"/>
                                      </p:to>
                                    </p:set>
                                    <p:anim calcmode="lin" valueType="num">
                                      <p:cBhvr additive="base">
                                        <p:cTn id="34" dur="1000"/>
                                        <p:tgtEl>
                                          <p:spTgt spid="2615"/>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2621"/>
                                        </p:tgtEl>
                                        <p:attrNameLst>
                                          <p:attrName>style.visibility</p:attrName>
                                        </p:attrNameLst>
                                      </p:cBhvr>
                                      <p:to>
                                        <p:strVal val="visible"/>
                                      </p:to>
                                    </p:set>
                                    <p:anim calcmode="lin" valueType="num">
                                      <p:cBhvr additive="base">
                                        <p:cTn id="37" dur="1000"/>
                                        <p:tgtEl>
                                          <p:spTgt spid="2621"/>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2618"/>
                                        </p:tgtEl>
                                        <p:attrNameLst>
                                          <p:attrName>style.visibility</p:attrName>
                                        </p:attrNameLst>
                                      </p:cBhvr>
                                      <p:to>
                                        <p:strVal val="visible"/>
                                      </p:to>
                                    </p:set>
                                    <p:anim calcmode="lin" valueType="num">
                                      <p:cBhvr additive="base">
                                        <p:cTn id="42" dur="1000"/>
                                        <p:tgtEl>
                                          <p:spTgt spid="2618"/>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2619"/>
                                        </p:tgtEl>
                                        <p:attrNameLst>
                                          <p:attrName>style.visibility</p:attrName>
                                        </p:attrNameLst>
                                      </p:cBhvr>
                                      <p:to>
                                        <p:strVal val="visible"/>
                                      </p:to>
                                    </p:set>
                                    <p:anim calcmode="lin" valueType="num">
                                      <p:cBhvr additive="base">
                                        <p:cTn id="45" dur="1000"/>
                                        <p:tgtEl>
                                          <p:spTgt spid="2619"/>
                                        </p:tgtEl>
                                        <p:attrNameLst>
                                          <p:attrName>ppt_x</p:attrName>
                                        </p:attrNameLst>
                                      </p:cBhvr>
                                      <p:tavLst>
                                        <p:tav tm="0">
                                          <p:val>
                                            <p:strVal val="#ppt_x+1"/>
                                          </p:val>
                                        </p:tav>
                                        <p:tav tm="100000">
                                          <p:val>
                                            <p:strVal val="#ppt_x"/>
                                          </p:val>
                                        </p:tav>
                                      </p:tavLst>
                                    </p:anim>
                                  </p:childTnLst>
                                </p:cTn>
                              </p:par>
                              <p:par>
                                <p:cTn id="46" presetID="2" presetClass="entr" presetSubtype="2" fill="hold" nodeType="withEffect">
                                  <p:stCondLst>
                                    <p:cond delay="0"/>
                                  </p:stCondLst>
                                  <p:childTnLst>
                                    <p:set>
                                      <p:cBhvr>
                                        <p:cTn id="47" dur="1" fill="hold">
                                          <p:stCondLst>
                                            <p:cond delay="0"/>
                                          </p:stCondLst>
                                        </p:cTn>
                                        <p:tgtEl>
                                          <p:spTgt spid="2623"/>
                                        </p:tgtEl>
                                        <p:attrNameLst>
                                          <p:attrName>style.visibility</p:attrName>
                                        </p:attrNameLst>
                                      </p:cBhvr>
                                      <p:to>
                                        <p:strVal val="visible"/>
                                      </p:to>
                                    </p:set>
                                    <p:anim calcmode="lin" valueType="num">
                                      <p:cBhvr additive="base">
                                        <p:cTn id="48" dur="1000"/>
                                        <p:tgtEl>
                                          <p:spTgt spid="26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sp>
        <p:nvSpPr>
          <p:cNvPr id="40" name="Google Shape;2612;p63">
            <a:extLst>
              <a:ext uri="{FF2B5EF4-FFF2-40B4-BE49-F238E27FC236}">
                <a16:creationId xmlns:a16="http://schemas.microsoft.com/office/drawing/2014/main" id="{C6BD0AE1-E138-D5F8-F615-473E35B1E76F}"/>
              </a:ext>
            </a:extLst>
          </p:cNvPr>
          <p:cNvSpPr txBox="1">
            <a:spLocks/>
          </p:cNvSpPr>
          <p:nvPr/>
        </p:nvSpPr>
        <p:spPr>
          <a:xfrm>
            <a:off x="2507988" y="169440"/>
            <a:ext cx="4584188" cy="507067"/>
          </a:xfrm>
          <a:prstGeom prst="rect">
            <a:avLst/>
          </a:prstGeom>
        </p:spPr>
        <p:txBody>
          <a:bodyPr spcFirstLastPara="1" vert="horz" wrap="square" lIns="91425" tIns="91425" rIns="91425" bIns="91425" rtlCol="0" anchor="t" anchorCtr="0">
            <a:noAutofit/>
          </a:bodyPr>
          <a:lstStyle>
            <a:lvl1pPr lvl="0" algn="l" defTabSz="342900" rtl="0" eaLnBrk="1" latinLnBrk="0" hangingPunct="1">
              <a:spcBef>
                <a:spcPts val="0"/>
              </a:spcBef>
              <a:spcAft>
                <a:spcPts val="0"/>
              </a:spcAft>
              <a:buSzPts val="2500"/>
              <a:buNone/>
              <a:defRPr sz="2500" kern="1200">
                <a:solidFill>
                  <a:schemeClr val="tx1">
                    <a:lumMod val="85000"/>
                    <a:lumOff val="15000"/>
                  </a:schemeClr>
                </a:solidFill>
                <a:latin typeface="+mj-lt"/>
                <a:ea typeface="+mj-ea"/>
                <a:cs typeface="+mj-cs"/>
              </a:defRPr>
            </a:lvl1pPr>
            <a:lvl2pPr lvl="1" algn="ctr" rtl="0" eaLnBrk="1" hangingPunct="1">
              <a:spcBef>
                <a:spcPts val="0"/>
              </a:spcBef>
              <a:spcAft>
                <a:spcPts val="0"/>
              </a:spcAft>
              <a:buSzPts val="2500"/>
              <a:buNone/>
              <a:defRPr sz="2500">
                <a:solidFill>
                  <a:schemeClr val="tx2"/>
                </a:solidFill>
              </a:defRPr>
            </a:lvl2pPr>
            <a:lvl3pPr lvl="2" algn="ctr" rtl="0" eaLnBrk="1" hangingPunct="1">
              <a:spcBef>
                <a:spcPts val="0"/>
              </a:spcBef>
              <a:spcAft>
                <a:spcPts val="0"/>
              </a:spcAft>
              <a:buSzPts val="2500"/>
              <a:buNone/>
              <a:defRPr sz="2500">
                <a:solidFill>
                  <a:schemeClr val="tx2"/>
                </a:solidFill>
              </a:defRPr>
            </a:lvl3pPr>
            <a:lvl4pPr lvl="3" algn="ctr" rtl="0" eaLnBrk="1" hangingPunct="1">
              <a:spcBef>
                <a:spcPts val="0"/>
              </a:spcBef>
              <a:spcAft>
                <a:spcPts val="0"/>
              </a:spcAft>
              <a:buSzPts val="2500"/>
              <a:buNone/>
              <a:defRPr sz="2500">
                <a:solidFill>
                  <a:schemeClr val="tx2"/>
                </a:solidFill>
              </a:defRPr>
            </a:lvl4pPr>
            <a:lvl5pPr lvl="4" algn="ctr" rtl="0" eaLnBrk="1" hangingPunct="1">
              <a:spcBef>
                <a:spcPts val="0"/>
              </a:spcBef>
              <a:spcAft>
                <a:spcPts val="0"/>
              </a:spcAft>
              <a:buSzPts val="2500"/>
              <a:buNone/>
              <a:defRPr sz="2500">
                <a:solidFill>
                  <a:schemeClr val="tx2"/>
                </a:solidFill>
              </a:defRPr>
            </a:lvl5pPr>
            <a:lvl6pPr lvl="5" algn="ctr" rtl="0" eaLnBrk="1" hangingPunct="1">
              <a:spcBef>
                <a:spcPts val="0"/>
              </a:spcBef>
              <a:spcAft>
                <a:spcPts val="0"/>
              </a:spcAft>
              <a:buSzPts val="2500"/>
              <a:buNone/>
              <a:defRPr sz="2500">
                <a:solidFill>
                  <a:schemeClr val="tx2"/>
                </a:solidFill>
              </a:defRPr>
            </a:lvl6pPr>
            <a:lvl7pPr lvl="6" algn="ctr" rtl="0" eaLnBrk="1" hangingPunct="1">
              <a:spcBef>
                <a:spcPts val="0"/>
              </a:spcBef>
              <a:spcAft>
                <a:spcPts val="0"/>
              </a:spcAft>
              <a:buSzPts val="2500"/>
              <a:buNone/>
              <a:defRPr sz="2500">
                <a:solidFill>
                  <a:schemeClr val="tx2"/>
                </a:solidFill>
              </a:defRPr>
            </a:lvl7pPr>
            <a:lvl8pPr lvl="7" algn="ctr" rtl="0" eaLnBrk="1" hangingPunct="1">
              <a:spcBef>
                <a:spcPts val="0"/>
              </a:spcBef>
              <a:spcAft>
                <a:spcPts val="0"/>
              </a:spcAft>
              <a:buSzPts val="2500"/>
              <a:buNone/>
              <a:defRPr sz="2500">
                <a:solidFill>
                  <a:schemeClr val="tx2"/>
                </a:solidFill>
              </a:defRPr>
            </a:lvl8pPr>
            <a:lvl9pPr lvl="8" algn="ctr" rtl="0" eaLnBrk="1" hangingPunct="1">
              <a:spcBef>
                <a:spcPts val="0"/>
              </a:spcBef>
              <a:spcAft>
                <a:spcPts val="0"/>
              </a:spcAft>
              <a:buSzPts val="2500"/>
              <a:buNone/>
              <a:defRPr sz="2500">
                <a:solidFill>
                  <a:schemeClr val="tx2"/>
                </a:solidFill>
              </a:defRPr>
            </a:lvl9pPr>
          </a:lstStyle>
          <a:p>
            <a:pPr>
              <a:buClrTx/>
              <a:buFontTx/>
            </a:pPr>
            <a:r>
              <a:rPr lang="en-CA" dirty="0"/>
              <a:t>1. Unnormalized form</a:t>
            </a:r>
          </a:p>
        </p:txBody>
      </p:sp>
      <p:sp>
        <p:nvSpPr>
          <p:cNvPr id="41" name="TextBox 40">
            <a:extLst>
              <a:ext uri="{FF2B5EF4-FFF2-40B4-BE49-F238E27FC236}">
                <a16:creationId xmlns:a16="http://schemas.microsoft.com/office/drawing/2014/main" id="{5EDD3B72-8ADF-46AD-F2A1-AFAD1CCD5E03}"/>
              </a:ext>
            </a:extLst>
          </p:cNvPr>
          <p:cNvSpPr txBox="1"/>
          <p:nvPr/>
        </p:nvSpPr>
        <p:spPr>
          <a:xfrm>
            <a:off x="408878" y="854927"/>
            <a:ext cx="8482361" cy="2585323"/>
          </a:xfrm>
          <a:prstGeom prst="rect">
            <a:avLst/>
          </a:prstGeom>
          <a:noFill/>
        </p:spPr>
        <p:txBody>
          <a:bodyPr wrap="square" rtlCol="0">
            <a:spAutoFit/>
          </a:bodyPr>
          <a:lstStyle/>
          <a:p>
            <a:r>
              <a:rPr lang="en-CA" sz="1800" dirty="0"/>
              <a:t>`app_id`,  `customer_id,  `app_time` `app_employee` `app_status</a:t>
            </a:r>
          </a:p>
          <a:p>
            <a:r>
              <a:rPr lang="en-CA" sz="1800" dirty="0"/>
              <a:t>`car_id’, `color` `model`, fuel_type, `mileage` `powerc` `car_number</a:t>
            </a:r>
          </a:p>
          <a:p>
            <a:r>
              <a:rPr lang="en-CA" sz="1800" dirty="0"/>
              <a:t>`customer_id` `customer_name`customer_mobile` `customer_password` ,`customer_address` `customer_username` </a:t>
            </a:r>
          </a:p>
          <a:p>
            <a:r>
              <a:rPr lang="en-CA" sz="1800" dirty="0"/>
              <a:t> `username` `password’,`owner_id` `owner_name` `address` `contact_no` `owner_username,  `owner_password`,  `recovery_email` ,`recovery_phone`</a:t>
            </a:r>
          </a:p>
          <a:p>
            <a:r>
              <a:rPr lang="en-CA" sz="1800" dirty="0"/>
              <a:t> `payment_id`,payment_date`,  `payment_bill`,  `payment_description`,  `recovery_email`,  `recovery_phone`</a:t>
            </a:r>
          </a:p>
          <a:p>
            <a:r>
              <a:rPr lang="en-US" sz="1800" dirty="0"/>
              <a:t>`service_id` ,`customer_id`,  `service_name`,  `service_type` `service_fees`</a:t>
            </a:r>
            <a:endParaRPr lang="en-CA"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p:tgtEl>
                                          <p:spTgt spid="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6"/>
        <p:cNvGrpSpPr/>
        <p:nvPr/>
      </p:nvGrpSpPr>
      <p:grpSpPr>
        <a:xfrm>
          <a:off x="0" y="0"/>
          <a:ext cx="0" cy="0"/>
          <a:chOff x="0" y="0"/>
          <a:chExt cx="0" cy="0"/>
        </a:xfrm>
      </p:grpSpPr>
      <p:sp>
        <p:nvSpPr>
          <p:cNvPr id="8" name="Google Shape;2614;p63">
            <a:extLst>
              <a:ext uri="{FF2B5EF4-FFF2-40B4-BE49-F238E27FC236}">
                <a16:creationId xmlns:a16="http://schemas.microsoft.com/office/drawing/2014/main" id="{7D2E6E5D-4125-831C-05A3-D19EFFC8B40B}"/>
              </a:ext>
            </a:extLst>
          </p:cNvPr>
          <p:cNvSpPr txBox="1">
            <a:spLocks/>
          </p:cNvSpPr>
          <p:nvPr/>
        </p:nvSpPr>
        <p:spPr>
          <a:xfrm>
            <a:off x="3386144" y="225208"/>
            <a:ext cx="2614500"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2. ER Diagram</a:t>
            </a:r>
          </a:p>
        </p:txBody>
      </p:sp>
      <p:pic>
        <p:nvPicPr>
          <p:cNvPr id="12" name="Picture 11" descr="Diagram&#10;&#10;Description automatically generated">
            <a:extLst>
              <a:ext uri="{FF2B5EF4-FFF2-40B4-BE49-F238E27FC236}">
                <a16:creationId xmlns:a16="http://schemas.microsoft.com/office/drawing/2014/main" id="{8B388FFE-177E-50B2-9937-8B533C64CBA3}"/>
              </a:ext>
            </a:extLst>
          </p:cNvPr>
          <p:cNvPicPr>
            <a:picLocks noChangeAspect="1"/>
          </p:cNvPicPr>
          <p:nvPr/>
        </p:nvPicPr>
        <p:blipFill>
          <a:blip r:embed="rId3"/>
          <a:stretch>
            <a:fillRect/>
          </a:stretch>
        </p:blipFill>
        <p:spPr>
          <a:xfrm>
            <a:off x="314167" y="854927"/>
            <a:ext cx="8515666" cy="42225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8" name="Google Shape;2616;p63">
            <a:extLst>
              <a:ext uri="{FF2B5EF4-FFF2-40B4-BE49-F238E27FC236}">
                <a16:creationId xmlns:a16="http://schemas.microsoft.com/office/drawing/2014/main" id="{19C8A033-AD99-AAB7-1C26-B6514216A6C6}"/>
              </a:ext>
            </a:extLst>
          </p:cNvPr>
          <p:cNvSpPr txBox="1">
            <a:spLocks/>
          </p:cNvSpPr>
          <p:nvPr/>
        </p:nvSpPr>
        <p:spPr>
          <a:xfrm>
            <a:off x="3700706" y="272519"/>
            <a:ext cx="1742588"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3.Queries</a:t>
            </a:r>
          </a:p>
        </p:txBody>
      </p:sp>
      <p:sp>
        <p:nvSpPr>
          <p:cNvPr id="9" name="TextBox 8">
            <a:extLst>
              <a:ext uri="{FF2B5EF4-FFF2-40B4-BE49-F238E27FC236}">
                <a16:creationId xmlns:a16="http://schemas.microsoft.com/office/drawing/2014/main" id="{31DFC9E2-3CC1-A8CB-219A-2986F17377B5}"/>
              </a:ext>
            </a:extLst>
          </p:cNvPr>
          <p:cNvSpPr txBox="1"/>
          <p:nvPr/>
        </p:nvSpPr>
        <p:spPr>
          <a:xfrm>
            <a:off x="520390" y="1048215"/>
            <a:ext cx="8140390" cy="3693319"/>
          </a:xfrm>
          <a:prstGeom prst="rect">
            <a:avLst/>
          </a:prstGeom>
          <a:noFill/>
        </p:spPr>
        <p:txBody>
          <a:bodyPr wrap="square" rtlCol="0">
            <a:spAutoFit/>
          </a:bodyPr>
          <a:lstStyle/>
          <a:p>
            <a:r>
              <a:rPr lang="en-CA" sz="1800" dirty="0">
                <a:solidFill>
                  <a:srgbClr val="0070C0"/>
                </a:solidFill>
              </a:rPr>
              <a:t>Query 1</a:t>
            </a:r>
          </a:p>
          <a:p>
            <a:r>
              <a:rPr lang="en-CA" sz="1800" dirty="0"/>
              <a:t> select * from appointment where app_status='scheduled’;</a:t>
            </a:r>
          </a:p>
          <a:p>
            <a:r>
              <a:rPr lang="en-CA" sz="1800" dirty="0"/>
              <a:t>select * from appointment where app_status='completed’;</a:t>
            </a:r>
          </a:p>
          <a:p>
            <a:r>
              <a:rPr lang="en-CA" sz="1800" dirty="0"/>
              <a:t>select * from appointment where app_status='cancelled’;</a:t>
            </a:r>
          </a:p>
          <a:p>
            <a:endParaRPr lang="en-CA" sz="1800" dirty="0"/>
          </a:p>
          <a:p>
            <a:r>
              <a:rPr lang="en-CA" sz="1800" dirty="0">
                <a:solidFill>
                  <a:srgbClr val="0070C0"/>
                </a:solidFill>
              </a:rPr>
              <a:t>Query 2</a:t>
            </a:r>
          </a:p>
          <a:p>
            <a:r>
              <a:rPr lang="en-CA" sz="1800" dirty="0"/>
              <a:t>select avg(powerc) from car;select car_id,color,model,powerc,mileage from car where powerc&gt;(select avg(powerc) from car) ;</a:t>
            </a:r>
          </a:p>
          <a:p>
            <a:endParaRPr lang="en-CA" sz="1800" dirty="0"/>
          </a:p>
          <a:p>
            <a:r>
              <a:rPr lang="en-CA" sz="1800" dirty="0">
                <a:solidFill>
                  <a:srgbClr val="0070C0"/>
                </a:solidFill>
              </a:rPr>
              <a:t>Query 3</a:t>
            </a:r>
          </a:p>
          <a:p>
            <a:r>
              <a:rPr lang="en-CA" sz="1800" dirty="0"/>
              <a:t>SELECT c.customer_id, c.customer_name, ca.color, ca.model, ca.fuel_type, ca.mileage, ca.powerc, ca.car_number FROM customer c JOIN car ca ON c.customer_id = ca.customer_id;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0"/>
        <p:cNvGrpSpPr/>
        <p:nvPr/>
      </p:nvGrpSpPr>
      <p:grpSpPr>
        <a:xfrm>
          <a:off x="0" y="0"/>
          <a:ext cx="0" cy="0"/>
          <a:chOff x="0" y="0"/>
          <a:chExt cx="0" cy="0"/>
        </a:xfrm>
      </p:grpSpPr>
      <p:sp>
        <p:nvSpPr>
          <p:cNvPr id="6" name="Google Shape;2618;p63">
            <a:extLst>
              <a:ext uri="{FF2B5EF4-FFF2-40B4-BE49-F238E27FC236}">
                <a16:creationId xmlns:a16="http://schemas.microsoft.com/office/drawing/2014/main" id="{B2B19E6D-7A37-2FE0-05B9-8D6B1383A39B}"/>
              </a:ext>
            </a:extLst>
          </p:cNvPr>
          <p:cNvSpPr txBox="1">
            <a:spLocks/>
          </p:cNvSpPr>
          <p:nvPr/>
        </p:nvSpPr>
        <p:spPr>
          <a:xfrm>
            <a:off x="3401234" y="153573"/>
            <a:ext cx="2733000"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4.Procedures</a:t>
            </a:r>
          </a:p>
        </p:txBody>
      </p:sp>
      <p:sp>
        <p:nvSpPr>
          <p:cNvPr id="7" name="TextBox 6">
            <a:extLst>
              <a:ext uri="{FF2B5EF4-FFF2-40B4-BE49-F238E27FC236}">
                <a16:creationId xmlns:a16="http://schemas.microsoft.com/office/drawing/2014/main" id="{FF008BE0-20CA-5C03-5BE2-AA2811F07059}"/>
              </a:ext>
            </a:extLst>
          </p:cNvPr>
          <p:cNvSpPr txBox="1"/>
          <p:nvPr/>
        </p:nvSpPr>
        <p:spPr>
          <a:xfrm>
            <a:off x="587297" y="681273"/>
            <a:ext cx="8140390" cy="4524315"/>
          </a:xfrm>
          <a:prstGeom prst="rect">
            <a:avLst/>
          </a:prstGeom>
          <a:noFill/>
        </p:spPr>
        <p:txBody>
          <a:bodyPr wrap="square" rtlCol="0">
            <a:spAutoFit/>
          </a:bodyPr>
          <a:lstStyle/>
          <a:p>
            <a:r>
              <a:rPr lang="en-CA" sz="1800" dirty="0">
                <a:solidFill>
                  <a:srgbClr val="0070C0"/>
                </a:solidFill>
              </a:rPr>
              <a:t>Procedure 1</a:t>
            </a:r>
          </a:p>
          <a:p>
            <a:r>
              <a:rPr lang="en-CA" sz="1800" dirty="0"/>
              <a:t>DELIMITER //</a:t>
            </a:r>
          </a:p>
          <a:p>
            <a:r>
              <a:rPr lang="en-CA" sz="1800" dirty="0"/>
              <a:t>CREATE PROCEDURE </a:t>
            </a:r>
            <a:r>
              <a:rPr lang="en-CA" sz="1800" dirty="0" err="1"/>
              <a:t>login_user</a:t>
            </a:r>
            <a:r>
              <a:rPr lang="en-CA" sz="1800" dirty="0"/>
              <a:t> (IN </a:t>
            </a:r>
            <a:r>
              <a:rPr lang="en-CA" sz="1800" dirty="0" err="1"/>
              <a:t>p_username</a:t>
            </a:r>
            <a:r>
              <a:rPr lang="en-CA" sz="1800" dirty="0"/>
              <a:t> VARCHAR(50), IN </a:t>
            </a:r>
            <a:r>
              <a:rPr lang="en-CA" sz="1800" dirty="0" err="1"/>
              <a:t>p_password</a:t>
            </a:r>
            <a:r>
              <a:rPr lang="en-CA" sz="1800" dirty="0"/>
              <a:t> VARCHAR(50))</a:t>
            </a:r>
          </a:p>
          <a:p>
            <a:r>
              <a:rPr lang="en-CA" sz="1800" dirty="0"/>
              <a:t>BEGIN</a:t>
            </a:r>
          </a:p>
          <a:p>
            <a:r>
              <a:rPr lang="en-CA" sz="1800" dirty="0"/>
              <a:t>	DECLARE </a:t>
            </a:r>
            <a:r>
              <a:rPr lang="en-CA" sz="1800" dirty="0" err="1"/>
              <a:t>v_password</a:t>
            </a:r>
            <a:r>
              <a:rPr lang="en-CA" sz="1800" dirty="0"/>
              <a:t> VARCHAR(50);</a:t>
            </a:r>
          </a:p>
          <a:p>
            <a:r>
              <a:rPr lang="en-CA" sz="1800" dirty="0"/>
              <a:t>	SELECT password INTO </a:t>
            </a:r>
            <a:r>
              <a:rPr lang="en-CA" sz="1800" dirty="0" err="1"/>
              <a:t>v_password</a:t>
            </a:r>
            <a:r>
              <a:rPr lang="en-CA" sz="1800" dirty="0"/>
              <a:t> FROM login WHERE 	username = </a:t>
            </a:r>
            <a:r>
              <a:rPr lang="en-CA" sz="1800" dirty="0" err="1"/>
              <a:t>p_username;IF</a:t>
            </a:r>
            <a:r>
              <a:rPr lang="en-CA" sz="1800" dirty="0"/>
              <a:t> </a:t>
            </a:r>
            <a:r>
              <a:rPr lang="en-CA" sz="1800" dirty="0" err="1"/>
              <a:t>v_password</a:t>
            </a:r>
            <a:r>
              <a:rPr lang="en-CA" sz="1800" dirty="0"/>
              <a:t> = </a:t>
            </a:r>
            <a:r>
              <a:rPr lang="en-CA" sz="1800" dirty="0" err="1"/>
              <a:t>p_password</a:t>
            </a:r>
            <a:r>
              <a:rPr lang="en-CA" sz="1800" dirty="0"/>
              <a:t> </a:t>
            </a:r>
          </a:p>
          <a:p>
            <a:r>
              <a:rPr lang="en-CA" sz="1800" dirty="0"/>
              <a:t>	THEN</a:t>
            </a:r>
          </a:p>
          <a:p>
            <a:r>
              <a:rPr lang="en-CA" sz="1800" dirty="0"/>
              <a:t>	SELECT "Login Successful" as result;</a:t>
            </a:r>
          </a:p>
          <a:p>
            <a:r>
              <a:rPr lang="en-CA" sz="1800" dirty="0"/>
              <a:t>	ELSE</a:t>
            </a:r>
          </a:p>
          <a:p>
            <a:r>
              <a:rPr lang="en-CA" sz="1800" dirty="0"/>
              <a:t>	SELECT "Please check the username or the password" as result;</a:t>
            </a:r>
          </a:p>
          <a:p>
            <a:r>
              <a:rPr lang="en-CA" sz="1800" dirty="0"/>
              <a:t>	END IF;</a:t>
            </a:r>
          </a:p>
          <a:p>
            <a:r>
              <a:rPr lang="en-CA" sz="1800" dirty="0"/>
              <a:t>	END //</a:t>
            </a:r>
          </a:p>
          <a:p>
            <a:r>
              <a:rPr lang="en-CA" sz="1800" dirty="0"/>
              <a:t>DELIMITER ;</a:t>
            </a:r>
          </a:p>
          <a:p>
            <a:pPr algn="ctr"/>
            <a:r>
              <a:rPr lang="en-CA" sz="1800" dirty="0">
                <a:solidFill>
                  <a:srgbClr val="FF0000"/>
                </a:solidFill>
              </a:rPr>
              <a:t>E.g. CALL </a:t>
            </a:r>
            <a:r>
              <a:rPr lang="en-CA" sz="1800" dirty="0" err="1">
                <a:solidFill>
                  <a:srgbClr val="FF0000"/>
                </a:solidFill>
              </a:rPr>
              <a:t>login_user</a:t>
            </a:r>
            <a:r>
              <a:rPr lang="en-CA" sz="1800" dirty="0">
                <a:solidFill>
                  <a:srgbClr val="FF0000"/>
                </a:solidFill>
              </a:rPr>
              <a:t>('</a:t>
            </a:r>
            <a:r>
              <a:rPr lang="en-CA" sz="1800" dirty="0" err="1">
                <a:solidFill>
                  <a:srgbClr val="FF0000"/>
                </a:solidFill>
              </a:rPr>
              <a:t>DavidLee</a:t>
            </a:r>
            <a:r>
              <a:rPr lang="en-CA" sz="1800" dirty="0">
                <a:solidFill>
                  <a:srgbClr val="FF0000"/>
                </a:solidFill>
              </a:rPr>
              <a:t>', 'password123');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6"/>
        <p:cNvGrpSpPr/>
        <p:nvPr/>
      </p:nvGrpSpPr>
      <p:grpSpPr>
        <a:xfrm>
          <a:off x="0" y="0"/>
          <a:ext cx="0" cy="0"/>
          <a:chOff x="0" y="0"/>
          <a:chExt cx="0" cy="0"/>
        </a:xfrm>
      </p:grpSpPr>
      <p:sp>
        <p:nvSpPr>
          <p:cNvPr id="8" name="Google Shape;2618;p63">
            <a:extLst>
              <a:ext uri="{FF2B5EF4-FFF2-40B4-BE49-F238E27FC236}">
                <a16:creationId xmlns:a16="http://schemas.microsoft.com/office/drawing/2014/main" id="{CF2B2151-15B0-4233-461E-821680EBC521}"/>
              </a:ext>
            </a:extLst>
          </p:cNvPr>
          <p:cNvSpPr txBox="1">
            <a:spLocks/>
          </p:cNvSpPr>
          <p:nvPr/>
        </p:nvSpPr>
        <p:spPr>
          <a:xfrm>
            <a:off x="3401234" y="153573"/>
            <a:ext cx="2733000"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4.Procedures</a:t>
            </a:r>
          </a:p>
        </p:txBody>
      </p:sp>
      <p:sp>
        <p:nvSpPr>
          <p:cNvPr id="9" name="TextBox 8">
            <a:extLst>
              <a:ext uri="{FF2B5EF4-FFF2-40B4-BE49-F238E27FC236}">
                <a16:creationId xmlns:a16="http://schemas.microsoft.com/office/drawing/2014/main" id="{89B84C9D-8119-B252-578D-709031A43497}"/>
              </a:ext>
            </a:extLst>
          </p:cNvPr>
          <p:cNvSpPr txBox="1"/>
          <p:nvPr/>
        </p:nvSpPr>
        <p:spPr>
          <a:xfrm>
            <a:off x="587297" y="681273"/>
            <a:ext cx="8140390" cy="3693319"/>
          </a:xfrm>
          <a:prstGeom prst="rect">
            <a:avLst/>
          </a:prstGeom>
          <a:noFill/>
        </p:spPr>
        <p:txBody>
          <a:bodyPr wrap="square" rtlCol="0">
            <a:spAutoFit/>
          </a:bodyPr>
          <a:lstStyle/>
          <a:p>
            <a:r>
              <a:rPr lang="en-CA" sz="1800" dirty="0">
                <a:solidFill>
                  <a:srgbClr val="0070C0"/>
                </a:solidFill>
              </a:rPr>
              <a:t>Procedure 2</a:t>
            </a:r>
          </a:p>
          <a:p>
            <a:r>
              <a:rPr lang="en-CA" sz="1800" dirty="0"/>
              <a:t>DELIMITER //</a:t>
            </a:r>
          </a:p>
          <a:p>
            <a:r>
              <a:rPr lang="en-CA" sz="1800" dirty="0"/>
              <a:t>CREATE PROCEDURE </a:t>
            </a:r>
            <a:r>
              <a:rPr lang="en-CA" sz="1800" dirty="0" err="1"/>
              <a:t>create_car</a:t>
            </a:r>
            <a:r>
              <a:rPr lang="en-CA" sz="1800" dirty="0"/>
              <a:t>(IN </a:t>
            </a:r>
            <a:r>
              <a:rPr lang="en-CA" sz="1800" dirty="0" err="1"/>
              <a:t>p_car_id</a:t>
            </a:r>
            <a:r>
              <a:rPr lang="en-CA" sz="1800" dirty="0"/>
              <a:t> INT, IN </a:t>
            </a:r>
            <a:r>
              <a:rPr lang="en-CA" sz="1800" dirty="0" err="1"/>
              <a:t>p_customer_id</a:t>
            </a:r>
            <a:r>
              <a:rPr lang="en-CA" sz="1800" dirty="0"/>
              <a:t> INT, IN </a:t>
            </a:r>
            <a:r>
              <a:rPr lang="en-CA" sz="1800" dirty="0" err="1"/>
              <a:t>p_color</a:t>
            </a:r>
            <a:r>
              <a:rPr lang="en-CA" sz="1800" dirty="0"/>
              <a:t> VARCHAR(20), IN </a:t>
            </a:r>
            <a:r>
              <a:rPr lang="en-CA" sz="1800" dirty="0" err="1"/>
              <a:t>p_model</a:t>
            </a:r>
            <a:r>
              <a:rPr lang="en-CA" sz="1800" dirty="0"/>
              <a:t> VARCHAR(50), IN </a:t>
            </a:r>
            <a:r>
              <a:rPr lang="en-CA" sz="1800" dirty="0" err="1"/>
              <a:t>p_fuel_type</a:t>
            </a:r>
            <a:r>
              <a:rPr lang="en-CA" sz="1800" dirty="0"/>
              <a:t> VARCHAR(20), IN </a:t>
            </a:r>
            <a:r>
              <a:rPr lang="en-CA" sz="1800" dirty="0" err="1"/>
              <a:t>p_mileage</a:t>
            </a:r>
            <a:r>
              <a:rPr lang="en-CA" sz="1800" dirty="0"/>
              <a:t> INT, IN </a:t>
            </a:r>
            <a:r>
              <a:rPr lang="en-CA" sz="1800" dirty="0" err="1"/>
              <a:t>p_power</a:t>
            </a:r>
            <a:r>
              <a:rPr lang="en-CA" sz="1800" dirty="0"/>
              <a:t> INT, IN </a:t>
            </a:r>
            <a:r>
              <a:rPr lang="en-CA" sz="1800" dirty="0" err="1"/>
              <a:t>p_car_number</a:t>
            </a:r>
            <a:r>
              <a:rPr lang="en-CA" sz="1800" dirty="0"/>
              <a:t> VARCHAR(20))</a:t>
            </a:r>
          </a:p>
          <a:p>
            <a:r>
              <a:rPr lang="en-CA" sz="1800" dirty="0"/>
              <a:t>BEGINI</a:t>
            </a:r>
          </a:p>
          <a:p>
            <a:r>
              <a:rPr lang="en-CA" sz="1800" dirty="0"/>
              <a:t>NSERT INTO car (</a:t>
            </a:r>
            <a:r>
              <a:rPr lang="en-CA" sz="1800" dirty="0" err="1"/>
              <a:t>car_id,customer_id</a:t>
            </a:r>
            <a:r>
              <a:rPr lang="en-CA" sz="1800" dirty="0"/>
              <a:t>, color, model, fuel_type, mileage, powerc, car_number) VALUES (</a:t>
            </a:r>
            <a:r>
              <a:rPr lang="en-CA" sz="1800" dirty="0" err="1"/>
              <a:t>p_car_id,p_customer_id</a:t>
            </a:r>
            <a:r>
              <a:rPr lang="en-CA" sz="1800" dirty="0"/>
              <a:t>, </a:t>
            </a:r>
            <a:r>
              <a:rPr lang="en-CA" sz="1800" dirty="0" err="1"/>
              <a:t>p_color</a:t>
            </a:r>
            <a:r>
              <a:rPr lang="en-CA" sz="1800" dirty="0"/>
              <a:t>, </a:t>
            </a:r>
            <a:r>
              <a:rPr lang="en-CA" sz="1800" dirty="0" err="1"/>
              <a:t>p_model</a:t>
            </a:r>
            <a:r>
              <a:rPr lang="en-CA" sz="1800" dirty="0"/>
              <a:t>, </a:t>
            </a:r>
            <a:r>
              <a:rPr lang="en-CA" sz="1800" dirty="0" err="1"/>
              <a:t>p_fuel_type</a:t>
            </a:r>
            <a:r>
              <a:rPr lang="en-CA" sz="1800" dirty="0"/>
              <a:t>, </a:t>
            </a:r>
            <a:r>
              <a:rPr lang="en-CA" sz="1800" dirty="0" err="1"/>
              <a:t>p_mileage</a:t>
            </a:r>
            <a:r>
              <a:rPr lang="en-CA" sz="1800" dirty="0"/>
              <a:t>, </a:t>
            </a:r>
            <a:r>
              <a:rPr lang="en-CA" sz="1800" dirty="0" err="1"/>
              <a:t>p_power</a:t>
            </a:r>
            <a:r>
              <a:rPr lang="en-CA" sz="1800" dirty="0"/>
              <a:t>, </a:t>
            </a:r>
            <a:r>
              <a:rPr lang="en-CA" sz="1800" dirty="0" err="1"/>
              <a:t>p_car_number</a:t>
            </a:r>
            <a:r>
              <a:rPr lang="en-CA" sz="1800" dirty="0"/>
              <a:t>);</a:t>
            </a:r>
          </a:p>
          <a:p>
            <a:r>
              <a:rPr lang="en-CA" sz="1800" dirty="0"/>
              <a:t>END//</a:t>
            </a:r>
          </a:p>
          <a:p>
            <a:r>
              <a:rPr lang="en-CA" sz="1800" dirty="0"/>
              <a:t>DELIMITER ;</a:t>
            </a:r>
          </a:p>
          <a:p>
            <a:pPr algn="ctr"/>
            <a:r>
              <a:rPr lang="en-CA" sz="1800" dirty="0">
                <a:solidFill>
                  <a:srgbClr val="FF0000"/>
                </a:solidFill>
              </a:rPr>
              <a:t>CALL </a:t>
            </a:r>
            <a:r>
              <a:rPr lang="en-CA" sz="1800" dirty="0" err="1">
                <a:solidFill>
                  <a:srgbClr val="FF0000"/>
                </a:solidFill>
              </a:rPr>
              <a:t>create_car</a:t>
            </a:r>
            <a:r>
              <a:rPr lang="en-CA" sz="1800" dirty="0">
                <a:solidFill>
                  <a:srgbClr val="FF0000"/>
                </a:solidFill>
              </a:rPr>
              <a:t>('21', '17','yellow','m3','petrol’,’1500','15','4569');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2"/>
        <p:cNvGrpSpPr/>
        <p:nvPr/>
      </p:nvGrpSpPr>
      <p:grpSpPr>
        <a:xfrm>
          <a:off x="0" y="0"/>
          <a:ext cx="0" cy="0"/>
          <a:chOff x="0" y="0"/>
          <a:chExt cx="0" cy="0"/>
        </a:xfrm>
      </p:grpSpPr>
      <p:sp>
        <p:nvSpPr>
          <p:cNvPr id="16" name="Google Shape;2618;p63">
            <a:extLst>
              <a:ext uri="{FF2B5EF4-FFF2-40B4-BE49-F238E27FC236}">
                <a16:creationId xmlns:a16="http://schemas.microsoft.com/office/drawing/2014/main" id="{BFFBF928-2E30-DDFA-6549-14BB9E1FC0A0}"/>
              </a:ext>
            </a:extLst>
          </p:cNvPr>
          <p:cNvSpPr txBox="1">
            <a:spLocks/>
          </p:cNvSpPr>
          <p:nvPr/>
        </p:nvSpPr>
        <p:spPr>
          <a:xfrm>
            <a:off x="3401234" y="153573"/>
            <a:ext cx="2733000"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4.Procedures</a:t>
            </a:r>
          </a:p>
        </p:txBody>
      </p:sp>
      <p:sp>
        <p:nvSpPr>
          <p:cNvPr id="17" name="TextBox 16">
            <a:extLst>
              <a:ext uri="{FF2B5EF4-FFF2-40B4-BE49-F238E27FC236}">
                <a16:creationId xmlns:a16="http://schemas.microsoft.com/office/drawing/2014/main" id="{67560F6A-CB64-4A26-3BC3-B3589B22C6DE}"/>
              </a:ext>
            </a:extLst>
          </p:cNvPr>
          <p:cNvSpPr txBox="1"/>
          <p:nvPr/>
        </p:nvSpPr>
        <p:spPr>
          <a:xfrm>
            <a:off x="587297" y="681273"/>
            <a:ext cx="8140390" cy="3693319"/>
          </a:xfrm>
          <a:prstGeom prst="rect">
            <a:avLst/>
          </a:prstGeom>
          <a:noFill/>
        </p:spPr>
        <p:txBody>
          <a:bodyPr wrap="square" rtlCol="0">
            <a:spAutoFit/>
          </a:bodyPr>
          <a:lstStyle/>
          <a:p>
            <a:r>
              <a:rPr lang="en-CA" sz="1800" dirty="0">
                <a:solidFill>
                  <a:srgbClr val="0070C0"/>
                </a:solidFill>
              </a:rPr>
              <a:t>Procedure 3</a:t>
            </a:r>
          </a:p>
          <a:p>
            <a:r>
              <a:rPr lang="en-US" sz="1800" dirty="0"/>
              <a:t>DELIMITER //</a:t>
            </a:r>
          </a:p>
          <a:p>
            <a:r>
              <a:rPr lang="en-US" sz="1800" dirty="0"/>
              <a:t>CREATE PROCEDURE `</a:t>
            </a:r>
            <a:r>
              <a:rPr lang="en-US" sz="1800" dirty="0" err="1"/>
              <a:t>get_cars_by_customer</a:t>
            </a:r>
            <a:r>
              <a:rPr lang="en-US" sz="1800" dirty="0"/>
              <a:t>` (IN </a:t>
            </a:r>
            <a:r>
              <a:rPr lang="en-US" sz="1800" dirty="0" err="1"/>
              <a:t>customer_name_in</a:t>
            </a:r>
            <a:r>
              <a:rPr lang="en-US" sz="1800" dirty="0"/>
              <a:t> VARCHAR(255))</a:t>
            </a:r>
          </a:p>
          <a:p>
            <a:r>
              <a:rPr lang="en-US" sz="1800" dirty="0"/>
              <a:t>BEGIN</a:t>
            </a:r>
          </a:p>
          <a:p>
            <a:r>
              <a:rPr lang="en-US" sz="1800" dirty="0"/>
              <a:t>	DECLARE </a:t>
            </a:r>
            <a:r>
              <a:rPr lang="en-US" sz="1800" dirty="0" err="1"/>
              <a:t>v_customer_id</a:t>
            </a:r>
            <a:r>
              <a:rPr lang="en-US" sz="1800" dirty="0"/>
              <a:t> INT;SELECT customer_id INTO 	</a:t>
            </a:r>
            <a:r>
              <a:rPr lang="en-US" sz="1800" dirty="0" err="1"/>
              <a:t>v_customer_idFROM</a:t>
            </a:r>
            <a:r>
              <a:rPr lang="en-US" sz="1800" dirty="0"/>
              <a:t> customer</a:t>
            </a:r>
          </a:p>
          <a:p>
            <a:r>
              <a:rPr lang="en-US" sz="1800" dirty="0"/>
              <a:t>	WHERE </a:t>
            </a:r>
            <a:r>
              <a:rPr lang="en-US" sz="1800" dirty="0" err="1"/>
              <a:t>customer_name</a:t>
            </a:r>
            <a:r>
              <a:rPr lang="en-US" sz="1800" dirty="0"/>
              <a:t> = </a:t>
            </a:r>
            <a:r>
              <a:rPr lang="en-US" sz="1800" dirty="0" err="1"/>
              <a:t>customer_name_in</a:t>
            </a:r>
            <a:r>
              <a:rPr lang="en-US" sz="1800" dirty="0"/>
              <a:t>;</a:t>
            </a:r>
          </a:p>
          <a:p>
            <a:r>
              <a:rPr lang="en-US" sz="1800" dirty="0"/>
              <a:t>	SELECT * FROM car WHERE customer_id = </a:t>
            </a:r>
            <a:r>
              <a:rPr lang="en-US" sz="1800" dirty="0" err="1"/>
              <a:t>v_customer_id</a:t>
            </a:r>
            <a:r>
              <a:rPr lang="en-US" sz="1800" dirty="0"/>
              <a:t>;</a:t>
            </a:r>
          </a:p>
          <a:p>
            <a:r>
              <a:rPr lang="en-US" sz="1800" dirty="0"/>
              <a:t>END//</a:t>
            </a:r>
          </a:p>
          <a:p>
            <a:endParaRPr lang="en-US" sz="1800" dirty="0"/>
          </a:p>
          <a:p>
            <a:r>
              <a:rPr lang="en-US" sz="1800" dirty="0"/>
              <a:t>DELIMITER ;</a:t>
            </a:r>
          </a:p>
          <a:p>
            <a:pPr algn="ctr"/>
            <a:r>
              <a:rPr lang="en-US" sz="1800" dirty="0">
                <a:solidFill>
                  <a:srgbClr val="FF0000"/>
                </a:solidFill>
              </a:rPr>
              <a:t>call </a:t>
            </a:r>
            <a:r>
              <a:rPr lang="en-US" sz="1800" dirty="0" err="1">
                <a:solidFill>
                  <a:srgbClr val="FF0000"/>
                </a:solidFill>
              </a:rPr>
              <a:t>get_cars_by_customer</a:t>
            </a:r>
            <a:r>
              <a:rPr lang="en-US" sz="1800" dirty="0">
                <a:solidFill>
                  <a:srgbClr val="FF0000"/>
                </a:solidFill>
              </a:rPr>
              <a:t>('David lee');</a:t>
            </a:r>
            <a:endParaRPr lang="en-CA"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p:tgtEl>
                                          <p:spTgt spid="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820</Words>
  <Application>Microsoft Office PowerPoint</Application>
  <PresentationFormat>On-screen Show (16:9)</PresentationFormat>
  <Paragraphs>78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Arial</vt:lpstr>
      <vt:lpstr>Roboto Condensed Light</vt:lpstr>
      <vt:lpstr>Wingdings 3</vt:lpstr>
      <vt:lpstr>Wisp</vt:lpstr>
      <vt:lpstr>Database Design  Final Group Project</vt:lpstr>
      <vt:lpstr>Scenario</vt:lpstr>
      <vt:lpstr>Table of contents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Final Group Project</dc:title>
  <cp:lastModifiedBy>Hiren Yogeshbhai Gohil</cp:lastModifiedBy>
  <cp:revision>12</cp:revision>
  <dcterms:modified xsi:type="dcterms:W3CDTF">2023-04-18T14:46:16Z</dcterms:modified>
</cp:coreProperties>
</file>