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6" r:id="rId7"/>
    <p:sldId id="272" r:id="rId8"/>
    <p:sldId id="267" r:id="rId9"/>
    <p:sldId id="268" r:id="rId10"/>
    <p:sldId id="270" r:id="rId11"/>
    <p:sldId id="271" r:id="rId12"/>
    <p:sldId id="273" r:id="rId13"/>
    <p:sldId id="269" r:id="rId14"/>
    <p:sldId id="265" r:id="rId15"/>
    <p:sldId id="274" r:id="rId16"/>
    <p:sldId id="275" r:id="rId17"/>
    <p:sldId id="263" r:id="rId18"/>
    <p:sldId id="276" r:id="rId19"/>
    <p:sldId id="264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Wine_Data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6214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Historians – Meet the team</a:t>
            </a:r>
          </a:p>
          <a:p>
            <a:r>
              <a:rPr lang="en-US" dirty="0" err="1" smtClean="0"/>
              <a:t>KrthkN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ihoon</a:t>
            </a:r>
            <a:endParaRPr lang="en-US" dirty="0" smtClean="0"/>
          </a:p>
          <a:p>
            <a:r>
              <a:rPr lang="en-US" dirty="0" err="1" smtClean="0"/>
              <a:t>Darel</a:t>
            </a:r>
            <a:endParaRPr lang="en-US" dirty="0" smtClean="0"/>
          </a:p>
          <a:p>
            <a:r>
              <a:rPr lang="en-US" dirty="0" err="1" smtClean="0"/>
              <a:t>jessica</a:t>
            </a:r>
            <a:endParaRPr lang="en-US" dirty="0" smtClean="0"/>
          </a:p>
          <a:p>
            <a:r>
              <a:rPr lang="en-US" dirty="0" smtClean="0"/>
              <a:t>March 9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24" y="895192"/>
            <a:ext cx="4382023" cy="48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Italian Wineries: </a:t>
            </a:r>
            <a:r>
              <a:rPr lang="en-US" sz="2400" dirty="0" smtClean="0"/>
              <a:t>temperate nearest to France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3" y="2003062"/>
            <a:ext cx="9978707" cy="3914412"/>
          </a:xfrm>
        </p:spPr>
      </p:pic>
    </p:spTree>
    <p:extLst>
      <p:ext uri="{BB962C8B-B14F-4D97-AF65-F5344CB8AC3E}">
        <p14:creationId xmlns:p14="http://schemas.microsoft.com/office/powerpoint/2010/main" val="2114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Australian Wineries: </a:t>
            </a:r>
            <a:r>
              <a:rPr lang="en-US" sz="2400" dirty="0" smtClean="0"/>
              <a:t>Southern coasts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91" y="2031571"/>
            <a:ext cx="10091023" cy="4094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620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Global Wineries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2016124"/>
            <a:ext cx="10012007" cy="3927475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5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Arranging Top wines by Price (France):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62" y="2397112"/>
            <a:ext cx="3161980" cy="325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15" y="2256609"/>
            <a:ext cx="6381599" cy="3839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34696" y="1776166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Syrah – </a:t>
            </a:r>
            <a:r>
              <a:rPr lang="en-US" dirty="0" err="1" smtClean="0"/>
              <a:t>Vrognier</a:t>
            </a:r>
            <a:r>
              <a:rPr lang="en-US" dirty="0" smtClean="0"/>
              <a:t> is the most expensive French wine variety and </a:t>
            </a:r>
            <a:r>
              <a:rPr lang="en-US" dirty="0" err="1" smtClean="0"/>
              <a:t>Roussanne-Marsanne</a:t>
            </a:r>
            <a:r>
              <a:rPr lang="en-US" dirty="0" smtClean="0"/>
              <a:t> is the least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972" y="1396399"/>
            <a:ext cx="6209211" cy="466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2090057"/>
            <a:ext cx="433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per Price measures the best wines per dollar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Spain leads with the top 2 ranked wine per dollar (12.1 and 10.6)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France takes the next spot with 9.4 and ties the US top wine with 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Italy ties the 2nd best US wine at 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Australia and Canada top wines have presence with their top wines on par with US and Italy 2</a:t>
            </a:r>
            <a:r>
              <a:rPr lang="en-US" baseline="30000" dirty="0" smtClean="0"/>
              <a:t>nd</a:t>
            </a:r>
            <a:r>
              <a:rPr lang="en-US" dirty="0" smtClean="0"/>
              <a:t> and 4rd ranks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6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Price and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20" y="1853754"/>
            <a:ext cx="5293837" cy="415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856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Points and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628" y="1853754"/>
            <a:ext cx="5589328" cy="4155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49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535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Things we considered </a:t>
            </a:r>
            <a:r>
              <a:rPr lang="en-US" dirty="0" smtClean="0"/>
              <a:t>but </a:t>
            </a:r>
            <a:r>
              <a:rPr lang="en-US" dirty="0" smtClean="0"/>
              <a:t>had to </a:t>
            </a:r>
            <a:r>
              <a:rPr lang="en-US" dirty="0" smtClean="0"/>
              <a:t>table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user interface to pop in zip code and give a list of closest wineries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price forecaster to guess the price of wine futures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aggregator for wine reviews by </a:t>
            </a:r>
            <a:r>
              <a:rPr lang="en-US" dirty="0" err="1" smtClean="0"/>
              <a:t>somallier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Segment </a:t>
            </a:r>
            <a:r>
              <a:rPr lang="en-US" dirty="0" smtClean="0"/>
              <a:t>wines by standard deviation for Price v. Wine Score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630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660173" cy="4071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Refine the zip code locator to recommend best wineries by location</a:t>
            </a:r>
          </a:p>
          <a:p>
            <a:endParaRPr lang="en-US" dirty="0"/>
          </a:p>
          <a:p>
            <a:r>
              <a:rPr lang="en-US" dirty="0" smtClean="0"/>
              <a:t>Create a system for examining the tasters for bias in scoring</a:t>
            </a:r>
          </a:p>
          <a:p>
            <a:endParaRPr lang="en-US" dirty="0"/>
          </a:p>
          <a:p>
            <a:r>
              <a:rPr lang="en-US" dirty="0" smtClean="0"/>
              <a:t>Fine tune the rank v. pricing to consider other variables like prestige of the Winery and proximity to location to make recommendations</a:t>
            </a:r>
          </a:p>
          <a:p>
            <a:endParaRPr lang="en-US" dirty="0"/>
          </a:p>
          <a:p>
            <a:r>
              <a:rPr lang="en-US" dirty="0" smtClean="0"/>
              <a:t>Include users preference and make recommendations that align with the tasters preference in scoring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3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7" t="610" r="1679" b="1256"/>
          <a:stretch/>
        </p:blipFill>
        <p:spPr>
          <a:xfrm>
            <a:off x="3148150" y="822961"/>
            <a:ext cx="5329646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Problem Definition: Find what is the finest wine at an accessible price and location.</a:t>
            </a:r>
          </a:p>
          <a:p>
            <a:r>
              <a:rPr lang="en-US" sz="1800" dirty="0" smtClean="0"/>
              <a:t>Sources Considered: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Weather </a:t>
            </a:r>
            <a:r>
              <a:rPr lang="en-US" sz="1800" dirty="0" smtClean="0"/>
              <a:t>Data &amp; Census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r>
              <a:rPr lang="en-US" sz="1800" dirty="0" smtClean="0"/>
              <a:t>Data Sources acquired and used: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Wine </a:t>
            </a:r>
            <a:r>
              <a:rPr lang="en-US" sz="1800" dirty="0" smtClean="0"/>
              <a:t>Mag Data &amp; Google API</a:t>
            </a:r>
          </a:p>
          <a:p>
            <a:r>
              <a:rPr lang="en-US" sz="1800" dirty="0" smtClean="0"/>
              <a:t>Analysis Considered:</a:t>
            </a:r>
          </a:p>
          <a:p>
            <a:pPr lvl="1"/>
            <a:r>
              <a:rPr lang="en-US" sz="1600" dirty="0" smtClean="0"/>
              <a:t>Wine Price v. Income Data</a:t>
            </a:r>
          </a:p>
          <a:p>
            <a:pPr lvl="1"/>
            <a:r>
              <a:rPr lang="en-US" sz="1600" dirty="0" smtClean="0"/>
              <a:t>Wine Score v. Weather Data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74228" y="4489550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456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552595" cy="345061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Identified critical rows for completeness</a:t>
            </a:r>
          </a:p>
          <a:p>
            <a:r>
              <a:rPr lang="en-US" dirty="0" smtClean="0"/>
              <a:t>Conceptually designed questions</a:t>
            </a:r>
          </a:p>
          <a:p>
            <a:r>
              <a:rPr lang="en-US" dirty="0" smtClean="0"/>
              <a:t>Got way too complicated so re-examined questions</a:t>
            </a:r>
          </a:p>
          <a:p>
            <a:r>
              <a:rPr lang="en-US" dirty="0" smtClean="0"/>
              <a:t>Useful go forward questions and made a plan to parse out the data</a:t>
            </a:r>
          </a:p>
          <a:p>
            <a:r>
              <a:rPr lang="en-US" dirty="0" smtClean="0"/>
              <a:t>Tools Used: Excel, </a:t>
            </a:r>
            <a:r>
              <a:rPr lang="en-US" dirty="0" err="1" smtClean="0"/>
              <a:t>Jupyter</a:t>
            </a:r>
            <a:r>
              <a:rPr lang="en-US" dirty="0" smtClean="0"/>
              <a:t>, Python, GOOGLE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233323" y="4659493"/>
            <a:ext cx="2964556" cy="429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7291" y="5088799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9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Exploration/Cleanup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5849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Excel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Google API</a:t>
            </a:r>
          </a:p>
          <a:p>
            <a:r>
              <a:rPr lang="en-US" dirty="0" err="1" smtClean="0"/>
              <a:t>Gmaps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 Sets Considered:</a:t>
            </a:r>
          </a:p>
          <a:p>
            <a:pPr lvl="1"/>
            <a:r>
              <a:rPr lang="en-US" dirty="0" smtClean="0"/>
              <a:t>Census Data – To tie regional wine price to income level</a:t>
            </a:r>
          </a:p>
          <a:p>
            <a:pPr lvl="1"/>
            <a:r>
              <a:rPr lang="en-US" dirty="0" smtClean="0"/>
              <a:t>Weather Data – to tie weather data during harvest time to wine price for futures forecasting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102694" y="5152208"/>
            <a:ext cx="2964556" cy="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of data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Duplicate Wines</a:t>
            </a:r>
          </a:p>
          <a:p>
            <a:pPr lvl="1"/>
            <a:r>
              <a:rPr lang="en-US" dirty="0" smtClean="0"/>
              <a:t>Incomplete Rows</a:t>
            </a:r>
            <a:endParaRPr lang="en-US" dirty="0" smtClean="0"/>
          </a:p>
          <a:p>
            <a:r>
              <a:rPr lang="en-US" dirty="0" smtClean="0"/>
              <a:t>Pulling zip code from Google API</a:t>
            </a:r>
          </a:p>
          <a:p>
            <a:r>
              <a:rPr lang="en-US" dirty="0" smtClean="0"/>
              <a:t>Meaningful questions</a:t>
            </a:r>
          </a:p>
          <a:p>
            <a:r>
              <a:rPr lang="en-US" dirty="0" smtClean="0"/>
              <a:t>Comparing </a:t>
            </a:r>
            <a:r>
              <a:rPr lang="en-US" dirty="0" smtClean="0"/>
              <a:t>Value by Price Ratio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6083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country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country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description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designation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vineyard within the winery where the grapes that made the wine are from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points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number of points 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WineEnthusiast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rated the wine on a scale of 1-100 (though they say they only post reviews for wines that score &gt;=80)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price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cost for a bottle of the wine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province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province or state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region_1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The wine growing area in a province or state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Napa)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region_2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Sometimes there are more specific regions specified within a wine growing area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Rutherford inside the Napa Valley), but this value can sometimes be blank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taster_name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taster_twitter_handle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title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title of the wine review, which often contains the vintage if you're interested in extracting that feature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variety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type of grapes used to make the wine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Pinot Noir)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winery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winery that made the wine</a:t>
            </a:r>
            <a:endParaRPr lang="en-US" b="0" i="0" dirty="0">
              <a:solidFill>
                <a:srgbClr val="A9A9A9"/>
              </a:solidFill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89348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Vision: A data base that seeks </a:t>
            </a:r>
            <a:r>
              <a:rPr lang="en-US" dirty="0" smtClean="0"/>
              <a:t>to help users navigate to the best wines to try by proximity to location, highest reviews and right price. 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Remove incomplete rows that would </a:t>
            </a:r>
            <a:r>
              <a:rPr lang="en-US" dirty="0" err="1" smtClean="0"/>
              <a:t>sku</a:t>
            </a:r>
            <a:r>
              <a:rPr lang="en-US" dirty="0" smtClean="0"/>
              <a:t> ratios</a:t>
            </a:r>
          </a:p>
          <a:p>
            <a:pPr lvl="1"/>
            <a:r>
              <a:rPr lang="en-US" dirty="0" smtClean="0"/>
              <a:t>Link together the Google address data</a:t>
            </a:r>
          </a:p>
          <a:p>
            <a:pPr lvl="1"/>
            <a:r>
              <a:rPr lang="en-US" dirty="0" smtClean="0"/>
              <a:t>Group data by location and winery for analysis</a:t>
            </a:r>
            <a:endParaRPr lang="en-US" dirty="0" smtClean="0"/>
          </a:p>
          <a:p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US Wineries</a:t>
            </a:r>
            <a:r>
              <a:rPr lang="en-US" sz="2400" dirty="0" smtClean="0"/>
              <a:t>  - coastal wineries most common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4"/>
            <a:ext cx="10012008" cy="3927475"/>
          </a:xfrm>
        </p:spPr>
      </p:pic>
    </p:spTree>
    <p:extLst>
      <p:ext uri="{BB962C8B-B14F-4D97-AF65-F5344CB8AC3E}">
        <p14:creationId xmlns:p14="http://schemas.microsoft.com/office/powerpoint/2010/main" val="21264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Canadian Wineries: </a:t>
            </a:r>
            <a:r>
              <a:rPr lang="en-US" sz="2400" dirty="0" smtClean="0"/>
              <a:t>Toronto and West Coast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5"/>
            <a:ext cx="9812207" cy="3849098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13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French Wineries:</a:t>
            </a:r>
            <a:r>
              <a:rPr lang="en-US" sz="2400" dirty="0" smtClean="0"/>
              <a:t> entire region temperate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1972492"/>
            <a:ext cx="10380939" cy="3891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78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Spanish Wineries: </a:t>
            </a:r>
            <a:r>
              <a:rPr lang="en-US" sz="2400" dirty="0" smtClean="0"/>
              <a:t>nearest to France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22" y="1853753"/>
            <a:ext cx="10503449" cy="4050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5852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1146</Words>
  <Application>Microsoft Office PowerPoint</Application>
  <PresentationFormat>Widescreen</PresentationFormat>
  <Paragraphs>142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Atlas Grotesk</vt:lpstr>
      <vt:lpstr>inherit</vt:lpstr>
      <vt:lpstr>Arial</vt:lpstr>
      <vt:lpstr>Palatino Linotype</vt:lpstr>
      <vt:lpstr>Gallery</vt:lpstr>
      <vt:lpstr>Wine_Data </vt:lpstr>
      <vt:lpstr>Approach &amp; Data Sets</vt:lpstr>
      <vt:lpstr>Tool Set Used</vt:lpstr>
      <vt:lpstr>Analysis Process</vt:lpstr>
      <vt:lpstr>Project Demo</vt:lpstr>
      <vt:lpstr>Heat Map of US Wineries  - coastal wineries most common</vt:lpstr>
      <vt:lpstr>Heat Map of Canadian Wineries: Toronto and West Coast</vt:lpstr>
      <vt:lpstr>Heat Map of French Wineries: entire region temperate</vt:lpstr>
      <vt:lpstr>Heat Map of Spanish Wineries: nearest to France</vt:lpstr>
      <vt:lpstr>Heat Map of Italian Wineries: temperate nearest to France</vt:lpstr>
      <vt:lpstr>Heat Map of Australian Wineries: Southern coasts</vt:lpstr>
      <vt:lpstr>Top Global Wineries</vt:lpstr>
      <vt:lpstr>Arranging Top wines by Price (France):</vt:lpstr>
      <vt:lpstr>Value by Country</vt:lpstr>
      <vt:lpstr>Top 3 Wineries by Price and Country</vt:lpstr>
      <vt:lpstr>Top 3 Wineries by Points and Country</vt:lpstr>
      <vt:lpstr>Roadmap</vt:lpstr>
      <vt:lpstr>Future Recommendations:</vt:lpstr>
      <vt:lpstr>PowerPoint Presentation</vt:lpstr>
      <vt:lpstr>Approach:</vt:lpstr>
      <vt:lpstr>Data Exploration/Cleanup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Wine_Data</dc:title>
  <dc:creator>Jessica Caccamo</dc:creator>
  <cp:lastModifiedBy>Jessica Caccamo</cp:lastModifiedBy>
  <cp:revision>38</cp:revision>
  <dcterms:created xsi:type="dcterms:W3CDTF">2019-03-01T02:17:58Z</dcterms:created>
  <dcterms:modified xsi:type="dcterms:W3CDTF">2019-03-09T14:21:42Z</dcterms:modified>
</cp:coreProperties>
</file>