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6576000" cy="27432000"/>
  <p:notesSz cx="6858000" cy="9144000"/>
  <p:defaultTextStyle>
    <a:defPPr>
      <a:defRPr lang="en-US"/>
    </a:defPPr>
    <a:lvl1pPr marL="0" algn="l" defTabSz="3072261" rtl="0" eaLnBrk="1" latinLnBrk="0" hangingPunct="1">
      <a:defRPr sz="6048" kern="1200">
        <a:solidFill>
          <a:schemeClr val="tx1"/>
        </a:solidFill>
        <a:latin typeface="+mn-lt"/>
        <a:ea typeface="+mn-ea"/>
        <a:cs typeface="+mn-cs"/>
      </a:defRPr>
    </a:lvl1pPr>
    <a:lvl2pPr marL="1536130" algn="l" defTabSz="3072261" rtl="0" eaLnBrk="1" latinLnBrk="0" hangingPunct="1">
      <a:defRPr sz="6048" kern="1200">
        <a:solidFill>
          <a:schemeClr val="tx1"/>
        </a:solidFill>
        <a:latin typeface="+mn-lt"/>
        <a:ea typeface="+mn-ea"/>
        <a:cs typeface="+mn-cs"/>
      </a:defRPr>
    </a:lvl2pPr>
    <a:lvl3pPr marL="3072261" algn="l" defTabSz="3072261" rtl="0" eaLnBrk="1" latinLnBrk="0" hangingPunct="1">
      <a:defRPr sz="6048" kern="1200">
        <a:solidFill>
          <a:schemeClr val="tx1"/>
        </a:solidFill>
        <a:latin typeface="+mn-lt"/>
        <a:ea typeface="+mn-ea"/>
        <a:cs typeface="+mn-cs"/>
      </a:defRPr>
    </a:lvl3pPr>
    <a:lvl4pPr marL="4608391" algn="l" defTabSz="3072261" rtl="0" eaLnBrk="1" latinLnBrk="0" hangingPunct="1">
      <a:defRPr sz="6048" kern="1200">
        <a:solidFill>
          <a:schemeClr val="tx1"/>
        </a:solidFill>
        <a:latin typeface="+mn-lt"/>
        <a:ea typeface="+mn-ea"/>
        <a:cs typeface="+mn-cs"/>
      </a:defRPr>
    </a:lvl4pPr>
    <a:lvl5pPr marL="6144523" algn="l" defTabSz="3072261" rtl="0" eaLnBrk="1" latinLnBrk="0" hangingPunct="1">
      <a:defRPr sz="6048" kern="1200">
        <a:solidFill>
          <a:schemeClr val="tx1"/>
        </a:solidFill>
        <a:latin typeface="+mn-lt"/>
        <a:ea typeface="+mn-ea"/>
        <a:cs typeface="+mn-cs"/>
      </a:defRPr>
    </a:lvl5pPr>
    <a:lvl6pPr marL="7680653" algn="l" defTabSz="3072261" rtl="0" eaLnBrk="1" latinLnBrk="0" hangingPunct="1">
      <a:defRPr sz="6048" kern="1200">
        <a:solidFill>
          <a:schemeClr val="tx1"/>
        </a:solidFill>
        <a:latin typeface="+mn-lt"/>
        <a:ea typeface="+mn-ea"/>
        <a:cs typeface="+mn-cs"/>
      </a:defRPr>
    </a:lvl6pPr>
    <a:lvl7pPr marL="9216783" algn="l" defTabSz="3072261" rtl="0" eaLnBrk="1" latinLnBrk="0" hangingPunct="1">
      <a:defRPr sz="6048" kern="1200">
        <a:solidFill>
          <a:schemeClr val="tx1"/>
        </a:solidFill>
        <a:latin typeface="+mn-lt"/>
        <a:ea typeface="+mn-ea"/>
        <a:cs typeface="+mn-cs"/>
      </a:defRPr>
    </a:lvl7pPr>
    <a:lvl8pPr marL="10752914" algn="l" defTabSz="3072261" rtl="0" eaLnBrk="1" latinLnBrk="0" hangingPunct="1">
      <a:defRPr sz="6048" kern="1200">
        <a:solidFill>
          <a:schemeClr val="tx1"/>
        </a:solidFill>
        <a:latin typeface="+mn-lt"/>
        <a:ea typeface="+mn-ea"/>
        <a:cs typeface="+mn-cs"/>
      </a:defRPr>
    </a:lvl8pPr>
    <a:lvl9pPr marL="12289044" algn="l" defTabSz="3072261"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19" y="-1483"/>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5334000" y="825500"/>
            <a:ext cx="25908000" cy="209545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5334000" y="2990503"/>
            <a:ext cx="25908000" cy="692498"/>
          </a:xfrm>
        </p:spPr>
        <p:txBody>
          <a:bodyPr>
            <a:noAutofit/>
          </a:bodyPr>
          <a:lstStyle>
            <a:lvl1pPr marL="0" indent="0">
              <a:spcBef>
                <a:spcPts val="0"/>
              </a:spcBef>
              <a:buNone/>
              <a:defRPr sz="20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rPr lang="en-US" smtClean="0"/>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952500" y="4876800"/>
            <a:ext cx="10668000" cy="1016000"/>
          </a:xfrm>
          <a:prstGeom prst="round1Rect">
            <a:avLst/>
          </a:prstGeom>
          <a:solidFill>
            <a:schemeClr val="accent2"/>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952500" y="5892800"/>
            <a:ext cx="10668000" cy="5715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952500" y="12527280"/>
            <a:ext cx="10668000" cy="1016000"/>
          </a:xfrm>
          <a:prstGeom prst="round1Rect">
            <a:avLst/>
          </a:prstGeom>
          <a:solidFill>
            <a:schemeClr val="accent3"/>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952500" y="13543280"/>
            <a:ext cx="10668000" cy="7573471"/>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952500" y="21526500"/>
            <a:ext cx="10668000" cy="1016000"/>
          </a:xfrm>
          <a:prstGeom prst="round1Rect">
            <a:avLst/>
          </a:prstGeom>
          <a:solidFill>
            <a:schemeClr val="accent4"/>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952500" y="22547580"/>
            <a:ext cx="10668000" cy="381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2954000" y="4876800"/>
            <a:ext cx="10668000" cy="1016000"/>
          </a:xfrm>
          <a:prstGeom prst="round1Rect">
            <a:avLst/>
          </a:prstGeom>
          <a:solidFill>
            <a:schemeClr val="accent5"/>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2954000" y="5892800"/>
            <a:ext cx="10668000" cy="381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2954000" y="9956800"/>
            <a:ext cx="10668000" cy="51435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2954000" y="19558000"/>
            <a:ext cx="10668000" cy="14605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2954000" y="21526500"/>
            <a:ext cx="10668000" cy="1016000"/>
          </a:xfrm>
          <a:prstGeom prst="round1Rect">
            <a:avLst/>
          </a:prstGeom>
          <a:solidFill>
            <a:schemeClr val="accent6"/>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2954000" y="22547580"/>
            <a:ext cx="10668000" cy="381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4917400" y="4876800"/>
            <a:ext cx="10668000" cy="1016000"/>
          </a:xfrm>
          <a:prstGeom prst="round1Rect">
            <a:avLst/>
          </a:prstGeom>
          <a:solidFill>
            <a:schemeClr val="accent6"/>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4917400" y="5892800"/>
            <a:ext cx="106680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4917400" y="13197840"/>
            <a:ext cx="10668000" cy="6096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4917400" y="21526500"/>
            <a:ext cx="10668000" cy="1016000"/>
          </a:xfrm>
          <a:prstGeom prst="round1Rect">
            <a:avLst/>
          </a:prstGeom>
          <a:solidFill>
            <a:schemeClr val="accent1"/>
          </a:solidFill>
        </p:spPr>
        <p:txBody>
          <a:bodyPr lIns="365760" anchor="ctr">
            <a:noAutofit/>
          </a:bodyPr>
          <a:lstStyle>
            <a:lvl1pPr marL="0" indent="0">
              <a:spcBef>
                <a:spcPts val="0"/>
              </a:spcBef>
              <a:buNone/>
              <a:defRPr sz="5000" cap="all" baseline="0">
                <a:solidFill>
                  <a:schemeClr val="bg1"/>
                </a:solidFill>
                <a:latin typeface="+mj-lt"/>
              </a:defRPr>
            </a:lvl1pPr>
            <a:lvl2pPr marL="0" indent="0">
              <a:spcBef>
                <a:spcPts val="0"/>
              </a:spcBef>
              <a:buNone/>
              <a:defRPr sz="5000" cap="all" baseline="0">
                <a:solidFill>
                  <a:schemeClr val="bg1"/>
                </a:solidFill>
                <a:latin typeface="+mj-lt"/>
              </a:defRPr>
            </a:lvl2pPr>
            <a:lvl3pPr marL="0" indent="0">
              <a:spcBef>
                <a:spcPts val="0"/>
              </a:spcBef>
              <a:buNone/>
              <a:defRPr sz="5000" cap="all" baseline="0">
                <a:solidFill>
                  <a:schemeClr val="bg1"/>
                </a:solidFill>
                <a:latin typeface="+mj-lt"/>
              </a:defRPr>
            </a:lvl3pPr>
            <a:lvl4pPr marL="0" indent="0">
              <a:spcBef>
                <a:spcPts val="0"/>
              </a:spcBef>
              <a:buNone/>
              <a:defRPr sz="5000" cap="all" baseline="0">
                <a:solidFill>
                  <a:schemeClr val="bg1"/>
                </a:solidFill>
                <a:latin typeface="+mj-lt"/>
              </a:defRPr>
            </a:lvl4pPr>
            <a:lvl5pPr marL="0" indent="0">
              <a:spcBef>
                <a:spcPts val="0"/>
              </a:spcBef>
              <a:buNone/>
              <a:defRPr sz="5000" cap="all" baseline="0">
                <a:solidFill>
                  <a:schemeClr val="bg1"/>
                </a:solidFill>
                <a:latin typeface="+mj-lt"/>
              </a:defRPr>
            </a:lvl5pPr>
            <a:lvl6pPr marL="0" indent="0">
              <a:spcBef>
                <a:spcPts val="0"/>
              </a:spcBef>
              <a:buNone/>
              <a:defRPr sz="5000" cap="all" baseline="0">
                <a:solidFill>
                  <a:schemeClr val="bg1"/>
                </a:solidFill>
                <a:latin typeface="+mj-lt"/>
              </a:defRPr>
            </a:lvl6pPr>
            <a:lvl7pPr marL="0" indent="0">
              <a:spcBef>
                <a:spcPts val="0"/>
              </a:spcBef>
              <a:buNone/>
              <a:defRPr sz="5000" cap="all" baseline="0">
                <a:solidFill>
                  <a:schemeClr val="bg1"/>
                </a:solidFill>
                <a:latin typeface="+mj-lt"/>
              </a:defRPr>
            </a:lvl7pPr>
            <a:lvl8pPr marL="0" indent="0">
              <a:spcBef>
                <a:spcPts val="0"/>
              </a:spcBef>
              <a:buNone/>
              <a:defRPr sz="5000" cap="all" baseline="0">
                <a:solidFill>
                  <a:schemeClr val="bg1"/>
                </a:solidFill>
                <a:latin typeface="+mj-lt"/>
              </a:defRPr>
            </a:lvl8pPr>
            <a:lvl9pPr marL="0" indent="0">
              <a:spcBef>
                <a:spcPts val="0"/>
              </a:spcBef>
              <a:buNone/>
              <a:defRPr sz="5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4917400" y="22547580"/>
            <a:ext cx="10668000" cy="3810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36576000" y="2127249"/>
            <a:ext cx="10372725" cy="27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rIns="228600" rtlCol="0" anchor="t"/>
          <a:lstStyle/>
          <a:p>
            <a:pPr lvl="0">
              <a:spcBef>
                <a:spcPts val="1000"/>
              </a:spcBef>
            </a:pPr>
            <a:r>
              <a:rPr sz="8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000"/>
              </a:spcBef>
            </a:pPr>
            <a:r>
              <a:rPr lang="en-US" sz="55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50"/>
              </a:spcBef>
            </a:pPr>
            <a:endParaRPr sz="5000" dirty="0">
              <a:solidFill>
                <a:prstClr val="white">
                  <a:lumMod val="50000"/>
                </a:prstClr>
              </a:solidFill>
              <a:latin typeface="Calibri Light" panose="020F0302020204030204" pitchFamily="34" charset="0"/>
              <a:cs typeface="Calibri" panose="020F0502020204030204" pitchFamily="34" charset="0"/>
            </a:endParaRPr>
          </a:p>
          <a:p>
            <a:pPr lvl="0">
              <a:spcBef>
                <a:spcPts val="1000"/>
              </a:spcBef>
            </a:pPr>
            <a:r>
              <a:rPr sz="7333"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000"/>
              </a:spcBef>
            </a:pPr>
            <a:r>
              <a:rPr sz="55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5500" dirty="0" smtClean="0">
                <a:solidFill>
                  <a:prstClr val="white">
                    <a:lumMod val="50000"/>
                  </a:prstClr>
                </a:solidFill>
                <a:latin typeface="Calibri Light" panose="020F0302020204030204" pitchFamily="34" charset="0"/>
                <a:cs typeface="Calibri" panose="020F0502020204030204" pitchFamily="34" charset="0"/>
              </a:rPr>
              <a:t>poster </a:t>
            </a:r>
            <a:r>
              <a:rPr sz="5500" dirty="0" smtClean="0">
                <a:solidFill>
                  <a:prstClr val="white">
                    <a:lumMod val="50000"/>
                  </a:prstClr>
                </a:solidFill>
                <a:latin typeface="Calibri Light" panose="020F0302020204030204" pitchFamily="34" charset="0"/>
                <a:cs typeface="Calibri" panose="020F0502020204030204" pitchFamily="34" charset="0"/>
              </a:rPr>
              <a:t>are </a:t>
            </a:r>
            <a:r>
              <a:rPr sz="5500" dirty="0">
                <a:solidFill>
                  <a:prstClr val="white">
                    <a:lumMod val="50000"/>
                  </a:prstClr>
                </a:solidFill>
                <a:latin typeface="Calibri Light" panose="020F0302020204030204" pitchFamily="34" charset="0"/>
                <a:cs typeface="Calibri" panose="020F0502020204030204" pitchFamily="34" charset="0"/>
              </a:rPr>
              <a:t>formatted for you. </a:t>
            </a:r>
            <a:r>
              <a:rPr lang="en-US" sz="5500" dirty="0" smtClean="0">
                <a:solidFill>
                  <a:prstClr val="white">
                    <a:lumMod val="50000"/>
                  </a:prstClr>
                </a:solidFill>
                <a:latin typeface="Calibri Light" panose="020F0302020204030204" pitchFamily="34" charset="0"/>
                <a:cs typeface="Calibri" panose="020F0502020204030204" pitchFamily="34" charset="0"/>
              </a:rPr>
              <a:t>Type</a:t>
            </a:r>
            <a:r>
              <a:rPr lang="en-US" sz="55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55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55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000"/>
              </a:spcBef>
            </a:pPr>
            <a:r>
              <a:rPr lang="en-US" sz="5500" dirty="0" smtClean="0">
                <a:solidFill>
                  <a:prstClr val="white">
                    <a:lumMod val="50000"/>
                  </a:prstClr>
                </a:solidFill>
                <a:latin typeface="Calibri Light" panose="020F0302020204030204" pitchFamily="34" charset="0"/>
                <a:cs typeface="Calibri" panose="020F0502020204030204" pitchFamily="34" charset="0"/>
              </a:rPr>
              <a:t>T</a:t>
            </a:r>
            <a:r>
              <a:rPr sz="5500" dirty="0" smtClean="0">
                <a:solidFill>
                  <a:prstClr val="white">
                    <a:lumMod val="50000"/>
                  </a:prstClr>
                </a:solidFill>
                <a:latin typeface="Calibri Light" panose="020F0302020204030204" pitchFamily="34" charset="0"/>
                <a:cs typeface="Calibri" panose="020F0502020204030204" pitchFamily="34" charset="0"/>
              </a:rPr>
              <a:t>o </a:t>
            </a:r>
            <a:r>
              <a:rPr sz="55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000"/>
              </a:spcBef>
            </a:pPr>
            <a:r>
              <a:rPr sz="55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5500" dirty="0" smtClean="0">
                <a:solidFill>
                  <a:prstClr val="white">
                    <a:lumMod val="50000"/>
                  </a:prstClr>
                </a:solidFill>
                <a:latin typeface="Calibri Light" panose="020F0302020204030204" pitchFamily="34" charset="0"/>
                <a:cs typeface="Calibri" panose="020F0502020204030204" pitchFamily="34" charset="0"/>
              </a:rPr>
              <a:t>content</a:t>
            </a:r>
            <a:r>
              <a:rPr sz="5500" dirty="0" smtClean="0">
                <a:solidFill>
                  <a:prstClr val="white">
                    <a:lumMod val="50000"/>
                  </a:prstClr>
                </a:solidFill>
                <a:latin typeface="Calibri Light" panose="020F0302020204030204" pitchFamily="34" charset="0"/>
                <a:cs typeface="Calibri" panose="020F0502020204030204" pitchFamily="34" charset="0"/>
              </a:rPr>
              <a:t> </a:t>
            </a:r>
            <a:r>
              <a:rPr sz="55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000"/>
              </a:spcBef>
            </a:pPr>
            <a:r>
              <a:rPr sz="55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5500" dirty="0" smtClean="0">
                <a:solidFill>
                  <a:prstClr val="white">
                    <a:lumMod val="50000"/>
                  </a:prstClr>
                </a:solidFill>
                <a:latin typeface="Calibri Light" panose="020F0302020204030204" pitchFamily="34" charset="0"/>
                <a:cs typeface="Calibri" panose="020F0502020204030204" pitchFamily="34" charset="0"/>
              </a:rPr>
              <a:t>right-</a:t>
            </a:r>
            <a:r>
              <a:rPr sz="5500" dirty="0" smtClean="0">
                <a:solidFill>
                  <a:prstClr val="white">
                    <a:lumMod val="50000"/>
                  </a:prstClr>
                </a:solidFill>
                <a:latin typeface="Calibri Light" panose="020F0302020204030204" pitchFamily="34" charset="0"/>
                <a:cs typeface="Calibri" panose="020F0502020204030204" pitchFamily="34" charset="0"/>
              </a:rPr>
              <a:t>click </a:t>
            </a:r>
            <a:r>
              <a:rPr sz="5500" dirty="0">
                <a:solidFill>
                  <a:prstClr val="white">
                    <a:lumMod val="50000"/>
                  </a:prstClr>
                </a:solidFill>
                <a:latin typeface="Calibri Light" panose="020F0302020204030204" pitchFamily="34" charset="0"/>
                <a:cs typeface="Calibri" panose="020F0502020204030204" pitchFamily="34" charset="0"/>
              </a:rPr>
              <a:t>a </a:t>
            </a:r>
            <a:r>
              <a:rPr sz="5500" dirty="0" smtClean="0">
                <a:solidFill>
                  <a:prstClr val="white">
                    <a:lumMod val="50000"/>
                  </a:prstClr>
                </a:solidFill>
                <a:latin typeface="Calibri Light" panose="020F0302020204030204" pitchFamily="34" charset="0"/>
                <a:cs typeface="Calibri" panose="020F0502020204030204" pitchFamily="34" charset="0"/>
              </a:rPr>
              <a:t>picture</a:t>
            </a:r>
            <a:r>
              <a:rPr lang="en-US" sz="55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55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5500" dirty="0" smtClean="0">
                <a:solidFill>
                  <a:prstClr val="white">
                    <a:lumMod val="50000"/>
                  </a:prstClr>
                </a:solidFill>
                <a:latin typeface="Calibri Light" panose="020F0302020204030204" pitchFamily="34" charset="0"/>
                <a:cs typeface="Calibri" panose="020F0502020204030204" pitchFamily="34" charset="0"/>
              </a:rPr>
              <a:t>esize</a:t>
            </a:r>
            <a:r>
              <a:rPr lang="en-US" sz="55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55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7640" userDrawn="1">
          <p15:clr>
            <a:srgbClr val="A4A3A4"/>
          </p15:clr>
        </p15:guide>
        <p15:guide id="2" pos="1540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6576000" cy="419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40"/>
          </a:p>
        </p:txBody>
      </p:sp>
      <p:sp>
        <p:nvSpPr>
          <p:cNvPr id="2" name="Title Placeholder 1"/>
          <p:cNvSpPr>
            <a:spLocks noGrp="1"/>
          </p:cNvSpPr>
          <p:nvPr>
            <p:ph type="title"/>
          </p:nvPr>
        </p:nvSpPr>
        <p:spPr bwMode="auto">
          <a:xfrm>
            <a:off x="5334000" y="825500"/>
            <a:ext cx="25908000" cy="20954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0" y="5016500"/>
            <a:ext cx="25908000" cy="1969135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2500" y="26762248"/>
            <a:ext cx="8229600" cy="381000"/>
          </a:xfrm>
          <a:prstGeom prst="rect">
            <a:avLst/>
          </a:prstGeom>
        </p:spPr>
        <p:txBody>
          <a:bodyPr vert="horz" lIns="91440" tIns="45720" rIns="91440" bIns="45720" rtlCol="0" anchor="ctr"/>
          <a:lstStyle>
            <a:lvl1pPr algn="l">
              <a:defRPr sz="1333">
                <a:solidFill>
                  <a:schemeClr val="tx1">
                    <a:tint val="75000"/>
                  </a:schemeClr>
                </a:solidFill>
              </a:defRPr>
            </a:lvl1pPr>
          </a:lstStyle>
          <a:p>
            <a:fld id="{ECAA57DF-1C19-4726-AB84-014692BAD8F5}" type="datetimeFigureOut">
              <a:rPr lang="en-US" smtClean="0"/>
              <a:pPr/>
              <a:t>6/2/2016</a:t>
            </a:fld>
            <a:endParaRPr lang="en-US"/>
          </a:p>
        </p:txBody>
      </p:sp>
      <p:sp>
        <p:nvSpPr>
          <p:cNvPr id="5" name="Footer Placeholder 4"/>
          <p:cNvSpPr>
            <a:spLocks noGrp="1"/>
          </p:cNvSpPr>
          <p:nvPr>
            <p:ph type="ftr" sz="quarter" idx="3"/>
          </p:nvPr>
        </p:nvSpPr>
        <p:spPr>
          <a:xfrm>
            <a:off x="9182100" y="26762248"/>
            <a:ext cx="18211800" cy="381000"/>
          </a:xfrm>
          <a:prstGeom prst="rect">
            <a:avLst/>
          </a:prstGeom>
        </p:spPr>
        <p:txBody>
          <a:bodyPr vert="horz" lIns="91440" tIns="45720" rIns="91440" bIns="45720" rtlCol="0" anchor="ctr"/>
          <a:lstStyle>
            <a:lvl1pPr algn="ctr">
              <a:defRPr sz="13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393900" y="26762248"/>
            <a:ext cx="8229600" cy="381000"/>
          </a:xfrm>
          <a:prstGeom prst="rect">
            <a:avLst/>
          </a:prstGeom>
        </p:spPr>
        <p:txBody>
          <a:bodyPr vert="horz" lIns="91440" tIns="45720" rIns="91440" bIns="45720" rtlCol="0" anchor="ctr"/>
          <a:lstStyle>
            <a:lvl1pPr algn="r">
              <a:defRPr sz="1333">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3657454" rtl="0" eaLnBrk="1" latinLnBrk="0" hangingPunct="1">
        <a:lnSpc>
          <a:spcPct val="90000"/>
        </a:lnSpc>
        <a:spcBef>
          <a:spcPct val="0"/>
        </a:spcBef>
        <a:buNone/>
        <a:defRPr sz="7333" b="1" kern="1200">
          <a:solidFill>
            <a:schemeClr val="bg1"/>
          </a:solidFill>
          <a:latin typeface="+mj-lt"/>
          <a:ea typeface="+mj-ea"/>
          <a:cs typeface="+mj-cs"/>
        </a:defRPr>
      </a:lvl1pPr>
    </p:titleStyle>
    <p:bodyStyle>
      <a:lvl1pPr marL="380985" indent="-380985" algn="l" defTabSz="3657454" rtl="0" eaLnBrk="1" latinLnBrk="0" hangingPunct="1">
        <a:lnSpc>
          <a:spcPct val="100000"/>
        </a:lnSpc>
        <a:spcBef>
          <a:spcPts val="1000"/>
        </a:spcBef>
        <a:buClr>
          <a:schemeClr val="accent2"/>
        </a:buClr>
        <a:buFont typeface="Arial" panose="020B0604020202020204" pitchFamily="34" charset="0"/>
        <a:buChar char="•"/>
        <a:defRPr sz="2333" kern="1200">
          <a:solidFill>
            <a:schemeClr val="tx1"/>
          </a:solidFill>
          <a:latin typeface="+mn-lt"/>
          <a:ea typeface="+mn-ea"/>
          <a:cs typeface="+mn-cs"/>
        </a:defRPr>
      </a:lvl1pPr>
      <a:lvl2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6pPr>
      <a:lvl7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7pPr>
      <a:lvl8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8pPr>
      <a:lvl9pPr marL="914363" indent="-380985" algn="l" defTabSz="3657454"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3657454" rtl="0" eaLnBrk="1" latinLnBrk="0" hangingPunct="1">
        <a:defRPr sz="7200" kern="1200">
          <a:solidFill>
            <a:schemeClr val="tx1"/>
          </a:solidFill>
          <a:latin typeface="+mn-lt"/>
          <a:ea typeface="+mn-ea"/>
          <a:cs typeface="+mn-cs"/>
        </a:defRPr>
      </a:lvl1pPr>
      <a:lvl2pPr marL="1828727" algn="l" defTabSz="3657454" rtl="0" eaLnBrk="1" latinLnBrk="0" hangingPunct="1">
        <a:defRPr sz="7200" kern="1200">
          <a:solidFill>
            <a:schemeClr val="tx1"/>
          </a:solidFill>
          <a:latin typeface="+mn-lt"/>
          <a:ea typeface="+mn-ea"/>
          <a:cs typeface="+mn-cs"/>
        </a:defRPr>
      </a:lvl2pPr>
      <a:lvl3pPr marL="3657454" algn="l" defTabSz="3657454" rtl="0" eaLnBrk="1" latinLnBrk="0" hangingPunct="1">
        <a:defRPr sz="7200" kern="1200">
          <a:solidFill>
            <a:schemeClr val="tx1"/>
          </a:solidFill>
          <a:latin typeface="+mn-lt"/>
          <a:ea typeface="+mn-ea"/>
          <a:cs typeface="+mn-cs"/>
        </a:defRPr>
      </a:lvl3pPr>
      <a:lvl4pPr marL="5486181" algn="l" defTabSz="3657454" rtl="0" eaLnBrk="1" latinLnBrk="0" hangingPunct="1">
        <a:defRPr sz="7200" kern="1200">
          <a:solidFill>
            <a:schemeClr val="tx1"/>
          </a:solidFill>
          <a:latin typeface="+mn-lt"/>
          <a:ea typeface="+mn-ea"/>
          <a:cs typeface="+mn-cs"/>
        </a:defRPr>
      </a:lvl4pPr>
      <a:lvl5pPr marL="7314907" algn="l" defTabSz="3657454" rtl="0" eaLnBrk="1" latinLnBrk="0" hangingPunct="1">
        <a:defRPr sz="7200" kern="1200">
          <a:solidFill>
            <a:schemeClr val="tx1"/>
          </a:solidFill>
          <a:latin typeface="+mn-lt"/>
          <a:ea typeface="+mn-ea"/>
          <a:cs typeface="+mn-cs"/>
        </a:defRPr>
      </a:lvl5pPr>
      <a:lvl6pPr marL="9143634" algn="l" defTabSz="3657454" rtl="0" eaLnBrk="1" latinLnBrk="0" hangingPunct="1">
        <a:defRPr sz="7200" kern="1200">
          <a:solidFill>
            <a:schemeClr val="tx1"/>
          </a:solidFill>
          <a:latin typeface="+mn-lt"/>
          <a:ea typeface="+mn-ea"/>
          <a:cs typeface="+mn-cs"/>
        </a:defRPr>
      </a:lvl6pPr>
      <a:lvl7pPr marL="10972361" algn="l" defTabSz="3657454" rtl="0" eaLnBrk="1" latinLnBrk="0" hangingPunct="1">
        <a:defRPr sz="7200" kern="1200">
          <a:solidFill>
            <a:schemeClr val="tx1"/>
          </a:solidFill>
          <a:latin typeface="+mn-lt"/>
          <a:ea typeface="+mn-ea"/>
          <a:cs typeface="+mn-cs"/>
        </a:defRPr>
      </a:lvl7pPr>
      <a:lvl8pPr marL="12801088" algn="l" defTabSz="3657454" rtl="0" eaLnBrk="1" latinLnBrk="0" hangingPunct="1">
        <a:defRPr sz="7200" kern="1200">
          <a:solidFill>
            <a:schemeClr val="tx1"/>
          </a:solidFill>
          <a:latin typeface="+mn-lt"/>
          <a:ea typeface="+mn-ea"/>
          <a:cs typeface="+mn-cs"/>
        </a:defRPr>
      </a:lvl8pPr>
      <a:lvl9pPr marL="14629815" algn="l" defTabSz="3657454" rtl="0" eaLnBrk="1" latinLnBrk="0" hangingPunct="1">
        <a:defRPr sz="7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640" userDrawn="1">
          <p15:clr>
            <a:srgbClr val="A4A3A4"/>
          </p15:clr>
        </p15:guide>
        <p15:guide id="2" pos="600" userDrawn="1">
          <p15:clr>
            <a:srgbClr val="A4A3A4"/>
          </p15:clr>
        </p15:guide>
        <p15:guide id="3" pos="22440" userDrawn="1">
          <p15:clr>
            <a:srgbClr val="A4A3A4"/>
          </p15:clr>
        </p15:guide>
        <p15:guide id="4" pos="1152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11"/>
          <p:cNvSpPr>
            <a:spLocks noGrp="1"/>
          </p:cNvSpPr>
          <p:nvPr>
            <p:ph sz="quarter" idx="25"/>
          </p:nvPr>
        </p:nvSpPr>
        <p:spPr>
          <a:xfrm>
            <a:off x="24911050" y="5911850"/>
            <a:ext cx="10668000" cy="10891101"/>
          </a:xfrm>
        </p:spPr>
        <p:txBody>
          <a:bodyPr/>
          <a:lstStyle/>
          <a:p>
            <a:pPr marL="0" indent="0">
              <a:spcBef>
                <a:spcPts val="0"/>
              </a:spcBef>
              <a:buNone/>
            </a:pPr>
            <a:r>
              <a:rPr lang="en-US" dirty="0" smtClean="0"/>
              <a:t>A confusion matrix detailing our results is shown below in Figure 4. A confusion </a:t>
            </a:r>
            <a:r>
              <a:rPr lang="en-US" dirty="0"/>
              <a:t>matrix </a:t>
            </a:r>
            <a:r>
              <a:rPr lang="en-US" dirty="0" smtClean="0"/>
              <a:t>with a strong diagonal magnitude indicates </a:t>
            </a:r>
            <a:r>
              <a:rPr lang="en-US" dirty="0"/>
              <a:t>good results.  The choice to use an averaging filter on the coordinate space can be seen in </a:t>
            </a:r>
            <a:r>
              <a:rPr lang="en-US" dirty="0" smtClean="0"/>
              <a:t>Figure 5 below </a:t>
            </a:r>
            <a:r>
              <a:rPr lang="en-US" dirty="0"/>
              <a:t>to limit the </a:t>
            </a:r>
            <a:r>
              <a:rPr lang="en-US" dirty="0" smtClean="0"/>
              <a:t>effect of outliers for </a:t>
            </a:r>
            <a:r>
              <a:rPr lang="en-US" dirty="0"/>
              <a:t>each tracked cluster and to reduce noise</a:t>
            </a:r>
            <a:r>
              <a:rPr lang="en-US" dirty="0" smtClean="0"/>
              <a:t>.</a:t>
            </a:r>
            <a:endParaRPr lang="en-US" dirty="0"/>
          </a:p>
          <a:p>
            <a:pPr marL="0" indent="0">
              <a:spcBef>
                <a:spcPts val="0"/>
              </a:spcBef>
              <a:buNone/>
            </a:pP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a:p>
          <a:p>
            <a:pPr marL="0" indent="0">
              <a:spcBef>
                <a:spcPts val="0"/>
              </a:spcBef>
              <a:buNone/>
            </a:pPr>
            <a:endParaRPr lang="en-US" dirty="0" smtClean="0"/>
          </a:p>
          <a:p>
            <a:pPr marL="0" indent="0">
              <a:spcBef>
                <a:spcPts val="0"/>
              </a:spcBef>
              <a:buNone/>
            </a:pPr>
            <a:endParaRPr lang="en-US" dirty="0"/>
          </a:p>
          <a:p>
            <a:pPr marL="0" indent="0" algn="ctr">
              <a:spcBef>
                <a:spcPts val="0"/>
              </a:spcBef>
              <a:buNone/>
            </a:pPr>
            <a:r>
              <a:rPr lang="en-US" dirty="0" smtClean="0"/>
              <a:t>Fig. 4. Confusion matrix with knot-tying as state 1 and suturing as state 2.</a:t>
            </a:r>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endParaRPr lang="en-US" dirty="0" smtClean="0"/>
          </a:p>
          <a:p>
            <a:pPr marL="0" indent="0" algn="ctr">
              <a:spcBef>
                <a:spcPts val="0"/>
              </a:spcBef>
              <a:buNone/>
            </a:pPr>
            <a:endParaRPr lang="en-US" dirty="0"/>
          </a:p>
          <a:p>
            <a:pPr marL="0" indent="0" algn="ctr">
              <a:spcBef>
                <a:spcPts val="0"/>
              </a:spcBef>
              <a:buNone/>
            </a:pPr>
            <a:r>
              <a:rPr lang="en-US" dirty="0" smtClean="0"/>
              <a:t>Fig. 5. Cluster position tracking: Raw, Running Average, and Filtered.</a:t>
            </a:r>
            <a:endParaRPr lang="en-US" dirty="0" smtClean="0"/>
          </a:p>
        </p:txBody>
      </p:sp>
      <p:sp>
        <p:nvSpPr>
          <p:cNvPr id="52" name="Content Placeholder 16"/>
          <p:cNvSpPr>
            <a:spLocks noGrp="1"/>
          </p:cNvSpPr>
          <p:nvPr>
            <p:ph sz="quarter" idx="30"/>
          </p:nvPr>
        </p:nvSpPr>
        <p:spPr>
          <a:xfrm>
            <a:off x="15519400" y="14102502"/>
            <a:ext cx="8102600" cy="12769111"/>
          </a:xfrm>
        </p:spPr>
        <p:txBody>
          <a:bodyPr>
            <a:normAutofit/>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Fig. 1. Harris corner response (green) with clusters (red) on a sample knot-tying frame.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Fig. </a:t>
            </a:r>
            <a:r>
              <a:rPr lang="en-US" dirty="0" smtClean="0"/>
              <a:t>2. </a:t>
            </a:r>
            <a:r>
              <a:rPr lang="en-US" dirty="0"/>
              <a:t>Harris corner response (green) with clusters (red) on a sample </a:t>
            </a:r>
            <a:r>
              <a:rPr lang="en-US" dirty="0" smtClean="0"/>
              <a:t>suturing </a:t>
            </a:r>
            <a:r>
              <a:rPr lang="en-US" dirty="0"/>
              <a:t>frame.</a:t>
            </a:r>
          </a:p>
          <a:p>
            <a:pPr marL="0" indent="0">
              <a:buNone/>
            </a:pPr>
            <a:endParaRPr lang="en-US" dirty="0"/>
          </a:p>
        </p:txBody>
      </p:sp>
      <p:sp>
        <p:nvSpPr>
          <p:cNvPr id="4" name="Title 3"/>
          <p:cNvSpPr>
            <a:spLocks noGrp="1"/>
          </p:cNvSpPr>
          <p:nvPr>
            <p:ph type="title"/>
          </p:nvPr>
        </p:nvSpPr>
        <p:spPr/>
        <p:txBody>
          <a:bodyPr>
            <a:normAutofit/>
          </a:bodyPr>
          <a:lstStyle/>
          <a:p>
            <a:r>
              <a:rPr lang="en-US" dirty="0" smtClean="0"/>
              <a:t>Robotic Surgical Procedure Identification</a:t>
            </a:r>
            <a:endParaRPr lang="en-US" dirty="0"/>
          </a:p>
        </p:txBody>
      </p:sp>
      <p:sp>
        <p:nvSpPr>
          <p:cNvPr id="23" name="Text Placeholder 22"/>
          <p:cNvSpPr>
            <a:spLocks noGrp="1"/>
          </p:cNvSpPr>
          <p:nvPr>
            <p:ph type="body" sz="quarter" idx="36"/>
          </p:nvPr>
        </p:nvSpPr>
        <p:spPr/>
        <p:txBody>
          <a:bodyPr/>
          <a:lstStyle/>
          <a:p>
            <a:r>
              <a:rPr lang="en-US" dirty="0" smtClean="0"/>
              <a:t>Jason Driver</a:t>
            </a:r>
            <a:r>
              <a:rPr lang="en-US" baseline="30000" dirty="0"/>
              <a:t> </a:t>
            </a:r>
            <a:r>
              <a:rPr lang="en-US" dirty="0" smtClean="0"/>
              <a:t>and Kyle Lindgren</a:t>
            </a:r>
          </a:p>
          <a:p>
            <a:r>
              <a:rPr lang="en-US" dirty="0" smtClean="0"/>
              <a:t>University of Washington Department of Electrical Engineering</a:t>
            </a:r>
            <a:endParaRPr lang="en-US" dirty="0" smtClean="0"/>
          </a:p>
          <a:p>
            <a:endParaRPr lang="en-US" dirty="0"/>
          </a:p>
        </p:txBody>
      </p:sp>
      <p:sp>
        <p:nvSpPr>
          <p:cNvPr id="5" name="Text Placeholder 4"/>
          <p:cNvSpPr>
            <a:spLocks noGrp="1"/>
          </p:cNvSpPr>
          <p:nvPr>
            <p:ph type="body" sz="quarter" idx="13"/>
          </p:nvPr>
        </p:nvSpPr>
        <p:spPr>
          <a:solidFill>
            <a:schemeClr val="accent5">
              <a:lumMod val="75000"/>
            </a:schemeClr>
          </a:solidFill>
        </p:spPr>
        <p:txBody>
          <a:bodyPr/>
          <a:lstStyle/>
          <a:p>
            <a:r>
              <a:rPr lang="en-US" dirty="0" smtClean="0"/>
              <a:t>Introduction</a:t>
            </a:r>
            <a:endParaRPr lang="en-US" dirty="0"/>
          </a:p>
        </p:txBody>
      </p:sp>
      <p:sp>
        <p:nvSpPr>
          <p:cNvPr id="11" name="Content Placeholder 10"/>
          <p:cNvSpPr>
            <a:spLocks noGrp="1"/>
          </p:cNvSpPr>
          <p:nvPr>
            <p:ph sz="quarter" idx="24"/>
          </p:nvPr>
        </p:nvSpPr>
        <p:spPr/>
        <p:txBody>
          <a:bodyPr/>
          <a:lstStyle/>
          <a:p>
            <a:pPr marL="0" indent="0">
              <a:buNone/>
            </a:pPr>
            <a:r>
              <a:rPr lang="en-US" dirty="0"/>
              <a:t>In our world of moving objects, </a:t>
            </a:r>
            <a:r>
              <a:rPr lang="en-US" dirty="0" smtClean="0"/>
              <a:t>there </a:t>
            </a:r>
            <a:r>
              <a:rPr lang="en-US" dirty="0"/>
              <a:t>is a need for machines to be able to identify motions in the world such that intelligent decisions can be made.  In the new field of robotic surgery, there have been many innovations within the last decade, and while the field is advancing, there are still limitations to overcome.  Studying human motion is important for robotics.  An example of </a:t>
            </a:r>
            <a:r>
              <a:rPr lang="en-US" dirty="0" smtClean="0"/>
              <a:t>three reasons identification is important are: gain </a:t>
            </a:r>
            <a:r>
              <a:rPr lang="en-US" dirty="0"/>
              <a:t>insight into how humans learn complicated motion skills, how to objectively assess tasks using electronic systems, and how to automate complex human motions so that machines can perform those tasks at the level of our most skilled professionals.  Our project is designing and implementing a surgical procedure identifier. This vision software tool will take video input of procedures performed by a surgical robot like the Da Vinci, Intuitive Surgical, Inc. and identify the procedure as being either suturing or knot-tying.  The corresponding paper from Johns Hopkins University is </a:t>
            </a:r>
            <a:r>
              <a:rPr lang="en-US" dirty="0" smtClean="0"/>
              <a:t>entitled ”</a:t>
            </a:r>
            <a:r>
              <a:rPr lang="en-US" i="1" dirty="0" smtClean="0"/>
              <a:t>The </a:t>
            </a:r>
            <a:r>
              <a:rPr lang="en-US" i="1" dirty="0"/>
              <a:t>JHU-ISI Gesture and Skill Assessment Working Set (JIGSAWS): A Surgical Activity Dataset for Human Motion Modeling</a:t>
            </a:r>
            <a:r>
              <a:rPr lang="en-US" dirty="0"/>
              <a:t>” by Gao et al.</a:t>
            </a:r>
            <a:endParaRPr lang="en-US" dirty="0"/>
          </a:p>
        </p:txBody>
      </p:sp>
      <p:sp>
        <p:nvSpPr>
          <p:cNvPr id="7" name="Text Placeholder 6"/>
          <p:cNvSpPr>
            <a:spLocks noGrp="1"/>
          </p:cNvSpPr>
          <p:nvPr>
            <p:ph type="body" sz="quarter" idx="17"/>
          </p:nvPr>
        </p:nvSpPr>
        <p:spPr>
          <a:xfrm>
            <a:off x="12954000" y="4870851"/>
            <a:ext cx="10668000" cy="951400"/>
          </a:xfrm>
          <a:solidFill>
            <a:schemeClr val="accent5">
              <a:lumMod val="75000"/>
            </a:schemeClr>
          </a:solidFill>
        </p:spPr>
        <p:txBody>
          <a:bodyPr/>
          <a:lstStyle/>
          <a:p>
            <a:r>
              <a:rPr lang="en-US" dirty="0" smtClean="0"/>
              <a:t>background</a:t>
            </a:r>
            <a:endParaRPr lang="en-US" dirty="0"/>
          </a:p>
        </p:txBody>
      </p:sp>
      <p:sp>
        <p:nvSpPr>
          <p:cNvPr id="12" name="Content Placeholder 11"/>
          <p:cNvSpPr>
            <a:spLocks noGrp="1"/>
          </p:cNvSpPr>
          <p:nvPr>
            <p:ph sz="quarter" idx="25"/>
          </p:nvPr>
        </p:nvSpPr>
        <p:spPr>
          <a:xfrm>
            <a:off x="12954000" y="5836081"/>
            <a:ext cx="10668000" cy="7142700"/>
          </a:xfrm>
        </p:spPr>
        <p:txBody>
          <a:bodyPr/>
          <a:lstStyle/>
          <a:p>
            <a:pPr marL="0" indent="0">
              <a:buNone/>
            </a:pPr>
            <a:r>
              <a:rPr lang="en-US" dirty="0"/>
              <a:t>The Computational Interaction and Robotics Laboratory at Johns Hopkins University has a dataset called JIGSAWS.  JIGSAWS is a surgical activity dataset open to the public (http://cirl.lcsr.jhu.edu/jigsaws) for human motion modeling, and was collected by Johns Hopkins University and Intuitive Surgical Inc.  The da Vinci Surgical System was operated by eight separate surgeons with varying levels of skill, who performed five repetitions of two simple surgery tasks: suturing and knot-tying.  Two surgeons had over 100 hours of robotic surgery experience, four surgeons had less than 10 hours, and 2 surgeons had between 10 and 100 hours of experience.  The video data was recorded using a static endoscopic camera at 30 Hz, 640 x 480 resolution.  The JIGSAWS dataset has been used in several other studies for surgical activity recognition and skill assessment.  The Computational Interaction and Robotics Laboratory had previously used a multiple kernel learning framework with linear dynamical system and bag-of-features to analyze the video data, but this was not released at the time of our project to compare results [1].  Previous work on the dataset used three different approaches: LDS for modeling video clips corresponding to gestures, bag-of-features approach on </a:t>
            </a:r>
            <a:r>
              <a:rPr lang="en-US" dirty="0" err="1"/>
              <a:t>spatio</a:t>
            </a:r>
            <a:r>
              <a:rPr lang="en-US" dirty="0"/>
              <a:t>-temporal features extracted from videos, and multiple kernel learning to combine the LDS and </a:t>
            </a:r>
            <a:r>
              <a:rPr lang="en-US" dirty="0" err="1"/>
              <a:t>BoF</a:t>
            </a:r>
            <a:r>
              <a:rPr lang="en-US" dirty="0"/>
              <a:t> approaches.  With our project, we explore a </a:t>
            </a:r>
            <a:r>
              <a:rPr lang="en-US" dirty="0" smtClean="0"/>
              <a:t>Hidden Markov Model </a:t>
            </a:r>
            <a:r>
              <a:rPr lang="en-US" dirty="0"/>
              <a:t>approach. </a:t>
            </a:r>
            <a:endParaRPr lang="en-US" dirty="0" smtClean="0"/>
          </a:p>
        </p:txBody>
      </p:sp>
      <p:sp>
        <p:nvSpPr>
          <p:cNvPr id="9" name="Text Placeholder 8"/>
          <p:cNvSpPr>
            <a:spLocks noGrp="1"/>
          </p:cNvSpPr>
          <p:nvPr>
            <p:ph type="body" sz="quarter" idx="21"/>
          </p:nvPr>
        </p:nvSpPr>
        <p:spPr>
          <a:xfrm>
            <a:off x="952500" y="12983726"/>
            <a:ext cx="22669500" cy="1034397"/>
          </a:xfrm>
          <a:solidFill>
            <a:schemeClr val="accent5">
              <a:lumMod val="75000"/>
            </a:schemeClr>
          </a:solidFill>
        </p:spPr>
        <p:txBody>
          <a:bodyPr/>
          <a:lstStyle/>
          <a:p>
            <a:r>
              <a:rPr lang="en-US" dirty="0" smtClean="0"/>
              <a:t>methods</a:t>
            </a:r>
            <a:endParaRPr lang="en-US" dirty="0"/>
          </a:p>
        </p:txBody>
      </p:sp>
      <p:sp>
        <p:nvSpPr>
          <p:cNvPr id="14" name="Content Placeholder 13"/>
          <p:cNvSpPr>
            <a:spLocks noGrp="1"/>
          </p:cNvSpPr>
          <p:nvPr>
            <p:ph sz="quarter" idx="27"/>
          </p:nvPr>
        </p:nvSpPr>
        <p:spPr>
          <a:xfrm>
            <a:off x="952500" y="14088672"/>
            <a:ext cx="14566900" cy="10777928"/>
          </a:xfrm>
        </p:spPr>
        <p:txBody>
          <a:bodyPr>
            <a:normAutofit/>
          </a:bodyPr>
          <a:lstStyle/>
          <a:p>
            <a:pPr marL="0" indent="0">
              <a:spcBef>
                <a:spcPts val="0"/>
              </a:spcBef>
              <a:buNone/>
            </a:pPr>
            <a:r>
              <a:rPr lang="en-US" b="1" u="sng" dirty="0"/>
              <a:t>Feature </a:t>
            </a:r>
            <a:r>
              <a:rPr lang="en-US" b="1" u="sng" dirty="0" smtClean="0"/>
              <a:t>detection steps</a:t>
            </a:r>
            <a:endParaRPr lang="en-US" b="1" u="sng" dirty="0"/>
          </a:p>
          <a:p>
            <a:pPr>
              <a:spcBef>
                <a:spcPts val="0"/>
              </a:spcBef>
            </a:pPr>
            <a:r>
              <a:rPr lang="en-US" dirty="0" smtClean="0"/>
              <a:t>Create </a:t>
            </a:r>
            <a:r>
              <a:rPr lang="en-US" dirty="0"/>
              <a:t>the video data set using the </a:t>
            </a:r>
            <a:r>
              <a:rPr lang="en-US" dirty="0" smtClean="0"/>
              <a:t>Johns </a:t>
            </a:r>
            <a:r>
              <a:rPr lang="en-US" dirty="0"/>
              <a:t>Hopkins University JIGSAW dataset (640 x 480, 30 Hz., static endoscopic camera, 2 minute average)</a:t>
            </a:r>
          </a:p>
          <a:p>
            <a:pPr>
              <a:spcBef>
                <a:spcPts val="0"/>
              </a:spcBef>
            </a:pPr>
            <a:r>
              <a:rPr lang="en-US" dirty="0" smtClean="0"/>
              <a:t>Input </a:t>
            </a:r>
            <a:r>
              <a:rPr lang="en-US" dirty="0"/>
              <a:t>Video, identify and label corners</a:t>
            </a:r>
          </a:p>
          <a:p>
            <a:pPr>
              <a:spcBef>
                <a:spcPts val="0"/>
              </a:spcBef>
            </a:pPr>
            <a:r>
              <a:rPr lang="en-US" dirty="0" smtClean="0"/>
              <a:t>Extract </a:t>
            </a:r>
            <a:r>
              <a:rPr lang="en-US" dirty="0"/>
              <a:t>x-position and y-position </a:t>
            </a:r>
            <a:r>
              <a:rPr lang="en-US" dirty="0" smtClean="0"/>
              <a:t>of the two most pronounced corner clusters</a:t>
            </a:r>
            <a:endParaRPr lang="en-US" dirty="0"/>
          </a:p>
          <a:p>
            <a:pPr>
              <a:spcBef>
                <a:spcPts val="0"/>
              </a:spcBef>
            </a:pPr>
            <a:r>
              <a:rPr lang="en-US" dirty="0" smtClean="0"/>
              <a:t>Input cluster </a:t>
            </a:r>
            <a:r>
              <a:rPr lang="en-US" dirty="0"/>
              <a:t>x-y data into Hidden Markov Model</a:t>
            </a:r>
          </a:p>
          <a:p>
            <a:pPr>
              <a:spcBef>
                <a:spcPts val="0"/>
              </a:spcBef>
            </a:pPr>
            <a:r>
              <a:rPr lang="en-US" dirty="0" smtClean="0"/>
              <a:t>Classify </a:t>
            </a:r>
            <a:r>
              <a:rPr lang="en-US" dirty="0"/>
              <a:t>x-y data </a:t>
            </a:r>
            <a:r>
              <a:rPr lang="en-US" dirty="0" smtClean="0"/>
              <a:t>motion</a:t>
            </a:r>
          </a:p>
          <a:p>
            <a:pPr>
              <a:spcBef>
                <a:spcPts val="0"/>
              </a:spcBef>
            </a:pPr>
            <a:endParaRPr lang="en-US" dirty="0"/>
          </a:p>
          <a:p>
            <a:pPr marL="0" indent="0">
              <a:spcBef>
                <a:spcPts val="0"/>
              </a:spcBef>
              <a:buNone/>
            </a:pPr>
            <a:r>
              <a:rPr lang="en-US" b="1" dirty="0"/>
              <a:t>Harris Corner Detector Method</a:t>
            </a:r>
          </a:p>
          <a:p>
            <a:pPr marL="0" indent="0">
              <a:spcBef>
                <a:spcPts val="0"/>
              </a:spcBef>
              <a:buNone/>
            </a:pPr>
            <a:r>
              <a:rPr lang="en-US" dirty="0"/>
              <a:t>The </a:t>
            </a:r>
            <a:r>
              <a:rPr lang="en-US" dirty="0" smtClean="0"/>
              <a:t>Harris </a:t>
            </a:r>
            <a:r>
              <a:rPr lang="en-US" dirty="0"/>
              <a:t>corner detector looks at the first derivatives in the x and y direction, and the second derivative in the x and y directions to find a corner response.  The </a:t>
            </a:r>
            <a:r>
              <a:rPr lang="en-US" dirty="0" smtClean="0"/>
              <a:t>two strong </a:t>
            </a:r>
            <a:r>
              <a:rPr lang="en-US" dirty="0"/>
              <a:t>eigenvalue responses </a:t>
            </a:r>
            <a:r>
              <a:rPr lang="en-US" dirty="0" smtClean="0"/>
              <a:t>indicate </a:t>
            </a:r>
            <a:r>
              <a:rPr lang="en-US" dirty="0"/>
              <a:t>a corner, while only one strong eigenvalue would be an edge, and no strong eigenvalues would not be a corner or edge. </a:t>
            </a:r>
            <a:endParaRPr lang="en-US" dirty="0" smtClean="0"/>
          </a:p>
          <a:p>
            <a:pPr marL="0" indent="0">
              <a:spcBef>
                <a:spcPts val="0"/>
              </a:spcBef>
              <a:buNone/>
            </a:pPr>
            <a:endParaRPr lang="en-US" dirty="0"/>
          </a:p>
          <a:p>
            <a:pPr marL="0" indent="0">
              <a:spcBef>
                <a:spcPts val="0"/>
              </a:spcBef>
              <a:buNone/>
            </a:pPr>
            <a:r>
              <a:rPr lang="en-US" b="1" dirty="0"/>
              <a:t>Clustering Method</a:t>
            </a:r>
          </a:p>
          <a:p>
            <a:pPr marL="0" indent="0">
              <a:spcBef>
                <a:spcPts val="0"/>
              </a:spcBef>
              <a:buNone/>
            </a:pPr>
            <a:r>
              <a:rPr lang="en-US" dirty="0" err="1"/>
              <a:t>subclust</a:t>
            </a:r>
            <a:r>
              <a:rPr lang="en-US" dirty="0"/>
              <a:t>(</a:t>
            </a:r>
            <a:r>
              <a:rPr lang="en-US" dirty="0" err="1"/>
              <a:t>x,radii</a:t>
            </a:r>
            <a:r>
              <a:rPr lang="en-US" dirty="0"/>
              <a:t>) uses subtractive clustering</a:t>
            </a:r>
          </a:p>
          <a:p>
            <a:pPr>
              <a:spcBef>
                <a:spcPts val="0"/>
              </a:spcBef>
            </a:pPr>
            <a:r>
              <a:rPr lang="en-US" dirty="0"/>
              <a:t>Selects the data point with the highest potential to be the first cluster center</a:t>
            </a:r>
          </a:p>
          <a:p>
            <a:pPr>
              <a:spcBef>
                <a:spcPts val="0"/>
              </a:spcBef>
            </a:pPr>
            <a:r>
              <a:rPr lang="en-US" dirty="0"/>
              <a:t>Removes all data points in the vicinity of the first cluster center (as determined by radii), in order to determine the next data cluster and its center location</a:t>
            </a:r>
          </a:p>
          <a:p>
            <a:pPr>
              <a:spcBef>
                <a:spcPts val="0"/>
              </a:spcBef>
            </a:pPr>
            <a:r>
              <a:rPr lang="en-US" dirty="0"/>
              <a:t>Iterates on this process until all of the data is within radii of a cluster </a:t>
            </a:r>
            <a:r>
              <a:rPr lang="en-US" dirty="0" smtClean="0"/>
              <a:t>center</a:t>
            </a:r>
          </a:p>
          <a:p>
            <a:pPr>
              <a:spcBef>
                <a:spcPts val="0"/>
              </a:spcBef>
            </a:pPr>
            <a:endParaRPr lang="en-US" dirty="0"/>
          </a:p>
          <a:p>
            <a:pPr marL="0" indent="0">
              <a:spcBef>
                <a:spcPts val="0"/>
              </a:spcBef>
              <a:buNone/>
            </a:pPr>
            <a:r>
              <a:rPr lang="en-US" b="1" dirty="0" smtClean="0"/>
              <a:t>Hidden Markov Model</a:t>
            </a:r>
          </a:p>
          <a:p>
            <a:pPr marL="0" indent="0">
              <a:spcBef>
                <a:spcPts val="0"/>
              </a:spcBef>
              <a:buNone/>
            </a:pPr>
            <a:r>
              <a:rPr lang="en-US" dirty="0"/>
              <a:t>Hidden Markov Model visualization with states represented as X#, </a:t>
            </a:r>
            <a:endParaRPr lang="en-US" dirty="0" smtClean="0"/>
          </a:p>
          <a:p>
            <a:pPr marL="0" indent="0">
              <a:spcBef>
                <a:spcPts val="0"/>
              </a:spcBef>
              <a:buNone/>
            </a:pPr>
            <a:r>
              <a:rPr lang="en-US" dirty="0" smtClean="0"/>
              <a:t>observations </a:t>
            </a:r>
            <a:r>
              <a:rPr lang="en-US" dirty="0"/>
              <a:t>y#, state transition probabilities a##, and emission </a:t>
            </a:r>
            <a:endParaRPr lang="en-US" dirty="0" smtClean="0"/>
          </a:p>
          <a:p>
            <a:pPr marL="0" indent="0">
              <a:spcBef>
                <a:spcPts val="0"/>
              </a:spcBef>
              <a:buNone/>
            </a:pPr>
            <a:r>
              <a:rPr lang="en-US" dirty="0" smtClean="0"/>
              <a:t>probabilities </a:t>
            </a:r>
            <a:r>
              <a:rPr lang="en-US" dirty="0"/>
              <a:t>b## </a:t>
            </a:r>
            <a:r>
              <a:rPr lang="en-US" dirty="0" smtClean="0"/>
              <a:t> shown right in Figure 3 [2].</a:t>
            </a:r>
          </a:p>
          <a:p>
            <a:pPr marL="0" indent="0">
              <a:spcBef>
                <a:spcPts val="0"/>
              </a:spcBef>
              <a:buNone/>
            </a:pPr>
            <a:r>
              <a:rPr lang="en-US" dirty="0" smtClean="0"/>
              <a:t>Steps:</a:t>
            </a:r>
          </a:p>
          <a:p>
            <a:pPr>
              <a:spcBef>
                <a:spcPts val="0"/>
              </a:spcBef>
            </a:pPr>
            <a:r>
              <a:rPr lang="en-US" dirty="0" smtClean="0"/>
              <a:t>Train using clustered motion data of robot end effectors</a:t>
            </a:r>
          </a:p>
          <a:p>
            <a:pPr>
              <a:spcBef>
                <a:spcPts val="0"/>
              </a:spcBef>
            </a:pPr>
            <a:r>
              <a:rPr lang="en-US" dirty="0" smtClean="0"/>
              <a:t>Using state probability and emission probability </a:t>
            </a:r>
          </a:p>
          <a:p>
            <a:pPr marL="0" indent="0">
              <a:spcBef>
                <a:spcPts val="0"/>
              </a:spcBef>
              <a:buNone/>
            </a:pPr>
            <a:r>
              <a:rPr lang="en-US" dirty="0" smtClean="0"/>
              <a:t>      data, classify unseen videos as video of knot tying </a:t>
            </a:r>
          </a:p>
          <a:p>
            <a:pPr marL="0" indent="0">
              <a:spcBef>
                <a:spcPts val="0"/>
              </a:spcBef>
              <a:buNone/>
            </a:pPr>
            <a:r>
              <a:rPr lang="en-US" dirty="0"/>
              <a:t> </a:t>
            </a:r>
            <a:r>
              <a:rPr lang="en-US" dirty="0" smtClean="0"/>
              <a:t>     or suturing surgical procedure</a:t>
            </a:r>
            <a:endParaRPr lang="en-US" dirty="0"/>
          </a:p>
          <a:p>
            <a:pPr marL="0" indent="0">
              <a:spcBef>
                <a:spcPts val="0"/>
              </a:spcBef>
              <a:buNone/>
            </a:pPr>
            <a:endParaRPr lang="en-US" dirty="0"/>
          </a:p>
        </p:txBody>
      </p:sp>
      <p:sp>
        <p:nvSpPr>
          <p:cNvPr id="16" name="Text Placeholder 15"/>
          <p:cNvSpPr>
            <a:spLocks noGrp="1"/>
          </p:cNvSpPr>
          <p:nvPr>
            <p:ph type="body" sz="quarter" idx="29"/>
          </p:nvPr>
        </p:nvSpPr>
        <p:spPr>
          <a:xfrm>
            <a:off x="24917137" y="16808031"/>
            <a:ext cx="10668000" cy="1016000"/>
          </a:xfrm>
          <a:solidFill>
            <a:schemeClr val="accent5">
              <a:lumMod val="75000"/>
            </a:schemeClr>
          </a:solidFill>
        </p:spPr>
        <p:txBody>
          <a:bodyPr/>
          <a:lstStyle/>
          <a:p>
            <a:r>
              <a:rPr lang="en-US" dirty="0" smtClean="0"/>
              <a:t>Discussion</a:t>
            </a:r>
            <a:endParaRPr lang="en-US" dirty="0"/>
          </a:p>
        </p:txBody>
      </p:sp>
      <p:sp>
        <p:nvSpPr>
          <p:cNvPr id="17" name="Content Placeholder 16"/>
          <p:cNvSpPr>
            <a:spLocks noGrp="1"/>
          </p:cNvSpPr>
          <p:nvPr>
            <p:ph sz="quarter" idx="30"/>
          </p:nvPr>
        </p:nvSpPr>
        <p:spPr>
          <a:xfrm>
            <a:off x="24917137" y="17829111"/>
            <a:ext cx="10668000" cy="5152040"/>
          </a:xfrm>
        </p:spPr>
        <p:txBody>
          <a:bodyPr>
            <a:normAutofit/>
          </a:bodyPr>
          <a:lstStyle/>
          <a:p>
            <a:pPr marL="0" indent="0">
              <a:buNone/>
            </a:pPr>
            <a:r>
              <a:rPr lang="en-US" dirty="0"/>
              <a:t>In this work we have shown object detection, motion tracking, and motion identification can be achieved with limited data and established computer vision techniques. Obtaining corners using the Harris corner method and then clustering these using subtractive clustering allowed us to identify with reasonable accuracy the two robotic end effectors in each frame. The x and y coordinates of our found end effectors in each video frame are used to track their trajectories through the videos. These trajectories are then used to train our Hidden Markov Model which produces the state transition probabilities and emission probabilities used to predict the state (procedure) of unseen data. </a:t>
            </a:r>
          </a:p>
          <a:p>
            <a:pPr marL="0" indent="0">
              <a:buNone/>
            </a:pPr>
            <a:r>
              <a:rPr lang="en-US" dirty="0"/>
              <a:t>Our results are significant as they show success in procedure identification using a limited set of training data and only video input. </a:t>
            </a:r>
            <a:r>
              <a:rPr lang="en-US" dirty="0" smtClean="0"/>
              <a:t>Robustness of the methods chosen are evident by the variation of surgeon skill in the procedure data and below average video recording quality. </a:t>
            </a:r>
            <a:endParaRPr lang="en-US" dirty="0"/>
          </a:p>
        </p:txBody>
      </p:sp>
      <p:sp>
        <p:nvSpPr>
          <p:cNvPr id="18" name="Text Placeholder 17"/>
          <p:cNvSpPr>
            <a:spLocks noGrp="1"/>
          </p:cNvSpPr>
          <p:nvPr>
            <p:ph type="body" sz="quarter" idx="31"/>
          </p:nvPr>
        </p:nvSpPr>
        <p:spPr>
          <a:xfrm>
            <a:off x="24912948" y="4876800"/>
            <a:ext cx="10668000" cy="1016000"/>
          </a:xfrm>
          <a:solidFill>
            <a:schemeClr val="accent5">
              <a:lumMod val="75000"/>
            </a:schemeClr>
          </a:solidFill>
        </p:spPr>
        <p:txBody>
          <a:bodyPr/>
          <a:lstStyle/>
          <a:p>
            <a:r>
              <a:rPr lang="en-US" dirty="0" smtClean="0"/>
              <a:t>results</a:t>
            </a:r>
            <a:endParaRPr lang="en-US" dirty="0"/>
          </a:p>
        </p:txBody>
      </p:sp>
      <p:sp>
        <p:nvSpPr>
          <p:cNvPr id="21" name="Text Placeholder 20"/>
          <p:cNvSpPr>
            <a:spLocks noGrp="1"/>
          </p:cNvSpPr>
          <p:nvPr>
            <p:ph type="body" sz="quarter" idx="34"/>
          </p:nvPr>
        </p:nvSpPr>
        <p:spPr>
          <a:xfrm>
            <a:off x="24917137" y="22981151"/>
            <a:ext cx="10668000" cy="1016000"/>
          </a:xfrm>
          <a:solidFill>
            <a:schemeClr val="accent5">
              <a:lumMod val="75000"/>
            </a:schemeClr>
          </a:solidFill>
        </p:spPr>
        <p:txBody>
          <a:bodyPr/>
          <a:lstStyle/>
          <a:p>
            <a:r>
              <a:rPr lang="en-US" dirty="0" smtClean="0"/>
              <a:t>conclusions</a:t>
            </a:r>
            <a:endParaRPr lang="en-US" dirty="0"/>
          </a:p>
        </p:txBody>
      </p:sp>
      <p:pic>
        <p:nvPicPr>
          <p:cNvPr id="33" name="Content Placeholder 32"/>
          <p:cNvPicPr>
            <a:picLocks noGrp="1" noChangeAspect="1"/>
          </p:cNvPicPr>
          <p:nvPr>
            <p:ph sz="quarter" idx="35"/>
          </p:nvPr>
        </p:nvPicPr>
        <p:blipFill>
          <a:blip r:embed="rId2">
            <a:extLst>
              <a:ext uri="{28A0092B-C50C-407E-A947-70E740481C1C}">
                <a14:useLocalDpi xmlns:a14="http://schemas.microsoft.com/office/drawing/2010/main" val="0"/>
              </a:ext>
            </a:extLst>
          </a:blip>
          <a:stretch>
            <a:fillRect/>
          </a:stretch>
        </p:blipFill>
        <p:spPr>
          <a:xfrm>
            <a:off x="16520254" y="19996438"/>
            <a:ext cx="6100892" cy="4566135"/>
          </a:xfrm>
        </p:spPr>
      </p:pic>
      <p:pic>
        <p:nvPicPr>
          <p:cNvPr id="26" name="Picture 25" descr="University-of-Washington-logo1.gif"/>
          <p:cNvPicPr>
            <a:picLocks noChangeAspect="1"/>
          </p:cNvPicPr>
          <p:nvPr/>
        </p:nvPicPr>
        <p:blipFill>
          <a:blip r:embed="rId3" cstate="print">
            <a:alphaModFix amt="50000"/>
            <a:extLst>
              <a:ext uri="{28A0092B-C50C-407E-A947-70E740481C1C}">
                <a14:useLocalDpi xmlns:a14="http://schemas.microsoft.com/office/drawing/2010/main" val="0"/>
              </a:ext>
            </a:extLst>
          </a:blip>
          <a:stretch>
            <a:fillRect/>
          </a:stretch>
        </p:blipFill>
        <p:spPr>
          <a:xfrm>
            <a:off x="952500" y="603885"/>
            <a:ext cx="2846917" cy="2846917"/>
          </a:xfrm>
          <a:prstGeom prst="rect">
            <a:avLst/>
          </a:prstGeom>
        </p:spPr>
      </p:pic>
      <p:pic>
        <p:nvPicPr>
          <p:cNvPr id="30" name="Picture 2" descr="EE_Icon_RGB.png (342×1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6114" y="910512"/>
            <a:ext cx="3309023" cy="1925427"/>
          </a:xfrm>
          <a:prstGeom prst="rect">
            <a:avLst/>
          </a:prstGeom>
          <a:noFill/>
          <a:extLst>
            <a:ext uri="{909E8E84-426E-40DD-AFC4-6F175D3DCCD1}">
              <a14:hiddenFill xmlns:a14="http://schemas.microsoft.com/office/drawing/2010/main">
                <a:solidFill>
                  <a:srgbClr val="FFFFFF"/>
                </a:solidFill>
              </a14:hiddenFill>
            </a:ext>
          </a:extLst>
        </p:spPr>
      </p:pic>
      <p:pic>
        <p:nvPicPr>
          <p:cNvPr id="31" name="Content Placeholder 30"/>
          <p:cNvPicPr>
            <a:picLocks noGrp="1" noChangeAspect="1"/>
          </p:cNvPicPr>
          <p:nvPr>
            <p:ph sz="quarter" idx="32"/>
          </p:nvPr>
        </p:nvPicPr>
        <p:blipFill>
          <a:blip r:embed="rId5">
            <a:extLst>
              <a:ext uri="{28A0092B-C50C-407E-A947-70E740481C1C}">
                <a14:useLocalDpi xmlns:a14="http://schemas.microsoft.com/office/drawing/2010/main" val="0"/>
              </a:ext>
            </a:extLst>
          </a:blip>
          <a:stretch>
            <a:fillRect/>
          </a:stretch>
        </p:blipFill>
        <p:spPr>
          <a:xfrm>
            <a:off x="16520254" y="14292058"/>
            <a:ext cx="6100892" cy="4566135"/>
          </a:xfrm>
        </p:spPr>
      </p:pic>
      <p:sp>
        <p:nvSpPr>
          <p:cNvPr id="34" name="Content Placeholder 21"/>
          <p:cNvSpPr>
            <a:spLocks noGrp="1"/>
          </p:cNvSpPr>
          <p:nvPr>
            <p:ph sz="quarter" idx="35"/>
          </p:nvPr>
        </p:nvSpPr>
        <p:spPr>
          <a:xfrm>
            <a:off x="952500" y="25698578"/>
            <a:ext cx="22669500" cy="1454022"/>
          </a:xfrm>
        </p:spPr>
        <p:txBody>
          <a:bodyPr>
            <a:normAutofit fontScale="85000" lnSpcReduction="20000"/>
          </a:bodyPr>
          <a:lstStyle/>
          <a:p>
            <a:pPr marL="0" indent="0">
              <a:spcBef>
                <a:spcPts val="0"/>
              </a:spcBef>
              <a:buNone/>
            </a:pPr>
            <a:r>
              <a:rPr lang="en-US" b="1" dirty="0" smtClean="0"/>
              <a:t>References</a:t>
            </a:r>
          </a:p>
          <a:p>
            <a:pPr marL="0" indent="0">
              <a:spcBef>
                <a:spcPts val="0"/>
              </a:spcBef>
              <a:buNone/>
            </a:pPr>
            <a:r>
              <a:rPr lang="en-US" dirty="0" smtClean="0"/>
              <a:t>[1] </a:t>
            </a:r>
            <a:r>
              <a:rPr lang="en-US" dirty="0" err="1"/>
              <a:t>Yixin</a:t>
            </a:r>
            <a:r>
              <a:rPr lang="en-US" dirty="0"/>
              <a:t> Gao, S. </a:t>
            </a:r>
            <a:r>
              <a:rPr lang="en-US" dirty="0" err="1"/>
              <a:t>Swaroop</a:t>
            </a:r>
            <a:r>
              <a:rPr lang="en-US" dirty="0"/>
              <a:t> </a:t>
            </a:r>
            <a:r>
              <a:rPr lang="en-US" dirty="0" err="1"/>
              <a:t>Vedula</a:t>
            </a:r>
            <a:r>
              <a:rPr lang="en-US" dirty="0"/>
              <a:t>, Carol E. </a:t>
            </a:r>
            <a:r>
              <a:rPr lang="en-US" dirty="0" err="1"/>
              <a:t>Reiley</a:t>
            </a:r>
            <a:r>
              <a:rPr lang="en-US" dirty="0"/>
              <a:t>, </a:t>
            </a:r>
            <a:r>
              <a:rPr lang="en-US" dirty="0" err="1"/>
              <a:t>Narges</a:t>
            </a:r>
            <a:r>
              <a:rPr lang="en-US" dirty="0"/>
              <a:t> </a:t>
            </a:r>
            <a:r>
              <a:rPr lang="en-US" dirty="0" err="1"/>
              <a:t>Ahmidi</a:t>
            </a:r>
            <a:r>
              <a:rPr lang="en-US" dirty="0"/>
              <a:t>, </a:t>
            </a:r>
            <a:r>
              <a:rPr lang="en-US" dirty="0" err="1"/>
              <a:t>Balakrishnan</a:t>
            </a:r>
            <a:r>
              <a:rPr lang="en-US" dirty="0"/>
              <a:t> </a:t>
            </a:r>
            <a:r>
              <a:rPr lang="en-US" dirty="0" err="1"/>
              <a:t>Varadarajan</a:t>
            </a:r>
            <a:r>
              <a:rPr lang="en-US" dirty="0"/>
              <a:t>, Henry C. Lin, </a:t>
            </a:r>
            <a:r>
              <a:rPr lang="en-US" dirty="0" err="1"/>
              <a:t>Lingling</a:t>
            </a:r>
            <a:r>
              <a:rPr lang="en-US" dirty="0"/>
              <a:t> Tao, Luca </a:t>
            </a:r>
            <a:r>
              <a:rPr lang="en-US" dirty="0" err="1"/>
              <a:t>Zappella</a:t>
            </a:r>
            <a:r>
              <a:rPr lang="en-US" dirty="0"/>
              <a:t>, </a:t>
            </a:r>
            <a:r>
              <a:rPr lang="en-US" dirty="0" err="1"/>
              <a:t>Benjam</a:t>
            </a:r>
            <a:r>
              <a:rPr lang="en-US" dirty="0"/>
              <a:t> ́ın B ́</a:t>
            </a:r>
            <a:r>
              <a:rPr lang="en-US" dirty="0" err="1"/>
              <a:t>ejar</a:t>
            </a:r>
            <a:r>
              <a:rPr lang="en-US" dirty="0"/>
              <a:t>, David D. </a:t>
            </a:r>
            <a:r>
              <a:rPr lang="en-US" dirty="0" err="1"/>
              <a:t>Yuh</a:t>
            </a:r>
            <a:r>
              <a:rPr lang="en-US" dirty="0"/>
              <a:t>, Chi </a:t>
            </a:r>
            <a:r>
              <a:rPr lang="en-US" dirty="0" err="1"/>
              <a:t>Chiung</a:t>
            </a:r>
            <a:r>
              <a:rPr lang="en-US" dirty="0"/>
              <a:t> </a:t>
            </a:r>
            <a:r>
              <a:rPr lang="en-US" dirty="0" smtClean="0"/>
              <a:t>Grace</a:t>
            </a:r>
          </a:p>
          <a:p>
            <a:pPr marL="0" indent="0">
              <a:spcBef>
                <a:spcPts val="0"/>
              </a:spcBef>
              <a:buNone/>
            </a:pPr>
            <a:r>
              <a:rPr lang="en-US" dirty="0" smtClean="0"/>
              <a:t>      Chen</a:t>
            </a:r>
            <a:r>
              <a:rPr lang="en-US" dirty="0"/>
              <a:t>, Ren ́e Vidal, Sanjeev </a:t>
            </a:r>
            <a:r>
              <a:rPr lang="en-US" dirty="0" err="1"/>
              <a:t>Khudanpur</a:t>
            </a:r>
            <a:r>
              <a:rPr lang="en-US" dirty="0"/>
              <a:t> and Gregory D. Hager, </a:t>
            </a:r>
            <a:r>
              <a:rPr lang="en-US" i="1" dirty="0"/>
              <a:t>The JHU-ISI Gesture and Skill Assessment Working Set (JIGSAWS): A Surgical Activity Dataset for Human </a:t>
            </a:r>
            <a:r>
              <a:rPr lang="en-US" i="1" dirty="0" smtClean="0"/>
              <a:t>Motion</a:t>
            </a:r>
          </a:p>
          <a:p>
            <a:pPr marL="0" indent="0">
              <a:spcBef>
                <a:spcPts val="0"/>
              </a:spcBef>
              <a:buNone/>
            </a:pPr>
            <a:r>
              <a:rPr lang="en-US" i="1" dirty="0"/>
              <a:t> </a:t>
            </a:r>
            <a:r>
              <a:rPr lang="en-US" i="1" dirty="0" smtClean="0"/>
              <a:t>     Modeling</a:t>
            </a:r>
            <a:r>
              <a:rPr lang="en-US" dirty="0"/>
              <a:t>, In Modeling and Monitoring of Computer Assisted Interventions (M2CAI) – MICCAI Workshop, </a:t>
            </a:r>
            <a:r>
              <a:rPr lang="en-US" dirty="0" smtClean="0"/>
              <a:t>2014</a:t>
            </a:r>
          </a:p>
          <a:p>
            <a:pPr marL="0" indent="0">
              <a:spcBef>
                <a:spcPts val="0"/>
              </a:spcBef>
              <a:buNone/>
            </a:pPr>
            <a:r>
              <a:rPr lang="en-US" dirty="0" smtClean="0"/>
              <a:t>[2</a:t>
            </a:r>
            <a:r>
              <a:rPr lang="en-US" dirty="0"/>
              <a:t>] “Hidden Markov model,” Wikipedia, the free encyclopedia. 20-Apr-2016.</a:t>
            </a:r>
            <a:endParaRPr lang="en-US" dirty="0"/>
          </a:p>
        </p:txBody>
      </p:sp>
      <p:pic>
        <p:nvPicPr>
          <p:cNvPr id="1026" name="Picture 2" descr="https://upload.wikimedia.org/wikipedia/commons/thumb/8/8a/HiddenMarkovModel.svg/750px-HiddenMarkovModel.svg.png"/>
          <p:cNvPicPr>
            <a:picLocks noGrp="1" noChangeAspect="1" noChangeArrowheads="1"/>
          </p:cNvPicPr>
          <p:nvPr>
            <p:ph sz="quarter" idx="35"/>
          </p:nvPr>
        </p:nvPicPr>
        <p:blipFill rotWithShape="1">
          <a:blip r:embed="rId6">
            <a:extLst>
              <a:ext uri="{28A0092B-C50C-407E-A947-70E740481C1C}">
                <a14:useLocalDpi xmlns:a14="http://schemas.microsoft.com/office/drawing/2010/main" val="0"/>
              </a:ext>
            </a:extLst>
          </a:blip>
          <a:srcRect l="9444" t="3071" r="7853" b="8025"/>
          <a:stretch/>
        </p:blipFill>
        <p:spPr bwMode="auto">
          <a:xfrm>
            <a:off x="9702799" y="20991848"/>
            <a:ext cx="5029919" cy="4325731"/>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16"/>
          <p:cNvSpPr>
            <a:spLocks noGrp="1"/>
          </p:cNvSpPr>
          <p:nvPr>
            <p:ph sz="quarter" idx="30"/>
          </p:nvPr>
        </p:nvSpPr>
        <p:spPr>
          <a:xfrm>
            <a:off x="24917137" y="23997151"/>
            <a:ext cx="10668000" cy="3019425"/>
          </a:xfrm>
        </p:spPr>
        <p:txBody>
          <a:bodyPr>
            <a:normAutofit/>
          </a:bodyPr>
          <a:lstStyle/>
          <a:p>
            <a:pPr marL="0" indent="0">
              <a:buNone/>
            </a:pPr>
            <a:r>
              <a:rPr lang="en-US" dirty="0"/>
              <a:t>The robotic surgery classifier using single point camera image data works using a </a:t>
            </a:r>
            <a:r>
              <a:rPr lang="en-US" dirty="0" smtClean="0"/>
              <a:t>Hidden Markov Model </a:t>
            </a:r>
            <a:r>
              <a:rPr lang="en-US" dirty="0"/>
              <a:t>but there are limitations in accuracy and precision.  In the future, we plan on developing a system that would rate different surgery environments to know which feature detection method would be best suited for that particular video environment.  This would greatly help reduce unwanted features before processing the data through the learning model. </a:t>
            </a:r>
          </a:p>
        </p:txBody>
      </p:sp>
      <p:pic>
        <p:nvPicPr>
          <p:cNvPr id="1030" name="Picture 6" descr="https://lh5.googleusercontent.com/2ojIaMKZeFD6o1xtpjmxFfVXTpniwUhC06YoeksUDHFk1gt0MA3frnE4cFEuO6xumlKbzwQW5ZsSYeO6jInWR00HDpPrRiH2niPt9uPGQnu9wGdTpZ1QN4ptRVg5L7QpZN2G3eh-"/>
          <p:cNvPicPr>
            <a:picLocks noGrp="1" noChangeAspect="1" noChangeArrowheads="1"/>
          </p:cNvPicPr>
          <p:nvPr>
            <p:ph sz="quarter" idx="30"/>
          </p:nvPr>
        </p:nvPicPr>
        <p:blipFill rotWithShape="1">
          <a:blip r:embed="rId7">
            <a:extLst>
              <a:ext uri="{28A0092B-C50C-407E-A947-70E740481C1C}">
                <a14:useLocalDpi xmlns:a14="http://schemas.microsoft.com/office/drawing/2010/main" val="0"/>
              </a:ext>
            </a:extLst>
          </a:blip>
          <a:srcRect l="39409" t="44084" r="10296" b="23767"/>
          <a:stretch/>
        </p:blipFill>
        <p:spPr bwMode="auto">
          <a:xfrm>
            <a:off x="26982022" y="7589120"/>
            <a:ext cx="6526056" cy="2607262"/>
          </a:xfrm>
          <a:prstGeom prst="rect">
            <a:avLst/>
          </a:prstGeom>
          <a:noFill/>
          <a:extLst>
            <a:ext uri="{909E8E84-426E-40DD-AFC4-6F175D3DCCD1}">
              <a14:hiddenFill xmlns:a14="http://schemas.microsoft.com/office/drawing/2010/main">
                <a:solidFill>
                  <a:srgbClr val="FFFFFF"/>
                </a:solidFill>
              </a14:hiddenFill>
            </a:ext>
          </a:extLst>
        </p:spPr>
      </p:pic>
      <p:sp>
        <p:nvSpPr>
          <p:cNvPr id="46" name="Content Placeholder 45"/>
          <p:cNvSpPr>
            <a:spLocks noGrp="1"/>
          </p:cNvSpPr>
          <p:nvPr>
            <p:ph sz="quarter" idx="30"/>
          </p:nvPr>
        </p:nvSpPr>
        <p:spPr>
          <a:xfrm>
            <a:off x="9355533" y="25076021"/>
            <a:ext cx="6700721" cy="901957"/>
          </a:xfrm>
        </p:spPr>
        <p:txBody>
          <a:bodyPr>
            <a:normAutofit/>
          </a:bodyPr>
          <a:lstStyle/>
          <a:p>
            <a:pPr marL="0" indent="0">
              <a:buNone/>
            </a:pPr>
            <a:r>
              <a:rPr lang="en-US" dirty="0" smtClean="0"/>
              <a:t>Fig. 3. Hidden Markov Model visualization</a:t>
            </a:r>
            <a:endParaRPr lang="en-US" dirty="0"/>
          </a:p>
        </p:txBody>
      </p:sp>
      <p:pic>
        <p:nvPicPr>
          <p:cNvPr id="49" name="Picture 48"/>
          <p:cNvPicPr>
            <a:picLocks noChangeAspect="1"/>
          </p:cNvPicPr>
          <p:nvPr/>
        </p:nvPicPr>
        <p:blipFill>
          <a:blip r:embed="rId8"/>
          <a:stretch>
            <a:fillRect/>
          </a:stretch>
        </p:blipFill>
        <p:spPr>
          <a:xfrm>
            <a:off x="27353477" y="10941463"/>
            <a:ext cx="5783145" cy="5060252"/>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1153</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Robotic Surgical Procedure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2016-06-03T00:15:59Z</dcterms:created>
  <dcterms:modified xsi:type="dcterms:W3CDTF">2016-06-03T02:08:01Z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