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219456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40" d="100"/>
          <a:sy n="40" d="100"/>
        </p:scale>
        <p:origin x="44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990600"/>
            <a:ext cx="15544800" cy="25145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3200400" y="3588608"/>
            <a:ext cx="15544800" cy="83099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5852160"/>
            <a:ext cx="6400800" cy="1219200"/>
          </a:xfrm>
          <a:prstGeom prst="round1Rect">
            <a:avLst/>
          </a:prstGeom>
          <a:solidFill>
            <a:schemeClr val="accent2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19" name="Content Placeholder 17"/>
          <p:cNvSpPr>
            <a:spLocks noGrp="1"/>
          </p:cNvSpPr>
          <p:nvPr>
            <p:ph sz="quarter" idx="24" hasCustomPrompt="1"/>
          </p:nvPr>
        </p:nvSpPr>
        <p:spPr>
          <a:xfrm>
            <a:off x="571500" y="7071360"/>
            <a:ext cx="6400800" cy="6858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571500" y="15032736"/>
            <a:ext cx="6400800" cy="1219200"/>
          </a:xfrm>
          <a:prstGeom prst="round1Rect">
            <a:avLst/>
          </a:prstGeom>
          <a:solidFill>
            <a:schemeClr val="accent3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571500" y="16251941"/>
            <a:ext cx="6400800" cy="9088165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71500" y="25831800"/>
            <a:ext cx="6400800" cy="1219200"/>
          </a:xfrm>
          <a:prstGeom prst="round1Rect">
            <a:avLst/>
          </a:prstGeom>
          <a:solidFill>
            <a:schemeClr val="accent4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571500" y="27057096"/>
            <a:ext cx="64008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7772400" y="5852160"/>
            <a:ext cx="6400800" cy="1219200"/>
          </a:xfrm>
          <a:prstGeom prst="round1Rect">
            <a:avLst/>
          </a:prstGeom>
          <a:solidFill>
            <a:schemeClr val="accent5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7772400" y="7071360"/>
            <a:ext cx="64008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7772400" y="11948160"/>
            <a:ext cx="6400800" cy="6172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3" name="Content Placeholder 17"/>
          <p:cNvSpPr>
            <a:spLocks noGrp="1"/>
          </p:cNvSpPr>
          <p:nvPr>
            <p:ph sz="quarter" idx="28" hasCustomPrompt="1"/>
          </p:nvPr>
        </p:nvSpPr>
        <p:spPr>
          <a:xfrm>
            <a:off x="7772400" y="23469600"/>
            <a:ext cx="6400800" cy="1752600"/>
          </a:xfrm>
        </p:spPr>
        <p:txBody>
          <a:bodyPr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7772400" y="25831800"/>
            <a:ext cx="64008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7772400" y="27057096"/>
            <a:ext cx="64008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14950440" y="5852160"/>
            <a:ext cx="64008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14950440" y="7071360"/>
            <a:ext cx="64008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14950440" y="15837408"/>
            <a:ext cx="64008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14950440" y="25831800"/>
            <a:ext cx="6400800" cy="1219200"/>
          </a:xfrm>
          <a:prstGeom prst="round1Rect">
            <a:avLst/>
          </a:prstGeom>
          <a:solidFill>
            <a:schemeClr val="accent1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14950440" y="27057096"/>
            <a:ext cx="64008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32" name="Instructions"/>
          <p:cNvSpPr/>
          <p:nvPr userDrawn="1"/>
        </p:nvSpPr>
        <p:spPr>
          <a:xfrm>
            <a:off x="21945601" y="2552699"/>
            <a:ext cx="6223635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rIns="137160" rtlCol="0" anchor="t"/>
          <a:lstStyle/>
          <a:p>
            <a:pPr lvl="0">
              <a:spcBef>
                <a:spcPts val="600"/>
              </a:spcBef>
            </a:pPr>
            <a:r>
              <a:rPr sz="48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Printing:</a:t>
            </a:r>
          </a:p>
          <a:p>
            <a:pPr lvl="0">
              <a:spcBef>
                <a:spcPts val="600"/>
              </a:spcBef>
            </a:pPr>
            <a:r>
              <a:rPr lang="en-US" sz="33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 poster is 48” wide by 36” high. It’s designed to be printed on a large-format printer.</a:t>
            </a:r>
          </a:p>
          <a:p>
            <a:pPr lvl="0">
              <a:spcBef>
                <a:spcPts val="150"/>
              </a:spcBef>
            </a:pPr>
            <a:endParaRPr sz="30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600"/>
              </a:spcBef>
            </a:pPr>
            <a:r>
              <a:rPr sz="44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Customizing the Content:</a:t>
            </a:r>
          </a:p>
          <a:p>
            <a:pPr lvl="0">
              <a:spcBef>
                <a:spcPts val="600"/>
              </a:spcBef>
            </a:pPr>
            <a:r>
              <a:rPr sz="33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placeholders in this </a:t>
            </a:r>
            <a:r>
              <a:rPr lang="en-US" sz="33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poster </a:t>
            </a:r>
            <a:r>
              <a:rPr sz="33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are </a:t>
            </a:r>
            <a:r>
              <a:rPr sz="33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formatted for you. </a:t>
            </a:r>
            <a:r>
              <a:rPr lang="en-US" sz="33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Type</a:t>
            </a:r>
            <a:r>
              <a:rPr lang="en-US" sz="33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 the placeholders </a:t>
            </a:r>
            <a:r>
              <a:rPr lang="en-US" sz="33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add text, or c</a:t>
            </a:r>
            <a:r>
              <a:rPr lang="en-US" sz="33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lick an icon to add a table, chart, SmartArt graphic, picture or multimedia file.</a:t>
            </a:r>
          </a:p>
          <a:p>
            <a:pPr lvl="0">
              <a:spcBef>
                <a:spcPts val="1200"/>
              </a:spcBef>
            </a:pPr>
            <a:r>
              <a:rPr lang="en-US" sz="33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</a:t>
            </a:r>
            <a:r>
              <a:rPr sz="33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 </a:t>
            </a:r>
            <a:r>
              <a:rPr sz="33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add or remove bullet points from text, just click the Bullets button on the Home tab.</a:t>
            </a:r>
          </a:p>
          <a:p>
            <a:pPr lvl="0">
              <a:spcBef>
                <a:spcPts val="1200"/>
              </a:spcBef>
            </a:pPr>
            <a:r>
              <a:rPr sz="33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If you need more placeholders for titles, </a:t>
            </a:r>
            <a:r>
              <a:rPr lang="en-US" sz="33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content</a:t>
            </a:r>
            <a:r>
              <a:rPr sz="33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</a:t>
            </a:r>
            <a:r>
              <a:rPr sz="33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or body text, just make a copy of what you need and drag it into place. PowerPoint’s Smart Guides will help you align it with everything else.</a:t>
            </a:r>
          </a:p>
          <a:p>
            <a:pPr lvl="0">
              <a:spcBef>
                <a:spcPts val="1200"/>
              </a:spcBef>
            </a:pPr>
            <a:r>
              <a:rPr sz="33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Want to use your own pictures instead of ours? No problem! Just </a:t>
            </a:r>
            <a:r>
              <a:rPr lang="en-US" sz="33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right-</a:t>
            </a:r>
            <a:r>
              <a:rPr sz="33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click </a:t>
            </a:r>
            <a:r>
              <a:rPr sz="33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 </a:t>
            </a:r>
            <a:r>
              <a:rPr sz="33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picture</a:t>
            </a:r>
            <a:r>
              <a:rPr lang="en-US" sz="33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and choose Change Picture. Maintain the</a:t>
            </a:r>
            <a:r>
              <a:rPr lang="en-US" sz="33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proportion of pictures as you r</a:t>
            </a:r>
            <a:r>
              <a:rPr lang="en-US" sz="33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esize</a:t>
            </a:r>
            <a:r>
              <a:rPr lang="en-US" sz="33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by dragging a corner.</a:t>
            </a:r>
            <a:endParaRPr sz="33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584" userDrawn="1">
          <p15:clr>
            <a:srgbClr val="A4A3A4"/>
          </p15:clr>
        </p15:guide>
        <p15:guide id="2" pos="924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0"/>
            <a:ext cx="21945600" cy="502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29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3200400" y="990600"/>
            <a:ext cx="15544800" cy="2514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0" y="6019800"/>
            <a:ext cx="1554480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" y="32114698"/>
            <a:ext cx="49377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09260" y="32114698"/>
            <a:ext cx="1092708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436340" y="32114698"/>
            <a:ext cx="49377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2194560" rtl="0" eaLnBrk="1" latinLnBrk="0" hangingPunct="1">
        <a:lnSpc>
          <a:spcPct val="100000"/>
        </a:lnSpc>
        <a:spcBef>
          <a:spcPts val="600"/>
        </a:spcBef>
        <a:buClr>
          <a:schemeClr val="accent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2194560" rtl="0" eaLnBrk="1" latinLnBrk="0" hangingPunct="1">
        <a:lnSpc>
          <a:spcPct val="100000"/>
        </a:lnSpc>
        <a:spcBef>
          <a:spcPts val="60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2194560" rtl="0" eaLnBrk="1" latinLnBrk="0" hangingPunct="1">
        <a:lnSpc>
          <a:spcPct val="100000"/>
        </a:lnSpc>
        <a:spcBef>
          <a:spcPts val="60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28600" algn="l" defTabSz="2194560" rtl="0" eaLnBrk="1" latinLnBrk="0" hangingPunct="1">
        <a:lnSpc>
          <a:spcPct val="100000"/>
        </a:lnSpc>
        <a:spcBef>
          <a:spcPts val="60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-228600" algn="l" defTabSz="2194560" rtl="0" eaLnBrk="1" latinLnBrk="0" hangingPunct="1">
        <a:lnSpc>
          <a:spcPct val="100000"/>
        </a:lnSpc>
        <a:spcBef>
          <a:spcPts val="60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" indent="-228600" algn="l" defTabSz="2194560" rtl="0" eaLnBrk="1" latinLnBrk="0" hangingPunct="1">
        <a:lnSpc>
          <a:spcPct val="100000"/>
        </a:lnSpc>
        <a:spcBef>
          <a:spcPts val="60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" indent="-228600" algn="l" defTabSz="2194560" rtl="0" eaLnBrk="1" latinLnBrk="0" hangingPunct="1">
        <a:lnSpc>
          <a:spcPct val="100000"/>
        </a:lnSpc>
        <a:spcBef>
          <a:spcPts val="60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" indent="-228600" algn="l" defTabSz="2194560" rtl="0" eaLnBrk="1" latinLnBrk="0" hangingPunct="1">
        <a:lnSpc>
          <a:spcPct val="100000"/>
        </a:lnSpc>
        <a:spcBef>
          <a:spcPts val="60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" indent="-228600" algn="l" defTabSz="2194560" rtl="0" eaLnBrk="1" latinLnBrk="0" hangingPunct="1">
        <a:lnSpc>
          <a:spcPct val="100000"/>
        </a:lnSpc>
        <a:spcBef>
          <a:spcPts val="60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360" userDrawn="1">
          <p15:clr>
            <a:srgbClr val="A4A3A4"/>
          </p15:clr>
        </p15:guide>
        <p15:guide id="3" pos="13464" userDrawn="1">
          <p15:clr>
            <a:srgbClr val="A4A3A4"/>
          </p15:clr>
        </p15:guide>
        <p15:guide id="4" pos="6912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21771" y="-36577"/>
            <a:ext cx="21945600" cy="331006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 err="1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00400" y="-282352"/>
            <a:ext cx="15544800" cy="180629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3200400" y="1607408"/>
            <a:ext cx="15544800" cy="83099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571499" y="9616676"/>
            <a:ext cx="10211973" cy="1219200"/>
          </a:xfrm>
          <a:solidFill>
            <a:schemeClr val="accent4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Circumcenter 2D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5"/>
          </p:nvPr>
        </p:nvSpPr>
        <p:spPr>
          <a:xfrm>
            <a:off x="571498" y="10835876"/>
            <a:ext cx="10211974" cy="1516356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26"/>
          </p:nvPr>
        </p:nvSpPr>
        <p:spPr>
          <a:xfrm>
            <a:off x="11139266" y="10838910"/>
            <a:ext cx="10177683" cy="12327961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9"/>
          </p:nvPr>
        </p:nvSpPr>
        <p:spPr>
          <a:xfrm>
            <a:off x="11139264" y="23432656"/>
            <a:ext cx="10211975" cy="1219200"/>
          </a:xfrm>
          <a:solidFill>
            <a:schemeClr val="accent4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LaSalle's invariance principle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30"/>
          </p:nvPr>
        </p:nvSpPr>
        <p:spPr>
          <a:xfrm>
            <a:off x="11139264" y="24657951"/>
            <a:ext cx="10211975" cy="342254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4"/>
          </p:nvPr>
        </p:nvSpPr>
        <p:spPr>
          <a:xfrm>
            <a:off x="11139264" y="28266369"/>
            <a:ext cx="10177685" cy="1219200"/>
          </a:xfrm>
          <a:solidFill>
            <a:schemeClr val="accent4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-1" y="2249427"/>
            <a:ext cx="21967371" cy="33100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 err="1" smtClean="0"/>
          </a:p>
        </p:txBody>
      </p:sp>
      <p:pic>
        <p:nvPicPr>
          <p:cNvPr id="30" name="Picture 29" descr="University-of-Washington-logo1.gif"/>
          <p:cNvPicPr>
            <a:picLocks noChangeAspect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" y="288451"/>
            <a:ext cx="1469282" cy="1469282"/>
          </a:xfrm>
          <a:prstGeom prst="rect">
            <a:avLst/>
          </a:prstGeom>
        </p:spPr>
      </p:pic>
      <p:pic>
        <p:nvPicPr>
          <p:cNvPr id="1026" name="Picture 2" descr="EE_Icon_RGB.png (342×199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8945" y="435125"/>
            <a:ext cx="2008005" cy="116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71500" y="2710378"/>
            <a:ext cx="6400800" cy="1219200"/>
          </a:xfrm>
          <a:solidFill>
            <a:schemeClr val="accent4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571500" y="3929578"/>
            <a:ext cx="6400800" cy="43000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7772400" y="2710378"/>
            <a:ext cx="6400800" cy="1219200"/>
          </a:xfrm>
          <a:solidFill>
            <a:schemeClr val="accent4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Supporting work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7"/>
          </p:nvPr>
        </p:nvSpPr>
        <p:spPr>
          <a:xfrm>
            <a:off x="7772400" y="3929578"/>
            <a:ext cx="6400800" cy="52906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14950440" y="2710378"/>
            <a:ext cx="6400800" cy="1219200"/>
          </a:xfrm>
          <a:solidFill>
            <a:schemeClr val="accent4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Network properties</a:t>
            </a:r>
            <a:endParaRPr lang="en-US" dirty="0"/>
          </a:p>
        </p:txBody>
      </p:sp>
      <p:sp>
        <p:nvSpPr>
          <p:cNvPr id="33" name="Content Placeholder 10"/>
          <p:cNvSpPr txBox="1">
            <a:spLocks/>
          </p:cNvSpPr>
          <p:nvPr/>
        </p:nvSpPr>
        <p:spPr>
          <a:xfrm>
            <a:off x="14916150" y="3929578"/>
            <a:ext cx="6400800" cy="5153462"/>
          </a:xfrm>
          <a:prstGeom prst="rect">
            <a:avLst/>
          </a:prstGeom>
        </p:spPr>
        <p:txBody>
          <a:bodyPr vert="horz" lIns="365760" tIns="182880" rIns="91440" bIns="45720" rtlCol="0">
            <a:normAutofit/>
          </a:bodyPr>
          <a:lstStyle>
            <a:lvl1pPr marL="228600" indent="-228600" algn="l" defTabSz="219456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219456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219456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219456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228600" algn="l" defTabSz="219456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8640" indent="-228600" algn="l" defTabSz="219456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" indent="-228600" algn="l" defTabSz="219456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40" indent="-228600" algn="l" defTabSz="219456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" indent="-228600" algn="l" defTabSz="219456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  <p:sp>
        <p:nvSpPr>
          <p:cNvPr id="37" name="Content Placeholder 21"/>
          <p:cNvSpPr>
            <a:spLocks noGrp="1"/>
          </p:cNvSpPr>
          <p:nvPr>
            <p:ph sz="quarter" idx="35"/>
          </p:nvPr>
        </p:nvSpPr>
        <p:spPr>
          <a:xfrm>
            <a:off x="11191472" y="31149002"/>
            <a:ext cx="10125478" cy="179378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 Placeholder 6"/>
          <p:cNvSpPr txBox="1">
            <a:spLocks/>
          </p:cNvSpPr>
          <p:nvPr/>
        </p:nvSpPr>
        <p:spPr>
          <a:xfrm>
            <a:off x="11139267" y="9616676"/>
            <a:ext cx="10211973" cy="1219200"/>
          </a:xfrm>
          <a:prstGeom prst="round1Rect">
            <a:avLst/>
          </a:prstGeom>
          <a:solidFill>
            <a:schemeClr val="accent4">
              <a:lumMod val="75000"/>
            </a:schemeClr>
          </a:solidFill>
        </p:spPr>
        <p:txBody>
          <a:bodyPr vert="horz" lIns="365760" tIns="45720" rIns="91440" bIns="45720" rtlCol="0" anchor="ctr">
            <a:noAutofit/>
          </a:bodyPr>
          <a:lstStyle>
            <a:lvl1pPr marL="0" indent="0" algn="l" defTabSz="219456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219456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219456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219456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219456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219456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219456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219456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219456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dirty="0" smtClean="0"/>
              <a:t>Circumcenter 3D</a:t>
            </a:r>
            <a:endParaRPr lang="en-US" dirty="0"/>
          </a:p>
        </p:txBody>
      </p:sp>
      <p:sp>
        <p:nvSpPr>
          <p:cNvPr id="46" name="Text Placeholder 20"/>
          <p:cNvSpPr>
            <a:spLocks noGrp="1"/>
          </p:cNvSpPr>
          <p:nvPr>
            <p:ph type="body" sz="quarter" idx="34"/>
          </p:nvPr>
        </p:nvSpPr>
        <p:spPr>
          <a:xfrm>
            <a:off x="571496" y="26025909"/>
            <a:ext cx="10211975" cy="1219200"/>
          </a:xfrm>
          <a:solidFill>
            <a:schemeClr val="accent4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Breaking connectivity</a:t>
            </a:r>
            <a:endParaRPr lang="en-US" dirty="0"/>
          </a:p>
        </p:txBody>
      </p:sp>
      <p:sp>
        <p:nvSpPr>
          <p:cNvPr id="47" name="Content Placeholder 21"/>
          <p:cNvSpPr>
            <a:spLocks noGrp="1"/>
          </p:cNvSpPr>
          <p:nvPr>
            <p:ph sz="quarter" idx="35"/>
          </p:nvPr>
        </p:nvSpPr>
        <p:spPr>
          <a:xfrm>
            <a:off x="571496" y="27251204"/>
            <a:ext cx="10211975" cy="542335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</p:txBody>
      </p:sp>
      <p:sp>
        <p:nvSpPr>
          <p:cNvPr id="52" name="Content Placeholder 16"/>
          <p:cNvSpPr>
            <a:spLocks noGrp="1"/>
          </p:cNvSpPr>
          <p:nvPr>
            <p:ph sz="quarter" idx="30"/>
          </p:nvPr>
        </p:nvSpPr>
        <p:spPr>
          <a:xfrm>
            <a:off x="11139264" y="29485569"/>
            <a:ext cx="10177685" cy="186311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4008120" y="14660880"/>
            <a:ext cx="381000" cy="36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 err="1" smtClean="0"/>
          </a:p>
        </p:txBody>
      </p:sp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dical Poster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55A68E73-61CB-4542-8C48-DCBB2482A3D5}" vid="{6A3CA63D-1E3C-4681-8668-89277FEB3FEB}"/>
    </a:ext>
  </a:extLst>
</a:theme>
</file>

<file path=ppt/theme/theme2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1110015-E380-4C53-980C-698226C61C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Poster (blue and brown design)</Template>
  <TotalTime>0</TotalTime>
  <Words>19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Times New Roman</vt:lpstr>
      <vt:lpstr>Medical Poster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2016-05-29T19:20:53Z</dcterms:created>
  <dcterms:modified xsi:type="dcterms:W3CDTF">2016-06-02T15:32:14Z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TC040015519991</vt:lpwstr>
  </property>
</Properties>
</file>