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Monday, June 22,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63755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Monday, June 22,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7868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Monday, June 22,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263793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Monday, June 22,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32491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Monday, June 22,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74222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Monday, June 22,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098176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Monday, June 22,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233695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Monday, June 22,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858045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Monday, June 22,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67823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Monday, June 22,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83093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Monday, June 22,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096669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Monday, June 22,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1493443044"/>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8E53D6E-41DA-493F-A6EB-B3F93D5A67C5}"/>
              </a:ext>
            </a:extLst>
          </p:cNvPr>
          <p:cNvPicPr>
            <a:picLocks noChangeAspect="1"/>
          </p:cNvPicPr>
          <p:nvPr/>
        </p:nvPicPr>
        <p:blipFill rotWithShape="1">
          <a:blip r:embed="rId2"/>
          <a:srcRect t="13173" b="3802"/>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54F04D94-5D02-443B-801E-0CAC1D4EB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6400372"/>
            <a:ext cx="12192000" cy="45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FD9622-64EF-4B44-B55A-EF461A33EBC5}"/>
              </a:ext>
            </a:extLst>
          </p:cNvPr>
          <p:cNvSpPr>
            <a:spLocks noGrp="1"/>
          </p:cNvSpPr>
          <p:nvPr>
            <p:ph type="ctrTitle"/>
          </p:nvPr>
        </p:nvSpPr>
        <p:spPr>
          <a:xfrm>
            <a:off x="751114" y="620486"/>
            <a:ext cx="5344886" cy="4062547"/>
          </a:xfrm>
        </p:spPr>
        <p:txBody>
          <a:bodyPr anchor="ctr">
            <a:normAutofit/>
          </a:bodyPr>
          <a:lstStyle/>
          <a:p>
            <a:pPr algn="l"/>
            <a:r>
              <a:rPr lang="en-US" sz="3200" dirty="0" err="1">
                <a:solidFill>
                  <a:schemeClr val="bg1"/>
                </a:solidFill>
              </a:rPr>
              <a:t>CaPSTONE</a:t>
            </a:r>
            <a:r>
              <a:rPr lang="en-US" sz="3200" dirty="0">
                <a:solidFill>
                  <a:schemeClr val="bg1"/>
                </a:solidFill>
              </a:rPr>
              <a:t> PROJECT</a:t>
            </a:r>
            <a:br>
              <a:rPr lang="en-US" sz="3200" dirty="0">
                <a:solidFill>
                  <a:schemeClr val="bg1"/>
                </a:solidFill>
              </a:rPr>
            </a:br>
            <a:br>
              <a:rPr lang="en-US" sz="3200" dirty="0">
                <a:solidFill>
                  <a:schemeClr val="bg1"/>
                </a:solidFill>
              </a:rPr>
            </a:br>
            <a:r>
              <a:rPr lang="en-US" sz="3200" dirty="0">
                <a:solidFill>
                  <a:schemeClr val="bg1"/>
                </a:solidFill>
              </a:rPr>
              <a:t>BATTLE OF THE NEIGHBORHOODS </a:t>
            </a:r>
            <a:br>
              <a:rPr lang="en-US" sz="3200" dirty="0">
                <a:solidFill>
                  <a:schemeClr val="bg1"/>
                </a:solidFill>
              </a:rPr>
            </a:br>
            <a:br>
              <a:rPr lang="en-US" sz="3200" dirty="0">
                <a:solidFill>
                  <a:schemeClr val="bg1"/>
                </a:solidFill>
              </a:rPr>
            </a:br>
            <a:r>
              <a:rPr lang="en-US" sz="3200" dirty="0">
                <a:solidFill>
                  <a:schemeClr val="bg1"/>
                </a:solidFill>
              </a:rPr>
              <a:t>Final project</a:t>
            </a:r>
          </a:p>
        </p:txBody>
      </p:sp>
      <p:sp>
        <p:nvSpPr>
          <p:cNvPr id="3" name="Subtitle 2">
            <a:extLst>
              <a:ext uri="{FF2B5EF4-FFF2-40B4-BE49-F238E27FC236}">
                <a16:creationId xmlns:a16="http://schemas.microsoft.com/office/drawing/2014/main" id="{D2805C2D-94A7-4801-AB29-D18FAEC8BFE4}"/>
              </a:ext>
            </a:extLst>
          </p:cNvPr>
          <p:cNvSpPr>
            <a:spLocks noGrp="1"/>
          </p:cNvSpPr>
          <p:nvPr>
            <p:ph type="subTitle" idx="1"/>
          </p:nvPr>
        </p:nvSpPr>
        <p:spPr>
          <a:xfrm>
            <a:off x="751114" y="4918166"/>
            <a:ext cx="4781006" cy="1136468"/>
          </a:xfrm>
        </p:spPr>
        <p:txBody>
          <a:bodyPr>
            <a:normAutofit/>
          </a:bodyPr>
          <a:lstStyle/>
          <a:p>
            <a:pPr algn="l"/>
            <a:r>
              <a:rPr lang="en-US" dirty="0">
                <a:solidFill>
                  <a:schemeClr val="bg1"/>
                </a:solidFill>
              </a:rPr>
              <a:t>Daniel E. </a:t>
            </a:r>
            <a:r>
              <a:rPr lang="en-US" i="1" u="sng" dirty="0">
                <a:solidFill>
                  <a:schemeClr val="bg1"/>
                </a:solidFill>
              </a:rPr>
              <a:t>Rivero </a:t>
            </a:r>
            <a:r>
              <a:rPr lang="en-US" i="1" u="sng" dirty="0" err="1">
                <a:solidFill>
                  <a:schemeClr val="bg1"/>
                </a:solidFill>
              </a:rPr>
              <a:t>MendozA</a:t>
            </a:r>
            <a:endParaRPr lang="en-US" dirty="0">
              <a:solidFill>
                <a:schemeClr val="bg1"/>
              </a:solidFill>
            </a:endParaRPr>
          </a:p>
          <a:p>
            <a:pPr algn="l"/>
            <a:r>
              <a:rPr lang="en-US" dirty="0">
                <a:solidFill>
                  <a:schemeClr val="bg1"/>
                </a:solidFill>
              </a:rPr>
              <a:t>June 2020</a:t>
            </a:r>
          </a:p>
        </p:txBody>
      </p:sp>
      <p:sp>
        <p:nvSpPr>
          <p:cNvPr id="15" name="Rectangle 14">
            <a:extLst>
              <a:ext uri="{FF2B5EF4-FFF2-40B4-BE49-F238E27FC236}">
                <a16:creationId xmlns:a16="http://schemas.microsoft.com/office/drawing/2014/main" id="{6FF3D9AA-2746-40BA-A174-3C45EA458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0BF160C-EC5F-45F5-9B8D-197AFA37B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4953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54D7-F57F-427D-81E7-875B9471AB5A}"/>
              </a:ext>
            </a:extLst>
          </p:cNvPr>
          <p:cNvSpPr>
            <a:spLocks noGrp="1"/>
          </p:cNvSpPr>
          <p:nvPr>
            <p:ph type="title"/>
          </p:nvPr>
        </p:nvSpPr>
        <p:spPr/>
        <p:txBody>
          <a:bodyPr anchor="ctr"/>
          <a:lstStyle/>
          <a:p>
            <a:r>
              <a:rPr lang="en-US" dirty="0"/>
              <a:t>Conclusion</a:t>
            </a:r>
          </a:p>
        </p:txBody>
      </p:sp>
      <p:sp>
        <p:nvSpPr>
          <p:cNvPr id="3" name="Content Placeholder 2">
            <a:extLst>
              <a:ext uri="{FF2B5EF4-FFF2-40B4-BE49-F238E27FC236}">
                <a16:creationId xmlns:a16="http://schemas.microsoft.com/office/drawing/2014/main" id="{59509479-036B-4CE6-93D9-E5A0F741B670}"/>
              </a:ext>
            </a:extLst>
          </p:cNvPr>
          <p:cNvSpPr>
            <a:spLocks noGrp="1"/>
          </p:cNvSpPr>
          <p:nvPr>
            <p:ph idx="1"/>
          </p:nvPr>
        </p:nvSpPr>
        <p:spPr>
          <a:xfrm>
            <a:off x="1371600" y="2114939"/>
            <a:ext cx="10091529" cy="3956179"/>
          </a:xfrm>
        </p:spPr>
        <p:txBody>
          <a:bodyPr>
            <a:normAutofit/>
          </a:bodyPr>
          <a:lstStyle/>
          <a:p>
            <a:pPr>
              <a:buFont typeface="Wingdings" panose="05000000000000000000" pitchFamily="2" charset="2"/>
              <a:buChar char="ü"/>
            </a:pPr>
            <a:r>
              <a:rPr lang="en-US" sz="1800" dirty="0"/>
              <a:t>To conclude, the data analysis was performed to identify the suburbs in Sydney with train or light rail stations within 2km and venues/</a:t>
            </a:r>
            <a:r>
              <a:rPr lang="en-US" sz="1800" dirty="0" err="1"/>
              <a:t>ammenities</a:t>
            </a:r>
            <a:r>
              <a:rPr lang="en-US" sz="1800" dirty="0"/>
              <a:t> similar to downtown Boulder, CO. During the analysis, several suburb and venues/</a:t>
            </a:r>
            <a:r>
              <a:rPr lang="en-US" sz="1800" dirty="0" err="1"/>
              <a:t>ammenities</a:t>
            </a:r>
            <a:r>
              <a:rPr lang="en-US" sz="1800" dirty="0"/>
              <a:t> features were explored and visualized. Furthermore, clustering helped to find a list of suitable moving suburbs</a:t>
            </a:r>
          </a:p>
        </p:txBody>
      </p:sp>
    </p:spTree>
    <p:extLst>
      <p:ext uri="{BB962C8B-B14F-4D97-AF65-F5344CB8AC3E}">
        <p14:creationId xmlns:p14="http://schemas.microsoft.com/office/powerpoint/2010/main" val="232438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54D7-F57F-427D-81E7-875B9471AB5A}"/>
              </a:ext>
            </a:extLst>
          </p:cNvPr>
          <p:cNvSpPr>
            <a:spLocks noGrp="1"/>
          </p:cNvSpPr>
          <p:nvPr>
            <p:ph type="title"/>
          </p:nvPr>
        </p:nvSpPr>
        <p:spPr/>
        <p:txBody>
          <a:bodyPr anchor="ctr"/>
          <a:lstStyle/>
          <a:p>
            <a:r>
              <a:rPr lang="en-US" dirty="0"/>
              <a:t>BACKGROUND</a:t>
            </a:r>
          </a:p>
        </p:txBody>
      </p:sp>
      <p:sp>
        <p:nvSpPr>
          <p:cNvPr id="3" name="Content Placeholder 2">
            <a:extLst>
              <a:ext uri="{FF2B5EF4-FFF2-40B4-BE49-F238E27FC236}">
                <a16:creationId xmlns:a16="http://schemas.microsoft.com/office/drawing/2014/main" id="{59509479-036B-4CE6-93D9-E5A0F741B670}"/>
              </a:ext>
            </a:extLst>
          </p:cNvPr>
          <p:cNvSpPr>
            <a:spLocks noGrp="1"/>
          </p:cNvSpPr>
          <p:nvPr>
            <p:ph idx="1"/>
          </p:nvPr>
        </p:nvSpPr>
        <p:spPr/>
        <p:txBody>
          <a:bodyPr>
            <a:normAutofit/>
          </a:bodyPr>
          <a:lstStyle/>
          <a:p>
            <a:pPr marL="0" indent="0">
              <a:buNone/>
            </a:pPr>
            <a:r>
              <a:rPr lang="en-US" dirty="0"/>
              <a:t>This Capstone Project - </a:t>
            </a:r>
            <a:r>
              <a:rPr lang="en-US" i="1" dirty="0"/>
              <a:t>Battle of the neighborhoods</a:t>
            </a:r>
            <a:r>
              <a:rPr lang="en-US" dirty="0"/>
              <a:t> aims to leverage the tools and techniques learned over the past few months in the IBM Data Science Professional Certificate to answer if Data Science tools can be used to help in some of the aspects of having to move. The aim is to suggest moving to the “</a:t>
            </a:r>
            <a:r>
              <a:rPr lang="en-US" i="1" dirty="0"/>
              <a:t>right place”</a:t>
            </a:r>
            <a:r>
              <a:rPr lang="en-US" dirty="0"/>
              <a:t> by providing an approach and methodology to find neighborhoods with desired characteristics and attributes, assuming the more familiar and comfortable it feels @ destiny the better-off anybody will be. The case of study is a hypothetical move from Boulder (CO, United States) to Sydney (NSW, Australia), two cities halfway across the world, with very different landscapes, but perhaps more similar than anybody would think at first glance.</a:t>
            </a:r>
          </a:p>
        </p:txBody>
      </p:sp>
    </p:spTree>
    <p:extLst>
      <p:ext uri="{BB962C8B-B14F-4D97-AF65-F5344CB8AC3E}">
        <p14:creationId xmlns:p14="http://schemas.microsoft.com/office/powerpoint/2010/main" val="1365423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54D7-F57F-427D-81E7-875B9471AB5A}"/>
              </a:ext>
            </a:extLst>
          </p:cNvPr>
          <p:cNvSpPr>
            <a:spLocks noGrp="1"/>
          </p:cNvSpPr>
          <p:nvPr>
            <p:ph type="title"/>
          </p:nvPr>
        </p:nvSpPr>
        <p:spPr/>
        <p:txBody>
          <a:bodyPr anchor="ctr"/>
          <a:lstStyle/>
          <a:p>
            <a:r>
              <a:rPr lang="en-US" dirty="0"/>
              <a:t>Problem to be solved</a:t>
            </a:r>
          </a:p>
        </p:txBody>
      </p:sp>
      <p:sp>
        <p:nvSpPr>
          <p:cNvPr id="3" name="Content Placeholder 2">
            <a:extLst>
              <a:ext uri="{FF2B5EF4-FFF2-40B4-BE49-F238E27FC236}">
                <a16:creationId xmlns:a16="http://schemas.microsoft.com/office/drawing/2014/main" id="{59509479-036B-4CE6-93D9-E5A0F741B670}"/>
              </a:ext>
            </a:extLst>
          </p:cNvPr>
          <p:cNvSpPr>
            <a:spLocks noGrp="1"/>
          </p:cNvSpPr>
          <p:nvPr>
            <p:ph idx="1"/>
          </p:nvPr>
        </p:nvSpPr>
        <p:spPr/>
        <p:txBody>
          <a:bodyPr>
            <a:normAutofit fontScale="92500" lnSpcReduction="20000"/>
          </a:bodyPr>
          <a:lstStyle/>
          <a:p>
            <a:pPr marL="0" indent="0">
              <a:buNone/>
            </a:pPr>
            <a:r>
              <a:rPr lang="en-US" dirty="0"/>
              <a:t>The problem to solve is finding a neighborhood in Sydney (NSW, Australia) with similar characteristics to one in downtown Boulder (CO, United States), plus some extra attributes. Thus, to set the basis for comparison, the following are applicable to the neighborhood at destination:</a:t>
            </a:r>
          </a:p>
          <a:p>
            <a:pPr marL="0" indent="0">
              <a:buNone/>
            </a:pPr>
            <a:r>
              <a:rPr lang="en-US" dirty="0"/>
              <a:t>Must haves:</a:t>
            </a:r>
          </a:p>
          <a:p>
            <a:pPr>
              <a:buFont typeface="Wingdings" panose="05000000000000000000" pitchFamily="2" charset="2"/>
              <a:buChar char="ü"/>
            </a:pPr>
            <a:r>
              <a:rPr lang="en-US" dirty="0"/>
              <a:t>Surroundings with amenities and venues like the ones found in Boulder (CO), USA</a:t>
            </a:r>
          </a:p>
          <a:p>
            <a:pPr>
              <a:buFont typeface="Wingdings" panose="05000000000000000000" pitchFamily="2" charset="2"/>
              <a:buChar char="ü"/>
            </a:pPr>
            <a:r>
              <a:rPr lang="en-US" dirty="0"/>
              <a:t>Located within 2 km from a train or light rail station in greater Sydney (NSW), Australia</a:t>
            </a:r>
          </a:p>
          <a:p>
            <a:pPr marL="0" indent="0">
              <a:buNone/>
            </a:pPr>
            <a:r>
              <a:rPr lang="en-US" dirty="0"/>
              <a:t> </a:t>
            </a:r>
          </a:p>
          <a:p>
            <a:pPr marL="0" indent="0">
              <a:buNone/>
            </a:pPr>
            <a:r>
              <a:rPr lang="en-US" dirty="0"/>
              <a:t>Desirable, pending availability of time and reliable data:</a:t>
            </a:r>
          </a:p>
          <a:p>
            <a:pPr>
              <a:buFont typeface="Wingdings" panose="05000000000000000000" pitchFamily="2" charset="2"/>
              <a:buChar char="ü"/>
            </a:pPr>
            <a:r>
              <a:rPr lang="en-US" dirty="0"/>
              <a:t>Rent price in the 500 AUD/week range for a unit with at least 2 bedrooms, 1 bathroom, 1 parking spot, and 75 sqm. </a:t>
            </a:r>
          </a:p>
        </p:txBody>
      </p:sp>
    </p:spTree>
    <p:extLst>
      <p:ext uri="{BB962C8B-B14F-4D97-AF65-F5344CB8AC3E}">
        <p14:creationId xmlns:p14="http://schemas.microsoft.com/office/powerpoint/2010/main" val="92904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54D7-F57F-427D-81E7-875B9471AB5A}"/>
              </a:ext>
            </a:extLst>
          </p:cNvPr>
          <p:cNvSpPr>
            <a:spLocks noGrp="1"/>
          </p:cNvSpPr>
          <p:nvPr>
            <p:ph type="title"/>
          </p:nvPr>
        </p:nvSpPr>
        <p:spPr/>
        <p:txBody>
          <a:bodyPr anchor="ctr"/>
          <a:lstStyle/>
          <a:p>
            <a:r>
              <a:rPr lang="en-US" dirty="0"/>
              <a:t>DATA REQUIRED</a:t>
            </a:r>
          </a:p>
        </p:txBody>
      </p:sp>
      <p:sp>
        <p:nvSpPr>
          <p:cNvPr id="3" name="Content Placeholder 2">
            <a:extLst>
              <a:ext uri="{FF2B5EF4-FFF2-40B4-BE49-F238E27FC236}">
                <a16:creationId xmlns:a16="http://schemas.microsoft.com/office/drawing/2014/main" id="{59509479-036B-4CE6-93D9-E5A0F741B670}"/>
              </a:ext>
            </a:extLst>
          </p:cNvPr>
          <p:cNvSpPr>
            <a:spLocks noGrp="1"/>
          </p:cNvSpPr>
          <p:nvPr>
            <p:ph idx="1"/>
          </p:nvPr>
        </p:nvSpPr>
        <p:spPr/>
        <p:txBody>
          <a:bodyPr>
            <a:normAutofit/>
          </a:bodyPr>
          <a:lstStyle/>
          <a:p>
            <a:pPr marL="0" indent="0">
              <a:buNone/>
            </a:pPr>
            <a:r>
              <a:rPr lang="en-US" sz="1050" dirty="0"/>
              <a:t>To establish compliance of neighborhood(s) @ destination with the list of attributes in Section 1.2., the following data is needed. </a:t>
            </a:r>
          </a:p>
          <a:p>
            <a:pPr marL="0" indent="0">
              <a:buNone/>
            </a:pPr>
            <a:r>
              <a:rPr lang="en-US" sz="1050" dirty="0"/>
              <a:t>- Coordinates for downtown Boulder, CO -  Source: </a:t>
            </a:r>
            <a:r>
              <a:rPr lang="en-US" sz="1050" dirty="0" err="1"/>
              <a:t>Nominatim</a:t>
            </a:r>
            <a:r>
              <a:rPr lang="en-US" sz="1050" dirty="0"/>
              <a:t> tool from </a:t>
            </a:r>
            <a:r>
              <a:rPr lang="en-US" sz="1050" dirty="0" err="1"/>
              <a:t>geopy.geocoders</a:t>
            </a:r>
            <a:endParaRPr lang="en-US" sz="1050" dirty="0"/>
          </a:p>
          <a:p>
            <a:pPr marL="0" indent="0">
              <a:buNone/>
            </a:pPr>
            <a:r>
              <a:rPr lang="en-US" sz="1050" dirty="0"/>
              <a:t>- List of top venues in downtown Boulder, CO. -  Source: API call to access Foursquare data  (name, coordinates, type, etc.) on venues @ given </a:t>
            </a:r>
            <a:r>
              <a:rPr lang="en-US" sz="1050" dirty="0" err="1"/>
              <a:t>locatio</a:t>
            </a:r>
            <a:endParaRPr lang="en-US" sz="1050" dirty="0"/>
          </a:p>
          <a:p>
            <a:pPr marL="0" indent="0">
              <a:buNone/>
            </a:pPr>
            <a:r>
              <a:rPr lang="en-US" sz="1050" dirty="0"/>
              <a:t>- List of suburbs in Sydney, NSW. - Source: Scraped from the website http://www.walksydneystreets.net/suburbssydneyall.htm</a:t>
            </a:r>
          </a:p>
          <a:p>
            <a:pPr marL="0" indent="0">
              <a:buNone/>
            </a:pPr>
            <a:r>
              <a:rPr lang="en-US" sz="1050" dirty="0"/>
              <a:t>- Coordinates for the suburbs in Sydney, NSW. - Source: </a:t>
            </a:r>
            <a:r>
              <a:rPr lang="en-US" sz="1050" dirty="0" err="1"/>
              <a:t>Nominatim</a:t>
            </a:r>
            <a:r>
              <a:rPr lang="en-US" sz="1050" dirty="0"/>
              <a:t> tool from </a:t>
            </a:r>
            <a:r>
              <a:rPr lang="en-US" sz="1050" dirty="0" err="1"/>
              <a:t>geopy.geocoders</a:t>
            </a:r>
            <a:r>
              <a:rPr lang="en-US" sz="1050" dirty="0"/>
              <a:t>., based mostly on the list of neighborhoods outlined above.</a:t>
            </a:r>
          </a:p>
          <a:p>
            <a:pPr marL="0" indent="0">
              <a:buNone/>
            </a:pPr>
            <a:r>
              <a:rPr lang="en-US" sz="1050" dirty="0"/>
              <a:t>- GEOJSON data for suburbs in Sydney, NSW.  - Source: File with all the 4000+ neighborhoods in New South Wales, Australia, downloaded from federal government site https://data.gov.au/data/dataset/91e70237-d9d1-4719-a82f-e71b811154c6</a:t>
            </a:r>
          </a:p>
          <a:p>
            <a:pPr marL="0" indent="0">
              <a:buNone/>
            </a:pPr>
            <a:r>
              <a:rPr lang="en-US" sz="1050" dirty="0"/>
              <a:t>- List of Train Stations in Sydney, NSW. - Source: File with all the train and light rail stations in New South Wales, Australia, downloaded from the </a:t>
            </a:r>
            <a:r>
              <a:rPr lang="en-US" sz="1050" dirty="0" err="1"/>
              <a:t>OpenData</a:t>
            </a:r>
            <a:r>
              <a:rPr lang="en-US" sz="1050" dirty="0"/>
              <a:t> portal from the local government site https://opendata.transport.nsw.gov.au/dataset/train-station-entries-and-exits-data</a:t>
            </a:r>
          </a:p>
          <a:p>
            <a:pPr marL="0" indent="0">
              <a:buNone/>
            </a:pPr>
            <a:r>
              <a:rPr lang="en-US" sz="1050" dirty="0"/>
              <a:t>- Coordinates of Train Stations in Sydney, NSW. - Source: See above.</a:t>
            </a:r>
          </a:p>
          <a:p>
            <a:pPr marL="0" indent="0">
              <a:buNone/>
            </a:pPr>
            <a:endParaRPr lang="en-US" sz="1050" dirty="0"/>
          </a:p>
          <a:p>
            <a:pPr marL="0" indent="0">
              <a:buNone/>
            </a:pPr>
            <a:r>
              <a:rPr lang="en-US" sz="1050" dirty="0"/>
              <a:t>Time and reliability of data permitting, the following dataset is needed to establish compliance of neighborhoods @ destination with desired attributes for rental units. </a:t>
            </a:r>
          </a:p>
          <a:p>
            <a:pPr marL="0" indent="0">
              <a:buNone/>
            </a:pPr>
            <a:r>
              <a:rPr lang="en-US" sz="1050" dirty="0"/>
              <a:t>- Average rental price and characteristics of units per neighborhood in Sydney, NSW. - </a:t>
            </a:r>
            <a:r>
              <a:rPr lang="en-US" sz="1050" b="1" u="sng" dirty="0"/>
              <a:t>NOTE</a:t>
            </a:r>
            <a:r>
              <a:rPr lang="en-US" sz="1050" dirty="0"/>
              <a:t> No reliable data was found in time for this.</a:t>
            </a:r>
          </a:p>
        </p:txBody>
      </p:sp>
    </p:spTree>
    <p:extLst>
      <p:ext uri="{BB962C8B-B14F-4D97-AF65-F5344CB8AC3E}">
        <p14:creationId xmlns:p14="http://schemas.microsoft.com/office/powerpoint/2010/main" val="3737016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54D7-F57F-427D-81E7-875B9471AB5A}"/>
              </a:ext>
            </a:extLst>
          </p:cNvPr>
          <p:cNvSpPr>
            <a:spLocks noGrp="1"/>
          </p:cNvSpPr>
          <p:nvPr>
            <p:ph type="title"/>
          </p:nvPr>
        </p:nvSpPr>
        <p:spPr/>
        <p:txBody>
          <a:bodyPr anchor="ctr"/>
          <a:lstStyle/>
          <a:p>
            <a:r>
              <a:rPr lang="en-US" dirty="0"/>
              <a:t>METHODOLOGY</a:t>
            </a:r>
          </a:p>
        </p:txBody>
      </p:sp>
      <p:sp>
        <p:nvSpPr>
          <p:cNvPr id="3" name="Content Placeholder 2">
            <a:extLst>
              <a:ext uri="{FF2B5EF4-FFF2-40B4-BE49-F238E27FC236}">
                <a16:creationId xmlns:a16="http://schemas.microsoft.com/office/drawing/2014/main" id="{59509479-036B-4CE6-93D9-E5A0F741B670}"/>
              </a:ext>
            </a:extLst>
          </p:cNvPr>
          <p:cNvSpPr>
            <a:spLocks noGrp="1"/>
          </p:cNvSpPr>
          <p:nvPr>
            <p:ph idx="1"/>
          </p:nvPr>
        </p:nvSpPr>
        <p:spPr/>
        <p:txBody>
          <a:bodyPr>
            <a:normAutofit/>
          </a:bodyPr>
          <a:lstStyle/>
          <a:p>
            <a:pPr marL="0" indent="0">
              <a:buNone/>
            </a:pPr>
            <a:r>
              <a:rPr lang="en-US" sz="1050" dirty="0"/>
              <a:t>The data outlined above will be used as follows:</a:t>
            </a:r>
          </a:p>
          <a:p>
            <a:pPr marL="0" indent="0">
              <a:buNone/>
            </a:pPr>
            <a:r>
              <a:rPr lang="en-US" sz="1050" dirty="0"/>
              <a:t>- Coordinates for downtown Boulder will be used to retrieve top venues in 5 km radius _via_ </a:t>
            </a:r>
            <a:r>
              <a:rPr lang="en-US" sz="1050" dirty="0" err="1"/>
              <a:t>FourSquare</a:t>
            </a:r>
            <a:r>
              <a:rPr lang="en-US" sz="1050" dirty="0"/>
              <a:t>.</a:t>
            </a:r>
          </a:p>
          <a:p>
            <a:pPr marL="0" indent="0">
              <a:buNone/>
            </a:pPr>
            <a:r>
              <a:rPr lang="en-US" sz="1050" dirty="0"/>
              <a:t>    - Charts and maps to be used to visualize the data.</a:t>
            </a:r>
          </a:p>
          <a:p>
            <a:pPr marL="0" indent="0">
              <a:buNone/>
            </a:pPr>
            <a:r>
              <a:rPr lang="en-US" sz="1050" dirty="0"/>
              <a:t>- List of suburbs in Sydney will be used to retrieve the geographic coordinates _via_ </a:t>
            </a:r>
            <a:r>
              <a:rPr lang="en-US" sz="1050" dirty="0" err="1"/>
              <a:t>geopy</a:t>
            </a:r>
            <a:r>
              <a:rPr lang="en-US" sz="1050" dirty="0"/>
              <a:t>, which will be complemented with data from the GEOJSON.</a:t>
            </a:r>
          </a:p>
          <a:p>
            <a:pPr marL="0" indent="0">
              <a:buNone/>
            </a:pPr>
            <a:r>
              <a:rPr lang="en-US" sz="1050" dirty="0"/>
              <a:t>- List of Train Stations and their coordinates in Sydney, NSW, will be used to filter out suburbs(s) with </a:t>
            </a:r>
            <a:r>
              <a:rPr lang="en-US" sz="1050" dirty="0" err="1"/>
              <a:t>centres</a:t>
            </a:r>
            <a:r>
              <a:rPr lang="en-US" sz="1050" dirty="0"/>
              <a:t> further than 2 km.</a:t>
            </a:r>
          </a:p>
          <a:p>
            <a:pPr marL="0" indent="0">
              <a:buNone/>
            </a:pPr>
            <a:r>
              <a:rPr lang="en-US" sz="1050" dirty="0"/>
              <a:t>    - Maps to be used to visualize the data.</a:t>
            </a:r>
          </a:p>
          <a:p>
            <a:pPr marL="0" indent="0">
              <a:buNone/>
            </a:pPr>
            <a:r>
              <a:rPr lang="en-US" sz="1050" dirty="0"/>
              <a:t>- List of venues in Boulder and Sydney will be used to establish similarities between their corresponding suburbs.</a:t>
            </a:r>
          </a:p>
          <a:p>
            <a:pPr marL="0" indent="0">
              <a:buNone/>
            </a:pPr>
            <a:r>
              <a:rPr lang="en-US" sz="1050" dirty="0"/>
              <a:t>    - Charts to be used to explore the data and look for correlations. </a:t>
            </a:r>
          </a:p>
          <a:p>
            <a:pPr marL="0" indent="0">
              <a:buNone/>
            </a:pPr>
            <a:r>
              <a:rPr lang="en-US" sz="1050" dirty="0"/>
              <a:t>    - Maps to be used to depict the data. </a:t>
            </a:r>
          </a:p>
          <a:p>
            <a:pPr marL="0" indent="0">
              <a:buNone/>
            </a:pPr>
            <a:r>
              <a:rPr lang="en-US" sz="1050" dirty="0"/>
              <a:t>    - </a:t>
            </a:r>
            <a:r>
              <a:rPr lang="en-US" sz="1050" dirty="0" err="1"/>
              <a:t>kMeans</a:t>
            </a:r>
            <a:r>
              <a:rPr lang="en-US" sz="1050" dirty="0"/>
              <a:t> algorithm to be used in order to categorize the suburbs in Sydney and Boulder, which will pair the latter with one or several suburbs in the former based on the venues available close by.</a:t>
            </a:r>
          </a:p>
          <a:p>
            <a:pPr marL="0" indent="0">
              <a:buNone/>
            </a:pPr>
            <a:r>
              <a:rPr lang="en-US" sz="1050" dirty="0"/>
              <a:t>    - Additional metrics to be used as fit to figure out the list of suburbs that are suitable for moving in Sydney.</a:t>
            </a:r>
          </a:p>
        </p:txBody>
      </p:sp>
    </p:spTree>
    <p:extLst>
      <p:ext uri="{BB962C8B-B14F-4D97-AF65-F5344CB8AC3E}">
        <p14:creationId xmlns:p14="http://schemas.microsoft.com/office/powerpoint/2010/main" val="2933758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54D7-F57F-427D-81E7-875B9471AB5A}"/>
              </a:ext>
            </a:extLst>
          </p:cNvPr>
          <p:cNvSpPr>
            <a:spLocks noGrp="1"/>
          </p:cNvSpPr>
          <p:nvPr>
            <p:ph type="title"/>
          </p:nvPr>
        </p:nvSpPr>
        <p:spPr/>
        <p:txBody>
          <a:bodyPr anchor="ctr"/>
          <a:lstStyle/>
          <a:p>
            <a:r>
              <a:rPr lang="en-US"/>
              <a:t>RESULTS AND ANALYSIS</a:t>
            </a:r>
            <a:endParaRPr lang="en-US" dirty="0"/>
          </a:p>
        </p:txBody>
      </p:sp>
      <p:sp>
        <p:nvSpPr>
          <p:cNvPr id="3" name="Content Placeholder 2">
            <a:extLst>
              <a:ext uri="{FF2B5EF4-FFF2-40B4-BE49-F238E27FC236}">
                <a16:creationId xmlns:a16="http://schemas.microsoft.com/office/drawing/2014/main" id="{59509479-036B-4CE6-93D9-E5A0F741B670}"/>
              </a:ext>
            </a:extLst>
          </p:cNvPr>
          <p:cNvSpPr>
            <a:spLocks noGrp="1"/>
          </p:cNvSpPr>
          <p:nvPr>
            <p:ph idx="1"/>
          </p:nvPr>
        </p:nvSpPr>
        <p:spPr>
          <a:xfrm>
            <a:off x="1371601" y="2114939"/>
            <a:ext cx="4410222" cy="3956179"/>
          </a:xfrm>
        </p:spPr>
        <p:txBody>
          <a:bodyPr>
            <a:normAutofit/>
          </a:bodyPr>
          <a:lstStyle/>
          <a:p>
            <a:pPr>
              <a:buFont typeface="Wingdings" panose="05000000000000000000" pitchFamily="2" charset="2"/>
              <a:buChar char="ü"/>
            </a:pPr>
            <a:r>
              <a:rPr lang="en-US" sz="1800" dirty="0"/>
              <a:t>List and category breakdown of venues in Boulder, CO.</a:t>
            </a:r>
          </a:p>
          <a:p>
            <a:pPr>
              <a:buFont typeface="Wingdings" panose="05000000000000000000" pitchFamily="2" charset="2"/>
              <a:buChar char="ü"/>
            </a:pPr>
            <a:endParaRPr lang="en-US" sz="1800" dirty="0"/>
          </a:p>
          <a:p>
            <a:pPr>
              <a:buFont typeface="Wingdings" panose="05000000000000000000" pitchFamily="2" charset="2"/>
              <a:buChar char="ü"/>
            </a:pPr>
            <a:endParaRPr lang="en-US" sz="1800" dirty="0"/>
          </a:p>
          <a:p>
            <a:pPr>
              <a:buFont typeface="Wingdings" panose="05000000000000000000" pitchFamily="2" charset="2"/>
              <a:buChar char="ü"/>
            </a:pPr>
            <a:endParaRPr lang="en-US" sz="1800" dirty="0"/>
          </a:p>
          <a:p>
            <a:pPr>
              <a:buFont typeface="Wingdings" panose="05000000000000000000" pitchFamily="2" charset="2"/>
              <a:buChar char="ü"/>
            </a:pPr>
            <a:endParaRPr lang="en-US" sz="1800" dirty="0"/>
          </a:p>
          <a:p>
            <a:pPr>
              <a:buFont typeface="Wingdings" panose="05000000000000000000" pitchFamily="2" charset="2"/>
              <a:buChar char="ü"/>
            </a:pPr>
            <a:endParaRPr lang="en-US" sz="1800" dirty="0"/>
          </a:p>
          <a:p>
            <a:pPr>
              <a:buFont typeface="Wingdings" panose="05000000000000000000" pitchFamily="2" charset="2"/>
              <a:buChar char="ü"/>
            </a:pPr>
            <a:r>
              <a:rPr lang="en-US" sz="1800" dirty="0"/>
              <a:t>Geographical distribution of venues retrieved in Boulder, CO.</a:t>
            </a:r>
          </a:p>
        </p:txBody>
      </p:sp>
      <p:pic>
        <p:nvPicPr>
          <p:cNvPr id="5" name="Picture 4">
            <a:extLst>
              <a:ext uri="{FF2B5EF4-FFF2-40B4-BE49-F238E27FC236}">
                <a16:creationId xmlns:a16="http://schemas.microsoft.com/office/drawing/2014/main" id="{7D048A5A-419E-4DC4-9537-2D2744FFB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7722" y="2026568"/>
            <a:ext cx="5424781" cy="2132727"/>
          </a:xfrm>
          <a:prstGeom prst="rect">
            <a:avLst/>
          </a:prstGeom>
        </p:spPr>
      </p:pic>
      <p:pic>
        <p:nvPicPr>
          <p:cNvPr id="7" name="Picture 6" descr="A picture containing text, map&#10;&#10;Description automatically generated">
            <a:extLst>
              <a:ext uri="{FF2B5EF4-FFF2-40B4-BE49-F238E27FC236}">
                <a16:creationId xmlns:a16="http://schemas.microsoft.com/office/drawing/2014/main" id="{F95C6033-EF64-481B-9729-45208B30C4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722" y="4360451"/>
            <a:ext cx="5424781" cy="1831078"/>
          </a:xfrm>
          <a:prstGeom prst="rect">
            <a:avLst/>
          </a:prstGeom>
        </p:spPr>
      </p:pic>
    </p:spTree>
    <p:extLst>
      <p:ext uri="{BB962C8B-B14F-4D97-AF65-F5344CB8AC3E}">
        <p14:creationId xmlns:p14="http://schemas.microsoft.com/office/powerpoint/2010/main" val="355541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54D7-F57F-427D-81E7-875B9471AB5A}"/>
              </a:ext>
            </a:extLst>
          </p:cNvPr>
          <p:cNvSpPr>
            <a:spLocks noGrp="1"/>
          </p:cNvSpPr>
          <p:nvPr>
            <p:ph type="title"/>
          </p:nvPr>
        </p:nvSpPr>
        <p:spPr/>
        <p:txBody>
          <a:bodyPr anchor="ctr"/>
          <a:lstStyle/>
          <a:p>
            <a:r>
              <a:rPr lang="en-US"/>
              <a:t>RESULTS AND ANALYSIS</a:t>
            </a:r>
            <a:endParaRPr lang="en-US" dirty="0"/>
          </a:p>
        </p:txBody>
      </p:sp>
      <p:sp>
        <p:nvSpPr>
          <p:cNvPr id="3" name="Content Placeholder 2">
            <a:extLst>
              <a:ext uri="{FF2B5EF4-FFF2-40B4-BE49-F238E27FC236}">
                <a16:creationId xmlns:a16="http://schemas.microsoft.com/office/drawing/2014/main" id="{59509479-036B-4CE6-93D9-E5A0F741B670}"/>
              </a:ext>
            </a:extLst>
          </p:cNvPr>
          <p:cNvSpPr>
            <a:spLocks noGrp="1"/>
          </p:cNvSpPr>
          <p:nvPr>
            <p:ph idx="1"/>
          </p:nvPr>
        </p:nvSpPr>
        <p:spPr>
          <a:xfrm>
            <a:off x="1371601" y="2114939"/>
            <a:ext cx="4410222" cy="3956179"/>
          </a:xfrm>
        </p:spPr>
        <p:txBody>
          <a:bodyPr>
            <a:normAutofit/>
          </a:bodyPr>
          <a:lstStyle/>
          <a:p>
            <a:pPr>
              <a:buFont typeface="Wingdings" panose="05000000000000000000" pitchFamily="2" charset="2"/>
              <a:buChar char="ü"/>
            </a:pPr>
            <a:r>
              <a:rPr lang="en-US" sz="1800" dirty="0"/>
              <a:t>Number of places retrieved via </a:t>
            </a:r>
            <a:r>
              <a:rPr lang="en-US" sz="1800" dirty="0" err="1"/>
              <a:t>FourSquare</a:t>
            </a:r>
            <a:r>
              <a:rPr lang="en-US" sz="1800" dirty="0"/>
              <a:t> for Sydney, NSW. vs. distance to Sydney </a:t>
            </a:r>
            <a:r>
              <a:rPr lang="en-US" sz="1800" dirty="0" err="1"/>
              <a:t>centre</a:t>
            </a:r>
            <a:r>
              <a:rPr lang="en-US" sz="1800" dirty="0"/>
              <a:t>. </a:t>
            </a:r>
          </a:p>
          <a:p>
            <a:pPr lvl="1">
              <a:buFont typeface="Wingdings" panose="05000000000000000000" pitchFamily="2" charset="2"/>
              <a:buChar char="ü"/>
            </a:pPr>
            <a:r>
              <a:rPr lang="en-US" sz="1800" dirty="0"/>
              <a:t>No correlation observed. </a:t>
            </a:r>
          </a:p>
          <a:p>
            <a:pPr>
              <a:buFont typeface="Wingdings" panose="05000000000000000000" pitchFamily="2" charset="2"/>
              <a:buChar char="ü"/>
            </a:pPr>
            <a:endParaRPr lang="en-US" sz="1800" dirty="0"/>
          </a:p>
          <a:p>
            <a:pPr>
              <a:buFont typeface="Wingdings" panose="05000000000000000000" pitchFamily="2" charset="2"/>
              <a:buChar char="ü"/>
            </a:pPr>
            <a:endParaRPr lang="en-US" sz="1800" dirty="0"/>
          </a:p>
          <a:p>
            <a:pPr>
              <a:buFont typeface="Wingdings" panose="05000000000000000000" pitchFamily="2" charset="2"/>
              <a:buChar char="ü"/>
            </a:pPr>
            <a:r>
              <a:rPr lang="en-US" sz="1800" dirty="0"/>
              <a:t>Map of Sydney with train stations (blue) and suburbs &lt; 2km from a train station.</a:t>
            </a:r>
          </a:p>
        </p:txBody>
      </p:sp>
      <p:pic>
        <p:nvPicPr>
          <p:cNvPr id="6" name="Picture 5" descr="A close up of a piece of paper&#10;&#10;Description automatically generated">
            <a:extLst>
              <a:ext uri="{FF2B5EF4-FFF2-40B4-BE49-F238E27FC236}">
                <a16:creationId xmlns:a16="http://schemas.microsoft.com/office/drawing/2014/main" id="{9A5A30D7-3325-4D92-BF24-A1CB88A48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597" y="1910599"/>
            <a:ext cx="3182463" cy="2095495"/>
          </a:xfrm>
          <a:prstGeom prst="rect">
            <a:avLst/>
          </a:prstGeom>
        </p:spPr>
      </p:pic>
      <p:pic>
        <p:nvPicPr>
          <p:cNvPr id="9" name="Picture 8" descr="A picture containing text, map&#10;&#10;Description automatically generated">
            <a:extLst>
              <a:ext uri="{FF2B5EF4-FFF2-40B4-BE49-F238E27FC236}">
                <a16:creationId xmlns:a16="http://schemas.microsoft.com/office/drawing/2014/main" id="{759CCAC1-C6C7-4D97-9281-2E823E65A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0597" y="4093028"/>
            <a:ext cx="3183697" cy="1915116"/>
          </a:xfrm>
          <a:prstGeom prst="rect">
            <a:avLst/>
          </a:prstGeom>
        </p:spPr>
      </p:pic>
    </p:spTree>
    <p:extLst>
      <p:ext uri="{BB962C8B-B14F-4D97-AF65-F5344CB8AC3E}">
        <p14:creationId xmlns:p14="http://schemas.microsoft.com/office/powerpoint/2010/main" val="440019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54D7-F57F-427D-81E7-875B9471AB5A}"/>
              </a:ext>
            </a:extLst>
          </p:cNvPr>
          <p:cNvSpPr>
            <a:spLocks noGrp="1"/>
          </p:cNvSpPr>
          <p:nvPr>
            <p:ph type="title"/>
          </p:nvPr>
        </p:nvSpPr>
        <p:spPr/>
        <p:txBody>
          <a:bodyPr anchor="ctr"/>
          <a:lstStyle/>
          <a:p>
            <a:r>
              <a:rPr lang="en-US"/>
              <a:t>RESULTS AND ANALYSIS</a:t>
            </a:r>
            <a:endParaRPr lang="en-US" dirty="0"/>
          </a:p>
        </p:txBody>
      </p:sp>
      <p:sp>
        <p:nvSpPr>
          <p:cNvPr id="3" name="Content Placeholder 2">
            <a:extLst>
              <a:ext uri="{FF2B5EF4-FFF2-40B4-BE49-F238E27FC236}">
                <a16:creationId xmlns:a16="http://schemas.microsoft.com/office/drawing/2014/main" id="{59509479-036B-4CE6-93D9-E5A0F741B670}"/>
              </a:ext>
            </a:extLst>
          </p:cNvPr>
          <p:cNvSpPr>
            <a:spLocks noGrp="1"/>
          </p:cNvSpPr>
          <p:nvPr>
            <p:ph idx="1"/>
          </p:nvPr>
        </p:nvSpPr>
        <p:spPr>
          <a:xfrm>
            <a:off x="1371601" y="2114939"/>
            <a:ext cx="4410222" cy="3956179"/>
          </a:xfrm>
        </p:spPr>
        <p:txBody>
          <a:bodyPr>
            <a:normAutofit/>
          </a:bodyPr>
          <a:lstStyle/>
          <a:p>
            <a:pPr>
              <a:buFont typeface="Wingdings" panose="05000000000000000000" pitchFamily="2" charset="2"/>
              <a:buChar char="ü"/>
            </a:pPr>
            <a:r>
              <a:rPr lang="en-US" sz="1800" dirty="0" err="1"/>
              <a:t>kMEANS</a:t>
            </a:r>
            <a:r>
              <a:rPr lang="en-US" sz="1800" dirty="0"/>
              <a:t> distortion plot as a function of cluster number</a:t>
            </a:r>
          </a:p>
          <a:p>
            <a:pPr lvl="1">
              <a:buFont typeface="Wingdings" panose="05000000000000000000" pitchFamily="2" charset="2"/>
              <a:buChar char="ü"/>
            </a:pPr>
            <a:r>
              <a:rPr lang="en-US" sz="1800" dirty="0"/>
              <a:t>Optimum cluster number set at 15</a:t>
            </a:r>
          </a:p>
          <a:p>
            <a:pPr>
              <a:buFont typeface="Wingdings" panose="05000000000000000000" pitchFamily="2" charset="2"/>
              <a:buChar char="ü"/>
            </a:pPr>
            <a:endParaRPr lang="en-US" sz="1800" dirty="0"/>
          </a:p>
          <a:p>
            <a:pPr>
              <a:buFont typeface="Wingdings" panose="05000000000000000000" pitchFamily="2" charset="2"/>
              <a:buChar char="ü"/>
            </a:pPr>
            <a:endParaRPr lang="en-US" sz="1800" dirty="0"/>
          </a:p>
          <a:p>
            <a:pPr>
              <a:buFont typeface="Wingdings" panose="05000000000000000000" pitchFamily="2" charset="2"/>
              <a:buChar char="ü"/>
            </a:pPr>
            <a:r>
              <a:rPr lang="en-US" sz="1800" dirty="0"/>
              <a:t>Cluster number vs. distance to city </a:t>
            </a:r>
            <a:r>
              <a:rPr lang="en-US" sz="1800" dirty="0" err="1"/>
              <a:t>centre</a:t>
            </a:r>
            <a:endParaRPr lang="en-US" sz="1800" dirty="0"/>
          </a:p>
          <a:p>
            <a:pPr lvl="1">
              <a:buFont typeface="Wingdings" panose="05000000000000000000" pitchFamily="2" charset="2"/>
              <a:buChar char="ü"/>
            </a:pPr>
            <a:r>
              <a:rPr lang="en-US" sz="1800" dirty="0"/>
              <a:t>Clustering not dependent on distance</a:t>
            </a:r>
          </a:p>
        </p:txBody>
      </p:sp>
      <p:pic>
        <p:nvPicPr>
          <p:cNvPr id="5" name="Picture 4" descr="A picture containing screenshot&#10;&#10;Description automatically generated">
            <a:extLst>
              <a:ext uri="{FF2B5EF4-FFF2-40B4-BE49-F238E27FC236}">
                <a16:creationId xmlns:a16="http://schemas.microsoft.com/office/drawing/2014/main" id="{F5108813-5906-4FAC-ADD5-7EA55A76B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2768" y="1744871"/>
            <a:ext cx="3027631" cy="2040202"/>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172129D6-8FA0-4705-87CB-DADC726D9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2768" y="4093028"/>
            <a:ext cx="3064095" cy="2040202"/>
          </a:xfrm>
          <a:prstGeom prst="rect">
            <a:avLst/>
          </a:prstGeom>
        </p:spPr>
      </p:pic>
    </p:spTree>
    <p:extLst>
      <p:ext uri="{BB962C8B-B14F-4D97-AF65-F5344CB8AC3E}">
        <p14:creationId xmlns:p14="http://schemas.microsoft.com/office/powerpoint/2010/main" val="1326863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54D7-F57F-427D-81E7-875B9471AB5A}"/>
              </a:ext>
            </a:extLst>
          </p:cNvPr>
          <p:cNvSpPr>
            <a:spLocks noGrp="1"/>
          </p:cNvSpPr>
          <p:nvPr>
            <p:ph type="title"/>
          </p:nvPr>
        </p:nvSpPr>
        <p:spPr/>
        <p:txBody>
          <a:bodyPr anchor="ctr"/>
          <a:lstStyle/>
          <a:p>
            <a:r>
              <a:rPr lang="en-US"/>
              <a:t>RESULTS AND ANALYSIS</a:t>
            </a:r>
            <a:endParaRPr lang="en-US" dirty="0"/>
          </a:p>
        </p:txBody>
      </p:sp>
      <p:sp>
        <p:nvSpPr>
          <p:cNvPr id="3" name="Content Placeholder 2">
            <a:extLst>
              <a:ext uri="{FF2B5EF4-FFF2-40B4-BE49-F238E27FC236}">
                <a16:creationId xmlns:a16="http://schemas.microsoft.com/office/drawing/2014/main" id="{59509479-036B-4CE6-93D9-E5A0F741B670}"/>
              </a:ext>
            </a:extLst>
          </p:cNvPr>
          <p:cNvSpPr>
            <a:spLocks noGrp="1"/>
          </p:cNvSpPr>
          <p:nvPr>
            <p:ph idx="1"/>
          </p:nvPr>
        </p:nvSpPr>
        <p:spPr>
          <a:xfrm>
            <a:off x="1371601" y="2114939"/>
            <a:ext cx="4410222" cy="3956179"/>
          </a:xfrm>
        </p:spPr>
        <p:txBody>
          <a:bodyPr>
            <a:normAutofit fontScale="92500" lnSpcReduction="20000"/>
          </a:bodyPr>
          <a:lstStyle/>
          <a:p>
            <a:pPr>
              <a:buFont typeface="Wingdings" panose="05000000000000000000" pitchFamily="2" charset="2"/>
              <a:buChar char="ü"/>
            </a:pPr>
            <a:r>
              <a:rPr lang="en-US" sz="1800" dirty="0"/>
              <a:t>Map of Sydney with suburbs color coded per cluster</a:t>
            </a:r>
          </a:p>
          <a:p>
            <a:pPr lvl="1">
              <a:buFont typeface="Wingdings" panose="05000000000000000000" pitchFamily="2" charset="2"/>
              <a:buChar char="ü"/>
            </a:pPr>
            <a:r>
              <a:rPr lang="en-US" sz="1800" dirty="0"/>
              <a:t>Cluster 13 with similar attributes as Boulder, CO – parks and gyms featuring in most common venues, along with cafes, bars and restaurants</a:t>
            </a:r>
          </a:p>
          <a:p>
            <a:pPr>
              <a:buFont typeface="Wingdings" panose="05000000000000000000" pitchFamily="2" charset="2"/>
              <a:buChar char="ü"/>
            </a:pPr>
            <a:endParaRPr lang="en-US" sz="1800" dirty="0"/>
          </a:p>
          <a:p>
            <a:pPr>
              <a:buFont typeface="Wingdings" panose="05000000000000000000" pitchFamily="2" charset="2"/>
              <a:buChar char="ü"/>
            </a:pPr>
            <a:endParaRPr lang="en-US" sz="1800" dirty="0"/>
          </a:p>
          <a:p>
            <a:pPr>
              <a:buFont typeface="Wingdings" panose="05000000000000000000" pitchFamily="2" charset="2"/>
              <a:buChar char="ü"/>
            </a:pPr>
            <a:r>
              <a:rPr lang="en-US" sz="1800" dirty="0"/>
              <a:t>Table with Sydney suburbs like Boulder, CO, and within 2km of a train station</a:t>
            </a:r>
          </a:p>
          <a:p>
            <a:pPr lvl="1">
              <a:buFont typeface="Wingdings" panose="05000000000000000000" pitchFamily="2" charset="2"/>
              <a:buChar char="ü"/>
            </a:pPr>
            <a:r>
              <a:rPr lang="en-US" sz="1800" dirty="0"/>
              <a:t>Darlington, Redfern, Rushcutters Bay, Camperdown and </a:t>
            </a:r>
            <a:r>
              <a:rPr lang="en-US" sz="1800" dirty="0" err="1"/>
              <a:t>Rozelle</a:t>
            </a:r>
            <a:r>
              <a:rPr lang="en-US" sz="1800" dirty="0"/>
              <a:t> are suggested as places to move.</a:t>
            </a:r>
          </a:p>
        </p:txBody>
      </p:sp>
      <p:pic>
        <p:nvPicPr>
          <p:cNvPr id="6" name="Picture 5" descr="A picture containing text, map&#10;&#10;Description automatically generated">
            <a:extLst>
              <a:ext uri="{FF2B5EF4-FFF2-40B4-BE49-F238E27FC236}">
                <a16:creationId xmlns:a16="http://schemas.microsoft.com/office/drawing/2014/main" id="{17BEEF1D-D84F-4200-9025-648DA2B13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195" y="1881676"/>
            <a:ext cx="3437204" cy="205173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0D58581A-A695-47DF-920D-B53846315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1800" y="4205370"/>
            <a:ext cx="5802630" cy="1745264"/>
          </a:xfrm>
          <a:prstGeom prst="rect">
            <a:avLst/>
          </a:prstGeom>
        </p:spPr>
      </p:pic>
    </p:spTree>
    <p:extLst>
      <p:ext uri="{BB962C8B-B14F-4D97-AF65-F5344CB8AC3E}">
        <p14:creationId xmlns:p14="http://schemas.microsoft.com/office/powerpoint/2010/main" val="2053593465"/>
      </p:ext>
    </p:extLst>
  </p:cSld>
  <p:clrMapOvr>
    <a:masterClrMapping/>
  </p:clrMapOvr>
</p:sld>
</file>

<file path=ppt/theme/theme1.xml><?xml version="1.0" encoding="utf-8"?>
<a:theme xmlns:a="http://schemas.openxmlformats.org/drawingml/2006/main" name="GradientRiseVTI">
  <a:themeElements>
    <a:clrScheme name="AnalogousFromRegularSeed_2SEEDS">
      <a:dk1>
        <a:srgbClr val="000000"/>
      </a:dk1>
      <a:lt1>
        <a:srgbClr val="FFFFFF"/>
      </a:lt1>
      <a:dk2>
        <a:srgbClr val="242E41"/>
      </a:dk2>
      <a:lt2>
        <a:srgbClr val="E2E8E8"/>
      </a:lt2>
      <a:accent1>
        <a:srgbClr val="B13F3B"/>
      </a:accent1>
      <a:accent2>
        <a:srgbClr val="C34D79"/>
      </a:accent2>
      <a:accent3>
        <a:srgbClr val="C3834D"/>
      </a:accent3>
      <a:accent4>
        <a:srgbClr val="3BB19C"/>
      </a:accent4>
      <a:accent5>
        <a:srgbClr val="4DA8C3"/>
      </a:accent5>
      <a:accent6>
        <a:srgbClr val="3B64B1"/>
      </a:accent6>
      <a:hlink>
        <a:srgbClr val="319094"/>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36</TotalTime>
  <Words>1048</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Avenir Next LT Pro Light</vt:lpstr>
      <vt:lpstr>Wingdings</vt:lpstr>
      <vt:lpstr>GradientRiseVTI</vt:lpstr>
      <vt:lpstr>CaPSTONE PROJECT  BATTLE OF THE NEIGHBORHOODS   Final project</vt:lpstr>
      <vt:lpstr>BACKGROUND</vt:lpstr>
      <vt:lpstr>Problem to be solved</vt:lpstr>
      <vt:lpstr>DATA REQUIRED</vt:lpstr>
      <vt:lpstr>METHODOLOGY</vt:lpstr>
      <vt:lpstr>RESULTS AND ANALYSIS</vt:lpstr>
      <vt:lpstr>RESULTS AND ANALYSIS</vt:lpstr>
      <vt:lpstr>RESULTS AND ANALYSIS</vt:lpstr>
      <vt:lpstr>RESULTS AND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BATTLE OF THE NEIGHBORHOODS   Final project</dc:title>
  <dc:creator>Daniel Enrique Rivero Mendoza</dc:creator>
  <cp:lastModifiedBy>Daniel Enrique Rivero Mendoza</cp:lastModifiedBy>
  <cp:revision>5</cp:revision>
  <dcterms:created xsi:type="dcterms:W3CDTF">2020-06-22T01:49:48Z</dcterms:created>
  <dcterms:modified xsi:type="dcterms:W3CDTF">2020-06-22T02:25:57Z</dcterms:modified>
</cp:coreProperties>
</file>