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74" r:id="rId5"/>
    <p:sldId id="269" r:id="rId6"/>
    <p:sldId id="276" r:id="rId7"/>
    <p:sldId id="258" r:id="rId8"/>
    <p:sldId id="266" r:id="rId9"/>
    <p:sldId id="271" r:id="rId10"/>
    <p:sldId id="267" r:id="rId11"/>
    <p:sldId id="278" r:id="rId12"/>
    <p:sldId id="277" r:id="rId13"/>
    <p:sldId id="259" r:id="rId14"/>
    <p:sldId id="262" r:id="rId15"/>
    <p:sldId id="275" r:id="rId16"/>
    <p:sldId id="279" r:id="rId17"/>
    <p:sldId id="261" r:id="rId18"/>
    <p:sldId id="268" r:id="rId19"/>
    <p:sldId id="264" r:id="rId20"/>
    <p:sldId id="263" r:id="rId21"/>
    <p:sldId id="260" r:id="rId22"/>
    <p:sldId id="270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F96BA75-5569-4FDC-A08A-1D417CA9476E}">
          <p14:sldIdLst>
            <p14:sldId id="256"/>
            <p14:sldId id="257"/>
            <p14:sldId id="262"/>
            <p14:sldId id="258"/>
            <p14:sldId id="261"/>
            <p14:sldId id="266"/>
            <p14:sldId id="267"/>
            <p14:sldId id="268"/>
            <p14:sldId id="265"/>
            <p14:sldId id="259"/>
            <p14:sldId id="264"/>
            <p14:sldId id="26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1739" autoAdjust="0"/>
  </p:normalViewPr>
  <p:slideViewPr>
    <p:cSldViewPr>
      <p:cViewPr varScale="1">
        <p:scale>
          <a:sx n="74" d="100"/>
          <a:sy n="74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E8BE-496C-4920-9568-6E08D33B722E}" type="datetimeFigureOut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8270C-49D9-4199-AC57-3D67952C4EC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15665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YambaPDMApplication,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Objecto que contêm dados e funcionalidades comuns a todos os componentes.</a:t>
            </a:r>
          </a:p>
          <a:p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( Mencionar actualização para a última versão )</a:t>
            </a:r>
          </a:p>
          <a:p>
            <a:pPr marL="171450" indent="-171450">
              <a:buFont typeface="Arial" charset="0"/>
              <a:buChar char="•"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Preferências: SharedPreference “Provider”.</a:t>
            </a:r>
          </a:p>
          <a:p>
            <a:pPr marL="171450" indent="-171450">
              <a:buFont typeface="Arial" charset="0"/>
              <a:buChar char="•"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Mencionar ConnectivityAwareBroadcastReceiver</a:t>
            </a:r>
          </a:p>
          <a:p>
            <a:pPr marL="171450" indent="-171450">
              <a:buFont typeface="Arial" charset="0"/>
              <a:buChar char="•"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 Mode, muito importante, no contexto da apresentação, faz sentido mencionar visto que ajudou bastante</a:t>
            </a:r>
          </a:p>
          <a:p>
            <a:pPr marL="171450" indent="-171450">
              <a:buFont typeface="Arial" charset="0"/>
              <a:buNone/>
            </a:pPr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None/>
            </a:pPr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92722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Mencionar processo de reagendamento.</a:t>
            </a:r>
          </a:p>
          <a:p>
            <a:r>
              <a:rPr lang="pt-PT" dirty="0" smtClean="0"/>
              <a:t>YambaPDMApplication</a:t>
            </a:r>
            <a:r>
              <a:rPr lang="pt-PT" baseline="0" dirty="0" smtClean="0"/>
              <a:t> BroadcastReceiver de Conectividade ao existir conectividade vai tentar fazer post dos Tweets Post-Poned</a:t>
            </a:r>
          </a:p>
          <a:p>
            <a:endParaRPr lang="pt-PT" baseline="0" dirty="0" smtClean="0"/>
          </a:p>
          <a:p>
            <a:r>
              <a:rPr lang="pt-PT" baseline="0" dirty="0" smtClean="0"/>
              <a:t>Após publicação do Status é inserido na base de dados directamente, poupando assim um Update através da rede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32215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que podem existir várias chamadas ao</a:t>
            </a:r>
            <a:r>
              <a:rPr lang="pt-PT" baseline="0" dirty="0" smtClean="0"/>
              <a:t> BroadcastReceiver que alterem o estado da NetworkInfo mas não alteram o estado de conectividade.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Explicar o porquê de dois BroadcastReceivers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52964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YambaPost</a:t>
            </a:r>
            <a:r>
              <a:rPr lang="pt-PT" baseline="0" dirty="0" smtClean="0"/>
              <a:t> -&gt; Post na Timeline</a:t>
            </a:r>
          </a:p>
          <a:p>
            <a:r>
              <a:rPr lang="pt-PT" baseline="0" dirty="0" smtClean="0"/>
              <a:t>TweetToPost -&gt; Post-Poned Tweet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5490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</a:t>
            </a:r>
            <a:r>
              <a:rPr lang="pt-PT" baseline="0" dirty="0" smtClean="0"/>
              <a:t> o que é o Google Support Package.</a:t>
            </a:r>
          </a:p>
          <a:p>
            <a:r>
              <a:rPr lang="pt-PT" baseline="0" dirty="0" smtClean="0"/>
              <a:t> * LocalBroadcastManager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48737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9693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SingleInstance -&gt; Pretendemos apenas uma, por causa das Notifications e do Widget</a:t>
            </a:r>
          </a:p>
          <a:p>
            <a:endParaRPr lang="pt-PT" dirty="0" smtClean="0"/>
          </a:p>
          <a:p>
            <a:r>
              <a:rPr lang="pt-PT" dirty="0" smtClean="0"/>
              <a:t>Long </a:t>
            </a:r>
            <a:r>
              <a:rPr lang="pt-PT" dirty="0" smtClean="0"/>
              <a:t>Press -&gt; Context Menu, é</a:t>
            </a:r>
            <a:r>
              <a:rPr lang="pt-PT" baseline="0" dirty="0" smtClean="0"/>
              <a:t> possível partilhar por email o Tweet.</a:t>
            </a:r>
          </a:p>
          <a:p>
            <a:r>
              <a:rPr lang="pt-PT" baseline="0" dirty="0" smtClean="0"/>
              <a:t>Single Press -&gt; Abre Detail Activity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Porquê das imagens, porque inicialmente estava planeado a apresentação das imagens do utilizador juntamente com o Tweet, requisito de 2ª Fase foi passar para Bounded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Workflow Possível de Activities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Explicar o Clear Cache.</a:t>
            </a:r>
          </a:p>
          <a:p>
            <a:endParaRPr lang="pt-PT" dirty="0" smtClean="0"/>
          </a:p>
          <a:p>
            <a:r>
              <a:rPr lang="pt-PT" dirty="0" smtClean="0"/>
              <a:t>O</a:t>
            </a:r>
            <a:r>
              <a:rPr lang="pt-PT" baseline="0" dirty="0" smtClean="0"/>
              <a:t> site do yamba.marakana.com recicla os Id’s, pode ser necessário limpeza da Base de Dados.</a:t>
            </a:r>
          </a:p>
          <a:p>
            <a:r>
              <a:rPr lang="pt-PT" baseline="0" dirty="0" smtClean="0"/>
              <a:t>User Information, informação acerca do utilizador actualmente loggado.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**Mostrar o Menu em Android na VM**</a:t>
            </a:r>
          </a:p>
          <a:p>
            <a:endParaRPr lang="pt-PT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pt-PT" baseline="0" dirty="0" smtClean="0"/>
              <a:t>Mostra no campo de Summary, o valor da preferência caso este exista, caso contrário irá apresentar o Summary definido em strings.xml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baseline="0" dirty="0" smtClean="0"/>
              <a:t>Implementa OnSharedPreferenceChangedListener para poder actualizar a UI com os valores da preferência.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65311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Utiliza uma Task para invocar os métodos remotos do Serviço.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59135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Ninja, porque não</a:t>
            </a:r>
            <a:r>
              <a:rPr lang="pt-PT" baseline="0" dirty="0" smtClean="0"/>
              <a:t> o vemos e é eficaz, pode também ser morto pelo Android, um verdadeiro guerreiro :P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Mencionar que o</a:t>
            </a:r>
            <a:r>
              <a:rPr lang="pt-PT" baseline="0" dirty="0" smtClean="0"/>
              <a:t> método onBind() corre a partir de uma Binder Thread.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Desvantagens do AIDL : Marshalling e Un-Marshalling, e RemoteExceptions</a:t>
            </a:r>
          </a:p>
          <a:p>
            <a:r>
              <a:rPr lang="pt-PT" baseline="0" dirty="0" smtClean="0"/>
              <a:t>Vantagens do AIDL : Manutenção de código.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pt-PT" dirty="0" smtClean="0"/>
              <a:t>Acede</a:t>
            </a:r>
            <a:r>
              <a:rPr lang="pt-PT" baseline="0" dirty="0" smtClean="0"/>
              <a:t> ao Twitter e extraí a Timeline.</a:t>
            </a:r>
          </a:p>
          <a:p>
            <a:pPr>
              <a:buFont typeface="Arial" charset="0"/>
              <a:buChar char="•"/>
            </a:pPr>
            <a:r>
              <a:rPr lang="pt-PT" baseline="0" dirty="0" smtClean="0"/>
              <a:t>Persiste em Base de Dados Local</a:t>
            </a:r>
          </a:p>
          <a:p>
            <a:pPr>
              <a:buFont typeface="Arial" charset="0"/>
              <a:buChar char="•"/>
            </a:pPr>
            <a:endParaRPr lang="pt-PT" baseline="0" dirty="0" smtClean="0"/>
          </a:p>
          <a:p>
            <a:pPr>
              <a:buFont typeface="Arial" charset="0"/>
              <a:buChar char="•"/>
            </a:pPr>
            <a:r>
              <a:rPr lang="pt-PT" baseline="0" dirty="0" smtClean="0"/>
              <a:t>Explicar porquê de não ser LocalBroadcast ( Por causa do Widget ).</a:t>
            </a:r>
          </a:p>
          <a:p>
            <a:pPr>
              <a:buFont typeface="Arial" charset="0"/>
              <a:buChar char="•"/>
            </a:pPr>
            <a:endParaRPr lang="pt-PT" baseline="0" dirty="0" smtClean="0"/>
          </a:p>
          <a:p>
            <a:pPr>
              <a:buFont typeface="Arial" charset="0"/>
              <a:buChar char="•"/>
            </a:pPr>
            <a:endParaRPr lang="pt-PT" baseline="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270C-49D9-4199-AC57-3D67952C4ECF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D410-0492-4DBA-8DD3-51E5B7EF4320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546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9FE8-EAC5-485A-82FB-96E3B2E29FBA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3106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2FFF-8D0D-482B-A616-26B6AB093408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60370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D0D-5E1E-4B4F-AF3B-203F2A4CDB2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6138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460A-644E-42EA-A7E8-79165514979C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1882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1BE7-8E64-47C4-BC0C-27268E61EDB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33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7AB-97DA-4D82-A459-4DFFEC45322F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59042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68A8-817C-4BE7-A82D-71CCAE507656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389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CF18-8AFE-45D7-8C29-3629C428CCFC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623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FCEA-CE4F-4831-BF88-B1F2AC18AC15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97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755-C911-453C-BA98-276DF9754E8F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2576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E02B-BBDA-4A57-9ECD-E4CD09B0EC30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4A57-D260-454B-9840-A48057F05D7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9600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pt/PDM-1112SV-Yamb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Yamba PDM</a:t>
            </a:r>
            <a:endParaRPr lang="pt-P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556792"/>
            <a:ext cx="7416800" cy="2514600"/>
          </a:xfrm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24503 - André Domingos</a:t>
            </a:r>
          </a:p>
          <a:p>
            <a:r>
              <a:rPr lang="pt-PT" dirty="0" smtClean="0"/>
              <a:t>30713 – Luís Duarte</a:t>
            </a:r>
          </a:p>
          <a:p>
            <a:r>
              <a:rPr lang="pt-PT" dirty="0" smtClean="0"/>
              <a:t>32983 – Hugo Ferreira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A050-9554-4279-B8B8-65306CCB55C1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584637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User Info Service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AIDL</a:t>
            </a:r>
          </a:p>
          <a:p>
            <a:r>
              <a:rPr lang="pt-PT" dirty="0" smtClean="0"/>
              <a:t>Nome de Utilizador é passado no Intent enviado para o onBind(Intent)</a:t>
            </a:r>
          </a:p>
          <a:p>
            <a:r>
              <a:rPr lang="pt-PT" dirty="0" smtClean="0"/>
              <a:t>Processo Separado</a:t>
            </a:r>
          </a:p>
          <a:p>
            <a:r>
              <a:rPr lang="pt-PT" dirty="0" smtClean="0"/>
              <a:t>Binder Thread</a:t>
            </a:r>
          </a:p>
          <a:p>
            <a:endParaRPr lang="pt-PT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1BE7-8E64-47C4-BC0C-27268E61EDB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141160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Timeline Service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Acede à API Web e extrai todos os novos Tweets na Timeline</a:t>
            </a:r>
          </a:p>
          <a:p>
            <a:r>
              <a:rPr lang="pt-PT" dirty="0" smtClean="0"/>
              <a:t>JTwitter.Twitter.sinceId(int id)</a:t>
            </a:r>
          </a:p>
          <a:p>
            <a:r>
              <a:rPr lang="pt-PT" dirty="0" smtClean="0"/>
              <a:t>Persiste em Base de Dados Local</a:t>
            </a:r>
          </a:p>
          <a:p>
            <a:r>
              <a:rPr lang="pt-PT" dirty="0" smtClean="0"/>
              <a:t>Notification na Notification Bar</a:t>
            </a:r>
          </a:p>
          <a:p>
            <a:r>
              <a:rPr lang="pt-PT" dirty="0" smtClean="0"/>
              <a:t>Envia Broadcast ( Não Local </a:t>
            </a:r>
            <a:r>
              <a:rPr lang="pt-PT" dirty="0" smtClean="0">
                <a:sym typeface="Wingdings" pitchFamily="2" charset="2"/>
              </a:rPr>
              <a:t> 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D0D-5E1E-4B4F-AF3B-203F2A4CDB2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Status Publishing Service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Recebe Tweets do utilizador</a:t>
            </a:r>
          </a:p>
          <a:p>
            <a:r>
              <a:rPr lang="pt-PT" dirty="0" smtClean="0"/>
              <a:t>Tenta fazer um Post</a:t>
            </a:r>
          </a:p>
          <a:p>
            <a:r>
              <a:rPr lang="pt-PT" dirty="0" smtClean="0"/>
              <a:t>Persiste em BD Local SQLite ( Post-Pone )</a:t>
            </a:r>
          </a:p>
          <a:p>
            <a:r>
              <a:rPr lang="pt-PT" dirty="0" smtClean="0"/>
              <a:t>Tenta voltar a fazer Post dos Tweets não enviados</a:t>
            </a:r>
          </a:p>
          <a:p>
            <a:r>
              <a:rPr lang="pt-PT" dirty="0" smtClean="0"/>
              <a:t>Ordena Post-Poned com Timestamp para garantir ordenação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D0D-5E1E-4B4F-AF3B-203F2A4CDB2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ED8A-3C52-439F-927D-9A5F827A18B5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11" name="Flowchart: Decision 10"/>
          <p:cNvSpPr/>
          <p:nvPr/>
        </p:nvSpPr>
        <p:spPr>
          <a:xfrm>
            <a:off x="2979784" y="1340768"/>
            <a:ext cx="3168417" cy="86409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Existe Conectividade ?</a:t>
            </a:r>
            <a:endParaRPr lang="pt-PT" dirty="0"/>
          </a:p>
        </p:txBody>
      </p:sp>
      <p:sp>
        <p:nvSpPr>
          <p:cNvPr id="12" name="Flowchart: Process 11"/>
          <p:cNvSpPr/>
          <p:nvPr/>
        </p:nvSpPr>
        <p:spPr>
          <a:xfrm>
            <a:off x="3954445" y="223153"/>
            <a:ext cx="1224136" cy="32552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Status</a:t>
            </a:r>
            <a:endParaRPr lang="pt-PT" dirty="0"/>
          </a:p>
        </p:txBody>
      </p:sp>
      <p:sp>
        <p:nvSpPr>
          <p:cNvPr id="14" name="Flowchart: Process 13"/>
          <p:cNvSpPr/>
          <p:nvPr/>
        </p:nvSpPr>
        <p:spPr>
          <a:xfrm>
            <a:off x="6757717" y="4686979"/>
            <a:ext cx="1512168" cy="7200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Persiste</a:t>
            </a:r>
            <a:endParaRPr lang="pt-PT" dirty="0"/>
          </a:p>
        </p:txBody>
      </p:sp>
      <p:sp>
        <p:nvSpPr>
          <p:cNvPr id="15" name="Flowchart: Process 14"/>
          <p:cNvSpPr/>
          <p:nvPr/>
        </p:nvSpPr>
        <p:spPr>
          <a:xfrm>
            <a:off x="3807908" y="2750871"/>
            <a:ext cx="1512168" cy="7200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Tenta publicar</a:t>
            </a:r>
            <a:endParaRPr lang="pt-PT" dirty="0"/>
          </a:p>
        </p:txBody>
      </p:sp>
      <p:sp>
        <p:nvSpPr>
          <p:cNvPr id="16" name="Flowchart: Decision 15"/>
          <p:cNvSpPr/>
          <p:nvPr/>
        </p:nvSpPr>
        <p:spPr>
          <a:xfrm>
            <a:off x="3413928" y="4005065"/>
            <a:ext cx="2306808" cy="50405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Sucesso ?</a:t>
            </a:r>
            <a:endParaRPr lang="pt-PT" dirty="0"/>
          </a:p>
        </p:txBody>
      </p:sp>
      <p:sp>
        <p:nvSpPr>
          <p:cNvPr id="17" name="Flowchart: Connector 16"/>
          <p:cNvSpPr/>
          <p:nvPr/>
        </p:nvSpPr>
        <p:spPr>
          <a:xfrm>
            <a:off x="7258216" y="4149080"/>
            <a:ext cx="504056" cy="21602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Elbow Connector 18"/>
          <p:cNvCxnSpPr>
            <a:stCxn id="12" idx="2"/>
            <a:endCxn id="11" idx="0"/>
          </p:cNvCxnSpPr>
          <p:nvPr/>
        </p:nvCxnSpPr>
        <p:spPr>
          <a:xfrm rot="5400000">
            <a:off x="4169209" y="943464"/>
            <a:ext cx="792088" cy="25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1" idx="3"/>
            <a:endCxn id="17" idx="0"/>
          </p:cNvCxnSpPr>
          <p:nvPr/>
        </p:nvCxnSpPr>
        <p:spPr>
          <a:xfrm>
            <a:off x="6148201" y="1772816"/>
            <a:ext cx="1362043" cy="2376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16" idx="3"/>
            <a:endCxn id="17" idx="2"/>
          </p:cNvCxnSpPr>
          <p:nvPr/>
        </p:nvCxnSpPr>
        <p:spPr>
          <a:xfrm flipV="1">
            <a:off x="5720736" y="4257092"/>
            <a:ext cx="153748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11" idx="2"/>
            <a:endCxn id="15" idx="0"/>
          </p:cNvCxnSpPr>
          <p:nvPr/>
        </p:nvCxnSpPr>
        <p:spPr>
          <a:xfrm rot="5400000">
            <a:off x="4290990" y="2477867"/>
            <a:ext cx="54600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Elbow Connector 30"/>
          <p:cNvCxnSpPr>
            <a:stCxn id="15" idx="2"/>
            <a:endCxn id="16" idx="0"/>
          </p:cNvCxnSpPr>
          <p:nvPr/>
        </p:nvCxnSpPr>
        <p:spPr>
          <a:xfrm rot="16200000" flipH="1">
            <a:off x="4298605" y="3736338"/>
            <a:ext cx="534114" cy="33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17" idx="4"/>
            <a:endCxn id="14" idx="0"/>
          </p:cNvCxnSpPr>
          <p:nvPr/>
        </p:nvCxnSpPr>
        <p:spPr>
          <a:xfrm rot="16200000" flipH="1">
            <a:off x="7351085" y="4524262"/>
            <a:ext cx="321875" cy="35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8" name="Flowchart: Connector 37"/>
          <p:cNvSpPr/>
          <p:nvPr/>
        </p:nvSpPr>
        <p:spPr>
          <a:xfrm>
            <a:off x="4387343" y="4877047"/>
            <a:ext cx="360040" cy="36004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" name="Elbow Connector 39"/>
          <p:cNvCxnSpPr>
            <a:stCxn id="16" idx="2"/>
            <a:endCxn id="38" idx="0"/>
          </p:cNvCxnSpPr>
          <p:nvPr/>
        </p:nvCxnSpPr>
        <p:spPr>
          <a:xfrm rot="16200000" flipH="1">
            <a:off x="4383384" y="4693068"/>
            <a:ext cx="367926" cy="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5903669" y="1380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</a:t>
            </a:r>
            <a:endParaRPr lang="pt-PT" dirty="0"/>
          </a:p>
        </p:txBody>
      </p:sp>
      <p:sp>
        <p:nvSpPr>
          <p:cNvPr id="46" name="TextBox 45"/>
          <p:cNvSpPr txBox="1"/>
          <p:nvPr/>
        </p:nvSpPr>
        <p:spPr>
          <a:xfrm>
            <a:off x="5675839" y="3881265"/>
            <a:ext cx="36004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N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4597477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</a:t>
            </a:r>
            <a:endParaRPr lang="pt-PT" dirty="0"/>
          </a:p>
        </p:txBody>
      </p:sp>
      <p:sp>
        <p:nvSpPr>
          <p:cNvPr id="48" name="TextBox 47"/>
          <p:cNvSpPr txBox="1"/>
          <p:nvPr/>
        </p:nvSpPr>
        <p:spPr>
          <a:xfrm>
            <a:off x="4597477" y="4507715"/>
            <a:ext cx="36004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S</a:t>
            </a:r>
            <a:endParaRPr lang="pt-PT" dirty="0"/>
          </a:p>
        </p:txBody>
      </p:sp>
      <p:pic>
        <p:nvPicPr>
          <p:cNvPr id="3074" name="Picture 2" descr="C:\Users\Luis\Desktop\Facebook-Like-Button-b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00" y="5708303"/>
            <a:ext cx="1738784" cy="74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Elbow Connector 49"/>
          <p:cNvCxnSpPr>
            <a:stCxn id="38" idx="4"/>
            <a:endCxn id="3074" idx="0"/>
          </p:cNvCxnSpPr>
          <p:nvPr/>
        </p:nvCxnSpPr>
        <p:spPr>
          <a:xfrm rot="5400000">
            <a:off x="4330070" y="5471010"/>
            <a:ext cx="471216" cy="33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1" name="Flowchart: Terminator 50"/>
          <p:cNvSpPr/>
          <p:nvPr/>
        </p:nvSpPr>
        <p:spPr>
          <a:xfrm>
            <a:off x="6620636" y="5750544"/>
            <a:ext cx="1806425" cy="660549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Will try again later</a:t>
            </a:r>
            <a:endParaRPr lang="pt-PT" dirty="0"/>
          </a:p>
        </p:txBody>
      </p:sp>
      <p:cxnSp>
        <p:nvCxnSpPr>
          <p:cNvPr id="53" name="Elbow Connector 52"/>
          <p:cNvCxnSpPr>
            <a:stCxn id="14" idx="2"/>
            <a:endCxn id="51" idx="0"/>
          </p:cNvCxnSpPr>
          <p:nvPr/>
        </p:nvCxnSpPr>
        <p:spPr>
          <a:xfrm rot="16200000" flipH="1">
            <a:off x="7347083" y="5573777"/>
            <a:ext cx="343485" cy="10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179512" y="476672"/>
            <a:ext cx="3563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smtClean="0"/>
              <a:t>Workflow de Publicação de Status</a:t>
            </a:r>
            <a:endParaRPr lang="pt-PT" sz="2200" dirty="0"/>
          </a:p>
        </p:txBody>
      </p:sp>
    </p:spTree>
    <p:extLst>
      <p:ext uri="{BB962C8B-B14F-4D97-AF65-F5344CB8AC3E}">
        <p14:creationId xmlns="" xmlns:p14="http://schemas.microsoft.com/office/powerpoint/2010/main" val="37335583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ConnectivityAwareBroadcastReceiver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pt-PT" dirty="0" smtClean="0"/>
              <a:t>onCheckConnectivityChange(NetworkInfo): boolean</a:t>
            </a:r>
          </a:p>
          <a:p>
            <a:pPr>
              <a:buFont typeface="Calibri" pitchFamily="34" charset="0"/>
              <a:buChar char="#"/>
            </a:pPr>
            <a:r>
              <a:rPr lang="pt-PT" i="1" dirty="0" smtClean="0"/>
              <a:t>onPostConnectivityChange() : void</a:t>
            </a:r>
          </a:p>
          <a:p>
            <a:pPr>
              <a:buFont typeface="Calibri" pitchFamily="34" charset="0"/>
              <a:buChar char="+"/>
            </a:pPr>
            <a:r>
              <a:rPr lang="pt-PT" dirty="0" smtClean="0"/>
              <a:t>hasConnectivity() : boolean</a:t>
            </a:r>
          </a:p>
          <a:p>
            <a:pPr>
              <a:buFont typeface="Calibri" pitchFamily="34" charset="0"/>
              <a:buChar char="+"/>
            </a:pPr>
            <a:endParaRPr lang="pt-PT" dirty="0"/>
          </a:p>
          <a:p>
            <a:r>
              <a:rPr lang="pt-PT" dirty="0" smtClean="0"/>
              <a:t>Apenas invoca onPostConnectivityChange() após existir alteração de estado de conectividade.</a:t>
            </a:r>
          </a:p>
          <a:p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A69E-0798-4B54-A46D-BEA0E4AAEA55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8142897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Providers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68A8-817C-4BE7-A82D-71CCAE507656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pic>
        <p:nvPicPr>
          <p:cNvPr id="8" name="Content Placeholder 7" descr="android-d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1350" y="2008981"/>
            <a:ext cx="5321300" cy="37084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TwitterProvider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Tabelas</a:t>
            </a:r>
          </a:p>
          <a:p>
            <a:pPr lvl="1"/>
            <a:r>
              <a:rPr lang="pt-PT" dirty="0" smtClean="0"/>
              <a:t>Tweet</a:t>
            </a:r>
          </a:p>
          <a:p>
            <a:pPr lvl="1"/>
            <a:r>
              <a:rPr lang="pt-PT" dirty="0" smtClean="0"/>
              <a:t>TweetToPost</a:t>
            </a:r>
          </a:p>
          <a:p>
            <a:pPr lvl="1"/>
            <a:r>
              <a:rPr lang="pt-PT" dirty="0" smtClean="0"/>
              <a:t>User</a:t>
            </a:r>
          </a:p>
          <a:p>
            <a:r>
              <a:rPr lang="pt-PT" dirty="0" smtClean="0"/>
              <a:t>content:// pt.isel.pdm.yamba.providers/«table»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D0D-5E1E-4B4F-AF3B-203F2A4CDB2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Database Helpers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Métodos Estáticos</a:t>
            </a:r>
          </a:p>
          <a:p>
            <a:r>
              <a:rPr lang="pt-PT" dirty="0" smtClean="0"/>
              <a:t>Efectuar Queries na BD</a:t>
            </a:r>
          </a:p>
          <a:p>
            <a:r>
              <a:rPr lang="pt-PT" dirty="0" smtClean="0"/>
              <a:t>Converte ResultSet’s ( Cursor ) para DomainModels</a:t>
            </a:r>
          </a:p>
          <a:p>
            <a:r>
              <a:rPr lang="pt-PT" dirty="0" smtClean="0"/>
              <a:t>YambaPost e TweetToPost</a:t>
            </a:r>
          </a:p>
          <a:p>
            <a:r>
              <a:rPr lang="pt-PT" dirty="0" smtClean="0"/>
              <a:t>“Camada de abstracção”.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2785-352A-4402-A355-0D64E478F641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2087724" y="116660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** Not to be confused with SQLiteOpenHelper **</a:t>
            </a:r>
            <a:endParaRPr lang="pt-P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9842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Widget</a:t>
            </a:r>
            <a:endParaRPr lang="pt-PT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11" y="1600200"/>
            <a:ext cx="271557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D0D-5E1E-4B4F-AF3B-203F2A4CDB2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Apresenta último Tweet</a:t>
            </a:r>
          </a:p>
          <a:p>
            <a:r>
              <a:rPr lang="pt-PT" dirty="0" smtClean="0"/>
              <a:t>Alimentado através da Base de Dados ( Database Helper )</a:t>
            </a:r>
          </a:p>
          <a:p>
            <a:r>
              <a:rPr lang="pt-PT" dirty="0" smtClean="0"/>
              <a:t>Actualizado sempre que a Timeline é actualizada (Broadcast Receiver)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3647530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Bibliotecas Utilizadas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Support Package r8</a:t>
            </a:r>
          </a:p>
          <a:p>
            <a:r>
              <a:rPr lang="pt-PT" strike="sngStrike" dirty="0" smtClean="0"/>
              <a:t>JTwitter v1.8</a:t>
            </a:r>
          </a:p>
          <a:p>
            <a:r>
              <a:rPr lang="pt-PT" dirty="0" smtClean="0"/>
              <a:t>JTwitter v2.5</a:t>
            </a:r>
            <a:endParaRPr lang="pt-P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E843-82F1-4810-8FDF-7C5796DCBE1F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927185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YambaPDMApplication</a:t>
            </a:r>
            <a:endParaRPr lang="pt-PT" dirty="0"/>
          </a:p>
        </p:txBody>
      </p:sp>
      <p:pic>
        <p:nvPicPr>
          <p:cNvPr id="9" name="Content Placeholder 8" descr="twitter-icon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340768"/>
            <a:ext cx="4038600" cy="4038600"/>
          </a:xfrm>
        </p:spPr>
      </p:pic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PT" sz="1800" dirty="0" smtClean="0"/>
              <a:t>API Level 10 ( 2.3.3 )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PT" sz="1800" dirty="0" smtClean="0"/>
              <a:t>Agendamento de actualizações automáticas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t-PT" sz="1800" dirty="0" smtClean="0"/>
              <a:t>BroadcastReceiver de WiFi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PT" sz="1800" dirty="0" smtClean="0"/>
              <a:t>Alterações de Preferências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t-PT" sz="1800" dirty="0" smtClean="0"/>
              <a:t>Twitter ( User, Pass e URL 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t-PT" sz="1800" dirty="0" smtClean="0"/>
              <a:t>Agendamento Automático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PT" sz="1800" dirty="0" smtClean="0"/>
              <a:t>Strict Mode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PT" sz="1800" dirty="0" smtClean="0"/>
              <a:t>Alteração do estado da conectividade geral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t-PT" sz="1800" dirty="0" smtClean="0"/>
              <a:t>Reenvio de Status “Post-Poned”</a:t>
            </a:r>
            <a:endParaRPr lang="pt-P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EE1-3352-4F20-A8B2-8D17E3494F87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899592" y="508518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cap="small" dirty="0" smtClean="0"/>
              <a:t>Twitter Inc. © Todos os direitos Reservados</a:t>
            </a:r>
            <a:endParaRPr lang="pt-PT" sz="1200" cap="small" dirty="0"/>
          </a:p>
        </p:txBody>
      </p:sp>
    </p:spTree>
    <p:extLst>
      <p:ext uri="{BB962C8B-B14F-4D97-AF65-F5344CB8AC3E}">
        <p14:creationId xmlns="" xmlns:p14="http://schemas.microsoft.com/office/powerpoint/2010/main" val="306876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Ambiente de Teste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Android Emulator ( AVD )</a:t>
            </a:r>
          </a:p>
          <a:p>
            <a:r>
              <a:rPr lang="pt-PT" dirty="0" smtClean="0"/>
              <a:t>Samsung Galaxy S ( CyanogenMod 7 )</a:t>
            </a:r>
          </a:p>
          <a:p>
            <a:r>
              <a:rPr lang="pt-PT" dirty="0" smtClean="0"/>
              <a:t>Samsung Galaxy S II ( Samsung ICS 4.0.4 )</a:t>
            </a:r>
          </a:p>
          <a:p>
            <a:r>
              <a:rPr lang="pt-PT" dirty="0" smtClean="0"/>
              <a:t>HTC Desire ( CyanogenMod 7 )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EA3-2254-43EC-B417-550F23AD042D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2858738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0212" y="5229200"/>
            <a:ext cx="487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https://github.com/driverpt/PDM-1112SV-Yamba</a:t>
            </a:r>
            <a:endParaRPr lang="pt-PT" dirty="0"/>
          </a:p>
        </p:txBody>
      </p:sp>
      <p:pic>
        <p:nvPicPr>
          <p:cNvPr id="2051" name="Picture 3" descr="C:\Users\Luis\Desktop\qrcode_pd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28" y="198613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Source Code</a:t>
            </a:r>
            <a:endParaRPr lang="pt-PT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DEC7-C213-4750-B173-1A73304EAC1D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89593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68A8-817C-4BE7-A82D-71CCAE507656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pic>
        <p:nvPicPr>
          <p:cNvPr id="1026" name="Picture 2" descr="C:\Users\Luis\Documents\My Dropbox\PDM\Apresentação\Android_robot_question_mark-300x3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8283" y="1398428"/>
            <a:ext cx="4597102" cy="459710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Activities</a:t>
            </a:r>
            <a:endParaRPr lang="pt-PT" dirty="0"/>
          </a:p>
        </p:txBody>
      </p:sp>
      <p:pic>
        <p:nvPicPr>
          <p:cNvPr id="11" name="Content Placeholder 10" descr="android-gingerbread-log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6540" y="1600200"/>
            <a:ext cx="6730919" cy="4525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FCEA-CE4F-4831-BF88-B1F2AC18AC15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Timeline Activity</a:t>
            </a:r>
            <a:endParaRPr lang="pt-PT" dirty="0"/>
          </a:p>
        </p:txBody>
      </p:sp>
      <p:pic>
        <p:nvPicPr>
          <p:cNvPr id="6" name="Content Placeholder 5" descr="screenshot-1339597959603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118711" y="1600200"/>
            <a:ext cx="2715578" cy="4525963"/>
          </a:xfrm>
        </p:spPr>
      </p:pic>
      <p:pic>
        <p:nvPicPr>
          <p:cNvPr id="8" name="Content Placeholder 7" descr="screenshot-1339597970789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309711" y="1600200"/>
            <a:ext cx="2715578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D0D-5E1E-4B4F-AF3B-203F2A4CDB2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971600" y="2420888"/>
            <a:ext cx="2952328" cy="720080"/>
          </a:xfrm>
          <a:prstGeom prst="ellipse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ight Arrow 9"/>
          <p:cNvSpPr/>
          <p:nvPr/>
        </p:nvSpPr>
        <p:spPr>
          <a:xfrm>
            <a:off x="4067944" y="2492896"/>
            <a:ext cx="1152128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Workflow Activities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FCEA-CE4F-4831-BF88-B1F2AC18AC15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3707904" y="1412776"/>
            <a:ext cx="1584176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Timeline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1619672" y="3068960"/>
            <a:ext cx="1584176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Status</a:t>
            </a:r>
            <a:endParaRPr lang="pt-PT" dirty="0"/>
          </a:p>
        </p:txBody>
      </p:sp>
      <p:sp>
        <p:nvSpPr>
          <p:cNvPr id="11" name="Rectangle 10"/>
          <p:cNvSpPr/>
          <p:nvPr/>
        </p:nvSpPr>
        <p:spPr>
          <a:xfrm>
            <a:off x="3707904" y="4653136"/>
            <a:ext cx="1584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UserInfo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5580112" y="3048468"/>
            <a:ext cx="1584176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Detail</a:t>
            </a:r>
            <a:endParaRPr lang="pt-PT" dirty="0"/>
          </a:p>
        </p:txBody>
      </p: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>
          <a:xfrm rot="5400000">
            <a:off x="3077784" y="1646752"/>
            <a:ext cx="756184" cy="20882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094008" y="1718760"/>
            <a:ext cx="684176" cy="1872208"/>
          </a:xfrm>
          <a:prstGeom prst="bentConnector3">
            <a:avLst>
              <a:gd name="adj1" fmla="val 55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1" idx="0"/>
          </p:cNvCxnSpPr>
          <p:nvPr/>
        </p:nvCxnSpPr>
        <p:spPr>
          <a:xfrm rot="5400000">
            <a:off x="3329768" y="3482912"/>
            <a:ext cx="2340360" cy="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1" idx="0"/>
          </p:cNvCxnSpPr>
          <p:nvPr/>
        </p:nvCxnSpPr>
        <p:spPr>
          <a:xfrm rot="5400000">
            <a:off x="5083718" y="3364654"/>
            <a:ext cx="704668" cy="1872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Activities com Preferências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68A8-817C-4BE7-A82D-71CCAE507656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76872"/>
            <a:ext cx="41474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PrefsActivity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1277380" y="1196752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Sem Valor Definido</a:t>
            </a:r>
            <a:endParaRPr lang="pt-PT" dirty="0"/>
          </a:p>
        </p:txBody>
      </p:sp>
      <p:pic>
        <p:nvPicPr>
          <p:cNvPr id="8" name="Picture 2" descr="C:\Users\Luis\Desktop\Screenshots\screenshot-13396299906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48911"/>
            <a:ext cx="2753042" cy="4588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01914" y="1196752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Com Valor Definido</a:t>
            </a:r>
            <a:endParaRPr lang="pt-P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C98-ABD7-4F2D-A274-598FE9B0D09A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pic>
        <p:nvPicPr>
          <p:cNvPr id="1027" name="Picture 3" descr="C:\Users\Luis\Desktop\Screenshots\screenshot-13396330013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53" y="1666404"/>
            <a:ext cx="2773683" cy="4622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2864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Informação de Utilizador</a:t>
            </a:r>
            <a:endParaRPr lang="pt-P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1" y="1600200"/>
            <a:ext cx="271557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D0D-5E1E-4B4F-AF3B-203F2A4CDB2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11" y="1600200"/>
            <a:ext cx="2715577" cy="4525963"/>
          </a:xfrm>
        </p:spPr>
      </p:pic>
      <p:sp>
        <p:nvSpPr>
          <p:cNvPr id="13" name="Right Arrow 12"/>
          <p:cNvSpPr/>
          <p:nvPr/>
        </p:nvSpPr>
        <p:spPr>
          <a:xfrm>
            <a:off x="3923928" y="3212976"/>
            <a:ext cx="1296144" cy="79208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3983375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Serviços</a:t>
            </a:r>
            <a:endParaRPr lang="pt-PT" dirty="0"/>
          </a:p>
        </p:txBody>
      </p:sp>
      <p:pic>
        <p:nvPicPr>
          <p:cNvPr id="9" name="Content Placeholder 8" descr="another-ninja-droi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328748"/>
            <a:ext cx="5715000" cy="42862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1BE7-8E64-47C4-BC0C-27268E61EDB4}" type="datetime1">
              <a:rPr lang="pt-PT" smtClean="0"/>
              <a:pPr/>
              <a:t>14-06-2012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Programação em Dispositivos Móveis - Semestre de Verão 2011/2012</a:t>
            </a:r>
            <a:endParaRPr lang="pt-PT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931</Words>
  <Application>Microsoft Office PowerPoint</Application>
  <PresentationFormat>On-screen Show (4:3)</PresentationFormat>
  <Paragraphs>193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Yamba PDM</vt:lpstr>
      <vt:lpstr>YambaPDMApplication</vt:lpstr>
      <vt:lpstr>Activities</vt:lpstr>
      <vt:lpstr>Timeline Activity</vt:lpstr>
      <vt:lpstr>Workflow Activities</vt:lpstr>
      <vt:lpstr>Activities com Preferências</vt:lpstr>
      <vt:lpstr>PrefsActivity</vt:lpstr>
      <vt:lpstr>Informação de Utilizador</vt:lpstr>
      <vt:lpstr>Serviços</vt:lpstr>
      <vt:lpstr>User Info Service</vt:lpstr>
      <vt:lpstr>Timeline Service</vt:lpstr>
      <vt:lpstr>Status Publishing Service</vt:lpstr>
      <vt:lpstr>Slide 13</vt:lpstr>
      <vt:lpstr>ConnectivityAwareBroadcastReceiver</vt:lpstr>
      <vt:lpstr>Providers</vt:lpstr>
      <vt:lpstr>TwitterProvider</vt:lpstr>
      <vt:lpstr>Database Helpers</vt:lpstr>
      <vt:lpstr>Widget</vt:lpstr>
      <vt:lpstr>Bibliotecas Utilizadas</vt:lpstr>
      <vt:lpstr>Ambiente de Teste</vt:lpstr>
      <vt:lpstr>Source Code</vt:lpstr>
      <vt:lpstr>Questões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Yamba PDM</dc:title>
  <dc:creator>Luis</dc:creator>
  <cp:lastModifiedBy>Luis</cp:lastModifiedBy>
  <cp:revision>99</cp:revision>
  <dcterms:created xsi:type="dcterms:W3CDTF">2012-06-13T12:32:14Z</dcterms:created>
  <dcterms:modified xsi:type="dcterms:W3CDTF">2012-06-14T19:20:09Z</dcterms:modified>
</cp:coreProperties>
</file>