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2" r:id="rId9"/>
    <p:sldId id="273" r:id="rId10"/>
    <p:sldId id="276" r:id="rId11"/>
    <p:sldId id="281" r:id="rId12"/>
    <p:sldId id="277" r:id="rId13"/>
    <p:sldId id="278" r:id="rId14"/>
    <p:sldId id="279" r:id="rId15"/>
    <p:sldId id="280" r:id="rId16"/>
    <p:sldId id="267" r:id="rId17"/>
    <p:sldId id="260" r:id="rId18"/>
    <p:sldId id="263" r:id="rId19"/>
    <p:sldId id="261" r:id="rId20"/>
    <p:sldId id="262" r:id="rId21"/>
    <p:sldId id="268" r:id="rId22"/>
    <p:sldId id="269" r:id="rId23"/>
    <p:sldId id="270" r:id="rId24"/>
    <p:sldId id="271" r:id="rId25"/>
    <p:sldId id="275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9680" autoAdjust="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5E58-C453-4F37-92FD-63FA041027E3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B6A8-0B25-4B16-A9FD-A9997845D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Kim and </a:t>
            </a:r>
            <a:r>
              <a:rPr lang="en-US" dirty="0" err="1" smtClean="0"/>
              <a:t>Agrawal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B6A8-0B25-4B16-A9FD-A9997845D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cred: nook industries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B6A8-0B25-4B16-A9FD-A9997845D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146D-9AF9-4006-892F-633F8F2AF448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A898-E8DE-4C01-B469-0F1D06DD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Bearing Auto-Balancer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Dmitriy Rivkin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stepper motor turns a lead screw with an anti-backlash nut on it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2743200"/>
            <a:ext cx="4444445" cy="18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6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 2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Screw:</a:t>
            </a:r>
          </a:p>
          <a:p>
            <a:pPr lvl="1"/>
            <a:r>
              <a:rPr lang="en-US" dirty="0" smtClean="0"/>
              <a:t>Helix Linear ¼” diameter, .024” lead, Acme thread</a:t>
            </a:r>
          </a:p>
          <a:p>
            <a:r>
              <a:rPr lang="en-US" dirty="0" smtClean="0"/>
              <a:t>Nut:</a:t>
            </a:r>
          </a:p>
          <a:p>
            <a:pPr lvl="1"/>
            <a:r>
              <a:rPr lang="en-US" dirty="0" smtClean="0"/>
              <a:t>Helix Linear anti-backlash nuts, 1-3lb spring</a:t>
            </a:r>
          </a:p>
          <a:p>
            <a:r>
              <a:rPr lang="en-US" dirty="0" smtClean="0"/>
              <a:t>Motor:</a:t>
            </a:r>
          </a:p>
          <a:p>
            <a:pPr lvl="1"/>
            <a:r>
              <a:rPr lang="en-US" dirty="0" smtClean="0"/>
              <a:t>Lin Engineering 0.9°/step, hybrid, stepper motors</a:t>
            </a:r>
          </a:p>
        </p:txBody>
      </p:sp>
    </p:spTree>
    <p:extLst>
      <p:ext uri="{BB962C8B-B14F-4D97-AF65-F5344CB8AC3E}">
        <p14:creationId xmlns:p14="http://schemas.microsoft.com/office/powerpoint/2010/main" val="7751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High force</a:t>
            </a:r>
          </a:p>
          <a:p>
            <a:pPr lvl="1"/>
            <a:r>
              <a:rPr lang="en-US" dirty="0"/>
              <a:t>Large travel</a:t>
            </a:r>
          </a:p>
          <a:p>
            <a:pPr lvl="1"/>
            <a:r>
              <a:rPr lang="en-US" dirty="0"/>
              <a:t>Low cost </a:t>
            </a:r>
          </a:p>
          <a:p>
            <a:pPr lvl="1"/>
            <a:r>
              <a:rPr lang="en-US" dirty="0"/>
              <a:t>Short lead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Lower resolution</a:t>
            </a:r>
          </a:p>
          <a:p>
            <a:pPr lvl="1"/>
            <a:r>
              <a:rPr lang="en-US" dirty="0" smtClean="0"/>
              <a:t>Potentially lower “stiffness”</a:t>
            </a:r>
          </a:p>
          <a:p>
            <a:pPr lvl="1"/>
            <a:r>
              <a:rPr lang="en-US" dirty="0" smtClean="0"/>
              <a:t>Permanent magnets in stepper motor may affect performance of magnetometers on test bed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1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 By </a:t>
            </a:r>
            <a:r>
              <a:rPr lang="en-US" dirty="0" smtClean="0"/>
              <a:t>Side Performance </a:t>
            </a:r>
            <a:r>
              <a:rPr lang="en-US" dirty="0" smtClean="0"/>
              <a:t>Comparison of Actuators 1 and 2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998445"/>
              </p:ext>
            </p:extLst>
          </p:nvPr>
        </p:nvGraphicFramePr>
        <p:xfrm>
          <a:off x="304800" y="1600200"/>
          <a:ext cx="8534400" cy="4656041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252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Metric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Piezo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Lead Screw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Precision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0.3 um (datasheet)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1.5 um (computed)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Stiffness (how much will the weight move around when the bearing is tilted)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4 N/um (about 0.5um deformation with tilt of 30 degrees)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SimSun"/>
                          <a:cs typeface="Mangal"/>
                        </a:rPr>
                        <a:t>Small but </a:t>
                      </a:r>
                      <a:r>
                        <a:rPr lang="en-US" sz="1200" kern="150" dirty="0" err="1" smtClean="0">
                          <a:effectLst/>
                          <a:latin typeface="Liberation Serif"/>
                          <a:ea typeface="SimSun"/>
                          <a:cs typeface="Mangal"/>
                        </a:rPr>
                        <a:t>unquantified</a:t>
                      </a:r>
                      <a:r>
                        <a:rPr lang="en-US" sz="1200" kern="150" baseline="0" dirty="0" smtClean="0">
                          <a:effectLst/>
                          <a:latin typeface="Liberation Serif"/>
                          <a:ea typeface="SimSun"/>
                          <a:cs typeface="Mangal"/>
                        </a:rPr>
                        <a:t> (guess a few microns, according to the company)</a:t>
                      </a:r>
                      <a:endParaRPr lang="en-US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Open loop accuracy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SimSun"/>
                          <a:cs typeface="Mangal"/>
                        </a:rPr>
                        <a:t>Not</a:t>
                      </a:r>
                      <a:r>
                        <a:rPr lang="en-US" sz="1200" kern="150" baseline="0" dirty="0" smtClean="0">
                          <a:effectLst/>
                          <a:latin typeface="Liberation Serif"/>
                          <a:ea typeface="SimSun"/>
                          <a:cs typeface="Mangal"/>
                        </a:rPr>
                        <a:t> specified in datasheet</a:t>
                      </a:r>
                      <a:r>
                        <a:rPr lang="en-US" sz="1200" kern="150" dirty="0" smtClean="0">
                          <a:effectLst/>
                          <a:latin typeface="Liberation Serif"/>
                          <a:ea typeface="SimSun"/>
                          <a:cs typeface="Mangal"/>
                        </a:rPr>
                        <a:t> </a:t>
                      </a: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(probably very good)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7.62 um/inch (due to accuracy of lead screw manufacture)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Max Unbalance </a:t>
                      </a:r>
                      <a:r>
                        <a:rPr lang="en-US" sz="1200" kern="150" dirty="0" smtClean="0">
                          <a:effectLst/>
                          <a:latin typeface="Liberation Serif"/>
                          <a:ea typeface="SimSun"/>
                          <a:cs typeface="Mangal"/>
                        </a:rPr>
                        <a:t>Torque with 500g weight</a:t>
                      </a:r>
                      <a:endParaRPr lang="en-US" sz="1200" kern="150" dirty="0">
                        <a:effectLst/>
                        <a:latin typeface="Liberation Serif"/>
                        <a:ea typeface="SimSun"/>
                        <a:cs typeface="Mangal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(assuming we were using perfect sensors for the balancing)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1.5 uNm (about 1/1000th of reaction wheel torque)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7.5 uNm (about 1/200th of reaction wheel torque)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3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Size (qualitative comparison)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 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For the same throw this would be an inch or two longer than the </a:t>
                      </a:r>
                      <a:r>
                        <a:rPr lang="en-US" sz="1200" kern="150" dirty="0" err="1">
                          <a:effectLst/>
                          <a:latin typeface="Liberation Serif"/>
                          <a:ea typeface="SimSun"/>
                          <a:cs typeface="Mangal"/>
                        </a:rPr>
                        <a:t>Piezo</a:t>
                      </a: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 approach, but would not require room at the back for the shaft. Other dimensions similar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Weight (qualitative comparison)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 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Slightly heavier (10%-20%)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Maximum throw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3.5cm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Several feet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Max mass on vertical actuator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700g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2.5kg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Drive electronics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Non-standard &amp; expensive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Standard &amp; inexpensive</a:t>
                      </a:r>
                    </a:p>
                  </a:txBody>
                  <a:tcPr marL="29991" marR="29991" marT="29991" marB="299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9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 By Side </a:t>
            </a:r>
            <a:r>
              <a:rPr lang="en-US" dirty="0" smtClean="0"/>
              <a:t>Cost Comparison </a:t>
            </a:r>
            <a:r>
              <a:rPr lang="en-US" dirty="0"/>
              <a:t>of Actuators 1 and 2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04938" y="2551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99520"/>
              </p:ext>
            </p:extLst>
          </p:nvPr>
        </p:nvGraphicFramePr>
        <p:xfrm>
          <a:off x="1385604" y="1981200"/>
          <a:ext cx="6334125" cy="2439670"/>
        </p:xfrm>
        <a:graphic>
          <a:graphicData uri="http://schemas.openxmlformats.org/drawingml/2006/table">
            <a:tbl>
              <a:tblPr/>
              <a:tblGrid>
                <a:gridCol w="2111375"/>
                <a:gridCol w="2111375"/>
                <a:gridCol w="211137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Actuator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$772*3 = $2316 (4-5 week lead)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$64*3 = $192 (1-2 week lead)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Driver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$1101*1 = $1101 (4-5 week lead)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$30*3 = $90 (estimated, no lead)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Lead screw and nut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N/A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$63.96*3 = 191.88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Other materials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$100*1 = $100 (estimated, no lead)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$100*1 = $100 (estimated, no lead)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Total Cost of Materials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$3517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$574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Machining time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14hr*84 $/hr = $1176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16hr*84$/hr = $1344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Total cost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  <a:latin typeface="Liberation Serif"/>
                          <a:ea typeface="SimSun"/>
                          <a:cs typeface="Mangal"/>
                        </a:rPr>
                        <a:t>$4693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  <a:latin typeface="Liberation Serif"/>
                          <a:ea typeface="SimSun"/>
                          <a:cs typeface="Mangal"/>
                        </a:rPr>
                        <a:t>$1918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9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 of Machining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will likely require some precise machining</a:t>
            </a:r>
          </a:p>
          <a:p>
            <a:r>
              <a:rPr lang="en-US" dirty="0" smtClean="0"/>
              <a:t>Professional machining costs are significant</a:t>
            </a:r>
          </a:p>
          <a:p>
            <a:r>
              <a:rPr lang="en-US" dirty="0" smtClean="0"/>
              <a:t>Non-professional machining can be done at no cost</a:t>
            </a:r>
          </a:p>
          <a:p>
            <a:pPr lvl="1"/>
            <a:r>
              <a:rPr lang="en-US" dirty="0" smtClean="0"/>
              <a:t>Precision may be inferior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7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rely on spinning the test-bed and measuring rotational rates</a:t>
            </a:r>
          </a:p>
          <a:p>
            <a:r>
              <a:rPr lang="en-US" dirty="0" smtClean="0"/>
              <a:t>Can be grouped into batch estimation type solutions and feedback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Batch estimation (Li and </a:t>
            </a:r>
            <a:r>
              <a:rPr lang="en-US" dirty="0" err="1" smtClean="0"/>
              <a:t>Gao</a:t>
            </a:r>
            <a:r>
              <a:rPr lang="en-US" dirty="0" smtClean="0"/>
              <a:t>, </a:t>
            </a:r>
            <a:r>
              <a:rPr lang="en-US" dirty="0" err="1" smtClean="0"/>
              <a:t>Chesi</a:t>
            </a:r>
            <a:r>
              <a:rPr lang="en-US" dirty="0" smtClean="0"/>
              <a:t> and Gong)</a:t>
            </a:r>
          </a:p>
          <a:p>
            <a:pPr lvl="1"/>
            <a:r>
              <a:rPr lang="en-US" dirty="0" smtClean="0"/>
              <a:t>Develop equations of motion</a:t>
            </a:r>
          </a:p>
          <a:p>
            <a:pPr lvl="1"/>
            <a:r>
              <a:rPr lang="en-US" dirty="0" smtClean="0"/>
              <a:t>Actuate system (with reaction wheels)</a:t>
            </a:r>
          </a:p>
          <a:p>
            <a:pPr lvl="1"/>
            <a:r>
              <a:rPr lang="en-US" dirty="0" smtClean="0"/>
              <a:t>Use some (least squares) approach to find best estimate of </a:t>
            </a:r>
            <a:r>
              <a:rPr lang="en-US" dirty="0" err="1" smtClean="0"/>
              <a:t>CoG</a:t>
            </a:r>
            <a:endParaRPr lang="en-US" dirty="0" smtClean="0"/>
          </a:p>
          <a:p>
            <a:pPr lvl="1"/>
            <a:r>
              <a:rPr lang="en-US" dirty="0" smtClean="0"/>
              <a:t>Once </a:t>
            </a:r>
            <a:r>
              <a:rPr lang="en-US" dirty="0" err="1" smtClean="0"/>
              <a:t>CoG</a:t>
            </a:r>
            <a:r>
              <a:rPr lang="en-US" dirty="0" smtClean="0"/>
              <a:t> is known, move masses to compensate</a:t>
            </a:r>
          </a:p>
          <a:p>
            <a:pPr lvl="1"/>
            <a:r>
              <a:rPr lang="en-US" dirty="0" smtClean="0"/>
              <a:t>Sensitive to knowledge of actuator parameters</a:t>
            </a:r>
          </a:p>
          <a:p>
            <a:pPr lvl="1"/>
            <a:r>
              <a:rPr lang="en-US" dirty="0" smtClean="0"/>
              <a:t>Need to know MOI (or estimate it at the same time)</a:t>
            </a:r>
          </a:p>
          <a:p>
            <a:pPr lvl="1"/>
            <a:r>
              <a:rPr lang="en-US" dirty="0" smtClean="0"/>
              <a:t>Multiple iterations needed</a:t>
            </a:r>
          </a:p>
          <a:p>
            <a:pPr lvl="1"/>
            <a:r>
              <a:rPr lang="en-US" dirty="0" smtClean="0"/>
              <a:t>Requires actuation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to Batch Estimation</a:t>
            </a:r>
          </a:p>
          <a:p>
            <a:pPr lvl="1"/>
            <a:r>
              <a:rPr lang="en-US" dirty="0" smtClean="0"/>
              <a:t>Move masses</a:t>
            </a:r>
          </a:p>
          <a:p>
            <a:pPr lvl="1"/>
            <a:r>
              <a:rPr lang="en-US" dirty="0" smtClean="0"/>
              <a:t>Measure change of equilibrium position</a:t>
            </a:r>
          </a:p>
          <a:p>
            <a:pPr lvl="1"/>
            <a:r>
              <a:rPr lang="en-US" dirty="0" smtClean="0"/>
              <a:t>Compute center of mass </a:t>
            </a:r>
          </a:p>
          <a:p>
            <a:pPr lvl="1"/>
            <a:r>
              <a:rPr lang="en-US" dirty="0" smtClean="0"/>
              <a:t>Move masses to compensate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approach (Kim and </a:t>
            </a:r>
            <a:r>
              <a:rPr lang="en-US" dirty="0" err="1" smtClean="0"/>
              <a:t>Agrawal</a:t>
            </a:r>
            <a:r>
              <a:rPr lang="en-US" dirty="0" smtClean="0"/>
              <a:t>, </a:t>
            </a:r>
            <a:r>
              <a:rPr lang="en-US" dirty="0" err="1" smtClean="0"/>
              <a:t>Chesi</a:t>
            </a:r>
            <a:r>
              <a:rPr lang="en-US" dirty="0" smtClean="0"/>
              <a:t> and Gong)</a:t>
            </a:r>
          </a:p>
          <a:p>
            <a:pPr lvl="1"/>
            <a:r>
              <a:rPr lang="en-US" dirty="0" smtClean="0"/>
              <a:t>Actuate system</a:t>
            </a:r>
          </a:p>
          <a:p>
            <a:pPr lvl="1"/>
            <a:r>
              <a:rPr lang="en-US" dirty="0" smtClean="0"/>
              <a:t>While system is spinning, apply feedback control law to drive external torque to zero</a:t>
            </a:r>
          </a:p>
          <a:p>
            <a:pPr lvl="1"/>
            <a:r>
              <a:rPr lang="en-US" dirty="0" smtClean="0"/>
              <a:t>Requires knowledge of initial MOI</a:t>
            </a:r>
          </a:p>
          <a:p>
            <a:pPr lvl="1"/>
            <a:r>
              <a:rPr lang="en-US" dirty="0" smtClean="0"/>
              <a:t>Requires IMU</a:t>
            </a:r>
          </a:p>
          <a:p>
            <a:pPr lvl="1"/>
            <a:r>
              <a:rPr lang="en-US" dirty="0" smtClean="0"/>
              <a:t>Requires actuation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balancing of air bearing with minimal human involvement</a:t>
            </a:r>
          </a:p>
          <a:p>
            <a:pPr lvl="1"/>
            <a:r>
              <a:rPr lang="en-US" dirty="0" smtClean="0"/>
              <a:t>Balancing means center of gravity is co-located with center of rotation, eliminating torque due to gravity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Move </a:t>
            </a:r>
            <a:r>
              <a:rPr lang="en-US" dirty="0" err="1" smtClean="0"/>
              <a:t>CoG</a:t>
            </a:r>
            <a:r>
              <a:rPr lang="en-US" dirty="0" smtClean="0"/>
              <a:t> to Z axis using gravity vector feedback</a:t>
            </a:r>
          </a:p>
          <a:p>
            <a:pPr lvl="1"/>
            <a:r>
              <a:rPr lang="en-US" dirty="0" smtClean="0"/>
              <a:t>Move around the weights until the bearing sits flat, but is still bottom heavy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Tilt the air bearing and rest it on a force </a:t>
            </a:r>
            <a:r>
              <a:rPr lang="en-US" dirty="0" err="1" smtClean="0"/>
              <a:t>guage</a:t>
            </a:r>
            <a:r>
              <a:rPr lang="en-US" dirty="0" smtClean="0"/>
              <a:t>. Slide up z axis mass until force </a:t>
            </a:r>
            <a:r>
              <a:rPr lang="en-US" dirty="0" err="1" smtClean="0"/>
              <a:t>guage</a:t>
            </a:r>
            <a:r>
              <a:rPr lang="en-US" dirty="0" smtClean="0"/>
              <a:t> reads zero.</a:t>
            </a:r>
          </a:p>
          <a:p>
            <a:pPr lvl="1"/>
            <a:r>
              <a:rPr lang="en-US" dirty="0" smtClean="0"/>
              <a:t>Force on the </a:t>
            </a:r>
            <a:r>
              <a:rPr lang="en-US" dirty="0" err="1" smtClean="0"/>
              <a:t>guage</a:t>
            </a:r>
            <a:r>
              <a:rPr lang="en-US" dirty="0" smtClean="0"/>
              <a:t> is proportional to the torque being applied by gravity</a:t>
            </a:r>
          </a:p>
          <a:p>
            <a:pPr lvl="1"/>
            <a:r>
              <a:rPr lang="en-US" dirty="0" smtClean="0"/>
              <a:t>Z axis actuator must be directly below </a:t>
            </a:r>
            <a:r>
              <a:rPr lang="en-US" dirty="0" err="1" smtClean="0"/>
              <a:t>CoR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know MOI</a:t>
            </a:r>
          </a:p>
          <a:p>
            <a:pPr lvl="1"/>
            <a:r>
              <a:rPr lang="en-US" dirty="0" smtClean="0"/>
              <a:t>Important since we plan on switching test-beds a lot</a:t>
            </a:r>
          </a:p>
          <a:p>
            <a:r>
              <a:rPr lang="en-US" dirty="0" smtClean="0"/>
              <a:t>No need for accurate knowledge of actuator position</a:t>
            </a:r>
          </a:p>
          <a:p>
            <a:r>
              <a:rPr lang="en-US" dirty="0" smtClean="0"/>
              <a:t>Not sensitive to x and y axis actuator alignment</a:t>
            </a:r>
          </a:p>
          <a:p>
            <a:r>
              <a:rPr lang="en-US" dirty="0" smtClean="0"/>
              <a:t>Computationally non-intensive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Hardware is pretty much the same for all of the possible approaches</a:t>
            </a:r>
          </a:p>
          <a:p>
            <a:r>
              <a:rPr lang="en-US" dirty="0" smtClean="0"/>
              <a:t>Step 1: Build the rig well</a:t>
            </a:r>
          </a:p>
          <a:p>
            <a:pPr lvl="1"/>
            <a:r>
              <a:rPr lang="en-US" dirty="0" smtClean="0"/>
              <a:t>My method shouldn’t be very sensitive to the precision of the build, but others may be</a:t>
            </a:r>
          </a:p>
          <a:p>
            <a:r>
              <a:rPr lang="en-US" dirty="0" smtClean="0"/>
              <a:t>Step 2: Implement my method using IMU for gravity vector</a:t>
            </a:r>
          </a:p>
          <a:p>
            <a:r>
              <a:rPr lang="en-US" dirty="0" smtClean="0"/>
              <a:t>Step 3: If it doesn’t work, we try something that’s been published (hardware is already set up)</a:t>
            </a:r>
          </a:p>
        </p:txBody>
      </p:sp>
    </p:spTree>
    <p:extLst>
      <p:ext uri="{BB962C8B-B14F-4D97-AF65-F5344CB8AC3E}">
        <p14:creationId xmlns:p14="http://schemas.microsoft.com/office/powerpoint/2010/main" val="40607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SolidWorks</a:t>
            </a:r>
            <a:r>
              <a:rPr lang="en-US" dirty="0" smtClean="0"/>
              <a:t> mock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mass motions</a:t>
            </a:r>
          </a:p>
          <a:p>
            <a:pPr lvl="1"/>
            <a:r>
              <a:rPr lang="en-US" dirty="0" smtClean="0"/>
              <a:t>Rigid platform</a:t>
            </a:r>
          </a:p>
          <a:p>
            <a:pPr lvl="1"/>
            <a:r>
              <a:rPr lang="en-US" dirty="0" smtClean="0"/>
              <a:t>All components well secured</a:t>
            </a:r>
          </a:p>
          <a:p>
            <a:pPr lvl="1"/>
            <a:r>
              <a:rPr lang="en-US" dirty="0" smtClean="0"/>
              <a:t>Wires</a:t>
            </a:r>
          </a:p>
          <a:p>
            <a:r>
              <a:rPr lang="en-US" dirty="0" smtClean="0"/>
              <a:t>Precise placement of actuators (especially z axis) and sensors is highly desirable</a:t>
            </a:r>
          </a:p>
          <a:p>
            <a:pPr lvl="1"/>
            <a:r>
              <a:rPr lang="en-US" dirty="0" smtClean="0"/>
              <a:t>Use quality machining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6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Chesi</a:t>
            </a:r>
            <a:r>
              <a:rPr lang="en-US" dirty="0" smtClean="0"/>
              <a:t> et al. “Automatic Mass Balancing of a Spacecraft Three-Axis Simulator: Analysis and Experimentation.” 2014</a:t>
            </a:r>
          </a:p>
          <a:p>
            <a:r>
              <a:rPr lang="en-US" dirty="0" smtClean="0"/>
              <a:t>Kim, J.J. and </a:t>
            </a:r>
            <a:r>
              <a:rPr lang="en-US" dirty="0" err="1" smtClean="0"/>
              <a:t>Agrawal</a:t>
            </a:r>
            <a:r>
              <a:rPr lang="en-US" dirty="0" smtClean="0"/>
              <a:t>, B.N.  “Automatic Mass Balancing of Air-Bearing-Based Three-Axis Rotational Spacecraft Simulator.” 2009.</a:t>
            </a:r>
          </a:p>
          <a:p>
            <a:r>
              <a:rPr lang="en-US" dirty="0" err="1" smtClean="0"/>
              <a:t>Meissner</a:t>
            </a:r>
            <a:r>
              <a:rPr lang="en-US" dirty="0" smtClean="0"/>
              <a:t>, D.M. Thesis. 2009. Naval Postgraduate School.</a:t>
            </a:r>
          </a:p>
          <a:p>
            <a:r>
              <a:rPr lang="en-US" dirty="0" smtClean="0"/>
              <a:t>Li, Y. and </a:t>
            </a:r>
            <a:r>
              <a:rPr lang="en-US" dirty="0" err="1" smtClean="0"/>
              <a:t>Gao,Y</a:t>
            </a:r>
            <a:r>
              <a:rPr lang="en-US" dirty="0" smtClean="0"/>
              <a:t>. “Equations of Motion for the Automatic Balancing System of 3-DOF Spacecraft Attitude Control Simulator”.</a:t>
            </a:r>
          </a:p>
          <a:p>
            <a:r>
              <a:rPr lang="en-US" dirty="0" smtClean="0"/>
              <a:t>Smith, G.A. “Dynamic Simulators for Test of Space Vehicle Attitude Control Systems.”1964.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is achieved using three linearly translating motorized masses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743200"/>
            <a:ext cx="40957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1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Balancing happens offline</a:t>
            </a:r>
          </a:p>
          <a:p>
            <a:pPr lvl="1"/>
            <a:r>
              <a:rPr lang="en-US" dirty="0" smtClean="0"/>
              <a:t>Weights not being adjusted during sat testing</a:t>
            </a:r>
          </a:p>
          <a:p>
            <a:r>
              <a:rPr lang="en-US" dirty="0" smtClean="0"/>
              <a:t>Coarse adjustments are manual</a:t>
            </a:r>
          </a:p>
          <a:p>
            <a:pPr lvl="1"/>
            <a:r>
              <a:rPr lang="en-US" dirty="0" smtClean="0"/>
              <a:t>Allows smaller sliding weights, increased precision, relaxed requirement on actuators</a:t>
            </a:r>
          </a:p>
          <a:p>
            <a:r>
              <a:rPr lang="en-US" dirty="0" smtClean="0"/>
              <a:t>Battery powered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IMU</a:t>
            </a:r>
          </a:p>
          <a:p>
            <a:pPr lvl="1"/>
            <a:r>
              <a:rPr lang="en-US" dirty="0" smtClean="0"/>
              <a:t>Gravity vector</a:t>
            </a:r>
          </a:p>
          <a:p>
            <a:pPr lvl="1"/>
            <a:r>
              <a:rPr lang="en-US" dirty="0" smtClean="0"/>
              <a:t>Rotation rates</a:t>
            </a:r>
          </a:p>
          <a:p>
            <a:r>
              <a:rPr lang="en-US" dirty="0" smtClean="0"/>
              <a:t>Inclinometers</a:t>
            </a:r>
          </a:p>
          <a:p>
            <a:pPr lvl="1"/>
            <a:r>
              <a:rPr lang="en-US" dirty="0" smtClean="0"/>
              <a:t>Can give better gravity vector than IMU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Desirable traits</a:t>
            </a:r>
          </a:p>
          <a:p>
            <a:pPr lvl="1"/>
            <a:r>
              <a:rPr lang="en-US" dirty="0" smtClean="0"/>
              <a:t>High force</a:t>
            </a:r>
          </a:p>
          <a:p>
            <a:pPr lvl="1"/>
            <a:r>
              <a:rPr lang="en-US" dirty="0" smtClean="0"/>
              <a:t>High detent force (when turned off)</a:t>
            </a:r>
          </a:p>
          <a:p>
            <a:pPr lvl="1"/>
            <a:r>
              <a:rPr lang="en-US" dirty="0" smtClean="0"/>
              <a:t>Low magnetic interference</a:t>
            </a:r>
          </a:p>
          <a:p>
            <a:pPr lvl="1"/>
            <a:r>
              <a:rPr lang="en-US" dirty="0" smtClean="0"/>
              <a:t>High precision</a:t>
            </a:r>
          </a:p>
          <a:p>
            <a:pPr lvl="1"/>
            <a:r>
              <a:rPr lang="en-US" dirty="0" smtClean="0"/>
              <a:t>High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Motors &gt; Electromagnetic Motors</a:t>
            </a:r>
          </a:p>
          <a:p>
            <a:pPr lvl="1"/>
            <a:r>
              <a:rPr lang="en-US" dirty="0" smtClean="0"/>
              <a:t>Better in all respects mentioned above</a:t>
            </a:r>
          </a:p>
          <a:p>
            <a:pPr lvl="1"/>
            <a:r>
              <a:rPr lang="en-US" dirty="0" smtClean="0"/>
              <a:t>Simpler (less moving parts)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Potentially more costly</a:t>
            </a:r>
          </a:p>
          <a:p>
            <a:pPr lvl="1"/>
            <a:r>
              <a:rPr lang="en-US" dirty="0" smtClean="0"/>
              <a:t>Smaller displacement</a:t>
            </a:r>
          </a:p>
          <a:p>
            <a:pPr lvl="1"/>
            <a:r>
              <a:rPr lang="en-US" dirty="0" smtClean="0"/>
              <a:t>Complicated to drive</a:t>
            </a:r>
          </a:p>
        </p:txBody>
      </p:sp>
    </p:spTree>
    <p:extLst>
      <p:ext uri="{BB962C8B-B14F-4D97-AF65-F5344CB8AC3E}">
        <p14:creationId xmlns:p14="http://schemas.microsoft.com/office/powerpoint/2010/main" val="35970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 N-422</a:t>
            </a:r>
          </a:p>
          <a:p>
            <a:r>
              <a:rPr lang="en-US" dirty="0" smtClean="0"/>
              <a:t>7N push force</a:t>
            </a:r>
          </a:p>
          <a:p>
            <a:r>
              <a:rPr lang="en-US" dirty="0" smtClean="0"/>
              <a:t>10N hold force</a:t>
            </a:r>
          </a:p>
          <a:p>
            <a:r>
              <a:rPr lang="en-US" dirty="0" smtClean="0"/>
              <a:t>35mm travel</a:t>
            </a:r>
          </a:p>
          <a:p>
            <a:pPr lvl="1"/>
            <a:r>
              <a:rPr lang="en-US" dirty="0" smtClean="0"/>
              <a:t>I think this can be increased</a:t>
            </a:r>
          </a:p>
          <a:p>
            <a:r>
              <a:rPr lang="en-US" dirty="0" smtClean="0"/>
              <a:t>No encoder (add later if needed)</a:t>
            </a:r>
          </a:p>
          <a:p>
            <a:r>
              <a:rPr lang="en-US" dirty="0" smtClean="0"/>
              <a:t>4 N/um stiffness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37381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Actuator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100g, 4 channel driver available for the N-422</a:t>
            </a:r>
          </a:p>
          <a:p>
            <a:r>
              <a:rPr lang="en-US" dirty="0" smtClean="0"/>
              <a:t>Cost:</a:t>
            </a:r>
          </a:p>
          <a:p>
            <a:pPr lvl="1"/>
            <a:r>
              <a:rPr lang="en-US" dirty="0" smtClean="0"/>
              <a:t>$772 per actuator</a:t>
            </a:r>
          </a:p>
          <a:p>
            <a:pPr lvl="1"/>
            <a:r>
              <a:rPr lang="en-US" dirty="0" smtClean="0"/>
              <a:t>$1101 for the driver</a:t>
            </a:r>
          </a:p>
          <a:p>
            <a:r>
              <a:rPr lang="en-US" dirty="0" smtClean="0"/>
              <a:t>Lead time: 4 – 5 weeks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1105</Words>
  <Application>Microsoft Office PowerPoint</Application>
  <PresentationFormat>On-screen Show (4:3)</PresentationFormat>
  <Paragraphs>194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Air Bearing Auto-Balancer</vt:lpstr>
      <vt:lpstr>Objective</vt:lpstr>
      <vt:lpstr>Basics</vt:lpstr>
      <vt:lpstr>Basics</vt:lpstr>
      <vt:lpstr>Sensors</vt:lpstr>
      <vt:lpstr>Actuators</vt:lpstr>
      <vt:lpstr>Actuators</vt:lpstr>
      <vt:lpstr>Proposed Actuator 1</vt:lpstr>
      <vt:lpstr>Proposed Actuator 1</vt:lpstr>
      <vt:lpstr>Proposed Actuator 2</vt:lpstr>
      <vt:lpstr>Proposed Actuator 2 Hardware</vt:lpstr>
      <vt:lpstr>Proposed Actuator 2</vt:lpstr>
      <vt:lpstr>Side By Side Performance Comparison of Actuators 1 and 2</vt:lpstr>
      <vt:lpstr>Side By Side Cost Comparison of Actuators 1 and 2</vt:lpstr>
      <vt:lpstr>The Question of Machining</vt:lpstr>
      <vt:lpstr>Balancing Approaches</vt:lpstr>
      <vt:lpstr>Balancing Approaches </vt:lpstr>
      <vt:lpstr>Balancing Approaches</vt:lpstr>
      <vt:lpstr>Balancing Approaches</vt:lpstr>
      <vt:lpstr>My Proposed Approach</vt:lpstr>
      <vt:lpstr>My Proposed Approach</vt:lpstr>
      <vt:lpstr>Benefits of My Approach</vt:lpstr>
      <vt:lpstr>Plan</vt:lpstr>
      <vt:lpstr>Build Plan</vt:lpstr>
      <vt:lpstr>Keep in Mind</vt:lpstr>
      <vt:lpstr>Some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Bearing Autobalancer</dc:title>
  <dc:creator>Dmitriy Rivkin</dc:creator>
  <cp:lastModifiedBy>Dmitriy Rivkin</cp:lastModifiedBy>
  <cp:revision>40</cp:revision>
  <dcterms:created xsi:type="dcterms:W3CDTF">2015-06-16T21:38:43Z</dcterms:created>
  <dcterms:modified xsi:type="dcterms:W3CDTF">2015-07-06T19:30:30Z</dcterms:modified>
</cp:coreProperties>
</file>