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Nuni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Nunito-bold.fntdata"/><Relationship Id="rId14" Type="http://schemas.openxmlformats.org/officeDocument/2006/relationships/slide" Target="slides/slide9.xml"/><Relationship Id="rId36" Type="http://schemas.openxmlformats.org/officeDocument/2006/relationships/font" Target="fonts/Nunito-regular.fntdata"/><Relationship Id="rId17" Type="http://schemas.openxmlformats.org/officeDocument/2006/relationships/slide" Target="slides/slide12.xml"/><Relationship Id="rId39" Type="http://schemas.openxmlformats.org/officeDocument/2006/relationships/font" Target="fonts/Nunito-boldItalic.fntdata"/><Relationship Id="rId16" Type="http://schemas.openxmlformats.org/officeDocument/2006/relationships/slide" Target="slides/slide11.xml"/><Relationship Id="rId38" Type="http://schemas.openxmlformats.org/officeDocument/2006/relationships/font" Target="fonts/Nuni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83279e7c9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3279e7c9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c7950913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c7950913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d75fe63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d75fe63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82e64ec5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2e64ec5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2e4fe59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2e4fe59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72e4fe597f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2e4fe597f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2ed1878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2ed1878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7c5e1b9d8b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c5e1b9d8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72e4fe597f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72e4fe597f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72e4fe597f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72e4fe597f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c79509130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c79509130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72e4fe597f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72e4fe597f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83279e7c9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83279e7c9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72ed18786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72ed18786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72ed18786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72ed18786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7c79509130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7c79509130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77174d829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77174d829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77174d829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77174d829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77174d829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7174d829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77174d829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77174d829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77174d829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77174d829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c5e1b9d8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c5e1b9d8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72ed18786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72ed18786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c5e1b9d8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c5e1b9d8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c5e1b9d8b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c5e1b9d8b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c5e1b9d8b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c5e1b9d8b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c5e1b9d8b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c5e1b9d8b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c795091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c795091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c7950913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c7950913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7.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8.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ODIN - Operational Data Integration Nexus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Joon and Junda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2"/>
          <p:cNvSpPr txBox="1"/>
          <p:nvPr>
            <p:ph type="ctrTitle"/>
          </p:nvPr>
        </p:nvSpPr>
        <p:spPr>
          <a:xfrm>
            <a:off x="1126650" y="573750"/>
            <a:ext cx="6890700" cy="380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Overview:</a:t>
            </a:r>
            <a:endParaRPr/>
          </a:p>
          <a:p>
            <a:pPr indent="-469900" lvl="0" marL="457200" rtl="0" algn="ctr">
              <a:spcBef>
                <a:spcPts val="0"/>
              </a:spcBef>
              <a:spcAft>
                <a:spcPts val="0"/>
              </a:spcAft>
              <a:buSzPts val="3800"/>
              <a:buAutoNum type="arabicParenR"/>
            </a:pPr>
            <a:r>
              <a:rPr lang="en"/>
              <a:t>Setting up the database</a:t>
            </a:r>
            <a:endParaRPr/>
          </a:p>
          <a:p>
            <a:pPr indent="-469900" lvl="0" marL="457200" rtl="0" algn="ctr">
              <a:spcBef>
                <a:spcPts val="0"/>
              </a:spcBef>
              <a:spcAft>
                <a:spcPts val="0"/>
              </a:spcAft>
              <a:buClr>
                <a:srgbClr val="00FF00"/>
              </a:buClr>
              <a:buSzPts val="3800"/>
              <a:buAutoNum type="arabicParenR"/>
            </a:pPr>
            <a:r>
              <a:rPr lang="en">
                <a:solidFill>
                  <a:srgbClr val="00FF00"/>
                </a:solidFill>
              </a:rPr>
              <a:t>Customer Relationship Management</a:t>
            </a:r>
            <a:endParaRPr>
              <a:solidFill>
                <a:srgbClr val="00FF00"/>
              </a:solidFill>
            </a:endParaRPr>
          </a:p>
          <a:p>
            <a:pPr indent="-469900" lvl="0" marL="457200" rtl="0" algn="ctr">
              <a:spcBef>
                <a:spcPts val="0"/>
              </a:spcBef>
              <a:spcAft>
                <a:spcPts val="0"/>
              </a:spcAft>
              <a:buSzPts val="3800"/>
              <a:buAutoNum type="arabicParenR"/>
            </a:pPr>
            <a:r>
              <a:rPr lang="en"/>
              <a:t>Statistics and information</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Customer Relationship Management</a:t>
            </a:r>
            <a:endParaRPr/>
          </a:p>
        </p:txBody>
      </p:sp>
      <p:sp>
        <p:nvSpPr>
          <p:cNvPr id="190" name="Google Shape;190;p23"/>
          <p:cNvSpPr txBox="1"/>
          <p:nvPr>
            <p:ph idx="1" type="body"/>
          </p:nvPr>
        </p:nvSpPr>
        <p:spPr>
          <a:xfrm>
            <a:off x="819150" y="1890550"/>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solidFill>
                  <a:srgbClr val="000000"/>
                </a:solidFill>
              </a:rPr>
              <a:t>SP/Certificate/LDAP/Grouper : maintain information about each service provider, the people associated with them (accountability), certificate status for the SP, the LDAP service account associated with it, the Grouper areas associated with it, and the history of activities (create, change, etc)</a:t>
            </a:r>
            <a:endParaRPr sz="1800">
              <a:solidFill>
                <a:srgbClr val="000000"/>
              </a:solidFill>
            </a:endParaRPr>
          </a:p>
          <a:p>
            <a:pPr indent="-342900" lvl="0" marL="457200" rtl="0" algn="l">
              <a:spcBef>
                <a:spcPts val="0"/>
              </a:spcBef>
              <a:spcAft>
                <a:spcPts val="0"/>
              </a:spcAft>
              <a:buSzPts val="1800"/>
              <a:buChar char="-"/>
            </a:pPr>
            <a:r>
              <a:rPr lang="en" sz="1800"/>
              <a:t>In order to fulfill these requirements, we are trying to look into Corteza and see how this works and how we can implement the functions inside our database. </a:t>
            </a:r>
            <a:endParaRPr sz="1800"/>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Corteza vs our own API		</a:t>
            </a:r>
            <a:endParaRPr/>
          </a:p>
        </p:txBody>
      </p:sp>
      <p:sp>
        <p:nvSpPr>
          <p:cNvPr id="196" name="Google Shape;196;p2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Considering time, scalability, and practicality … We decided to implement our own API.</a:t>
            </a:r>
            <a:endParaRPr sz="1800"/>
          </a:p>
          <a:p>
            <a:pPr indent="-342900" lvl="0" marL="457200" rtl="0" algn="l">
              <a:spcBef>
                <a:spcPts val="0"/>
              </a:spcBef>
              <a:spcAft>
                <a:spcPts val="0"/>
              </a:spcAft>
              <a:buSzPts val="1800"/>
              <a:buChar char="-"/>
            </a:pPr>
            <a:r>
              <a:rPr lang="en" sz="1800"/>
              <a:t>Functions include:</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Getting a list of SP</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For any given SP, who is the responsible person?</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What other info for that SP can be shown?</a:t>
            </a:r>
            <a:endParaRPr sz="1800">
              <a:solidFill>
                <a:srgbClr val="000000"/>
              </a:solidFill>
            </a:endParaRPr>
          </a:p>
          <a:p>
            <a:pPr indent="0" lvl="0" marL="914400" rtl="0" algn="l">
              <a:spcBef>
                <a:spcPts val="1600"/>
              </a:spcBef>
              <a:spcAft>
                <a:spcPts val="1600"/>
              </a:spcAft>
              <a:buNone/>
            </a:pPr>
            <a:r>
              <a:t/>
            </a:r>
            <a:endParaRPr sz="180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Service provider database functions</a:t>
            </a:r>
            <a:endParaRPr/>
          </a:p>
        </p:txBody>
      </p:sp>
      <p:sp>
        <p:nvSpPr>
          <p:cNvPr id="202" name="Google Shape;202;p2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Provide an easy and user-friendly way of lookup data in Shibboleth(SP) database</a:t>
            </a:r>
            <a:endParaRPr sz="1600"/>
          </a:p>
          <a:p>
            <a:pPr indent="-330200" lvl="0" marL="457200" rtl="0" algn="l">
              <a:spcBef>
                <a:spcPts val="0"/>
              </a:spcBef>
              <a:spcAft>
                <a:spcPts val="0"/>
              </a:spcAft>
              <a:buSzPts val="1600"/>
              <a:buChar char="-"/>
            </a:pPr>
            <a:r>
              <a:rPr lang="en" sz="1600"/>
              <a:t>Provide summary on SP data</a:t>
            </a:r>
            <a:endParaRPr sz="1600"/>
          </a:p>
          <a:p>
            <a:pPr indent="-317500" lvl="1" marL="914400" rtl="0" algn="l">
              <a:spcBef>
                <a:spcPts val="0"/>
              </a:spcBef>
              <a:spcAft>
                <a:spcPts val="0"/>
              </a:spcAft>
              <a:buSzPts val="1400"/>
              <a:buChar char="-"/>
            </a:pPr>
            <a:r>
              <a:rPr lang="en" sz="1400"/>
              <a:t>Ex. </a:t>
            </a:r>
            <a:endParaRPr sz="1400"/>
          </a:p>
          <a:p>
            <a:pPr indent="-317500" lvl="2" marL="1371600" rtl="0" algn="l">
              <a:spcBef>
                <a:spcPts val="0"/>
              </a:spcBef>
              <a:spcAft>
                <a:spcPts val="0"/>
              </a:spcAft>
              <a:buSzPts val="1400"/>
              <a:buChar char="-"/>
            </a:pPr>
            <a:r>
              <a:rPr lang="en" sz="1400"/>
              <a:t>Generate a comprehensive list of all the SP and each of their attributes</a:t>
            </a:r>
            <a:endParaRPr sz="1400"/>
          </a:p>
          <a:p>
            <a:pPr indent="-317500" lvl="2" marL="1371600" rtl="0" algn="l">
              <a:spcBef>
                <a:spcPts val="0"/>
              </a:spcBef>
              <a:spcAft>
                <a:spcPts val="0"/>
              </a:spcAft>
              <a:buSzPts val="1400"/>
              <a:buChar char="-"/>
            </a:pPr>
            <a:r>
              <a:rPr lang="en" sz="1400"/>
              <a:t>Track SP admin </a:t>
            </a:r>
            <a:endParaRPr sz="1400"/>
          </a:p>
          <a:p>
            <a:pPr indent="-317500" lvl="2" marL="1371600" rtl="0" algn="l">
              <a:spcBef>
                <a:spcPts val="0"/>
              </a:spcBef>
              <a:spcAft>
                <a:spcPts val="0"/>
              </a:spcAft>
              <a:buSzPts val="1400"/>
              <a:buChar char="-"/>
            </a:pPr>
            <a:r>
              <a:rPr lang="en" sz="1400"/>
              <a:t>Find the most up to date -- total count of SP</a:t>
            </a:r>
            <a:endParaRPr sz="14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Lookup Service Providers</a:t>
            </a:r>
            <a:endParaRPr/>
          </a:p>
        </p:txBody>
      </p:sp>
      <p:sp>
        <p:nvSpPr>
          <p:cNvPr id="208" name="Google Shape;208;p26"/>
          <p:cNvSpPr txBox="1"/>
          <p:nvPr>
            <p:ph idx="1" type="body"/>
          </p:nvPr>
        </p:nvSpPr>
        <p:spPr>
          <a:xfrm>
            <a:off x="4188800" y="1583750"/>
            <a:ext cx="4136100" cy="2855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are able to look at the entire set of each of the </a:t>
            </a:r>
            <a:r>
              <a:rPr lang="en"/>
              <a:t>properties</a:t>
            </a:r>
            <a:r>
              <a:rPr lang="en"/>
              <a:t>  in the dataset.</a:t>
            </a:r>
            <a:endParaRPr/>
          </a:p>
          <a:p>
            <a:pPr indent="-311150" lvl="0" marL="457200" rtl="0" algn="l">
              <a:spcBef>
                <a:spcPts val="0"/>
              </a:spcBef>
              <a:spcAft>
                <a:spcPts val="0"/>
              </a:spcAft>
              <a:buSzPts val="1300"/>
              <a:buChar char="-"/>
            </a:pPr>
            <a:r>
              <a:rPr lang="en"/>
              <a:t>We are able to look up the count of service providers.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09" name="Google Shape;209;p26"/>
          <p:cNvPicPr preferRelativeResize="0"/>
          <p:nvPr/>
        </p:nvPicPr>
        <p:blipFill>
          <a:blip r:embed="rId3">
            <a:alphaModFix/>
          </a:blip>
          <a:stretch>
            <a:fillRect/>
          </a:stretch>
        </p:blipFill>
        <p:spPr>
          <a:xfrm>
            <a:off x="484097" y="1731772"/>
            <a:ext cx="3527349" cy="1353275"/>
          </a:xfrm>
          <a:prstGeom prst="rect">
            <a:avLst/>
          </a:prstGeom>
          <a:noFill/>
          <a:ln>
            <a:noFill/>
          </a:ln>
        </p:spPr>
      </p:pic>
      <p:pic>
        <p:nvPicPr>
          <p:cNvPr id="210" name="Google Shape;210;p26"/>
          <p:cNvPicPr preferRelativeResize="0"/>
          <p:nvPr/>
        </p:nvPicPr>
        <p:blipFill>
          <a:blip r:embed="rId4">
            <a:alphaModFix/>
          </a:blip>
          <a:stretch>
            <a:fillRect/>
          </a:stretch>
        </p:blipFill>
        <p:spPr>
          <a:xfrm>
            <a:off x="753376" y="1361500"/>
            <a:ext cx="3139425" cy="34947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 up Individual Service Providers</a:t>
            </a:r>
            <a:endParaRPr/>
          </a:p>
        </p:txBody>
      </p:sp>
      <p:sp>
        <p:nvSpPr>
          <p:cNvPr id="216" name="Google Shape;216;p27"/>
          <p:cNvSpPr txBox="1"/>
          <p:nvPr>
            <p:ph idx="1" type="body"/>
          </p:nvPr>
        </p:nvSpPr>
        <p:spPr>
          <a:xfrm>
            <a:off x="5187900" y="1687375"/>
            <a:ext cx="3136800" cy="2751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For a single SP, we are able to show who is the admin and their contact information</a:t>
            </a:r>
            <a:endParaRPr/>
          </a:p>
        </p:txBody>
      </p:sp>
      <p:pic>
        <p:nvPicPr>
          <p:cNvPr id="217" name="Google Shape;217;p27"/>
          <p:cNvPicPr preferRelativeResize="0"/>
          <p:nvPr/>
        </p:nvPicPr>
        <p:blipFill>
          <a:blip r:embed="rId3">
            <a:alphaModFix/>
          </a:blip>
          <a:stretch>
            <a:fillRect/>
          </a:stretch>
        </p:blipFill>
        <p:spPr>
          <a:xfrm>
            <a:off x="1144075" y="1398725"/>
            <a:ext cx="2998250" cy="1793350"/>
          </a:xfrm>
          <a:prstGeom prst="rect">
            <a:avLst/>
          </a:prstGeom>
          <a:noFill/>
          <a:ln>
            <a:noFill/>
          </a:ln>
        </p:spPr>
      </p:pic>
      <p:pic>
        <p:nvPicPr>
          <p:cNvPr id="218" name="Google Shape;218;p27"/>
          <p:cNvPicPr preferRelativeResize="0"/>
          <p:nvPr/>
        </p:nvPicPr>
        <p:blipFill>
          <a:blip r:embed="rId4">
            <a:alphaModFix/>
          </a:blip>
          <a:stretch>
            <a:fillRect/>
          </a:stretch>
        </p:blipFill>
        <p:spPr>
          <a:xfrm>
            <a:off x="308947" y="3419125"/>
            <a:ext cx="4572001" cy="1251600"/>
          </a:xfrm>
          <a:prstGeom prst="rect">
            <a:avLst/>
          </a:prstGeom>
          <a:noFill/>
          <a:ln>
            <a:noFill/>
          </a:ln>
        </p:spPr>
      </p:pic>
      <p:sp>
        <p:nvSpPr>
          <p:cNvPr id="219" name="Google Shape;219;p27"/>
          <p:cNvSpPr/>
          <p:nvPr/>
        </p:nvSpPr>
        <p:spPr>
          <a:xfrm>
            <a:off x="2390450" y="3152700"/>
            <a:ext cx="251700" cy="303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 up total SP count</a:t>
            </a:r>
            <a:endParaRPr/>
          </a:p>
        </p:txBody>
      </p:sp>
      <p:sp>
        <p:nvSpPr>
          <p:cNvPr id="225" name="Google Shape;225;p28"/>
          <p:cNvSpPr txBox="1"/>
          <p:nvPr>
            <p:ph idx="1" type="body"/>
          </p:nvPr>
        </p:nvSpPr>
        <p:spPr>
          <a:xfrm>
            <a:off x="4928875" y="1990725"/>
            <a:ext cx="33960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are also able to visualize the total count of service providers and are able to visualize this as data comes in</a:t>
            </a:r>
            <a:endParaRPr/>
          </a:p>
        </p:txBody>
      </p:sp>
      <p:pic>
        <p:nvPicPr>
          <p:cNvPr id="226" name="Google Shape;226;p28"/>
          <p:cNvPicPr preferRelativeResize="0"/>
          <p:nvPr/>
        </p:nvPicPr>
        <p:blipFill>
          <a:blip r:embed="rId3">
            <a:alphaModFix/>
          </a:blip>
          <a:stretch>
            <a:fillRect/>
          </a:stretch>
        </p:blipFill>
        <p:spPr>
          <a:xfrm>
            <a:off x="465775" y="2382238"/>
            <a:ext cx="3905250" cy="1533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Statistics</a:t>
            </a:r>
            <a:endParaRPr/>
          </a:p>
        </p:txBody>
      </p:sp>
      <p:sp>
        <p:nvSpPr>
          <p:cNvPr id="232" name="Google Shape;232;p2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b="1" lang="en" sz="2400"/>
              <a:t>Intent:</a:t>
            </a:r>
            <a:endParaRPr b="1" sz="2400"/>
          </a:p>
          <a:p>
            <a:pPr indent="-342900" lvl="1" marL="914400" rtl="0" algn="l">
              <a:spcBef>
                <a:spcPts val="1600"/>
              </a:spcBef>
              <a:spcAft>
                <a:spcPts val="0"/>
              </a:spcAft>
              <a:buSzPts val="1800"/>
              <a:buChar char="-"/>
            </a:pPr>
            <a:r>
              <a:rPr lang="en" sz="1800"/>
              <a:t>collect statistical and summary info from the various IS services managed by the Service Delivery Group; present this info in tabular and graphical means that can be used by any member of the service delivery team.</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Etoken database functions</a:t>
            </a:r>
            <a:endParaRPr/>
          </a:p>
        </p:txBody>
      </p:sp>
      <p:sp>
        <p:nvSpPr>
          <p:cNvPr id="238" name="Google Shape;238;p3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Provide an easy and user-friendly way of lookup data in Etoken database</a:t>
            </a:r>
            <a:endParaRPr sz="1600"/>
          </a:p>
          <a:p>
            <a:pPr indent="-330200" lvl="0" marL="457200" rtl="0" algn="l">
              <a:spcBef>
                <a:spcPts val="0"/>
              </a:spcBef>
              <a:spcAft>
                <a:spcPts val="0"/>
              </a:spcAft>
              <a:buSzPts val="1600"/>
              <a:buChar char="-"/>
            </a:pPr>
            <a:r>
              <a:rPr lang="en" sz="1600"/>
              <a:t>Provide summary on etoken data</a:t>
            </a:r>
            <a:endParaRPr sz="1600"/>
          </a:p>
          <a:p>
            <a:pPr indent="-317500" lvl="1" marL="914400" rtl="0" algn="l">
              <a:spcBef>
                <a:spcPts val="0"/>
              </a:spcBef>
              <a:spcAft>
                <a:spcPts val="0"/>
              </a:spcAft>
              <a:buSzPts val="1400"/>
              <a:buChar char="-"/>
            </a:pPr>
            <a:r>
              <a:rPr lang="en" sz="1400"/>
              <a:t>Ex. </a:t>
            </a:r>
            <a:endParaRPr sz="1400"/>
          </a:p>
          <a:p>
            <a:pPr indent="-317500" lvl="2" marL="1371600" rtl="0" algn="l">
              <a:spcBef>
                <a:spcPts val="0"/>
              </a:spcBef>
              <a:spcAft>
                <a:spcPts val="0"/>
              </a:spcAft>
              <a:buSzPts val="1400"/>
              <a:buChar char="-"/>
            </a:pPr>
            <a:r>
              <a:rPr lang="en" sz="1400"/>
              <a:t>Number of users using etoken</a:t>
            </a:r>
            <a:endParaRPr sz="1400"/>
          </a:p>
          <a:p>
            <a:pPr indent="-317500" lvl="2" marL="1371600" rtl="0" algn="l">
              <a:spcBef>
                <a:spcPts val="0"/>
              </a:spcBef>
              <a:spcAft>
                <a:spcPts val="0"/>
              </a:spcAft>
              <a:buSzPts val="1400"/>
              <a:buChar char="-"/>
            </a:pPr>
            <a:r>
              <a:rPr lang="en" sz="1400"/>
              <a:t>Number of users using virtual etoken</a:t>
            </a:r>
            <a:endParaRPr sz="1400"/>
          </a:p>
          <a:p>
            <a:pPr indent="-317500" lvl="2" marL="1371600" rtl="0" algn="l">
              <a:spcBef>
                <a:spcPts val="0"/>
              </a:spcBef>
              <a:spcAft>
                <a:spcPts val="0"/>
              </a:spcAft>
              <a:buSzPts val="1400"/>
              <a:buChar char="-"/>
            </a:pPr>
            <a:r>
              <a:rPr lang="en" sz="1400"/>
              <a:t>Provide information about specific etoken user </a:t>
            </a:r>
            <a:endParaRPr sz="14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 of users using virtual etoken</a:t>
            </a:r>
            <a:endParaRPr/>
          </a:p>
        </p:txBody>
      </p:sp>
      <p:sp>
        <p:nvSpPr>
          <p:cNvPr id="244" name="Google Shape;244;p31"/>
          <p:cNvSpPr txBox="1"/>
          <p:nvPr>
            <p:ph idx="1" type="body"/>
          </p:nvPr>
        </p:nvSpPr>
        <p:spPr>
          <a:xfrm>
            <a:off x="4440425" y="1990725"/>
            <a:ext cx="38844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are also able to look at the number of users using virtual etoken</a:t>
            </a:r>
            <a:endParaRPr/>
          </a:p>
          <a:p>
            <a:pPr indent="0" lvl="0" marL="457200" rtl="0" algn="l">
              <a:spcBef>
                <a:spcPts val="1600"/>
              </a:spcBef>
              <a:spcAft>
                <a:spcPts val="1600"/>
              </a:spcAft>
              <a:buNone/>
            </a:pPr>
            <a:r>
              <a:rPr lang="en"/>
              <a:t>Note: Need the original database to be up to date for this function to work up to date</a:t>
            </a:r>
            <a:endParaRPr/>
          </a:p>
        </p:txBody>
      </p:sp>
      <p:pic>
        <p:nvPicPr>
          <p:cNvPr id="245" name="Google Shape;245;p31"/>
          <p:cNvPicPr preferRelativeResize="0"/>
          <p:nvPr/>
        </p:nvPicPr>
        <p:blipFill>
          <a:blip r:embed="rId3">
            <a:alphaModFix/>
          </a:blip>
          <a:stretch>
            <a:fillRect/>
          </a:stretch>
        </p:blipFill>
        <p:spPr>
          <a:xfrm>
            <a:off x="416075" y="2086961"/>
            <a:ext cx="3884400" cy="135171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ctrTitle"/>
          </p:nvPr>
        </p:nvSpPr>
        <p:spPr>
          <a:xfrm>
            <a:off x="1126650" y="573750"/>
            <a:ext cx="6890700" cy="380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Overview:</a:t>
            </a:r>
            <a:endParaRPr/>
          </a:p>
          <a:p>
            <a:pPr indent="-469900" lvl="0" marL="457200" rtl="0" algn="ctr">
              <a:spcBef>
                <a:spcPts val="0"/>
              </a:spcBef>
              <a:spcAft>
                <a:spcPts val="0"/>
              </a:spcAft>
              <a:buClr>
                <a:srgbClr val="00FF00"/>
              </a:buClr>
              <a:buSzPts val="3800"/>
              <a:buAutoNum type="arabicParenR"/>
            </a:pPr>
            <a:r>
              <a:rPr lang="en">
                <a:solidFill>
                  <a:srgbClr val="00FF00"/>
                </a:solidFill>
              </a:rPr>
              <a:t>Setting up the database</a:t>
            </a:r>
            <a:endParaRPr/>
          </a:p>
          <a:p>
            <a:pPr indent="-469900" lvl="0" marL="457200" rtl="0" algn="ctr">
              <a:spcBef>
                <a:spcPts val="0"/>
              </a:spcBef>
              <a:spcAft>
                <a:spcPts val="0"/>
              </a:spcAft>
              <a:buSzPts val="3800"/>
              <a:buAutoNum type="arabicParenR"/>
            </a:pPr>
            <a:r>
              <a:rPr lang="en"/>
              <a:t>Customer Relationship Management</a:t>
            </a:r>
            <a:endParaRPr/>
          </a:p>
          <a:p>
            <a:pPr indent="-469900" lvl="0" marL="457200" rtl="0" algn="ctr">
              <a:spcBef>
                <a:spcPts val="0"/>
              </a:spcBef>
              <a:spcAft>
                <a:spcPts val="0"/>
              </a:spcAft>
              <a:buSzPts val="3800"/>
              <a:buAutoNum type="arabicParenR"/>
            </a:pPr>
            <a:r>
              <a:rPr lang="en"/>
              <a:t>Statistics and information</a:t>
            </a:r>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 of total users using normal etoken</a:t>
            </a:r>
            <a:endParaRPr/>
          </a:p>
        </p:txBody>
      </p:sp>
      <p:sp>
        <p:nvSpPr>
          <p:cNvPr id="251" name="Google Shape;251;p32"/>
          <p:cNvSpPr txBox="1"/>
          <p:nvPr>
            <p:ph idx="1" type="body"/>
          </p:nvPr>
        </p:nvSpPr>
        <p:spPr>
          <a:xfrm>
            <a:off x="4572000" y="1990725"/>
            <a:ext cx="37530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are able to also visualize the total number of normal etoken count </a:t>
            </a:r>
            <a:endParaRPr/>
          </a:p>
          <a:p>
            <a:pPr indent="-311150" lvl="0" marL="457200" rtl="0" algn="l">
              <a:spcBef>
                <a:spcPts val="0"/>
              </a:spcBef>
              <a:spcAft>
                <a:spcPts val="0"/>
              </a:spcAft>
              <a:buSzPts val="1300"/>
              <a:buChar char="-"/>
            </a:pPr>
            <a:r>
              <a:rPr lang="en"/>
              <a:t>Note:</a:t>
            </a:r>
            <a:endParaRPr/>
          </a:p>
          <a:p>
            <a:pPr indent="-298450" lvl="1" marL="914400" rtl="0" algn="l">
              <a:spcBef>
                <a:spcPts val="0"/>
              </a:spcBef>
              <a:spcAft>
                <a:spcPts val="0"/>
              </a:spcAft>
              <a:buSzPts val="1100"/>
              <a:buChar char="-"/>
            </a:pPr>
            <a:r>
              <a:rPr lang="en"/>
              <a:t>Once the MFA is implemented, we plan to get the total MFA user count by adding the normal and the virtual etoken count -- add this into DUO </a:t>
            </a:r>
            <a:endParaRPr/>
          </a:p>
        </p:txBody>
      </p:sp>
      <p:pic>
        <p:nvPicPr>
          <p:cNvPr id="252" name="Google Shape;252;p32"/>
          <p:cNvPicPr preferRelativeResize="0"/>
          <p:nvPr/>
        </p:nvPicPr>
        <p:blipFill>
          <a:blip r:embed="rId3">
            <a:alphaModFix/>
          </a:blip>
          <a:stretch>
            <a:fillRect/>
          </a:stretch>
        </p:blipFill>
        <p:spPr>
          <a:xfrm>
            <a:off x="392400" y="1990727"/>
            <a:ext cx="4255500" cy="144452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Total number of etoken users</a:t>
            </a:r>
            <a:endParaRPr/>
          </a:p>
        </p:txBody>
      </p:sp>
      <p:pic>
        <p:nvPicPr>
          <p:cNvPr id="258" name="Google Shape;258;p33"/>
          <p:cNvPicPr preferRelativeResize="0"/>
          <p:nvPr/>
        </p:nvPicPr>
        <p:blipFill>
          <a:blip r:embed="rId3">
            <a:alphaModFix/>
          </a:blip>
          <a:stretch>
            <a:fillRect/>
          </a:stretch>
        </p:blipFill>
        <p:spPr>
          <a:xfrm>
            <a:off x="446450" y="2001450"/>
            <a:ext cx="4527950" cy="1561650"/>
          </a:xfrm>
          <a:prstGeom prst="rect">
            <a:avLst/>
          </a:prstGeom>
          <a:noFill/>
          <a:ln>
            <a:noFill/>
          </a:ln>
        </p:spPr>
      </p:pic>
      <p:sp>
        <p:nvSpPr>
          <p:cNvPr id="259" name="Google Shape;259;p33"/>
          <p:cNvSpPr txBox="1"/>
          <p:nvPr/>
        </p:nvSpPr>
        <p:spPr>
          <a:xfrm>
            <a:off x="5150625" y="1963500"/>
            <a:ext cx="3376800" cy="2523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We are able to get the Total etoken count</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This will be useful when the MFA product is deployed</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 the users with the virtual etoken</a:t>
            </a:r>
            <a:endParaRPr/>
          </a:p>
        </p:txBody>
      </p:sp>
      <p:sp>
        <p:nvSpPr>
          <p:cNvPr id="265" name="Google Shape;265;p34"/>
          <p:cNvSpPr txBox="1"/>
          <p:nvPr>
            <p:ph idx="1" type="body"/>
          </p:nvPr>
        </p:nvSpPr>
        <p:spPr>
          <a:xfrm>
            <a:off x="4196200" y="2017938"/>
            <a:ext cx="4298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are able to identify UTORID users who are using the virtual etokens </a:t>
            </a:r>
            <a:endParaRPr/>
          </a:p>
        </p:txBody>
      </p:sp>
      <p:pic>
        <p:nvPicPr>
          <p:cNvPr id="266" name="Google Shape;266;p34"/>
          <p:cNvPicPr preferRelativeResize="0"/>
          <p:nvPr/>
        </p:nvPicPr>
        <p:blipFill>
          <a:blip r:embed="rId3">
            <a:alphaModFix/>
          </a:blip>
          <a:stretch>
            <a:fillRect/>
          </a:stretch>
        </p:blipFill>
        <p:spPr>
          <a:xfrm>
            <a:off x="430400" y="1800200"/>
            <a:ext cx="4083825" cy="2136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Generate a list of users with </a:t>
            </a:r>
            <a:r>
              <a:rPr lang="en"/>
              <a:t>expiring</a:t>
            </a:r>
            <a:r>
              <a:rPr lang="en"/>
              <a:t> cert.</a:t>
            </a:r>
            <a:endParaRPr/>
          </a:p>
        </p:txBody>
      </p:sp>
      <p:sp>
        <p:nvSpPr>
          <p:cNvPr id="272" name="Google Shape;272;p35"/>
          <p:cNvSpPr txBox="1"/>
          <p:nvPr>
            <p:ph idx="1" type="body"/>
          </p:nvPr>
        </p:nvSpPr>
        <p:spPr>
          <a:xfrm>
            <a:off x="4070400" y="1625100"/>
            <a:ext cx="4254300" cy="2813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are able to visualize all the users who have expiring certificate in the next 14 days</a:t>
            </a:r>
            <a:endParaRPr/>
          </a:p>
          <a:p>
            <a:pPr indent="-311150" lvl="0" marL="457200" rtl="0" algn="l">
              <a:spcBef>
                <a:spcPts val="0"/>
              </a:spcBef>
              <a:spcAft>
                <a:spcPts val="0"/>
              </a:spcAft>
              <a:buSzPts val="1300"/>
              <a:buChar char="-"/>
            </a:pPr>
            <a:r>
              <a:rPr lang="en"/>
              <a:t>Note:</a:t>
            </a:r>
            <a:endParaRPr/>
          </a:p>
          <a:p>
            <a:pPr indent="-298450" lvl="1" marL="914400" rtl="0" algn="l">
              <a:spcBef>
                <a:spcPts val="0"/>
              </a:spcBef>
              <a:spcAft>
                <a:spcPts val="0"/>
              </a:spcAft>
              <a:buSzPts val="1100"/>
              <a:buChar char="-"/>
            </a:pPr>
            <a:r>
              <a:rPr lang="en"/>
              <a:t>Add these users into a grouper group and send them a notification that their certificate is expiring. Since we have the self service app developed, give them a link to this.</a:t>
            </a:r>
            <a:endParaRPr/>
          </a:p>
          <a:p>
            <a:pPr indent="-298450" lvl="1" marL="914400" rtl="0" algn="l">
              <a:spcBef>
                <a:spcPts val="0"/>
              </a:spcBef>
              <a:spcAft>
                <a:spcPts val="0"/>
              </a:spcAft>
              <a:buSzPts val="1100"/>
              <a:buChar char="-"/>
            </a:pPr>
            <a:r>
              <a:t/>
            </a:r>
            <a:endParaRPr/>
          </a:p>
        </p:txBody>
      </p:sp>
      <p:pic>
        <p:nvPicPr>
          <p:cNvPr id="273" name="Google Shape;273;p35"/>
          <p:cNvPicPr preferRelativeResize="0"/>
          <p:nvPr/>
        </p:nvPicPr>
        <p:blipFill>
          <a:blip r:embed="rId3">
            <a:alphaModFix/>
          </a:blip>
          <a:stretch>
            <a:fillRect/>
          </a:stretch>
        </p:blipFill>
        <p:spPr>
          <a:xfrm>
            <a:off x="342400" y="1591124"/>
            <a:ext cx="3187625" cy="28136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cxnSp>
        <p:nvCxnSpPr>
          <p:cNvPr id="278" name="Google Shape;278;p36"/>
          <p:cNvCxnSpPr/>
          <p:nvPr/>
        </p:nvCxnSpPr>
        <p:spPr>
          <a:xfrm>
            <a:off x="450900" y="2421450"/>
            <a:ext cx="8316300" cy="0"/>
          </a:xfrm>
          <a:prstGeom prst="straightConnector1">
            <a:avLst/>
          </a:prstGeom>
          <a:noFill/>
          <a:ln cap="flat" cmpd="sng" w="76200">
            <a:solidFill>
              <a:schemeClr val="accent6"/>
            </a:solidFill>
            <a:prstDash val="solid"/>
            <a:round/>
            <a:headEnd len="med" w="med" type="none"/>
            <a:tailEnd len="med" w="med" type="none"/>
          </a:ln>
        </p:spPr>
      </p:cxnSp>
      <p:cxnSp>
        <p:nvCxnSpPr>
          <p:cNvPr id="279" name="Google Shape;279;p36"/>
          <p:cNvCxnSpPr/>
          <p:nvPr/>
        </p:nvCxnSpPr>
        <p:spPr>
          <a:xfrm rot="-5400000">
            <a:off x="955425" y="1636550"/>
            <a:ext cx="918600" cy="584400"/>
          </a:xfrm>
          <a:prstGeom prst="bentConnector3">
            <a:avLst>
              <a:gd fmla="val 50000" name="adj1"/>
            </a:avLst>
          </a:prstGeom>
          <a:noFill/>
          <a:ln cap="flat" cmpd="sng" w="9525">
            <a:solidFill>
              <a:schemeClr val="dk2"/>
            </a:solidFill>
            <a:prstDash val="solid"/>
            <a:round/>
            <a:headEnd len="med" w="med" type="none"/>
            <a:tailEnd len="med" w="med" type="none"/>
          </a:ln>
        </p:spPr>
      </p:cxnSp>
      <p:sp>
        <p:nvSpPr>
          <p:cNvPr id="280" name="Google Shape;280;p36"/>
          <p:cNvSpPr txBox="1"/>
          <p:nvPr/>
        </p:nvSpPr>
        <p:spPr>
          <a:xfrm>
            <a:off x="856250" y="601150"/>
            <a:ext cx="1770300" cy="8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Oct 2019 </a:t>
            </a:r>
            <a:endParaRPr b="1">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Created our own ODIN requirements </a:t>
            </a:r>
            <a:endParaRPr>
              <a:latin typeface="Calibri"/>
              <a:ea typeface="Calibri"/>
              <a:cs typeface="Calibri"/>
              <a:sym typeface="Calibri"/>
            </a:endParaRPr>
          </a:p>
        </p:txBody>
      </p:sp>
      <p:cxnSp>
        <p:nvCxnSpPr>
          <p:cNvPr id="281" name="Google Shape;281;p36"/>
          <p:cNvCxnSpPr/>
          <p:nvPr/>
        </p:nvCxnSpPr>
        <p:spPr>
          <a:xfrm rot="5400000">
            <a:off x="267225" y="2655300"/>
            <a:ext cx="901800" cy="534300"/>
          </a:xfrm>
          <a:prstGeom prst="bentConnector3">
            <a:avLst>
              <a:gd fmla="val 50000" name="adj1"/>
            </a:avLst>
          </a:prstGeom>
          <a:noFill/>
          <a:ln cap="flat" cmpd="sng" w="9525">
            <a:solidFill>
              <a:schemeClr val="dk2"/>
            </a:solidFill>
            <a:prstDash val="solid"/>
            <a:round/>
            <a:headEnd len="med" w="med" type="none"/>
            <a:tailEnd len="med" w="med" type="none"/>
          </a:ln>
        </p:spPr>
      </p:cxnSp>
      <p:sp>
        <p:nvSpPr>
          <p:cNvPr id="282" name="Google Shape;282;p36"/>
          <p:cNvSpPr txBox="1"/>
          <p:nvPr/>
        </p:nvSpPr>
        <p:spPr>
          <a:xfrm>
            <a:off x="269300" y="3373450"/>
            <a:ext cx="1383900" cy="11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Sept 2019</a:t>
            </a:r>
            <a:endParaRPr b="1">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Researched and learned about various IT services</a:t>
            </a:r>
            <a:endParaRPr>
              <a:latin typeface="Calibri"/>
              <a:ea typeface="Calibri"/>
              <a:cs typeface="Calibri"/>
              <a:sym typeface="Calibri"/>
            </a:endParaRPr>
          </a:p>
        </p:txBody>
      </p:sp>
      <p:cxnSp>
        <p:nvCxnSpPr>
          <p:cNvPr id="283" name="Google Shape;283;p36"/>
          <p:cNvCxnSpPr/>
          <p:nvPr/>
        </p:nvCxnSpPr>
        <p:spPr>
          <a:xfrm flipH="1" rot="-5400000">
            <a:off x="1895225" y="2505050"/>
            <a:ext cx="851700" cy="784800"/>
          </a:xfrm>
          <a:prstGeom prst="bentConnector3">
            <a:avLst>
              <a:gd fmla="val 50000" name="adj1"/>
            </a:avLst>
          </a:prstGeom>
          <a:noFill/>
          <a:ln cap="flat" cmpd="sng" w="9525">
            <a:solidFill>
              <a:schemeClr val="dk2"/>
            </a:solidFill>
            <a:prstDash val="solid"/>
            <a:round/>
            <a:headEnd len="med" w="med" type="none"/>
            <a:tailEnd len="med" w="med" type="none"/>
          </a:ln>
        </p:spPr>
      </p:cxnSp>
      <p:sp>
        <p:nvSpPr>
          <p:cNvPr id="284" name="Google Shape;284;p36"/>
          <p:cNvSpPr txBox="1"/>
          <p:nvPr/>
        </p:nvSpPr>
        <p:spPr>
          <a:xfrm>
            <a:off x="1871425" y="3373450"/>
            <a:ext cx="1770300" cy="8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Nov</a:t>
            </a:r>
            <a:r>
              <a:rPr b="1" lang="en">
                <a:latin typeface="Calibri"/>
                <a:ea typeface="Calibri"/>
                <a:cs typeface="Calibri"/>
                <a:sym typeface="Calibri"/>
              </a:rPr>
              <a:t> 2019 - Jan 2020 </a:t>
            </a:r>
            <a:endParaRPr b="1">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Created an API for ODIN database</a:t>
            </a:r>
            <a:endParaRPr>
              <a:latin typeface="Calibri"/>
              <a:ea typeface="Calibri"/>
              <a:cs typeface="Calibri"/>
              <a:sym typeface="Calibri"/>
            </a:endParaRPr>
          </a:p>
        </p:txBody>
      </p:sp>
      <p:cxnSp>
        <p:nvCxnSpPr>
          <p:cNvPr id="285" name="Google Shape;285;p36"/>
          <p:cNvCxnSpPr/>
          <p:nvPr/>
        </p:nvCxnSpPr>
        <p:spPr>
          <a:xfrm rot="-5400000">
            <a:off x="2751825" y="1636550"/>
            <a:ext cx="918600" cy="584400"/>
          </a:xfrm>
          <a:prstGeom prst="bentConnector3">
            <a:avLst>
              <a:gd fmla="val 50000" name="adj1"/>
            </a:avLst>
          </a:prstGeom>
          <a:noFill/>
          <a:ln cap="flat" cmpd="sng" w="9525">
            <a:solidFill>
              <a:schemeClr val="dk2"/>
            </a:solidFill>
            <a:prstDash val="solid"/>
            <a:round/>
            <a:headEnd len="med" w="med" type="none"/>
            <a:tailEnd len="med" w="med" type="none"/>
          </a:ln>
        </p:spPr>
      </p:cxnSp>
      <p:sp>
        <p:nvSpPr>
          <p:cNvPr id="286" name="Google Shape;286;p36"/>
          <p:cNvSpPr txBox="1"/>
          <p:nvPr/>
        </p:nvSpPr>
        <p:spPr>
          <a:xfrm>
            <a:off x="2563200" y="601150"/>
            <a:ext cx="1962000" cy="8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Jan 2020 - Feb 2020</a:t>
            </a:r>
            <a:r>
              <a:rPr b="1" lang="en">
                <a:latin typeface="Calibri"/>
                <a:ea typeface="Calibri"/>
                <a:cs typeface="Calibri"/>
                <a:sym typeface="Calibri"/>
              </a:rPr>
              <a:t> </a:t>
            </a:r>
            <a:endParaRPr b="1">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Understand Corteza or look for alternatives</a:t>
            </a:r>
            <a:endParaRPr>
              <a:latin typeface="Calibri"/>
              <a:ea typeface="Calibri"/>
              <a:cs typeface="Calibri"/>
              <a:sym typeface="Calibri"/>
            </a:endParaRPr>
          </a:p>
        </p:txBody>
      </p:sp>
      <p:cxnSp>
        <p:nvCxnSpPr>
          <p:cNvPr id="287" name="Google Shape;287;p36"/>
          <p:cNvCxnSpPr/>
          <p:nvPr/>
        </p:nvCxnSpPr>
        <p:spPr>
          <a:xfrm flipH="1" rot="-5400000">
            <a:off x="3817175" y="2488300"/>
            <a:ext cx="851700" cy="784800"/>
          </a:xfrm>
          <a:prstGeom prst="bentConnector3">
            <a:avLst>
              <a:gd fmla="val 50000" name="adj1"/>
            </a:avLst>
          </a:prstGeom>
          <a:noFill/>
          <a:ln cap="flat" cmpd="sng" w="9525">
            <a:solidFill>
              <a:schemeClr val="dk2"/>
            </a:solidFill>
            <a:prstDash val="solid"/>
            <a:round/>
            <a:headEnd len="med" w="med" type="none"/>
            <a:tailEnd len="med" w="med" type="none"/>
          </a:ln>
        </p:spPr>
      </p:cxnSp>
      <p:sp>
        <p:nvSpPr>
          <p:cNvPr id="288" name="Google Shape;288;p36"/>
          <p:cNvSpPr txBox="1"/>
          <p:nvPr/>
        </p:nvSpPr>
        <p:spPr>
          <a:xfrm>
            <a:off x="3684900" y="3339950"/>
            <a:ext cx="2210100" cy="8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Feb 2020 - Feb. 29, 2020</a:t>
            </a:r>
            <a:endParaRPr b="1">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Implement Customer Relationship Management</a:t>
            </a:r>
            <a:endParaRPr>
              <a:latin typeface="Calibri"/>
              <a:ea typeface="Calibri"/>
              <a:cs typeface="Calibri"/>
              <a:sym typeface="Calibri"/>
            </a:endParaRPr>
          </a:p>
        </p:txBody>
      </p:sp>
      <p:sp>
        <p:nvSpPr>
          <p:cNvPr id="289" name="Google Shape;289;p36"/>
          <p:cNvSpPr/>
          <p:nvPr/>
        </p:nvSpPr>
        <p:spPr>
          <a:xfrm>
            <a:off x="3106322" y="2140234"/>
            <a:ext cx="2788675" cy="5624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ODIN Timeline</a:t>
            </a:r>
          </a:p>
        </p:txBody>
      </p:sp>
      <p:cxnSp>
        <p:nvCxnSpPr>
          <p:cNvPr id="290" name="Google Shape;290;p36"/>
          <p:cNvCxnSpPr/>
          <p:nvPr/>
        </p:nvCxnSpPr>
        <p:spPr>
          <a:xfrm rot="-5400000">
            <a:off x="4468325" y="1669950"/>
            <a:ext cx="918600" cy="584400"/>
          </a:xfrm>
          <a:prstGeom prst="bentConnector3">
            <a:avLst>
              <a:gd fmla="val 50000" name="adj1"/>
            </a:avLst>
          </a:prstGeom>
          <a:noFill/>
          <a:ln cap="flat" cmpd="sng" w="9525">
            <a:solidFill>
              <a:schemeClr val="dk2"/>
            </a:solidFill>
            <a:prstDash val="solid"/>
            <a:round/>
            <a:headEnd len="med" w="med" type="none"/>
            <a:tailEnd len="med" w="med" type="none"/>
          </a:ln>
        </p:spPr>
      </p:cxnSp>
      <p:sp>
        <p:nvSpPr>
          <p:cNvPr id="291" name="Google Shape;291;p36"/>
          <p:cNvSpPr txBox="1"/>
          <p:nvPr/>
        </p:nvSpPr>
        <p:spPr>
          <a:xfrm>
            <a:off x="4469275" y="634550"/>
            <a:ext cx="1962000" cy="8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Mar</a:t>
            </a:r>
            <a:r>
              <a:rPr b="1" lang="en">
                <a:latin typeface="Calibri"/>
                <a:ea typeface="Calibri"/>
                <a:cs typeface="Calibri"/>
                <a:sym typeface="Calibri"/>
              </a:rPr>
              <a:t> 2020 - April 2020 </a:t>
            </a:r>
            <a:endParaRPr b="1">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Get data summaries for SP &amp; etoken</a:t>
            </a:r>
            <a:endParaRPr>
              <a:latin typeface="Calibri"/>
              <a:ea typeface="Calibri"/>
              <a:cs typeface="Calibri"/>
              <a:sym typeface="Calibri"/>
            </a:endParaRPr>
          </a:p>
        </p:txBody>
      </p:sp>
      <p:cxnSp>
        <p:nvCxnSpPr>
          <p:cNvPr id="292" name="Google Shape;292;p36"/>
          <p:cNvCxnSpPr/>
          <p:nvPr/>
        </p:nvCxnSpPr>
        <p:spPr>
          <a:xfrm flipH="1" rot="-5400000">
            <a:off x="5899325" y="2505050"/>
            <a:ext cx="851700" cy="784800"/>
          </a:xfrm>
          <a:prstGeom prst="bentConnector3">
            <a:avLst>
              <a:gd fmla="val 50000" name="adj1"/>
            </a:avLst>
          </a:prstGeom>
          <a:noFill/>
          <a:ln cap="flat" cmpd="sng" w="9525">
            <a:solidFill>
              <a:schemeClr val="dk2"/>
            </a:solidFill>
            <a:prstDash val="solid"/>
            <a:round/>
            <a:headEnd len="med" w="med" type="none"/>
            <a:tailEnd len="med" w="med" type="none"/>
          </a:ln>
        </p:spPr>
      </p:cxnSp>
      <p:sp>
        <p:nvSpPr>
          <p:cNvPr id="293" name="Google Shape;293;p36"/>
          <p:cNvSpPr txBox="1"/>
          <p:nvPr/>
        </p:nvSpPr>
        <p:spPr>
          <a:xfrm>
            <a:off x="5722000" y="3373450"/>
            <a:ext cx="2210100" cy="8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April 2020 - May 2020</a:t>
            </a:r>
            <a:endParaRPr b="1">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Revised API for Processing data flow for Grouper</a:t>
            </a:r>
            <a:endParaRPr>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Grouper API</a:t>
            </a:r>
            <a:endParaRPr/>
          </a:p>
        </p:txBody>
      </p:sp>
      <p:sp>
        <p:nvSpPr>
          <p:cNvPr id="299" name="Google Shape;299;p37"/>
          <p:cNvSpPr txBox="1"/>
          <p:nvPr>
            <p:ph idx="1" type="body"/>
          </p:nvPr>
        </p:nvSpPr>
        <p:spPr>
          <a:xfrm>
            <a:off x="819150" y="1676950"/>
            <a:ext cx="3070500" cy="2543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receive data in the form of json blobs inside the incoming table of the ODIN database</a:t>
            </a:r>
            <a:endParaRPr/>
          </a:p>
          <a:p>
            <a:pPr indent="-311150" lvl="0" marL="457200" rtl="0" algn="l">
              <a:spcBef>
                <a:spcPts val="0"/>
              </a:spcBef>
              <a:spcAft>
                <a:spcPts val="0"/>
              </a:spcAft>
              <a:buSzPts val="1300"/>
              <a:buChar char="-"/>
            </a:pPr>
            <a:r>
              <a:rPr lang="en"/>
              <a:t>Our goal is to process these files into corresponding tables depending on the name of the json blobs inside payload</a:t>
            </a:r>
            <a:endParaRPr/>
          </a:p>
        </p:txBody>
      </p:sp>
      <p:pic>
        <p:nvPicPr>
          <p:cNvPr id="300" name="Google Shape;300;p37"/>
          <p:cNvPicPr preferRelativeResize="0"/>
          <p:nvPr/>
        </p:nvPicPr>
        <p:blipFill>
          <a:blip r:embed="rId3">
            <a:alphaModFix/>
          </a:blip>
          <a:stretch>
            <a:fillRect/>
          </a:stretch>
        </p:blipFill>
        <p:spPr>
          <a:xfrm>
            <a:off x="3929375" y="1629400"/>
            <a:ext cx="4850249" cy="2543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3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Processing json blobs</a:t>
            </a:r>
            <a:endParaRPr/>
          </a:p>
        </p:txBody>
      </p:sp>
      <p:sp>
        <p:nvSpPr>
          <p:cNvPr id="306" name="Google Shape;306;p38"/>
          <p:cNvSpPr txBox="1"/>
          <p:nvPr>
            <p:ph idx="1" type="body"/>
          </p:nvPr>
        </p:nvSpPr>
        <p:spPr>
          <a:xfrm>
            <a:off x="819150" y="1990725"/>
            <a:ext cx="39039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json blobs are parsed and our API creates a Grouper table and sorts all the relevant information into a more modularized view</a:t>
            </a:r>
            <a:endParaRPr/>
          </a:p>
          <a:p>
            <a:pPr indent="-311150" lvl="0" marL="457200" rtl="0" algn="l">
              <a:spcBef>
                <a:spcPts val="0"/>
              </a:spcBef>
              <a:spcAft>
                <a:spcPts val="0"/>
              </a:spcAft>
              <a:buSzPts val="1300"/>
              <a:buChar char="-"/>
            </a:pPr>
            <a:r>
              <a:rPr lang="en"/>
              <a:t>Our intent is to use this parsed information and use specific queries to create a more comprehensive view using Tableau</a:t>
            </a:r>
            <a:endParaRPr/>
          </a:p>
          <a:p>
            <a:pPr indent="0" lvl="0" marL="457200" rtl="0" algn="l">
              <a:spcBef>
                <a:spcPts val="1600"/>
              </a:spcBef>
              <a:spcAft>
                <a:spcPts val="0"/>
              </a:spcAft>
              <a:buNone/>
            </a:pPr>
            <a:r>
              <a:rPr lang="en"/>
              <a:t> </a:t>
            </a:r>
            <a:endParaRPr/>
          </a:p>
          <a:p>
            <a:pPr indent="0" lvl="0" marL="457200" rtl="0" algn="l">
              <a:spcBef>
                <a:spcPts val="1600"/>
              </a:spcBef>
              <a:spcAft>
                <a:spcPts val="1600"/>
              </a:spcAft>
              <a:buNone/>
            </a:pPr>
            <a:r>
              <a:t/>
            </a:r>
            <a:endParaRPr/>
          </a:p>
        </p:txBody>
      </p:sp>
      <p:pic>
        <p:nvPicPr>
          <p:cNvPr id="307" name="Google Shape;307;p38"/>
          <p:cNvPicPr preferRelativeResize="0"/>
          <p:nvPr/>
        </p:nvPicPr>
        <p:blipFill>
          <a:blip r:embed="rId3">
            <a:alphaModFix/>
          </a:blip>
          <a:stretch>
            <a:fillRect/>
          </a:stretch>
        </p:blipFill>
        <p:spPr>
          <a:xfrm>
            <a:off x="4813900" y="1268975"/>
            <a:ext cx="4091325" cy="36417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3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Tableau - Data Representation</a:t>
            </a:r>
            <a:endParaRPr/>
          </a:p>
        </p:txBody>
      </p:sp>
      <p:pic>
        <p:nvPicPr>
          <p:cNvPr id="313" name="Google Shape;313;p39"/>
          <p:cNvPicPr preferRelativeResize="0"/>
          <p:nvPr/>
        </p:nvPicPr>
        <p:blipFill>
          <a:blip r:embed="rId3">
            <a:alphaModFix/>
          </a:blip>
          <a:stretch>
            <a:fillRect/>
          </a:stretch>
        </p:blipFill>
        <p:spPr>
          <a:xfrm>
            <a:off x="1840150" y="1473675"/>
            <a:ext cx="5863824" cy="3085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Tableau - Data </a:t>
            </a:r>
            <a:r>
              <a:rPr lang="en"/>
              <a:t>Representation</a:t>
            </a:r>
            <a:endParaRPr/>
          </a:p>
        </p:txBody>
      </p:sp>
      <p:pic>
        <p:nvPicPr>
          <p:cNvPr id="319" name="Google Shape;319;p40"/>
          <p:cNvPicPr preferRelativeResize="0"/>
          <p:nvPr/>
        </p:nvPicPr>
        <p:blipFill>
          <a:blip r:embed="rId3">
            <a:alphaModFix/>
          </a:blip>
          <a:stretch>
            <a:fillRect/>
          </a:stretch>
        </p:blipFill>
        <p:spPr>
          <a:xfrm>
            <a:off x="893200" y="1586975"/>
            <a:ext cx="5208850" cy="3156351"/>
          </a:xfrm>
          <a:prstGeom prst="rect">
            <a:avLst/>
          </a:prstGeom>
          <a:noFill/>
          <a:ln>
            <a:noFill/>
          </a:ln>
        </p:spPr>
      </p:pic>
      <p:pic>
        <p:nvPicPr>
          <p:cNvPr id="320" name="Google Shape;320;p40"/>
          <p:cNvPicPr preferRelativeResize="0"/>
          <p:nvPr/>
        </p:nvPicPr>
        <p:blipFill>
          <a:blip r:embed="rId4">
            <a:alphaModFix/>
          </a:blip>
          <a:stretch>
            <a:fillRect/>
          </a:stretch>
        </p:blipFill>
        <p:spPr>
          <a:xfrm>
            <a:off x="6582814" y="672925"/>
            <a:ext cx="2254536" cy="39900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41"/>
          <p:cNvSpPr txBox="1"/>
          <p:nvPr>
            <p:ph type="title"/>
          </p:nvPr>
        </p:nvSpPr>
        <p:spPr>
          <a:xfrm>
            <a:off x="641800" y="845600"/>
            <a:ext cx="76830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Trigger and reconstruction of incoming table</a:t>
            </a:r>
            <a:endParaRPr/>
          </a:p>
        </p:txBody>
      </p:sp>
      <p:sp>
        <p:nvSpPr>
          <p:cNvPr id="326" name="Google Shape;326;p41"/>
          <p:cNvSpPr txBox="1"/>
          <p:nvPr>
            <p:ph idx="1" type="body"/>
          </p:nvPr>
        </p:nvSpPr>
        <p:spPr>
          <a:xfrm>
            <a:off x="819150" y="1990725"/>
            <a:ext cx="39066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To assure data delete and write operation will be both atomic operation, we have implemented trigger for this operation</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Our script also allow direct reconstruction of original incoming table from archive</a:t>
            </a:r>
            <a:endParaRPr/>
          </a:p>
        </p:txBody>
      </p:sp>
      <p:pic>
        <p:nvPicPr>
          <p:cNvPr id="327" name="Google Shape;327;p41"/>
          <p:cNvPicPr preferRelativeResize="0"/>
          <p:nvPr/>
        </p:nvPicPr>
        <p:blipFill>
          <a:blip r:embed="rId3">
            <a:alphaModFix/>
          </a:blip>
          <a:stretch>
            <a:fillRect/>
          </a:stretch>
        </p:blipFill>
        <p:spPr>
          <a:xfrm>
            <a:off x="5674100" y="2027375"/>
            <a:ext cx="2502550" cy="2798551"/>
          </a:xfrm>
          <a:prstGeom prst="rect">
            <a:avLst/>
          </a:prstGeom>
          <a:noFill/>
          <a:ln>
            <a:noFill/>
          </a:ln>
        </p:spPr>
      </p:pic>
      <p:pic>
        <p:nvPicPr>
          <p:cNvPr id="328" name="Google Shape;328;p41"/>
          <p:cNvPicPr preferRelativeResize="0"/>
          <p:nvPr/>
        </p:nvPicPr>
        <p:blipFill>
          <a:blip r:embed="rId4">
            <a:alphaModFix/>
          </a:blip>
          <a:stretch>
            <a:fillRect/>
          </a:stretch>
        </p:blipFill>
        <p:spPr>
          <a:xfrm>
            <a:off x="5539113" y="1412700"/>
            <a:ext cx="2877375" cy="430375"/>
          </a:xfrm>
          <a:prstGeom prst="rect">
            <a:avLst/>
          </a:prstGeom>
          <a:noFill/>
          <a:ln>
            <a:noFill/>
          </a:ln>
        </p:spPr>
      </p:pic>
      <p:sp>
        <p:nvSpPr>
          <p:cNvPr id="329" name="Google Shape;329;p41"/>
          <p:cNvSpPr txBox="1"/>
          <p:nvPr/>
        </p:nvSpPr>
        <p:spPr>
          <a:xfrm>
            <a:off x="4669625" y="1477725"/>
            <a:ext cx="1036200" cy="3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incoming</a:t>
            </a:r>
            <a:endParaRPr>
              <a:latin typeface="Calibri"/>
              <a:ea typeface="Calibri"/>
              <a:cs typeface="Calibri"/>
              <a:sym typeface="Calibri"/>
            </a:endParaRPr>
          </a:p>
        </p:txBody>
      </p:sp>
      <p:sp>
        <p:nvSpPr>
          <p:cNvPr id="330" name="Google Shape;330;p41"/>
          <p:cNvSpPr txBox="1"/>
          <p:nvPr/>
        </p:nvSpPr>
        <p:spPr>
          <a:xfrm>
            <a:off x="4725750" y="1990713"/>
            <a:ext cx="1036200" cy="3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archive</a:t>
            </a:r>
            <a:endParaRPr>
              <a:latin typeface="Calibri"/>
              <a:ea typeface="Calibri"/>
              <a:cs typeface="Calibri"/>
              <a:sym typeface="Calibri"/>
            </a:endParaRPr>
          </a:p>
        </p:txBody>
      </p:sp>
      <p:sp>
        <p:nvSpPr>
          <p:cNvPr id="331" name="Google Shape;331;p41"/>
          <p:cNvSpPr/>
          <p:nvPr/>
        </p:nvSpPr>
        <p:spPr>
          <a:xfrm>
            <a:off x="5083450" y="1843075"/>
            <a:ext cx="124200" cy="196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3145625" y="496050"/>
            <a:ext cx="5629800" cy="110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Collecting Statistical Summary: Grouper </a:t>
            </a:r>
            <a:endParaRPr/>
          </a:p>
        </p:txBody>
      </p:sp>
      <p:sp>
        <p:nvSpPr>
          <p:cNvPr id="140" name="Google Shape;140;p15"/>
          <p:cNvSpPr txBox="1"/>
          <p:nvPr>
            <p:ph idx="1" type="body"/>
          </p:nvPr>
        </p:nvSpPr>
        <p:spPr>
          <a:xfrm>
            <a:off x="3466825" y="1990725"/>
            <a:ext cx="48579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 sample JSON Blob produced in the Grouper database with various information contained inside them. </a:t>
            </a:r>
            <a:endParaRPr sz="1800"/>
          </a:p>
          <a:p>
            <a:pPr indent="-342900" lvl="0" marL="457200" rtl="0" algn="l">
              <a:spcBef>
                <a:spcPts val="0"/>
              </a:spcBef>
              <a:spcAft>
                <a:spcPts val="0"/>
              </a:spcAft>
              <a:buSzPts val="1800"/>
              <a:buChar char="-"/>
            </a:pPr>
            <a:r>
              <a:rPr lang="en" sz="1800"/>
              <a:t>The file shown on the left, test.json, contains around 100 recordings each. </a:t>
            </a:r>
            <a:endParaRPr sz="1800"/>
          </a:p>
        </p:txBody>
      </p:sp>
      <p:pic>
        <p:nvPicPr>
          <p:cNvPr id="141" name="Google Shape;141;p15"/>
          <p:cNvPicPr preferRelativeResize="0"/>
          <p:nvPr/>
        </p:nvPicPr>
        <p:blipFill>
          <a:blip r:embed="rId3">
            <a:alphaModFix/>
          </a:blip>
          <a:stretch>
            <a:fillRect/>
          </a:stretch>
        </p:blipFill>
        <p:spPr>
          <a:xfrm>
            <a:off x="426350" y="241975"/>
            <a:ext cx="2719275" cy="465954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4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Steps...</a:t>
            </a:r>
            <a:endParaRPr/>
          </a:p>
        </p:txBody>
      </p:sp>
      <p:sp>
        <p:nvSpPr>
          <p:cNvPr id="337" name="Google Shape;337;p4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plan to create a front end section</a:t>
            </a:r>
            <a:endParaRPr/>
          </a:p>
          <a:p>
            <a:pPr indent="-298450" lvl="1" marL="914400" rtl="0" algn="l">
              <a:spcBef>
                <a:spcPts val="0"/>
              </a:spcBef>
              <a:spcAft>
                <a:spcPts val="0"/>
              </a:spcAft>
              <a:buSzPts val="1100"/>
              <a:buChar char="-"/>
            </a:pPr>
            <a:r>
              <a:rPr lang="en"/>
              <a:t>Will include a GUI and dashboard</a:t>
            </a:r>
            <a:endParaRPr/>
          </a:p>
          <a:p>
            <a:pPr indent="-311150" lvl="0" marL="457200" rtl="0" algn="l">
              <a:spcBef>
                <a:spcPts val="0"/>
              </a:spcBef>
              <a:spcAft>
                <a:spcPts val="0"/>
              </a:spcAft>
              <a:buSzPts val="1300"/>
              <a:buChar char="-"/>
            </a:pPr>
            <a:r>
              <a:rPr lang="en"/>
              <a:t>Implement statistics for Grouper database</a:t>
            </a:r>
            <a:endParaRPr/>
          </a:p>
          <a:p>
            <a:pPr indent="-311150" lvl="0" marL="457200" rtl="0" algn="l">
              <a:spcBef>
                <a:spcPts val="0"/>
              </a:spcBef>
              <a:spcAft>
                <a:spcPts val="0"/>
              </a:spcAft>
              <a:buSzPts val="1300"/>
              <a:buChar char="-"/>
            </a:pPr>
            <a:r>
              <a:rPr lang="en"/>
              <a:t>Create a graphical representation in Zabbix -- tactical view of advising the health of the services</a:t>
            </a:r>
            <a:endParaRPr/>
          </a:p>
          <a:p>
            <a:pPr indent="-311150" lvl="0" marL="457200" rtl="0" algn="l">
              <a:spcBef>
                <a:spcPts val="0"/>
              </a:spcBef>
              <a:spcAft>
                <a:spcPts val="0"/>
              </a:spcAft>
              <a:buSzPts val="1300"/>
              <a:buChar char="-"/>
            </a:pPr>
            <a:r>
              <a:rPr lang="en"/>
              <a:t>Create a graphical summary of the statistics for easier consumption of data</a:t>
            </a:r>
            <a:endParaRPr/>
          </a:p>
          <a:p>
            <a:pPr indent="-311150" lvl="0" marL="457200" rtl="0" algn="l">
              <a:spcBef>
                <a:spcPts val="0"/>
              </a:spcBef>
              <a:spcAft>
                <a:spcPts val="0"/>
              </a:spcAft>
              <a:buSzPts val="1300"/>
              <a:buChar char="-"/>
            </a:pPr>
            <a:r>
              <a:rPr lang="en"/>
              <a:t>Catch for unexpected and expected exceptions in inputs, both manually and automatically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7827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API - create</a:t>
            </a:r>
            <a:endParaRPr/>
          </a:p>
        </p:txBody>
      </p:sp>
      <p:pic>
        <p:nvPicPr>
          <p:cNvPr id="147" name="Google Shape;147;p16"/>
          <p:cNvPicPr preferRelativeResize="0"/>
          <p:nvPr/>
        </p:nvPicPr>
        <p:blipFill>
          <a:blip r:embed="rId3">
            <a:alphaModFix/>
          </a:blip>
          <a:stretch>
            <a:fillRect/>
          </a:stretch>
        </p:blipFill>
        <p:spPr>
          <a:xfrm>
            <a:off x="630150" y="1501125"/>
            <a:ext cx="8039324" cy="2277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4976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Query - Intuition</a:t>
            </a:r>
            <a:endParaRPr/>
          </a:p>
        </p:txBody>
      </p:sp>
      <p:sp>
        <p:nvSpPr>
          <p:cNvPr id="153" name="Google Shape;153;p17"/>
          <p:cNvSpPr txBox="1"/>
          <p:nvPr>
            <p:ph idx="1" type="body"/>
          </p:nvPr>
        </p:nvSpPr>
        <p:spPr>
          <a:xfrm>
            <a:off x="819150" y="1201775"/>
            <a:ext cx="8022600" cy="3607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In order to create a table in our database, we first call in the json blob and create a table based on the keys in the dictionary of the json objects.</a:t>
            </a:r>
            <a:endParaRPr sz="1400"/>
          </a:p>
          <a:p>
            <a:pPr indent="-317500" lvl="1" marL="914400" rtl="0" algn="l">
              <a:spcBef>
                <a:spcPts val="0"/>
              </a:spcBef>
              <a:spcAft>
                <a:spcPts val="0"/>
              </a:spcAft>
              <a:buSzPts val="1400"/>
              <a:buChar char="-"/>
            </a:pPr>
            <a:r>
              <a:rPr lang="en" sz="1400"/>
              <a:t>Before doing this: we converted json objects into a list of dictionary for </a:t>
            </a:r>
            <a:r>
              <a:rPr lang="en" sz="1400"/>
              <a:t>efficiency</a:t>
            </a:r>
            <a:r>
              <a:rPr lang="en" sz="1400"/>
              <a:t> in parsing through the JSON object</a:t>
            </a:r>
            <a:r>
              <a:rPr lang="en" sz="1400"/>
              <a:t>s</a:t>
            </a:r>
            <a:endParaRPr sz="1400"/>
          </a:p>
          <a:p>
            <a:pPr indent="0" lvl="0" marL="0" rtl="0" algn="l">
              <a:spcBef>
                <a:spcPts val="1600"/>
              </a:spcBef>
              <a:spcAft>
                <a:spcPts val="0"/>
              </a:spcAft>
              <a:buNone/>
            </a:pPr>
            <a:r>
              <a:rPr b="1" lang="en" sz="1400" u="sng"/>
              <a:t>Limitations</a:t>
            </a:r>
            <a:endParaRPr b="1" sz="1400" u="sng"/>
          </a:p>
          <a:p>
            <a:pPr indent="-317500" lvl="0" marL="457200" rtl="0" algn="l">
              <a:spcBef>
                <a:spcPts val="1600"/>
              </a:spcBef>
              <a:spcAft>
                <a:spcPts val="0"/>
              </a:spcAft>
              <a:buSzPts val="1400"/>
              <a:buChar char="-"/>
            </a:pPr>
            <a:r>
              <a:rPr lang="en" sz="1400"/>
              <a:t>We manually input the data type (maybe automate this? What is the cost that follows along with this?)</a:t>
            </a:r>
            <a:endParaRPr sz="1400"/>
          </a:p>
          <a:p>
            <a:pPr indent="-317500" lvl="0" marL="457200" rtl="0" algn="l">
              <a:spcBef>
                <a:spcPts val="0"/>
              </a:spcBef>
              <a:spcAft>
                <a:spcPts val="0"/>
              </a:spcAft>
              <a:buSzPts val="1400"/>
              <a:buChar char="-"/>
            </a:pPr>
            <a:r>
              <a:rPr lang="en" sz="1400"/>
              <a:t>If there is a nested dictionary as shown in the example before, we need to manually state the name. </a:t>
            </a:r>
            <a:endParaRPr sz="1400"/>
          </a:p>
          <a:p>
            <a:pPr indent="-317500" lvl="0" marL="457200" rtl="0" algn="l">
              <a:spcBef>
                <a:spcPts val="0"/>
              </a:spcBef>
              <a:spcAft>
                <a:spcPts val="0"/>
              </a:spcAft>
              <a:buSzPts val="1400"/>
              <a:buChar char="-"/>
            </a:pPr>
            <a:r>
              <a:rPr b="1" lang="en" sz="1400"/>
              <a:t>Currently, we hard-coded stemname and numstems into our insert statement. Therefore, when creating a table need to have ‘stemname’ and ‘numstems’ be stated </a:t>
            </a:r>
            <a:r>
              <a:rPr b="1" lang="en" sz="1400"/>
              <a:t>explicitly</a:t>
            </a:r>
            <a:r>
              <a:rPr b="1" lang="en" sz="1400"/>
              <a:t>. </a:t>
            </a:r>
            <a:endParaRPr b="1" sz="1400"/>
          </a:p>
          <a:p>
            <a:pPr indent="-317500" lvl="2" marL="1371600" rtl="0" algn="l">
              <a:spcBef>
                <a:spcPts val="0"/>
              </a:spcBef>
              <a:spcAft>
                <a:spcPts val="0"/>
              </a:spcAft>
              <a:buSzPts val="1400"/>
              <a:buChar char="-"/>
            </a:pPr>
            <a:r>
              <a:rPr b="1" lang="en" sz="1400" u="sng"/>
              <a:t>If we have more information on how other databases collect their statistical summary, we will make this more scalable. </a:t>
            </a:r>
            <a:endParaRPr b="1" sz="1400" u="sng"/>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API - insert</a:t>
            </a:r>
            <a:endParaRPr/>
          </a:p>
        </p:txBody>
      </p:sp>
      <p:pic>
        <p:nvPicPr>
          <p:cNvPr id="159" name="Google Shape;159;p18"/>
          <p:cNvPicPr preferRelativeResize="0"/>
          <p:nvPr/>
        </p:nvPicPr>
        <p:blipFill>
          <a:blip r:embed="rId3">
            <a:alphaModFix/>
          </a:blip>
          <a:stretch>
            <a:fillRect/>
          </a:stretch>
        </p:blipFill>
        <p:spPr>
          <a:xfrm>
            <a:off x="263050" y="2245588"/>
            <a:ext cx="8617899" cy="652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6" name="Google Shape;166;p19"/>
          <p:cNvPicPr preferRelativeResize="0"/>
          <p:nvPr/>
        </p:nvPicPr>
        <p:blipFill>
          <a:blip r:embed="rId3">
            <a:alphaModFix/>
          </a:blip>
          <a:stretch>
            <a:fillRect/>
          </a:stretch>
        </p:blipFill>
        <p:spPr>
          <a:xfrm>
            <a:off x="340088" y="353424"/>
            <a:ext cx="8463826" cy="4436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 Query - Intuition	</a:t>
            </a:r>
            <a:endParaRPr/>
          </a:p>
        </p:txBody>
      </p:sp>
      <p:sp>
        <p:nvSpPr>
          <p:cNvPr id="172" name="Google Shape;172;p20"/>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insert query is generated by taking in an array of dictionaries. It then creates a massive insert query based on this. </a:t>
            </a:r>
            <a:endParaRPr sz="1800"/>
          </a:p>
          <a:p>
            <a:pPr indent="-342900" lvl="0" marL="457200" rtl="0" algn="l">
              <a:spcBef>
                <a:spcPts val="0"/>
              </a:spcBef>
              <a:spcAft>
                <a:spcPts val="0"/>
              </a:spcAft>
              <a:buSzPts val="1800"/>
              <a:buChar char="-"/>
            </a:pPr>
            <a:r>
              <a:rPr lang="en" sz="1800"/>
              <a:t>An example of an insert query will be shown in the next page.</a:t>
            </a:r>
            <a:endParaRPr sz="1800"/>
          </a:p>
          <a:p>
            <a:pPr indent="-342900" lvl="0" marL="457200" rtl="0" algn="l">
              <a:spcBef>
                <a:spcPts val="0"/>
              </a:spcBef>
              <a:spcAft>
                <a:spcPts val="0"/>
              </a:spcAft>
              <a:buSzPts val="1800"/>
              <a:buChar char="-"/>
            </a:pPr>
            <a:r>
              <a:rPr b="1" lang="en" sz="1800"/>
              <a:t>Limitations</a:t>
            </a:r>
            <a:endParaRPr b="1" sz="1800"/>
          </a:p>
          <a:p>
            <a:pPr indent="-342900" lvl="1" marL="914400" rtl="0" algn="l">
              <a:spcBef>
                <a:spcPts val="0"/>
              </a:spcBef>
              <a:spcAft>
                <a:spcPts val="0"/>
              </a:spcAft>
              <a:buSzPts val="1800"/>
              <a:buChar char="-"/>
            </a:pPr>
            <a:r>
              <a:rPr lang="en" sz="1800"/>
              <a:t>Might cause duplicates when insert entries </a:t>
            </a:r>
            <a:r>
              <a:rPr lang="en" sz="1800"/>
              <a:t>separately</a:t>
            </a:r>
            <a:endParaRPr sz="1800"/>
          </a:p>
          <a:p>
            <a:pPr indent="0" lvl="0" marL="91440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9" name="Google Shape;179;p21"/>
          <p:cNvPicPr preferRelativeResize="0"/>
          <p:nvPr/>
        </p:nvPicPr>
        <p:blipFill>
          <a:blip r:embed="rId3">
            <a:alphaModFix/>
          </a:blip>
          <a:stretch>
            <a:fillRect/>
          </a:stretch>
        </p:blipFill>
        <p:spPr>
          <a:xfrm>
            <a:off x="873025" y="317300"/>
            <a:ext cx="7397949" cy="4375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