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B0AC5-ECF4-472A-8743-021EAC431AA0}" type="datetimeFigureOut">
              <a:rPr lang="en-GB" smtClean="0"/>
              <a:t>31/01/2022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21BCF-26E5-43B7-9999-A9ED1645EBCB}" type="slidenum">
              <a:rPr lang="en-GB" smtClean="0"/>
              <a:t>‹#›</a:t>
            </a:fld>
            <a:endParaRPr lang="en-GB"/>
          </a:p>
        </p:txBody>
      </p:sp>
    </p:spTree>
    <p:extLst>
      <p:ext uri="{BB962C8B-B14F-4D97-AF65-F5344CB8AC3E}">
        <p14:creationId xmlns:p14="http://schemas.microsoft.com/office/powerpoint/2010/main" val="1375553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1B13-E73D-4177-92C8-21C7F542D0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F53B5BE-DC61-4B48-87D3-E55B22608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BFF9B14-4AA6-4BC4-8916-08C4347BF844}"/>
              </a:ext>
            </a:extLst>
          </p:cNvPr>
          <p:cNvSpPr>
            <a:spLocks noGrp="1"/>
          </p:cNvSpPr>
          <p:nvPr>
            <p:ph type="dt" sz="half" idx="10"/>
          </p:nvPr>
        </p:nvSpPr>
        <p:spPr/>
        <p:txBody>
          <a:bodyPr/>
          <a:lstStyle/>
          <a:p>
            <a:fld id="{3F0E4A72-2B2F-4E1A-81EE-E2789E8C408F}" type="datetime1">
              <a:rPr lang="en-GB" smtClean="0"/>
              <a:t>31/01/2022</a:t>
            </a:fld>
            <a:endParaRPr lang="en-GB"/>
          </a:p>
        </p:txBody>
      </p:sp>
      <p:sp>
        <p:nvSpPr>
          <p:cNvPr id="5" name="Footer Placeholder 4">
            <a:extLst>
              <a:ext uri="{FF2B5EF4-FFF2-40B4-BE49-F238E27FC236}">
                <a16:creationId xmlns:a16="http://schemas.microsoft.com/office/drawing/2014/main" id="{032AC6B1-397D-4DFB-8EFB-302F3BE03D57}"/>
              </a:ext>
            </a:extLst>
          </p:cNvPr>
          <p:cNvSpPr>
            <a:spLocks noGrp="1"/>
          </p:cNvSpPr>
          <p:nvPr>
            <p:ph type="ftr" sz="quarter" idx="11"/>
          </p:nvPr>
        </p:nvSpPr>
        <p:spPr/>
        <p:txBody>
          <a:bodyPr/>
          <a:lstStyle/>
          <a:p>
            <a:r>
              <a:rPr lang="en-US"/>
              <a:t>Machine Learning for Automation(DISIM)</a:t>
            </a:r>
            <a:endParaRPr lang="en-GB"/>
          </a:p>
        </p:txBody>
      </p:sp>
      <p:sp>
        <p:nvSpPr>
          <p:cNvPr id="6" name="Slide Number Placeholder 5">
            <a:extLst>
              <a:ext uri="{FF2B5EF4-FFF2-40B4-BE49-F238E27FC236}">
                <a16:creationId xmlns:a16="http://schemas.microsoft.com/office/drawing/2014/main" id="{A870FD89-6C6D-4282-B8A5-24C8F7EEA91E}"/>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76737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1ECB-C259-46BB-8C3D-BD5A124B8C3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98FB94-5B81-4EE4-BD5B-899C66FFC8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4B08D0-1598-4F76-840C-8297122C39F7}"/>
              </a:ext>
            </a:extLst>
          </p:cNvPr>
          <p:cNvSpPr>
            <a:spLocks noGrp="1"/>
          </p:cNvSpPr>
          <p:nvPr>
            <p:ph type="dt" sz="half" idx="10"/>
          </p:nvPr>
        </p:nvSpPr>
        <p:spPr/>
        <p:txBody>
          <a:bodyPr/>
          <a:lstStyle/>
          <a:p>
            <a:fld id="{84EBA1FF-659D-466F-A851-F4078FA6BC80}" type="datetime1">
              <a:rPr lang="en-GB" smtClean="0"/>
              <a:t>31/01/2022</a:t>
            </a:fld>
            <a:endParaRPr lang="en-GB"/>
          </a:p>
        </p:txBody>
      </p:sp>
      <p:sp>
        <p:nvSpPr>
          <p:cNvPr id="5" name="Footer Placeholder 4">
            <a:extLst>
              <a:ext uri="{FF2B5EF4-FFF2-40B4-BE49-F238E27FC236}">
                <a16:creationId xmlns:a16="http://schemas.microsoft.com/office/drawing/2014/main" id="{E504D7EF-CAE0-41E5-86E7-7A30FC584372}"/>
              </a:ext>
            </a:extLst>
          </p:cNvPr>
          <p:cNvSpPr>
            <a:spLocks noGrp="1"/>
          </p:cNvSpPr>
          <p:nvPr>
            <p:ph type="ftr" sz="quarter" idx="11"/>
          </p:nvPr>
        </p:nvSpPr>
        <p:spPr/>
        <p:txBody>
          <a:bodyPr/>
          <a:lstStyle/>
          <a:p>
            <a:r>
              <a:rPr lang="en-US"/>
              <a:t>Machine Learning for Automation(DISIM)</a:t>
            </a:r>
            <a:endParaRPr lang="en-GB"/>
          </a:p>
        </p:txBody>
      </p:sp>
      <p:sp>
        <p:nvSpPr>
          <p:cNvPr id="6" name="Slide Number Placeholder 5">
            <a:extLst>
              <a:ext uri="{FF2B5EF4-FFF2-40B4-BE49-F238E27FC236}">
                <a16:creationId xmlns:a16="http://schemas.microsoft.com/office/drawing/2014/main" id="{2D88072F-B9DA-4471-9242-B63D75676CCF}"/>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304486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D6C52F-3080-445C-8897-9AFDC0FA36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AD32314-9CDB-4DED-9D50-A3014A176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021D69-B7BC-436D-A452-0F787543C994}"/>
              </a:ext>
            </a:extLst>
          </p:cNvPr>
          <p:cNvSpPr>
            <a:spLocks noGrp="1"/>
          </p:cNvSpPr>
          <p:nvPr>
            <p:ph type="dt" sz="half" idx="10"/>
          </p:nvPr>
        </p:nvSpPr>
        <p:spPr/>
        <p:txBody>
          <a:bodyPr/>
          <a:lstStyle/>
          <a:p>
            <a:fld id="{3B026312-A02D-4772-84E7-E595AFB10779}" type="datetime1">
              <a:rPr lang="en-GB" smtClean="0"/>
              <a:t>31/01/2022</a:t>
            </a:fld>
            <a:endParaRPr lang="en-GB"/>
          </a:p>
        </p:txBody>
      </p:sp>
      <p:sp>
        <p:nvSpPr>
          <p:cNvPr id="5" name="Footer Placeholder 4">
            <a:extLst>
              <a:ext uri="{FF2B5EF4-FFF2-40B4-BE49-F238E27FC236}">
                <a16:creationId xmlns:a16="http://schemas.microsoft.com/office/drawing/2014/main" id="{AF95A95C-29EE-4FD6-A343-6D1E117E4120}"/>
              </a:ext>
            </a:extLst>
          </p:cNvPr>
          <p:cNvSpPr>
            <a:spLocks noGrp="1"/>
          </p:cNvSpPr>
          <p:nvPr>
            <p:ph type="ftr" sz="quarter" idx="11"/>
          </p:nvPr>
        </p:nvSpPr>
        <p:spPr/>
        <p:txBody>
          <a:bodyPr/>
          <a:lstStyle/>
          <a:p>
            <a:r>
              <a:rPr lang="en-US"/>
              <a:t>Machine Learning for Automation(DISIM)</a:t>
            </a:r>
            <a:endParaRPr lang="en-GB"/>
          </a:p>
        </p:txBody>
      </p:sp>
      <p:sp>
        <p:nvSpPr>
          <p:cNvPr id="6" name="Slide Number Placeholder 5">
            <a:extLst>
              <a:ext uri="{FF2B5EF4-FFF2-40B4-BE49-F238E27FC236}">
                <a16:creationId xmlns:a16="http://schemas.microsoft.com/office/drawing/2014/main" id="{84BAE912-0916-4D56-A257-4CF537E12B25}"/>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15728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4FCB8-0371-4A29-816A-6D4D11A5FE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77291D-EE30-45A3-A42A-70FE72E03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977F8F-8348-454F-9A91-DD168C51FB94}"/>
              </a:ext>
            </a:extLst>
          </p:cNvPr>
          <p:cNvSpPr>
            <a:spLocks noGrp="1"/>
          </p:cNvSpPr>
          <p:nvPr>
            <p:ph type="dt" sz="half" idx="10"/>
          </p:nvPr>
        </p:nvSpPr>
        <p:spPr/>
        <p:txBody>
          <a:bodyPr/>
          <a:lstStyle/>
          <a:p>
            <a:fld id="{9296577C-0212-49BB-823C-1EF4164DF473}" type="datetime1">
              <a:rPr lang="en-GB" smtClean="0"/>
              <a:t>31/01/2022</a:t>
            </a:fld>
            <a:endParaRPr lang="en-GB"/>
          </a:p>
        </p:txBody>
      </p:sp>
      <p:sp>
        <p:nvSpPr>
          <p:cNvPr id="5" name="Footer Placeholder 4">
            <a:extLst>
              <a:ext uri="{FF2B5EF4-FFF2-40B4-BE49-F238E27FC236}">
                <a16:creationId xmlns:a16="http://schemas.microsoft.com/office/drawing/2014/main" id="{83F47686-3B10-4FE8-B187-B98B67E01F50}"/>
              </a:ext>
            </a:extLst>
          </p:cNvPr>
          <p:cNvSpPr>
            <a:spLocks noGrp="1"/>
          </p:cNvSpPr>
          <p:nvPr>
            <p:ph type="ftr" sz="quarter" idx="11"/>
          </p:nvPr>
        </p:nvSpPr>
        <p:spPr/>
        <p:txBody>
          <a:bodyPr/>
          <a:lstStyle/>
          <a:p>
            <a:r>
              <a:rPr lang="en-US"/>
              <a:t>Machine Learning for Automation(DISIM)</a:t>
            </a:r>
            <a:endParaRPr lang="en-GB"/>
          </a:p>
        </p:txBody>
      </p:sp>
      <p:sp>
        <p:nvSpPr>
          <p:cNvPr id="6" name="Slide Number Placeholder 5">
            <a:extLst>
              <a:ext uri="{FF2B5EF4-FFF2-40B4-BE49-F238E27FC236}">
                <a16:creationId xmlns:a16="http://schemas.microsoft.com/office/drawing/2014/main" id="{CF0B9725-BDD8-407D-985B-6B4EED39985F}"/>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265402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05E5-D616-4433-940D-6EB47C1AA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84A4BDE-222F-4C58-99F3-6453BD9A5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44A6B-AC85-49A2-A3A1-56FC63D3A141}"/>
              </a:ext>
            </a:extLst>
          </p:cNvPr>
          <p:cNvSpPr>
            <a:spLocks noGrp="1"/>
          </p:cNvSpPr>
          <p:nvPr>
            <p:ph type="dt" sz="half" idx="10"/>
          </p:nvPr>
        </p:nvSpPr>
        <p:spPr/>
        <p:txBody>
          <a:bodyPr/>
          <a:lstStyle/>
          <a:p>
            <a:fld id="{5F064F6D-9CA8-446B-82EE-BB3A3CC40385}" type="datetime1">
              <a:rPr lang="en-GB" smtClean="0"/>
              <a:t>31/01/2022</a:t>
            </a:fld>
            <a:endParaRPr lang="en-GB"/>
          </a:p>
        </p:txBody>
      </p:sp>
      <p:sp>
        <p:nvSpPr>
          <p:cNvPr id="5" name="Footer Placeholder 4">
            <a:extLst>
              <a:ext uri="{FF2B5EF4-FFF2-40B4-BE49-F238E27FC236}">
                <a16:creationId xmlns:a16="http://schemas.microsoft.com/office/drawing/2014/main" id="{F930D2BD-75E5-4A9E-8883-CB109F54B762}"/>
              </a:ext>
            </a:extLst>
          </p:cNvPr>
          <p:cNvSpPr>
            <a:spLocks noGrp="1"/>
          </p:cNvSpPr>
          <p:nvPr>
            <p:ph type="ftr" sz="quarter" idx="11"/>
          </p:nvPr>
        </p:nvSpPr>
        <p:spPr/>
        <p:txBody>
          <a:bodyPr/>
          <a:lstStyle/>
          <a:p>
            <a:r>
              <a:rPr lang="en-US"/>
              <a:t>Machine Learning for Automation(DISIM)</a:t>
            </a:r>
            <a:endParaRPr lang="en-GB"/>
          </a:p>
        </p:txBody>
      </p:sp>
      <p:sp>
        <p:nvSpPr>
          <p:cNvPr id="6" name="Slide Number Placeholder 5">
            <a:extLst>
              <a:ext uri="{FF2B5EF4-FFF2-40B4-BE49-F238E27FC236}">
                <a16:creationId xmlns:a16="http://schemas.microsoft.com/office/drawing/2014/main" id="{9EBBB35C-45AA-4C6F-A8B7-3971549B5DB6}"/>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348399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4C3D-CE28-4879-9E13-6E3A3F8989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896A99-5E73-4C79-A09F-412E0148E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9F61F50-1CDE-4F54-9145-F4DB2E5D3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0D4F8E4-3262-490C-A6D4-B91C7CCE9288}"/>
              </a:ext>
            </a:extLst>
          </p:cNvPr>
          <p:cNvSpPr>
            <a:spLocks noGrp="1"/>
          </p:cNvSpPr>
          <p:nvPr>
            <p:ph type="dt" sz="half" idx="10"/>
          </p:nvPr>
        </p:nvSpPr>
        <p:spPr/>
        <p:txBody>
          <a:bodyPr/>
          <a:lstStyle/>
          <a:p>
            <a:fld id="{3BA1839C-1261-43B9-81AA-A50C03105F39}" type="datetime1">
              <a:rPr lang="en-GB" smtClean="0"/>
              <a:t>31/01/2022</a:t>
            </a:fld>
            <a:endParaRPr lang="en-GB"/>
          </a:p>
        </p:txBody>
      </p:sp>
      <p:sp>
        <p:nvSpPr>
          <p:cNvPr id="6" name="Footer Placeholder 5">
            <a:extLst>
              <a:ext uri="{FF2B5EF4-FFF2-40B4-BE49-F238E27FC236}">
                <a16:creationId xmlns:a16="http://schemas.microsoft.com/office/drawing/2014/main" id="{345C6AA5-F1ED-44E7-9338-29C7E2E32B30}"/>
              </a:ext>
            </a:extLst>
          </p:cNvPr>
          <p:cNvSpPr>
            <a:spLocks noGrp="1"/>
          </p:cNvSpPr>
          <p:nvPr>
            <p:ph type="ftr" sz="quarter" idx="11"/>
          </p:nvPr>
        </p:nvSpPr>
        <p:spPr/>
        <p:txBody>
          <a:bodyPr/>
          <a:lstStyle/>
          <a:p>
            <a:r>
              <a:rPr lang="en-US"/>
              <a:t>Machine Learning for Automation(DISIM)</a:t>
            </a:r>
            <a:endParaRPr lang="en-GB"/>
          </a:p>
        </p:txBody>
      </p:sp>
      <p:sp>
        <p:nvSpPr>
          <p:cNvPr id="7" name="Slide Number Placeholder 6">
            <a:extLst>
              <a:ext uri="{FF2B5EF4-FFF2-40B4-BE49-F238E27FC236}">
                <a16:creationId xmlns:a16="http://schemas.microsoft.com/office/drawing/2014/main" id="{E84A1E96-DDDA-4C75-A3CB-42EC6797D9C7}"/>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3549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5551-3E84-4B03-9468-22B553E6E0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8A2486-949A-462D-A4D2-672E90E031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F61FA-C432-4BAD-B2D4-46A6E6626B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A05179-B45E-4E0F-819E-2E6E3152B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CD0812-719F-453F-BDDC-880BE6259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837755A-D224-436D-8A96-FC601F76CA64}"/>
              </a:ext>
            </a:extLst>
          </p:cNvPr>
          <p:cNvSpPr>
            <a:spLocks noGrp="1"/>
          </p:cNvSpPr>
          <p:nvPr>
            <p:ph type="dt" sz="half" idx="10"/>
          </p:nvPr>
        </p:nvSpPr>
        <p:spPr/>
        <p:txBody>
          <a:bodyPr/>
          <a:lstStyle/>
          <a:p>
            <a:fld id="{DFE5F2A1-D124-4019-828A-4822E2A3CADF}" type="datetime1">
              <a:rPr lang="en-GB" smtClean="0"/>
              <a:t>31/01/2022</a:t>
            </a:fld>
            <a:endParaRPr lang="en-GB"/>
          </a:p>
        </p:txBody>
      </p:sp>
      <p:sp>
        <p:nvSpPr>
          <p:cNvPr id="8" name="Footer Placeholder 7">
            <a:extLst>
              <a:ext uri="{FF2B5EF4-FFF2-40B4-BE49-F238E27FC236}">
                <a16:creationId xmlns:a16="http://schemas.microsoft.com/office/drawing/2014/main" id="{9A19DB56-E41E-4BA8-B0BA-9BB70C1E8DC1}"/>
              </a:ext>
            </a:extLst>
          </p:cNvPr>
          <p:cNvSpPr>
            <a:spLocks noGrp="1"/>
          </p:cNvSpPr>
          <p:nvPr>
            <p:ph type="ftr" sz="quarter" idx="11"/>
          </p:nvPr>
        </p:nvSpPr>
        <p:spPr/>
        <p:txBody>
          <a:bodyPr/>
          <a:lstStyle/>
          <a:p>
            <a:r>
              <a:rPr lang="en-US"/>
              <a:t>Machine Learning for Automation(DISIM)</a:t>
            </a:r>
            <a:endParaRPr lang="en-GB"/>
          </a:p>
        </p:txBody>
      </p:sp>
      <p:sp>
        <p:nvSpPr>
          <p:cNvPr id="9" name="Slide Number Placeholder 8">
            <a:extLst>
              <a:ext uri="{FF2B5EF4-FFF2-40B4-BE49-F238E27FC236}">
                <a16:creationId xmlns:a16="http://schemas.microsoft.com/office/drawing/2014/main" id="{BA21869C-7974-49B3-953B-04F15E50580E}"/>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109361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63EC-D408-471F-A468-A770CB9380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38A2C4-3F1A-4B58-8412-4500F5B68CA9}"/>
              </a:ext>
            </a:extLst>
          </p:cNvPr>
          <p:cNvSpPr>
            <a:spLocks noGrp="1"/>
          </p:cNvSpPr>
          <p:nvPr>
            <p:ph type="dt" sz="half" idx="10"/>
          </p:nvPr>
        </p:nvSpPr>
        <p:spPr/>
        <p:txBody>
          <a:bodyPr/>
          <a:lstStyle/>
          <a:p>
            <a:fld id="{9F308369-D889-4A48-B68E-C4619FF07DC3}" type="datetime1">
              <a:rPr lang="en-GB" smtClean="0"/>
              <a:t>31/01/2022</a:t>
            </a:fld>
            <a:endParaRPr lang="en-GB"/>
          </a:p>
        </p:txBody>
      </p:sp>
      <p:sp>
        <p:nvSpPr>
          <p:cNvPr id="4" name="Footer Placeholder 3">
            <a:extLst>
              <a:ext uri="{FF2B5EF4-FFF2-40B4-BE49-F238E27FC236}">
                <a16:creationId xmlns:a16="http://schemas.microsoft.com/office/drawing/2014/main" id="{0C7DA672-3846-4EB2-BD9F-5E29FE81606A}"/>
              </a:ext>
            </a:extLst>
          </p:cNvPr>
          <p:cNvSpPr>
            <a:spLocks noGrp="1"/>
          </p:cNvSpPr>
          <p:nvPr>
            <p:ph type="ftr" sz="quarter" idx="11"/>
          </p:nvPr>
        </p:nvSpPr>
        <p:spPr/>
        <p:txBody>
          <a:bodyPr/>
          <a:lstStyle/>
          <a:p>
            <a:r>
              <a:rPr lang="en-US"/>
              <a:t>Machine Learning for Automation(DISIM)</a:t>
            </a:r>
            <a:endParaRPr lang="en-GB"/>
          </a:p>
        </p:txBody>
      </p:sp>
      <p:sp>
        <p:nvSpPr>
          <p:cNvPr id="5" name="Slide Number Placeholder 4">
            <a:extLst>
              <a:ext uri="{FF2B5EF4-FFF2-40B4-BE49-F238E27FC236}">
                <a16:creationId xmlns:a16="http://schemas.microsoft.com/office/drawing/2014/main" id="{20A90C62-2017-4344-BE63-DB0BACCB5C1C}"/>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40350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DA250-AD51-4A4A-89B5-7D675A27269A}"/>
              </a:ext>
            </a:extLst>
          </p:cNvPr>
          <p:cNvSpPr>
            <a:spLocks noGrp="1"/>
          </p:cNvSpPr>
          <p:nvPr>
            <p:ph type="dt" sz="half" idx="10"/>
          </p:nvPr>
        </p:nvSpPr>
        <p:spPr/>
        <p:txBody>
          <a:bodyPr/>
          <a:lstStyle/>
          <a:p>
            <a:fld id="{C12F1FC2-E2AE-4BDE-A81A-EBB5F564FBDB}" type="datetime1">
              <a:rPr lang="en-GB" smtClean="0"/>
              <a:t>31/01/2022</a:t>
            </a:fld>
            <a:endParaRPr lang="en-GB"/>
          </a:p>
        </p:txBody>
      </p:sp>
      <p:sp>
        <p:nvSpPr>
          <p:cNvPr id="3" name="Footer Placeholder 2">
            <a:extLst>
              <a:ext uri="{FF2B5EF4-FFF2-40B4-BE49-F238E27FC236}">
                <a16:creationId xmlns:a16="http://schemas.microsoft.com/office/drawing/2014/main" id="{29A84EDE-5D74-4F1D-B256-FA3D46BBFE75}"/>
              </a:ext>
            </a:extLst>
          </p:cNvPr>
          <p:cNvSpPr>
            <a:spLocks noGrp="1"/>
          </p:cNvSpPr>
          <p:nvPr>
            <p:ph type="ftr" sz="quarter" idx="11"/>
          </p:nvPr>
        </p:nvSpPr>
        <p:spPr/>
        <p:txBody>
          <a:bodyPr/>
          <a:lstStyle/>
          <a:p>
            <a:r>
              <a:rPr lang="en-US"/>
              <a:t>Machine Learning for Automation(DISIM)</a:t>
            </a:r>
            <a:endParaRPr lang="en-GB"/>
          </a:p>
        </p:txBody>
      </p:sp>
      <p:sp>
        <p:nvSpPr>
          <p:cNvPr id="4" name="Slide Number Placeholder 3">
            <a:extLst>
              <a:ext uri="{FF2B5EF4-FFF2-40B4-BE49-F238E27FC236}">
                <a16:creationId xmlns:a16="http://schemas.microsoft.com/office/drawing/2014/main" id="{3A632444-3723-485F-BF46-1E3C1449BE62}"/>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387975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0C75-69C4-4C79-8125-B1A8DAFCB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265E73-C4AE-4F3C-9C19-114119999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F8A08E-3FFF-4B85-82E0-0EBEF530B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1DD4E-C8A4-41B8-9C28-BF7D05ED1E95}"/>
              </a:ext>
            </a:extLst>
          </p:cNvPr>
          <p:cNvSpPr>
            <a:spLocks noGrp="1"/>
          </p:cNvSpPr>
          <p:nvPr>
            <p:ph type="dt" sz="half" idx="10"/>
          </p:nvPr>
        </p:nvSpPr>
        <p:spPr/>
        <p:txBody>
          <a:bodyPr/>
          <a:lstStyle/>
          <a:p>
            <a:fld id="{CFDA5F03-8198-46EA-933A-C7B1169022B6}" type="datetime1">
              <a:rPr lang="en-GB" smtClean="0"/>
              <a:t>31/01/2022</a:t>
            </a:fld>
            <a:endParaRPr lang="en-GB"/>
          </a:p>
        </p:txBody>
      </p:sp>
      <p:sp>
        <p:nvSpPr>
          <p:cNvPr id="6" name="Footer Placeholder 5">
            <a:extLst>
              <a:ext uri="{FF2B5EF4-FFF2-40B4-BE49-F238E27FC236}">
                <a16:creationId xmlns:a16="http://schemas.microsoft.com/office/drawing/2014/main" id="{CEFC9ECB-5E50-488E-9E38-88946DD6C4D1}"/>
              </a:ext>
            </a:extLst>
          </p:cNvPr>
          <p:cNvSpPr>
            <a:spLocks noGrp="1"/>
          </p:cNvSpPr>
          <p:nvPr>
            <p:ph type="ftr" sz="quarter" idx="11"/>
          </p:nvPr>
        </p:nvSpPr>
        <p:spPr/>
        <p:txBody>
          <a:bodyPr/>
          <a:lstStyle/>
          <a:p>
            <a:r>
              <a:rPr lang="en-US"/>
              <a:t>Machine Learning for Automation(DISIM)</a:t>
            </a:r>
            <a:endParaRPr lang="en-GB"/>
          </a:p>
        </p:txBody>
      </p:sp>
      <p:sp>
        <p:nvSpPr>
          <p:cNvPr id="7" name="Slide Number Placeholder 6">
            <a:extLst>
              <a:ext uri="{FF2B5EF4-FFF2-40B4-BE49-F238E27FC236}">
                <a16:creationId xmlns:a16="http://schemas.microsoft.com/office/drawing/2014/main" id="{1BBD9202-A036-48C2-877B-32C24B88D54A}"/>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166067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BE83-61A9-4C42-A8AE-1E09BF887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91F48C-4659-4001-A0BA-716585AAA5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A8EBCD-944D-4FA0-B797-76FE24523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FE0F5-7506-4494-A9F3-5FA0882B7697}"/>
              </a:ext>
            </a:extLst>
          </p:cNvPr>
          <p:cNvSpPr>
            <a:spLocks noGrp="1"/>
          </p:cNvSpPr>
          <p:nvPr>
            <p:ph type="dt" sz="half" idx="10"/>
          </p:nvPr>
        </p:nvSpPr>
        <p:spPr/>
        <p:txBody>
          <a:bodyPr/>
          <a:lstStyle/>
          <a:p>
            <a:fld id="{1E0C21D7-8D61-4F1E-A0AC-F3F72FA7D1CA}" type="datetime1">
              <a:rPr lang="en-GB" smtClean="0"/>
              <a:t>31/01/2022</a:t>
            </a:fld>
            <a:endParaRPr lang="en-GB"/>
          </a:p>
        </p:txBody>
      </p:sp>
      <p:sp>
        <p:nvSpPr>
          <p:cNvPr id="6" name="Footer Placeholder 5">
            <a:extLst>
              <a:ext uri="{FF2B5EF4-FFF2-40B4-BE49-F238E27FC236}">
                <a16:creationId xmlns:a16="http://schemas.microsoft.com/office/drawing/2014/main" id="{A3B5CC0F-5A0F-4D52-B509-B9BBE215C900}"/>
              </a:ext>
            </a:extLst>
          </p:cNvPr>
          <p:cNvSpPr>
            <a:spLocks noGrp="1"/>
          </p:cNvSpPr>
          <p:nvPr>
            <p:ph type="ftr" sz="quarter" idx="11"/>
          </p:nvPr>
        </p:nvSpPr>
        <p:spPr/>
        <p:txBody>
          <a:bodyPr/>
          <a:lstStyle/>
          <a:p>
            <a:r>
              <a:rPr lang="en-US"/>
              <a:t>Machine Learning for Automation(DISIM)</a:t>
            </a:r>
            <a:endParaRPr lang="en-GB"/>
          </a:p>
        </p:txBody>
      </p:sp>
      <p:sp>
        <p:nvSpPr>
          <p:cNvPr id="7" name="Slide Number Placeholder 6">
            <a:extLst>
              <a:ext uri="{FF2B5EF4-FFF2-40B4-BE49-F238E27FC236}">
                <a16:creationId xmlns:a16="http://schemas.microsoft.com/office/drawing/2014/main" id="{006F81F5-5CDF-4CBF-9E55-7F4E043591BA}"/>
              </a:ext>
            </a:extLst>
          </p:cNvPr>
          <p:cNvSpPr>
            <a:spLocks noGrp="1"/>
          </p:cNvSpPr>
          <p:nvPr>
            <p:ph type="sldNum" sz="quarter" idx="12"/>
          </p:nvPr>
        </p:nvSpPr>
        <p:spPr/>
        <p:txBody>
          <a:bodyPr/>
          <a:lstStyle/>
          <a:p>
            <a:fld id="{7C35BE87-8D49-429B-95E5-09F2868D18BB}" type="slidenum">
              <a:rPr lang="en-GB" smtClean="0"/>
              <a:t>‹#›</a:t>
            </a:fld>
            <a:endParaRPr lang="en-GB"/>
          </a:p>
        </p:txBody>
      </p:sp>
    </p:spTree>
    <p:extLst>
      <p:ext uri="{BB962C8B-B14F-4D97-AF65-F5344CB8AC3E}">
        <p14:creationId xmlns:p14="http://schemas.microsoft.com/office/powerpoint/2010/main" val="209469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C5818-D722-41C1-B9C5-FB9BC5D0C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A01578-BCC8-49F0-8EC5-F62066A511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B990F6-8B77-4E61-B240-9DA411395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3AF3D-C017-4474-8BC4-D42679961F5D}" type="datetime1">
              <a:rPr lang="en-GB" smtClean="0"/>
              <a:t>31/01/2022</a:t>
            </a:fld>
            <a:endParaRPr lang="en-GB"/>
          </a:p>
        </p:txBody>
      </p:sp>
      <p:sp>
        <p:nvSpPr>
          <p:cNvPr id="5" name="Footer Placeholder 4">
            <a:extLst>
              <a:ext uri="{FF2B5EF4-FFF2-40B4-BE49-F238E27FC236}">
                <a16:creationId xmlns:a16="http://schemas.microsoft.com/office/drawing/2014/main" id="{8EBEC0AA-630E-467E-A25F-04BA9453B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Machine Learning for Automation(DISIM)</a:t>
            </a:r>
            <a:endParaRPr lang="en-GB"/>
          </a:p>
        </p:txBody>
      </p:sp>
      <p:sp>
        <p:nvSpPr>
          <p:cNvPr id="6" name="Slide Number Placeholder 5">
            <a:extLst>
              <a:ext uri="{FF2B5EF4-FFF2-40B4-BE49-F238E27FC236}">
                <a16:creationId xmlns:a16="http://schemas.microsoft.com/office/drawing/2014/main" id="{84F43D2F-42AF-4651-88AD-91D408240E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5BE87-8D49-429B-95E5-09F2868D18BB}" type="slidenum">
              <a:rPr lang="en-GB" smtClean="0"/>
              <a:t>‹#›</a:t>
            </a:fld>
            <a:endParaRPr lang="en-GB"/>
          </a:p>
        </p:txBody>
      </p:sp>
    </p:spTree>
    <p:extLst>
      <p:ext uri="{BB962C8B-B14F-4D97-AF65-F5344CB8AC3E}">
        <p14:creationId xmlns:p14="http://schemas.microsoft.com/office/powerpoint/2010/main" val="254764483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122BE-C4C2-4EAD-9660-71FAE05F854A}"/>
              </a:ext>
            </a:extLst>
          </p:cNvPr>
          <p:cNvSpPr>
            <a:spLocks noGrp="1"/>
          </p:cNvSpPr>
          <p:nvPr>
            <p:ph type="ctrTitle"/>
          </p:nvPr>
        </p:nvSpPr>
        <p:spPr>
          <a:xfrm>
            <a:off x="1094096" y="566610"/>
            <a:ext cx="5238466" cy="2991416"/>
          </a:xfrm>
        </p:spPr>
        <p:txBody>
          <a:bodyPr anchor="b">
            <a:normAutofit/>
          </a:bodyPr>
          <a:lstStyle/>
          <a:p>
            <a:pPr algn="l"/>
            <a:r>
              <a:rPr lang="en-US" dirty="0"/>
              <a:t>COMMENT  SPAM FILTERING</a:t>
            </a:r>
            <a:br>
              <a:rPr lang="en-US" dirty="0"/>
            </a:br>
            <a:r>
              <a:rPr lang="en-US" dirty="0"/>
              <a:t>ON YOUTUBE</a:t>
            </a:r>
            <a:endParaRPr lang="en-GB" dirty="0"/>
          </a:p>
        </p:txBody>
      </p:sp>
      <p:sp>
        <p:nvSpPr>
          <p:cNvPr id="3" name="Subtitle 2">
            <a:extLst>
              <a:ext uri="{FF2B5EF4-FFF2-40B4-BE49-F238E27FC236}">
                <a16:creationId xmlns:a16="http://schemas.microsoft.com/office/drawing/2014/main" id="{2E372F9A-F613-4495-8552-3E3C3B348BD8}"/>
              </a:ext>
            </a:extLst>
          </p:cNvPr>
          <p:cNvSpPr>
            <a:spLocks noGrp="1"/>
          </p:cNvSpPr>
          <p:nvPr>
            <p:ph type="subTitle" idx="1"/>
          </p:nvPr>
        </p:nvSpPr>
        <p:spPr>
          <a:xfrm>
            <a:off x="1094096" y="4815841"/>
            <a:ext cx="4167115" cy="1767839"/>
          </a:xfrm>
        </p:spPr>
        <p:txBody>
          <a:bodyPr anchor="t">
            <a:normAutofit fontScale="62500" lnSpcReduction="20000"/>
          </a:bodyPr>
          <a:lstStyle/>
          <a:p>
            <a:pPr algn="l"/>
            <a:endParaRPr lang="en-US" dirty="0"/>
          </a:p>
          <a:p>
            <a:pPr algn="l"/>
            <a:endParaRPr lang="en-US" dirty="0"/>
          </a:p>
          <a:p>
            <a:pPr algn="l"/>
            <a:endParaRPr lang="en-US" dirty="0"/>
          </a:p>
          <a:p>
            <a:pPr algn="l"/>
            <a:endParaRPr lang="en-US" dirty="0"/>
          </a:p>
          <a:p>
            <a:pPr algn="l"/>
            <a:endParaRPr lang="en-US" dirty="0"/>
          </a:p>
          <a:p>
            <a:pPr algn="l"/>
            <a:r>
              <a:rPr lang="en-US" dirty="0"/>
              <a:t>Awal Muhammad UMAR </a:t>
            </a:r>
            <a:endParaRPr lang="en-GB" dirty="0"/>
          </a:p>
        </p:txBody>
      </p:sp>
      <p:sp>
        <p:nvSpPr>
          <p:cNvPr id="4" name="Footer Placeholder 3">
            <a:extLst>
              <a:ext uri="{FF2B5EF4-FFF2-40B4-BE49-F238E27FC236}">
                <a16:creationId xmlns:a16="http://schemas.microsoft.com/office/drawing/2014/main" id="{EC8245C8-2368-49E9-BF9C-EF8EAA952C85}"/>
              </a:ext>
            </a:extLst>
          </p:cNvPr>
          <p:cNvSpPr>
            <a:spLocks noGrp="1"/>
          </p:cNvSpPr>
          <p:nvPr>
            <p:ph type="ftr" sz="quarter" idx="11"/>
          </p:nvPr>
        </p:nvSpPr>
        <p:spPr>
          <a:xfrm>
            <a:off x="7872984" y="384048"/>
            <a:ext cx="3877056" cy="365125"/>
          </a:xfrm>
        </p:spPr>
        <p:txBody>
          <a:bodyPr>
            <a:normAutofit/>
          </a:bodyPr>
          <a:lstStyle/>
          <a:p>
            <a:pPr algn="r">
              <a:spcAft>
                <a:spcPts val="600"/>
              </a:spcAft>
            </a:pPr>
            <a:r>
              <a:rPr lang="en-US" sz="1100">
                <a:solidFill>
                  <a:schemeClr val="tx1">
                    <a:alpha val="80000"/>
                  </a:schemeClr>
                </a:solidFill>
              </a:rPr>
              <a:t>Machine Learning for Automation(DISIM)</a:t>
            </a:r>
            <a:endParaRPr lang="en-GB" sz="1100">
              <a:solidFill>
                <a:schemeClr val="tx1">
                  <a:alpha val="80000"/>
                </a:schemeClr>
              </a:solidFill>
            </a:endParaRPr>
          </a:p>
        </p:txBody>
      </p:sp>
      <p:sp>
        <p:nvSpPr>
          <p:cNvPr id="14"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Logo&#10;&#10;Description automatically generated">
            <a:extLst>
              <a:ext uri="{FF2B5EF4-FFF2-40B4-BE49-F238E27FC236}">
                <a16:creationId xmlns:a16="http://schemas.microsoft.com/office/drawing/2014/main" id="{73ED34B2-FF55-4789-BC22-F69B8C6DB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1503" y="2129307"/>
            <a:ext cx="3217333" cy="3217333"/>
          </a:xfrm>
          <a:prstGeom prst="rect">
            <a:avLst/>
          </a:prstGeom>
        </p:spPr>
      </p:pic>
      <p:sp>
        <p:nvSpPr>
          <p:cNvPr id="5" name="Slide Number Placeholder 4">
            <a:extLst>
              <a:ext uri="{FF2B5EF4-FFF2-40B4-BE49-F238E27FC236}">
                <a16:creationId xmlns:a16="http://schemas.microsoft.com/office/drawing/2014/main" id="{6B2CAAC4-AD00-434A-93D0-3D3A9A028BEA}"/>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chor="ctr">
            <a:normAutofit/>
          </a:bodyPr>
          <a:lstStyle/>
          <a:p>
            <a:pPr algn="ctr">
              <a:spcAft>
                <a:spcPts val="600"/>
              </a:spcAft>
            </a:pPr>
            <a:fld id="{7C35BE87-8D49-429B-95E5-09F2868D18BB}" type="slidenum">
              <a:rPr lang="en-GB">
                <a:solidFill>
                  <a:schemeClr val="bg1"/>
                </a:solidFill>
              </a:rPr>
              <a:pPr algn="ctr">
                <a:spcAft>
                  <a:spcPts val="600"/>
                </a:spcAft>
              </a:pPr>
              <a:t>1</a:t>
            </a:fld>
            <a:endParaRPr lang="en-GB">
              <a:solidFill>
                <a:schemeClr val="bg1"/>
              </a:solidFill>
            </a:endParaRPr>
          </a:p>
        </p:txBody>
      </p:sp>
    </p:spTree>
    <p:extLst>
      <p:ext uri="{BB962C8B-B14F-4D97-AF65-F5344CB8AC3E}">
        <p14:creationId xmlns:p14="http://schemas.microsoft.com/office/powerpoint/2010/main" val="1624443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19DF-CE81-4293-B037-6286E89685FF}"/>
              </a:ext>
            </a:extLst>
          </p:cNvPr>
          <p:cNvSpPr>
            <a:spLocks noGrp="1"/>
          </p:cNvSpPr>
          <p:nvPr>
            <p:ph type="title"/>
          </p:nvPr>
        </p:nvSpPr>
        <p:spPr>
          <a:xfrm>
            <a:off x="1295402" y="503961"/>
            <a:ext cx="9601196" cy="1303867"/>
          </a:xfrm>
        </p:spPr>
        <p:txBody>
          <a:bodyPr>
            <a:normAutofit/>
          </a:bodyPr>
          <a:lstStyle/>
          <a:p>
            <a:r>
              <a:rPr lang="en-US" b="1" dirty="0"/>
              <a:t>Conclusion</a:t>
            </a:r>
            <a:endParaRPr lang="en-GB" b="1" dirty="0"/>
          </a:p>
        </p:txBody>
      </p:sp>
      <p:sp>
        <p:nvSpPr>
          <p:cNvPr id="3" name="Content Placeholder 2">
            <a:extLst>
              <a:ext uri="{FF2B5EF4-FFF2-40B4-BE49-F238E27FC236}">
                <a16:creationId xmlns:a16="http://schemas.microsoft.com/office/drawing/2014/main" id="{67999B31-286E-412D-B490-A5BA50515EE0}"/>
              </a:ext>
            </a:extLst>
          </p:cNvPr>
          <p:cNvSpPr>
            <a:spLocks noGrp="1"/>
          </p:cNvSpPr>
          <p:nvPr>
            <p:ph idx="1"/>
          </p:nvPr>
        </p:nvSpPr>
        <p:spPr>
          <a:xfrm>
            <a:off x="1024053" y="1913467"/>
            <a:ext cx="9601196" cy="3318936"/>
          </a:xfrm>
        </p:spPr>
        <p:txBody>
          <a:bodyPr>
            <a:normAutofit fontScale="92500" lnSpcReduction="10000"/>
          </a:bodyPr>
          <a:lstStyle/>
          <a:p>
            <a:pPr marL="0" indent="0">
              <a:buNone/>
            </a:pPr>
            <a:endParaRPr lang="en-US" dirty="0"/>
          </a:p>
          <a:p>
            <a:r>
              <a:rPr lang="en-GB" dirty="0"/>
              <a:t>The techniques above-mentioned has a reasonable percentage of spam and ham rate. </a:t>
            </a:r>
            <a:endParaRPr lang="en-US" dirty="0"/>
          </a:p>
          <a:p>
            <a:r>
              <a:rPr lang="en-US" dirty="0"/>
              <a:t>The best technique for classifying spam comment are the Bernoulli NB, </a:t>
            </a:r>
            <a:r>
              <a:rPr lang="en-US" dirty="0" err="1"/>
              <a:t>MultiNomialNB</a:t>
            </a:r>
            <a:r>
              <a:rPr lang="en-US" dirty="0"/>
              <a:t>, CART, Logistics Regression, Random Forest, SVM-Linear, SVM- Gaussian</a:t>
            </a:r>
            <a:r>
              <a:rPr lang="en-GB" dirty="0"/>
              <a:t>.</a:t>
            </a:r>
          </a:p>
          <a:p>
            <a:r>
              <a:rPr lang="en-US" dirty="0"/>
              <a:t>It can be seen that the </a:t>
            </a:r>
            <a:r>
              <a:rPr lang="en-US" dirty="0" err="1"/>
              <a:t>KNNeighbor</a:t>
            </a:r>
            <a:r>
              <a:rPr lang="en-US" dirty="0"/>
              <a:t> continuously has a worse performance rate at the bottom.</a:t>
            </a:r>
          </a:p>
          <a:p>
            <a:endParaRPr lang="en-GB" dirty="0"/>
          </a:p>
        </p:txBody>
      </p:sp>
      <p:sp>
        <p:nvSpPr>
          <p:cNvPr id="4" name="Footer Placeholder 3">
            <a:extLst>
              <a:ext uri="{FF2B5EF4-FFF2-40B4-BE49-F238E27FC236}">
                <a16:creationId xmlns:a16="http://schemas.microsoft.com/office/drawing/2014/main" id="{ED35B77B-56D4-46E3-98BF-5EDC73EF3264}"/>
              </a:ext>
            </a:extLst>
          </p:cNvPr>
          <p:cNvSpPr>
            <a:spLocks noGrp="1"/>
          </p:cNvSpPr>
          <p:nvPr>
            <p:ph type="ftr" sz="quarter" idx="11"/>
          </p:nvPr>
        </p:nvSpPr>
        <p:spPr/>
        <p:txBody>
          <a:bodyPr/>
          <a:lstStyle/>
          <a:p>
            <a:r>
              <a:rPr lang="en-US"/>
              <a:t>Machine Learning for Automation(DISIM)</a:t>
            </a:r>
            <a:endParaRPr lang="en-GB"/>
          </a:p>
        </p:txBody>
      </p:sp>
      <p:sp>
        <p:nvSpPr>
          <p:cNvPr id="5" name="Slide Number Placeholder 4">
            <a:extLst>
              <a:ext uri="{FF2B5EF4-FFF2-40B4-BE49-F238E27FC236}">
                <a16:creationId xmlns:a16="http://schemas.microsoft.com/office/drawing/2014/main" id="{F4D08677-DDA1-476B-A92D-0F0A014A5450}"/>
              </a:ext>
            </a:extLst>
          </p:cNvPr>
          <p:cNvSpPr>
            <a:spLocks noGrp="1"/>
          </p:cNvSpPr>
          <p:nvPr>
            <p:ph type="sldNum" sz="quarter" idx="12"/>
          </p:nvPr>
        </p:nvSpPr>
        <p:spPr/>
        <p:txBody>
          <a:bodyPr/>
          <a:lstStyle/>
          <a:p>
            <a:fld id="{7C35BE87-8D49-429B-95E5-09F2868D18BB}" type="slidenum">
              <a:rPr lang="en-GB" smtClean="0"/>
              <a:t>10</a:t>
            </a:fld>
            <a:endParaRPr lang="en-GB"/>
          </a:p>
        </p:txBody>
      </p:sp>
      <p:pic>
        <p:nvPicPr>
          <p:cNvPr id="6" name="Picture 5" descr="Logo&#10;&#10;Description automatically generated">
            <a:extLst>
              <a:ext uri="{FF2B5EF4-FFF2-40B4-BE49-F238E27FC236}">
                <a16:creationId xmlns:a16="http://schemas.microsoft.com/office/drawing/2014/main" id="{5EBB962A-A2B6-4519-A423-7BB4D72D9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901" y="609600"/>
            <a:ext cx="1514776" cy="1092591"/>
          </a:xfrm>
          <a:prstGeom prst="rect">
            <a:avLst/>
          </a:prstGeom>
        </p:spPr>
      </p:pic>
    </p:spTree>
    <p:extLst>
      <p:ext uri="{BB962C8B-B14F-4D97-AF65-F5344CB8AC3E}">
        <p14:creationId xmlns:p14="http://schemas.microsoft.com/office/powerpoint/2010/main" val="187213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8128-FEA5-48B5-88A9-39795073C457}"/>
              </a:ext>
            </a:extLst>
          </p:cNvPr>
          <p:cNvSpPr>
            <a:spLocks noGrp="1"/>
          </p:cNvSpPr>
          <p:nvPr>
            <p:ph type="title"/>
          </p:nvPr>
        </p:nvSpPr>
        <p:spPr>
          <a:xfrm>
            <a:off x="1302026" y="320675"/>
            <a:ext cx="10515600" cy="1325563"/>
          </a:xfrm>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8411B179-CBCC-4E51-9BDE-63AEC48DC687}"/>
              </a:ext>
            </a:extLst>
          </p:cNvPr>
          <p:cNvSpPr>
            <a:spLocks noGrp="1"/>
          </p:cNvSpPr>
          <p:nvPr>
            <p:ph idx="1"/>
          </p:nvPr>
        </p:nvSpPr>
        <p:spPr/>
        <p:txBody>
          <a:bodyPr>
            <a:normAutofit/>
          </a:bodyPr>
          <a:lstStyle/>
          <a:p>
            <a:r>
              <a:rPr lang="en-US" sz="1800" b="0" i="0" dirty="0">
                <a:solidFill>
                  <a:srgbClr val="000000"/>
                </a:solidFill>
                <a:effectLst/>
                <a:latin typeface="Times-Roman"/>
              </a:rPr>
              <a:t>T. Almeida, J. Almeida, and A. </a:t>
            </a:r>
            <a:r>
              <a:rPr lang="en-US" sz="1800" b="0" i="0" dirty="0" err="1">
                <a:solidFill>
                  <a:srgbClr val="000000"/>
                </a:solidFill>
                <a:effectLst/>
                <a:latin typeface="Times-Roman"/>
              </a:rPr>
              <a:t>Yamakami</a:t>
            </a:r>
            <a:r>
              <a:rPr lang="en-US" sz="1800" b="0" i="0" dirty="0">
                <a:solidFill>
                  <a:srgbClr val="000000"/>
                </a:solidFill>
                <a:effectLst/>
                <a:latin typeface="Times-Roman"/>
              </a:rPr>
              <a:t>, “Spam filtering: How the dimensionality reduction affects the accuracy of naive bayes classifiers,” </a:t>
            </a:r>
            <a:r>
              <a:rPr lang="en-US" sz="1800" b="0" i="1" dirty="0">
                <a:solidFill>
                  <a:srgbClr val="000000"/>
                </a:solidFill>
                <a:effectLst/>
                <a:latin typeface="Times-Italic"/>
              </a:rPr>
              <a:t>Journal of Internet Services and Applications, JISA’11</a:t>
            </a:r>
            <a:r>
              <a:rPr lang="en-US" sz="1800" b="0" i="0" dirty="0">
                <a:solidFill>
                  <a:srgbClr val="000000"/>
                </a:solidFill>
                <a:effectLst/>
                <a:latin typeface="Times-Roman"/>
              </a:rPr>
              <a:t>, vol. 1, no. 3, pp. 183–200, 2011.</a:t>
            </a:r>
            <a:r>
              <a:rPr lang="en-US" sz="1800" dirty="0"/>
              <a:t> </a:t>
            </a:r>
          </a:p>
          <a:p>
            <a:r>
              <a:rPr lang="en-US" sz="1800" b="0" i="0" dirty="0">
                <a:solidFill>
                  <a:srgbClr val="000000"/>
                </a:solidFill>
                <a:effectLst/>
                <a:latin typeface="Times-Roman"/>
              </a:rPr>
              <a:t>T.C. Alberto, J. V. </a:t>
            </a:r>
            <a:r>
              <a:rPr lang="en-US" sz="1800" b="0" i="0" dirty="0" err="1">
                <a:solidFill>
                  <a:srgbClr val="000000"/>
                </a:solidFill>
                <a:effectLst/>
                <a:latin typeface="Times-Roman"/>
              </a:rPr>
              <a:t>Lochter</a:t>
            </a:r>
            <a:r>
              <a:rPr lang="en-US" sz="1800" b="0" i="0" dirty="0">
                <a:solidFill>
                  <a:srgbClr val="000000"/>
                </a:solidFill>
                <a:effectLst/>
                <a:latin typeface="Times-Roman"/>
              </a:rPr>
              <a:t>, T. A. </a:t>
            </a:r>
            <a:r>
              <a:rPr lang="en-US" sz="1800" b="0" i="0" dirty="0">
                <a:effectLst/>
                <a:latin typeface="Times-Roman"/>
              </a:rPr>
              <a:t>Almeida ´Department of Computer Science, Federal University of Sao Carlos, “</a:t>
            </a:r>
            <a:r>
              <a:rPr lang="en-US" sz="1800" b="0" i="1" dirty="0" err="1">
                <a:effectLst/>
                <a:latin typeface="Times-Roman"/>
              </a:rPr>
              <a:t>TubeSpam</a:t>
            </a:r>
            <a:r>
              <a:rPr lang="en-US" sz="1800" b="0" i="1" dirty="0">
                <a:effectLst/>
                <a:latin typeface="Times-Roman"/>
              </a:rPr>
              <a:t>: Comment Spam Filtering on YouTube”</a:t>
            </a:r>
            <a:r>
              <a:rPr lang="en-US" sz="1800" i="1" dirty="0"/>
              <a:t> ,</a:t>
            </a:r>
            <a:r>
              <a:rPr lang="en-GB" sz="1800" b="0" i="0" dirty="0">
                <a:effectLst/>
                <a:latin typeface="SourceSansPro-Regular"/>
              </a:rPr>
              <a:t> DOI: 10.1109/ICMLA.2015.37, December 2015</a:t>
            </a:r>
            <a:r>
              <a:rPr lang="en-US" sz="1800" b="0" i="1" dirty="0">
                <a:effectLst/>
                <a:latin typeface="SourceSansPro-Regular"/>
              </a:rPr>
              <a:t>.</a:t>
            </a:r>
            <a:endParaRPr lang="en-US" sz="1800" i="1" dirty="0"/>
          </a:p>
          <a:p>
            <a:r>
              <a:rPr lang="en-GB" sz="1800" b="0" i="0" dirty="0">
                <a:solidFill>
                  <a:srgbClr val="000000"/>
                </a:solidFill>
                <a:effectLst/>
                <a:latin typeface="OpenSans-Semibold"/>
              </a:rPr>
              <a:t>M. </a:t>
            </a:r>
            <a:r>
              <a:rPr lang="en-GB" sz="1800" b="0" i="0" dirty="0" err="1">
                <a:solidFill>
                  <a:srgbClr val="000000"/>
                </a:solidFill>
                <a:effectLst/>
                <a:latin typeface="OpenSans-Semibold"/>
              </a:rPr>
              <a:t>Bassiouni</a:t>
            </a:r>
            <a:r>
              <a:rPr lang="en-GB" sz="1800" b="0" i="0" dirty="0">
                <a:solidFill>
                  <a:srgbClr val="000000"/>
                </a:solidFill>
                <a:effectLst/>
                <a:latin typeface="OpenSans-Semibold"/>
              </a:rPr>
              <a:t>, M. Ali &amp; E. A. El-</a:t>
            </a:r>
            <a:r>
              <a:rPr lang="en-GB" sz="1800" b="0" i="0" dirty="0" err="1">
                <a:solidFill>
                  <a:srgbClr val="000000"/>
                </a:solidFill>
                <a:effectLst/>
                <a:latin typeface="OpenSans-Semibold"/>
              </a:rPr>
              <a:t>Dahshan</a:t>
            </a:r>
            <a:r>
              <a:rPr lang="en-GB" sz="1800" dirty="0"/>
              <a:t> ,</a:t>
            </a:r>
            <a:r>
              <a:rPr lang="en-US" sz="1800" i="1" dirty="0">
                <a:solidFill>
                  <a:srgbClr val="000000"/>
                </a:solidFill>
                <a:latin typeface="OpenSans-Semibold"/>
              </a:rPr>
              <a:t> “H</a:t>
            </a:r>
            <a:r>
              <a:rPr lang="en-US" sz="1800" b="0" i="1" dirty="0">
                <a:solidFill>
                  <a:srgbClr val="000000"/>
                </a:solidFill>
                <a:effectLst/>
                <a:latin typeface="OpenSans-Semibold"/>
              </a:rPr>
              <a:t>am and Spam E-Mails Classification Using Machine Learning Techniques”,</a:t>
            </a:r>
            <a:r>
              <a:rPr lang="en-US" sz="1800" b="0" i="0" dirty="0">
                <a:solidFill>
                  <a:srgbClr val="000000"/>
                </a:solidFill>
                <a:effectLst/>
                <a:latin typeface="ArialUnicodeMS"/>
              </a:rPr>
              <a:t> Journal of Applied Security Research, 13:3, 315-331,DOI:10.1080/19361610,2018.</a:t>
            </a:r>
            <a:br>
              <a:rPr lang="en-US" sz="1800" i="1" dirty="0"/>
            </a:br>
            <a:br>
              <a:rPr lang="en-US" sz="1400" dirty="0"/>
            </a:br>
            <a:endParaRPr lang="en-GB" sz="1400" dirty="0"/>
          </a:p>
        </p:txBody>
      </p:sp>
      <p:sp>
        <p:nvSpPr>
          <p:cNvPr id="4" name="Footer Placeholder 3">
            <a:extLst>
              <a:ext uri="{FF2B5EF4-FFF2-40B4-BE49-F238E27FC236}">
                <a16:creationId xmlns:a16="http://schemas.microsoft.com/office/drawing/2014/main" id="{A502F053-3620-41A3-A8A5-4603FB2FB283}"/>
              </a:ext>
            </a:extLst>
          </p:cNvPr>
          <p:cNvSpPr>
            <a:spLocks noGrp="1"/>
          </p:cNvSpPr>
          <p:nvPr>
            <p:ph type="ftr" sz="quarter" idx="11"/>
          </p:nvPr>
        </p:nvSpPr>
        <p:spPr/>
        <p:txBody>
          <a:bodyPr/>
          <a:lstStyle/>
          <a:p>
            <a:r>
              <a:rPr lang="en-US"/>
              <a:t>Machine Learning for Automation(DISIM)</a:t>
            </a:r>
            <a:endParaRPr lang="en-GB"/>
          </a:p>
        </p:txBody>
      </p:sp>
      <p:sp>
        <p:nvSpPr>
          <p:cNvPr id="5" name="Slide Number Placeholder 4">
            <a:extLst>
              <a:ext uri="{FF2B5EF4-FFF2-40B4-BE49-F238E27FC236}">
                <a16:creationId xmlns:a16="http://schemas.microsoft.com/office/drawing/2014/main" id="{7D2C7581-8C8C-4856-81D7-03B53CC730F4}"/>
              </a:ext>
            </a:extLst>
          </p:cNvPr>
          <p:cNvSpPr>
            <a:spLocks noGrp="1"/>
          </p:cNvSpPr>
          <p:nvPr>
            <p:ph type="sldNum" sz="quarter" idx="12"/>
          </p:nvPr>
        </p:nvSpPr>
        <p:spPr/>
        <p:txBody>
          <a:bodyPr/>
          <a:lstStyle/>
          <a:p>
            <a:fld id="{7C35BE87-8D49-429B-95E5-09F2868D18BB}" type="slidenum">
              <a:rPr lang="en-GB" smtClean="0"/>
              <a:t>11</a:t>
            </a:fld>
            <a:endParaRPr lang="en-GB"/>
          </a:p>
        </p:txBody>
      </p:sp>
    </p:spTree>
    <p:extLst>
      <p:ext uri="{BB962C8B-B14F-4D97-AF65-F5344CB8AC3E}">
        <p14:creationId xmlns:p14="http://schemas.microsoft.com/office/powerpoint/2010/main" val="372138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3EB2-1AFF-4B5E-A4C4-1E0A618B4232}"/>
              </a:ext>
            </a:extLst>
          </p:cNvPr>
          <p:cNvSpPr>
            <a:spLocks noGrp="1"/>
          </p:cNvSpPr>
          <p:nvPr>
            <p:ph type="title"/>
          </p:nvPr>
        </p:nvSpPr>
        <p:spPr>
          <a:xfrm>
            <a:off x="1128180" y="714598"/>
            <a:ext cx="9601196" cy="1303867"/>
          </a:xfrm>
        </p:spPr>
        <p:txBody>
          <a:bodyPr>
            <a:normAutofit/>
          </a:bodyPr>
          <a:lstStyle/>
          <a:p>
            <a:r>
              <a:rPr lang="en-GB" b="0" i="0" dirty="0">
                <a:effectLst/>
                <a:latin typeface="Segoe UI" panose="020B0502040204020203" pitchFamily="34" charset="0"/>
              </a:rPr>
              <a:t>Description of Dataset</a:t>
            </a:r>
            <a:br>
              <a:rPr lang="en-GB" b="0" i="0" dirty="0">
                <a:effectLst/>
                <a:latin typeface="Segoe UI" panose="020B0502040204020203" pitchFamily="34" charset="0"/>
              </a:rPr>
            </a:br>
            <a:endParaRPr lang="en-GB" dirty="0"/>
          </a:p>
        </p:txBody>
      </p:sp>
      <p:graphicFrame>
        <p:nvGraphicFramePr>
          <p:cNvPr id="5" name="Table 5">
            <a:extLst>
              <a:ext uri="{FF2B5EF4-FFF2-40B4-BE49-F238E27FC236}">
                <a16:creationId xmlns:a16="http://schemas.microsoft.com/office/drawing/2014/main" id="{4BFE0A2E-17CD-4A89-B1B8-848205D47E9E}"/>
              </a:ext>
            </a:extLst>
          </p:cNvPr>
          <p:cNvGraphicFramePr>
            <a:graphicFrameLocks noGrp="1"/>
          </p:cNvGraphicFramePr>
          <p:nvPr>
            <p:ph idx="1"/>
            <p:extLst>
              <p:ext uri="{D42A27DB-BD31-4B8C-83A1-F6EECF244321}">
                <p14:modId xmlns:p14="http://schemas.microsoft.com/office/powerpoint/2010/main" val="1223530002"/>
              </p:ext>
            </p:extLst>
          </p:nvPr>
        </p:nvGraphicFramePr>
        <p:xfrm>
          <a:off x="1128176" y="2881211"/>
          <a:ext cx="9601200" cy="2671452"/>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16538502"/>
                    </a:ext>
                  </a:extLst>
                </a:gridCol>
                <a:gridCol w="2400300">
                  <a:extLst>
                    <a:ext uri="{9D8B030D-6E8A-4147-A177-3AD203B41FA5}">
                      <a16:colId xmlns:a16="http://schemas.microsoft.com/office/drawing/2014/main" val="4216651897"/>
                    </a:ext>
                  </a:extLst>
                </a:gridCol>
                <a:gridCol w="2400300">
                  <a:extLst>
                    <a:ext uri="{9D8B030D-6E8A-4147-A177-3AD203B41FA5}">
                      <a16:colId xmlns:a16="http://schemas.microsoft.com/office/drawing/2014/main" val="4121811964"/>
                    </a:ext>
                  </a:extLst>
                </a:gridCol>
                <a:gridCol w="2400300">
                  <a:extLst>
                    <a:ext uri="{9D8B030D-6E8A-4147-A177-3AD203B41FA5}">
                      <a16:colId xmlns:a16="http://schemas.microsoft.com/office/drawing/2014/main" val="2174956989"/>
                    </a:ext>
                  </a:extLst>
                </a:gridCol>
              </a:tblGrid>
              <a:tr h="445242">
                <a:tc>
                  <a:txBody>
                    <a:bodyPr/>
                    <a:lstStyle/>
                    <a:p>
                      <a:r>
                        <a:rPr lang="en-US" dirty="0" err="1"/>
                        <a:t>DataSets</a:t>
                      </a:r>
                      <a:endParaRPr lang="en-GB" dirty="0"/>
                    </a:p>
                  </a:txBody>
                  <a:tcPr/>
                </a:tc>
                <a:tc>
                  <a:txBody>
                    <a:bodyPr/>
                    <a:lstStyle/>
                    <a:p>
                      <a:r>
                        <a:rPr lang="en-US" dirty="0"/>
                        <a:t>Ham(Legitimate)</a:t>
                      </a:r>
                      <a:endParaRPr lang="en-GB" dirty="0"/>
                    </a:p>
                  </a:txBody>
                  <a:tcPr/>
                </a:tc>
                <a:tc>
                  <a:txBody>
                    <a:bodyPr/>
                    <a:lstStyle/>
                    <a:p>
                      <a:r>
                        <a:rPr lang="en-US" dirty="0"/>
                        <a:t>Spam</a:t>
                      </a:r>
                      <a:endParaRPr lang="en-GB" dirty="0"/>
                    </a:p>
                  </a:txBody>
                  <a:tcPr/>
                </a:tc>
                <a:tc>
                  <a:txBody>
                    <a:bodyPr/>
                    <a:lstStyle/>
                    <a:p>
                      <a:r>
                        <a:rPr lang="en-US" dirty="0"/>
                        <a:t>Total</a:t>
                      </a:r>
                      <a:endParaRPr lang="en-GB" dirty="0"/>
                    </a:p>
                  </a:txBody>
                  <a:tcPr/>
                </a:tc>
                <a:extLst>
                  <a:ext uri="{0D108BD9-81ED-4DB2-BD59-A6C34878D82A}">
                    <a16:rowId xmlns:a16="http://schemas.microsoft.com/office/drawing/2014/main" val="3351955065"/>
                  </a:ext>
                </a:extLst>
              </a:tr>
              <a:tr h="445242">
                <a:tc>
                  <a:txBody>
                    <a:bodyPr/>
                    <a:lstStyle/>
                    <a:p>
                      <a:r>
                        <a:rPr lang="en-US" dirty="0" err="1"/>
                        <a:t>Psy</a:t>
                      </a:r>
                      <a:endParaRPr lang="en-GB" dirty="0"/>
                    </a:p>
                  </a:txBody>
                  <a:tcPr/>
                </a:tc>
                <a:tc>
                  <a:txBody>
                    <a:bodyPr/>
                    <a:lstStyle/>
                    <a:p>
                      <a:r>
                        <a:rPr lang="en-US" dirty="0"/>
                        <a:t>175</a:t>
                      </a:r>
                      <a:endParaRPr lang="en-GB" dirty="0"/>
                    </a:p>
                  </a:txBody>
                  <a:tcPr/>
                </a:tc>
                <a:tc>
                  <a:txBody>
                    <a:bodyPr/>
                    <a:lstStyle/>
                    <a:p>
                      <a:r>
                        <a:rPr lang="en-US" dirty="0"/>
                        <a:t>175</a:t>
                      </a:r>
                      <a:endParaRPr lang="en-GB" dirty="0"/>
                    </a:p>
                  </a:txBody>
                  <a:tcPr/>
                </a:tc>
                <a:tc>
                  <a:txBody>
                    <a:bodyPr/>
                    <a:lstStyle/>
                    <a:p>
                      <a:r>
                        <a:rPr lang="en-US" dirty="0"/>
                        <a:t>350</a:t>
                      </a:r>
                      <a:endParaRPr lang="en-GB" dirty="0"/>
                    </a:p>
                  </a:txBody>
                  <a:tcPr/>
                </a:tc>
                <a:extLst>
                  <a:ext uri="{0D108BD9-81ED-4DB2-BD59-A6C34878D82A}">
                    <a16:rowId xmlns:a16="http://schemas.microsoft.com/office/drawing/2014/main" val="2615247284"/>
                  </a:ext>
                </a:extLst>
              </a:tr>
              <a:tr h="445242">
                <a:tc>
                  <a:txBody>
                    <a:bodyPr/>
                    <a:lstStyle/>
                    <a:p>
                      <a:r>
                        <a:rPr lang="en-US" dirty="0" err="1"/>
                        <a:t>KatyPerry</a:t>
                      </a:r>
                      <a:endParaRPr lang="en-GB" dirty="0"/>
                    </a:p>
                  </a:txBody>
                  <a:tcPr/>
                </a:tc>
                <a:tc>
                  <a:txBody>
                    <a:bodyPr/>
                    <a:lstStyle/>
                    <a:p>
                      <a:r>
                        <a:rPr lang="en-US" dirty="0"/>
                        <a:t>175</a:t>
                      </a:r>
                      <a:endParaRPr lang="en-GB" dirty="0"/>
                    </a:p>
                  </a:txBody>
                  <a:tcPr/>
                </a:tc>
                <a:tc>
                  <a:txBody>
                    <a:bodyPr/>
                    <a:lstStyle/>
                    <a:p>
                      <a:r>
                        <a:rPr lang="en-US" dirty="0"/>
                        <a:t>175</a:t>
                      </a:r>
                      <a:endParaRPr lang="en-GB" dirty="0"/>
                    </a:p>
                  </a:txBody>
                  <a:tcPr/>
                </a:tc>
                <a:tc>
                  <a:txBody>
                    <a:bodyPr/>
                    <a:lstStyle/>
                    <a:p>
                      <a:r>
                        <a:rPr lang="en-US" dirty="0"/>
                        <a:t>350</a:t>
                      </a:r>
                      <a:endParaRPr lang="en-GB" dirty="0"/>
                    </a:p>
                  </a:txBody>
                  <a:tcPr/>
                </a:tc>
                <a:extLst>
                  <a:ext uri="{0D108BD9-81ED-4DB2-BD59-A6C34878D82A}">
                    <a16:rowId xmlns:a16="http://schemas.microsoft.com/office/drawing/2014/main" val="1723092066"/>
                  </a:ext>
                </a:extLst>
              </a:tr>
              <a:tr h="445242">
                <a:tc>
                  <a:txBody>
                    <a:bodyPr/>
                    <a:lstStyle/>
                    <a:p>
                      <a:r>
                        <a:rPr lang="en-US" dirty="0"/>
                        <a:t>LMFAO</a:t>
                      </a:r>
                      <a:endParaRPr lang="en-GB" dirty="0"/>
                    </a:p>
                  </a:txBody>
                  <a:tcPr/>
                </a:tc>
                <a:tc>
                  <a:txBody>
                    <a:bodyPr/>
                    <a:lstStyle/>
                    <a:p>
                      <a:r>
                        <a:rPr lang="en-US" dirty="0"/>
                        <a:t>202</a:t>
                      </a:r>
                      <a:endParaRPr lang="en-GB" dirty="0"/>
                    </a:p>
                  </a:txBody>
                  <a:tcPr/>
                </a:tc>
                <a:tc>
                  <a:txBody>
                    <a:bodyPr/>
                    <a:lstStyle/>
                    <a:p>
                      <a:r>
                        <a:rPr lang="en-US" dirty="0"/>
                        <a:t>235</a:t>
                      </a:r>
                      <a:endParaRPr lang="en-GB" dirty="0"/>
                    </a:p>
                  </a:txBody>
                  <a:tcPr/>
                </a:tc>
                <a:tc>
                  <a:txBody>
                    <a:bodyPr/>
                    <a:lstStyle/>
                    <a:p>
                      <a:r>
                        <a:rPr lang="en-US" dirty="0"/>
                        <a:t>438</a:t>
                      </a:r>
                      <a:endParaRPr lang="en-GB" dirty="0"/>
                    </a:p>
                  </a:txBody>
                  <a:tcPr/>
                </a:tc>
                <a:extLst>
                  <a:ext uri="{0D108BD9-81ED-4DB2-BD59-A6C34878D82A}">
                    <a16:rowId xmlns:a16="http://schemas.microsoft.com/office/drawing/2014/main" val="1579187649"/>
                  </a:ext>
                </a:extLst>
              </a:tr>
              <a:tr h="445242">
                <a:tc>
                  <a:txBody>
                    <a:bodyPr/>
                    <a:lstStyle/>
                    <a:p>
                      <a:r>
                        <a:rPr lang="en-US" dirty="0"/>
                        <a:t>Eminem</a:t>
                      </a:r>
                      <a:endParaRPr lang="en-GB" dirty="0"/>
                    </a:p>
                  </a:txBody>
                  <a:tcPr/>
                </a:tc>
                <a:tc>
                  <a:txBody>
                    <a:bodyPr/>
                    <a:lstStyle/>
                    <a:p>
                      <a:r>
                        <a:rPr lang="en-US" dirty="0"/>
                        <a:t>203</a:t>
                      </a:r>
                      <a:endParaRPr lang="en-GB" dirty="0"/>
                    </a:p>
                  </a:txBody>
                  <a:tcPr/>
                </a:tc>
                <a:tc>
                  <a:txBody>
                    <a:bodyPr/>
                    <a:lstStyle/>
                    <a:p>
                      <a:r>
                        <a:rPr lang="en-US" dirty="0"/>
                        <a:t>245</a:t>
                      </a:r>
                      <a:endParaRPr lang="en-GB" dirty="0"/>
                    </a:p>
                  </a:txBody>
                  <a:tcPr/>
                </a:tc>
                <a:tc>
                  <a:txBody>
                    <a:bodyPr/>
                    <a:lstStyle/>
                    <a:p>
                      <a:r>
                        <a:rPr lang="en-US" dirty="0"/>
                        <a:t>448</a:t>
                      </a:r>
                      <a:endParaRPr lang="en-GB" dirty="0"/>
                    </a:p>
                  </a:txBody>
                  <a:tcPr/>
                </a:tc>
                <a:extLst>
                  <a:ext uri="{0D108BD9-81ED-4DB2-BD59-A6C34878D82A}">
                    <a16:rowId xmlns:a16="http://schemas.microsoft.com/office/drawing/2014/main" val="3092300311"/>
                  </a:ext>
                </a:extLst>
              </a:tr>
              <a:tr h="445242">
                <a:tc>
                  <a:txBody>
                    <a:bodyPr/>
                    <a:lstStyle/>
                    <a:p>
                      <a:r>
                        <a:rPr lang="en-US" dirty="0"/>
                        <a:t>Shakira</a:t>
                      </a:r>
                      <a:endParaRPr lang="en-GB" dirty="0"/>
                    </a:p>
                  </a:txBody>
                  <a:tcPr/>
                </a:tc>
                <a:tc>
                  <a:txBody>
                    <a:bodyPr/>
                    <a:lstStyle/>
                    <a:p>
                      <a:r>
                        <a:rPr lang="en-US" dirty="0"/>
                        <a:t>196</a:t>
                      </a:r>
                      <a:endParaRPr lang="en-GB" dirty="0"/>
                    </a:p>
                  </a:txBody>
                  <a:tcPr/>
                </a:tc>
                <a:tc>
                  <a:txBody>
                    <a:bodyPr/>
                    <a:lstStyle/>
                    <a:p>
                      <a:r>
                        <a:rPr lang="en-US" dirty="0"/>
                        <a:t>174</a:t>
                      </a:r>
                      <a:endParaRPr lang="en-GB" dirty="0"/>
                    </a:p>
                  </a:txBody>
                  <a:tcPr/>
                </a:tc>
                <a:tc>
                  <a:txBody>
                    <a:bodyPr/>
                    <a:lstStyle/>
                    <a:p>
                      <a:r>
                        <a:rPr lang="en-US" dirty="0"/>
                        <a:t>370</a:t>
                      </a:r>
                      <a:endParaRPr lang="en-GB" dirty="0"/>
                    </a:p>
                  </a:txBody>
                  <a:tcPr/>
                </a:tc>
                <a:extLst>
                  <a:ext uri="{0D108BD9-81ED-4DB2-BD59-A6C34878D82A}">
                    <a16:rowId xmlns:a16="http://schemas.microsoft.com/office/drawing/2014/main" val="1640337442"/>
                  </a:ext>
                </a:extLst>
              </a:tr>
            </a:tbl>
          </a:graphicData>
        </a:graphic>
      </p:graphicFrame>
      <p:sp>
        <p:nvSpPr>
          <p:cNvPr id="4" name="Footer Placeholder 3">
            <a:extLst>
              <a:ext uri="{FF2B5EF4-FFF2-40B4-BE49-F238E27FC236}">
                <a16:creationId xmlns:a16="http://schemas.microsoft.com/office/drawing/2014/main" id="{C3E40EE1-92A2-4F68-9AD8-C643F6940ACC}"/>
              </a:ext>
            </a:extLst>
          </p:cNvPr>
          <p:cNvSpPr>
            <a:spLocks noGrp="1"/>
          </p:cNvSpPr>
          <p:nvPr>
            <p:ph type="ftr" sz="quarter" idx="11"/>
          </p:nvPr>
        </p:nvSpPr>
        <p:spPr>
          <a:xfrm>
            <a:off x="602974" y="6356350"/>
            <a:ext cx="10986052" cy="279400"/>
          </a:xfrm>
        </p:spPr>
        <p:txBody>
          <a:bodyPr/>
          <a:lstStyle/>
          <a:p>
            <a:pPr algn="l"/>
            <a:r>
              <a:rPr lang="en-US" sz="1400" dirty="0"/>
              <a:t>Machine Learning for Automation(DISIM)</a:t>
            </a:r>
            <a:endParaRPr lang="en-GB" sz="1400" dirty="0"/>
          </a:p>
        </p:txBody>
      </p:sp>
      <p:sp>
        <p:nvSpPr>
          <p:cNvPr id="6" name="Slide Number Placeholder 5">
            <a:extLst>
              <a:ext uri="{FF2B5EF4-FFF2-40B4-BE49-F238E27FC236}">
                <a16:creationId xmlns:a16="http://schemas.microsoft.com/office/drawing/2014/main" id="{3E3B56C1-4F90-455C-86FD-A8A5F5E6A668}"/>
              </a:ext>
            </a:extLst>
          </p:cNvPr>
          <p:cNvSpPr>
            <a:spLocks noGrp="1"/>
          </p:cNvSpPr>
          <p:nvPr>
            <p:ph type="sldNum" sz="quarter" idx="12"/>
          </p:nvPr>
        </p:nvSpPr>
        <p:spPr/>
        <p:txBody>
          <a:bodyPr/>
          <a:lstStyle/>
          <a:p>
            <a:fld id="{7C35BE87-8D49-429B-95E5-09F2868D18BB}" type="slidenum">
              <a:rPr lang="en-GB" smtClean="0"/>
              <a:t>2</a:t>
            </a:fld>
            <a:endParaRPr lang="en-GB"/>
          </a:p>
        </p:txBody>
      </p:sp>
      <p:sp>
        <p:nvSpPr>
          <p:cNvPr id="7" name="Title 1">
            <a:extLst>
              <a:ext uri="{FF2B5EF4-FFF2-40B4-BE49-F238E27FC236}">
                <a16:creationId xmlns:a16="http://schemas.microsoft.com/office/drawing/2014/main" id="{ABA3E966-8F30-4CD2-B951-59E27CBECE32}"/>
              </a:ext>
            </a:extLst>
          </p:cNvPr>
          <p:cNvSpPr txBox="1">
            <a:spLocks/>
          </p:cNvSpPr>
          <p:nvPr/>
        </p:nvSpPr>
        <p:spPr>
          <a:xfrm>
            <a:off x="940443" y="1615339"/>
            <a:ext cx="9601196" cy="1303867"/>
          </a:xfrm>
          <a:prstGeom prst="rect">
            <a:avLst/>
          </a:prstGeom>
          <a:effectLst/>
        </p:spPr>
        <p:txBody>
          <a:bodyPr vert="horz" lIns="91440" tIns="45720" rIns="91440" bIns="45720" rtlCol="0" anchor="ctr">
            <a:normAutofit fontScale="7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000" dirty="0">
                <a:latin typeface="+mn-lt"/>
              </a:rPr>
              <a:t>The dataset was collect by real, public and non encoded data extracted from </a:t>
            </a:r>
            <a:r>
              <a:rPr lang="en-GB" sz="2000" dirty="0" err="1">
                <a:latin typeface="+mn-lt"/>
              </a:rPr>
              <a:t>Youtube</a:t>
            </a:r>
            <a:r>
              <a:rPr lang="en-GB" sz="2000" dirty="0">
                <a:latin typeface="+mn-lt"/>
              </a:rPr>
              <a:t> through its API. </a:t>
            </a:r>
          </a:p>
          <a:p>
            <a:pPr algn="l"/>
            <a:endParaRPr lang="en-GB" sz="2000" dirty="0">
              <a:latin typeface="+mn-lt"/>
            </a:endParaRPr>
          </a:p>
          <a:p>
            <a:pPr algn="l"/>
            <a:r>
              <a:rPr lang="en-GB" sz="2000" dirty="0">
                <a:latin typeface="+mn-lt"/>
              </a:rPr>
              <a:t>The data is gathered from videos regarded as top 10 most watched </a:t>
            </a:r>
            <a:r>
              <a:rPr lang="en-GB" sz="2000" dirty="0" err="1">
                <a:latin typeface="+mn-lt"/>
              </a:rPr>
              <a:t>Youtube</a:t>
            </a:r>
            <a:r>
              <a:rPr lang="en-GB" sz="2000" dirty="0">
                <a:latin typeface="+mn-lt"/>
              </a:rPr>
              <a:t> videos in the first quarters of 2015, containing the </a:t>
            </a:r>
            <a:r>
              <a:rPr lang="en-GB" sz="2000" dirty="0" err="1">
                <a:latin typeface="+mn-lt"/>
              </a:rPr>
              <a:t>Youtube</a:t>
            </a:r>
            <a:r>
              <a:rPr lang="en-GB" sz="2000" dirty="0">
                <a:latin typeface="+mn-lt"/>
              </a:rPr>
              <a:t> ID for each comment, Date of comment, Authors, the content and the label</a:t>
            </a:r>
            <a:br>
              <a:rPr lang="en-GB" dirty="0">
                <a:latin typeface="Segoe UI" panose="020B0502040204020203" pitchFamily="34" charset="0"/>
              </a:rPr>
            </a:br>
            <a:endParaRPr lang="en-GB" dirty="0"/>
          </a:p>
        </p:txBody>
      </p:sp>
      <p:pic>
        <p:nvPicPr>
          <p:cNvPr id="8" name="Picture 7" descr="Logo&#10;&#10;Description automatically generated">
            <a:extLst>
              <a:ext uri="{FF2B5EF4-FFF2-40B4-BE49-F238E27FC236}">
                <a16:creationId xmlns:a16="http://schemas.microsoft.com/office/drawing/2014/main" id="{66066973-3A90-443F-A7A5-C293330BA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901" y="609600"/>
            <a:ext cx="1514776" cy="1092591"/>
          </a:xfrm>
          <a:prstGeom prst="rect">
            <a:avLst/>
          </a:prstGeom>
        </p:spPr>
      </p:pic>
    </p:spTree>
    <p:extLst>
      <p:ext uri="{BB962C8B-B14F-4D97-AF65-F5344CB8AC3E}">
        <p14:creationId xmlns:p14="http://schemas.microsoft.com/office/powerpoint/2010/main" val="132406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C081-7B54-435D-A497-1C08AACA4B52}"/>
              </a:ext>
            </a:extLst>
          </p:cNvPr>
          <p:cNvSpPr>
            <a:spLocks noGrp="1"/>
          </p:cNvSpPr>
          <p:nvPr>
            <p:ph type="title"/>
          </p:nvPr>
        </p:nvSpPr>
        <p:spPr>
          <a:xfrm>
            <a:off x="838200" y="728524"/>
            <a:ext cx="10515600" cy="1325563"/>
          </a:xfrm>
        </p:spPr>
        <p:txBody>
          <a:bodyPr>
            <a:normAutofit/>
          </a:bodyPr>
          <a:lstStyle/>
          <a:p>
            <a:r>
              <a:rPr lang="en-GB" b="0" i="0" dirty="0">
                <a:effectLst/>
                <a:latin typeface="Segoe UI" panose="020B0502040204020203" pitchFamily="34" charset="0"/>
              </a:rPr>
              <a:t>Problem Formulation</a:t>
            </a:r>
            <a:br>
              <a:rPr lang="en-GB" b="0" i="0" dirty="0">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421088B9-729D-48D9-95EE-A241E3561308}"/>
              </a:ext>
            </a:extLst>
          </p:cNvPr>
          <p:cNvSpPr>
            <a:spLocks noGrp="1"/>
          </p:cNvSpPr>
          <p:nvPr>
            <p:ph idx="1"/>
          </p:nvPr>
        </p:nvSpPr>
        <p:spPr>
          <a:xfrm>
            <a:off x="1275524" y="1948071"/>
            <a:ext cx="9601196" cy="3260034"/>
          </a:xfrm>
        </p:spPr>
        <p:txBody>
          <a:bodyPr>
            <a:normAutofit fontScale="92500" lnSpcReduction="20000"/>
          </a:bodyPr>
          <a:lstStyle/>
          <a:p>
            <a:r>
              <a:rPr lang="en-US" dirty="0"/>
              <a:t>Remove all other column except the CONTENT and CLASS, where the CONTENT contain the comment on each user and the CLASS comprises of </a:t>
            </a:r>
            <a:r>
              <a:rPr lang="en-US" dirty="0" err="1"/>
              <a:t>preclassification</a:t>
            </a:r>
            <a:r>
              <a:rPr lang="en-US" dirty="0"/>
              <a:t> if the statement is a ham(legitimate) or a spam comment.</a:t>
            </a:r>
          </a:p>
          <a:p>
            <a:r>
              <a:rPr lang="en-US" dirty="0"/>
              <a:t>Removal of missing value and duplicates row.</a:t>
            </a:r>
          </a:p>
          <a:p>
            <a:r>
              <a:rPr lang="en-US" dirty="0"/>
              <a:t>Bag of words model was used by tokenizing the word, removal of stop words and stemming, where the features space was generated from the processed text and the target as the class ( ham or spam).</a:t>
            </a:r>
          </a:p>
          <a:p>
            <a:r>
              <a:rPr lang="en-US" dirty="0"/>
              <a:t>The dataset is split into 80% training and 20% testing set.</a:t>
            </a:r>
          </a:p>
        </p:txBody>
      </p:sp>
      <p:sp>
        <p:nvSpPr>
          <p:cNvPr id="4" name="Footer Placeholder 3">
            <a:extLst>
              <a:ext uri="{FF2B5EF4-FFF2-40B4-BE49-F238E27FC236}">
                <a16:creationId xmlns:a16="http://schemas.microsoft.com/office/drawing/2014/main" id="{70A7EEA0-657F-4E7B-A17C-E123E62F5D49}"/>
              </a:ext>
            </a:extLst>
          </p:cNvPr>
          <p:cNvSpPr>
            <a:spLocks noGrp="1"/>
          </p:cNvSpPr>
          <p:nvPr>
            <p:ph type="ftr" sz="quarter" idx="11"/>
          </p:nvPr>
        </p:nvSpPr>
        <p:spPr>
          <a:xfrm>
            <a:off x="470452" y="6248400"/>
            <a:ext cx="11251096" cy="372532"/>
          </a:xfrm>
        </p:spPr>
        <p:txBody>
          <a:bodyPr/>
          <a:lstStyle/>
          <a:p>
            <a:r>
              <a:rPr lang="en-US" dirty="0"/>
              <a:t>                              Machine Learning for Automation(DISIM)</a:t>
            </a:r>
            <a:endParaRPr lang="en-GB" dirty="0"/>
          </a:p>
        </p:txBody>
      </p:sp>
      <p:sp>
        <p:nvSpPr>
          <p:cNvPr id="5" name="Slide Number Placeholder 4">
            <a:extLst>
              <a:ext uri="{FF2B5EF4-FFF2-40B4-BE49-F238E27FC236}">
                <a16:creationId xmlns:a16="http://schemas.microsoft.com/office/drawing/2014/main" id="{D3E8B445-C8A0-4BCA-BE2A-30437E5D57BD}"/>
              </a:ext>
            </a:extLst>
          </p:cNvPr>
          <p:cNvSpPr>
            <a:spLocks noGrp="1"/>
          </p:cNvSpPr>
          <p:nvPr>
            <p:ph type="sldNum" sz="quarter" idx="12"/>
          </p:nvPr>
        </p:nvSpPr>
        <p:spPr/>
        <p:txBody>
          <a:bodyPr/>
          <a:lstStyle/>
          <a:p>
            <a:fld id="{7C35BE87-8D49-429B-95E5-09F2868D18BB}" type="slidenum">
              <a:rPr lang="en-GB" smtClean="0"/>
              <a:t>3</a:t>
            </a:fld>
            <a:endParaRPr lang="en-GB"/>
          </a:p>
        </p:txBody>
      </p:sp>
      <p:pic>
        <p:nvPicPr>
          <p:cNvPr id="6" name="Picture 5" descr="Logo&#10;&#10;Description automatically generated">
            <a:extLst>
              <a:ext uri="{FF2B5EF4-FFF2-40B4-BE49-F238E27FC236}">
                <a16:creationId xmlns:a16="http://schemas.microsoft.com/office/drawing/2014/main" id="{83557CDD-DCD7-4217-823A-09A9F7113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901" y="609600"/>
            <a:ext cx="1514776" cy="980661"/>
          </a:xfrm>
          <a:prstGeom prst="rect">
            <a:avLst/>
          </a:prstGeom>
        </p:spPr>
      </p:pic>
    </p:spTree>
    <p:extLst>
      <p:ext uri="{BB962C8B-B14F-4D97-AF65-F5344CB8AC3E}">
        <p14:creationId xmlns:p14="http://schemas.microsoft.com/office/powerpoint/2010/main" val="180257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3457-05ED-4571-91BD-E89DB31DF475}"/>
              </a:ext>
            </a:extLst>
          </p:cNvPr>
          <p:cNvSpPr>
            <a:spLocks noGrp="1"/>
          </p:cNvSpPr>
          <p:nvPr>
            <p:ph type="title"/>
          </p:nvPr>
        </p:nvSpPr>
        <p:spPr>
          <a:xfrm>
            <a:off x="1295402" y="982132"/>
            <a:ext cx="9601196" cy="740651"/>
          </a:xfrm>
        </p:spPr>
        <p:txBody>
          <a:bodyPr>
            <a:normAutofit fontScale="90000"/>
          </a:bodyPr>
          <a:lstStyle/>
          <a:p>
            <a:r>
              <a:rPr lang="en-GB" b="0" i="0" dirty="0">
                <a:effectLst/>
                <a:latin typeface="Segoe UI" panose="020B0502040204020203" pitchFamily="34" charset="0"/>
              </a:rPr>
              <a:t>Methodologies</a:t>
            </a:r>
            <a:br>
              <a:rPr lang="en-GB" b="0" i="0" dirty="0">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6C02F15C-DD2D-4C3A-84CD-E3DA022B23AE}"/>
              </a:ext>
            </a:extLst>
          </p:cNvPr>
          <p:cNvSpPr>
            <a:spLocks noGrp="1"/>
          </p:cNvSpPr>
          <p:nvPr>
            <p:ph idx="1"/>
          </p:nvPr>
        </p:nvSpPr>
        <p:spPr>
          <a:xfrm>
            <a:off x="1295401" y="1537253"/>
            <a:ext cx="9601196" cy="4338616"/>
          </a:xfrm>
        </p:spPr>
        <p:txBody>
          <a:bodyPr/>
          <a:lstStyle/>
          <a:p>
            <a:pPr marL="0" indent="0">
              <a:buNone/>
            </a:pPr>
            <a:r>
              <a:rPr lang="en-US" sz="1800" dirty="0"/>
              <a:t>Supervised learning Techniques was used to classify the type of message, these methods are best for machine learning and data mining.</a:t>
            </a:r>
          </a:p>
          <a:p>
            <a:pPr marL="0" indent="0">
              <a:buNone/>
            </a:pPr>
            <a:r>
              <a:rPr lang="en-US" dirty="0"/>
              <a:t> </a:t>
            </a:r>
            <a:endParaRPr lang="en-GB" dirty="0"/>
          </a:p>
        </p:txBody>
      </p:sp>
      <p:sp>
        <p:nvSpPr>
          <p:cNvPr id="4" name="Footer Placeholder 3">
            <a:extLst>
              <a:ext uri="{FF2B5EF4-FFF2-40B4-BE49-F238E27FC236}">
                <a16:creationId xmlns:a16="http://schemas.microsoft.com/office/drawing/2014/main" id="{C9FE1EFA-C263-4C0C-90EE-CB6828D0B7D5}"/>
              </a:ext>
            </a:extLst>
          </p:cNvPr>
          <p:cNvSpPr>
            <a:spLocks noGrp="1"/>
          </p:cNvSpPr>
          <p:nvPr>
            <p:ph type="ftr" sz="quarter" idx="11"/>
          </p:nvPr>
        </p:nvSpPr>
        <p:spPr>
          <a:xfrm>
            <a:off x="602973" y="6340442"/>
            <a:ext cx="10986051" cy="381033"/>
          </a:xfrm>
        </p:spPr>
        <p:txBody>
          <a:bodyPr/>
          <a:lstStyle/>
          <a:p>
            <a:r>
              <a:rPr lang="en-US" b="1" dirty="0"/>
              <a:t>              Machine Learning for Automation(DISIM)</a:t>
            </a:r>
            <a:endParaRPr lang="en-GB" b="1" dirty="0"/>
          </a:p>
        </p:txBody>
      </p:sp>
      <p:sp>
        <p:nvSpPr>
          <p:cNvPr id="5" name="Slide Number Placeholder 4">
            <a:extLst>
              <a:ext uri="{FF2B5EF4-FFF2-40B4-BE49-F238E27FC236}">
                <a16:creationId xmlns:a16="http://schemas.microsoft.com/office/drawing/2014/main" id="{9D9864A5-1C4A-4DC1-A991-474ADAD8BC8B}"/>
              </a:ext>
            </a:extLst>
          </p:cNvPr>
          <p:cNvSpPr>
            <a:spLocks noGrp="1"/>
          </p:cNvSpPr>
          <p:nvPr>
            <p:ph type="sldNum" sz="quarter" idx="12"/>
          </p:nvPr>
        </p:nvSpPr>
        <p:spPr/>
        <p:txBody>
          <a:bodyPr/>
          <a:lstStyle/>
          <a:p>
            <a:fld id="{7C35BE87-8D49-429B-95E5-09F2868D18BB}" type="slidenum">
              <a:rPr lang="en-GB" smtClean="0"/>
              <a:t>4</a:t>
            </a:fld>
            <a:endParaRPr lang="en-GB"/>
          </a:p>
        </p:txBody>
      </p:sp>
      <p:graphicFrame>
        <p:nvGraphicFramePr>
          <p:cNvPr id="7" name="Table 7">
            <a:extLst>
              <a:ext uri="{FF2B5EF4-FFF2-40B4-BE49-F238E27FC236}">
                <a16:creationId xmlns:a16="http://schemas.microsoft.com/office/drawing/2014/main" id="{B87088EE-C5EC-41C7-9F72-F1F07727B295}"/>
              </a:ext>
            </a:extLst>
          </p:cNvPr>
          <p:cNvGraphicFramePr>
            <a:graphicFrameLocks noGrp="1"/>
          </p:cNvGraphicFramePr>
          <p:nvPr>
            <p:extLst>
              <p:ext uri="{D42A27DB-BD31-4B8C-83A1-F6EECF244321}">
                <p14:modId xmlns:p14="http://schemas.microsoft.com/office/powerpoint/2010/main" val="3413936970"/>
              </p:ext>
            </p:extLst>
          </p:nvPr>
        </p:nvGraphicFramePr>
        <p:xfrm>
          <a:off x="1528416" y="2478157"/>
          <a:ext cx="8503480" cy="3389210"/>
        </p:xfrm>
        <a:graphic>
          <a:graphicData uri="http://schemas.openxmlformats.org/drawingml/2006/table">
            <a:tbl>
              <a:tblPr firstRow="1" bandRow="1">
                <a:tableStyleId>{5C22544A-7EE6-4342-B048-85BDC9FD1C3A}</a:tableStyleId>
              </a:tblPr>
              <a:tblGrid>
                <a:gridCol w="2088898">
                  <a:extLst>
                    <a:ext uri="{9D8B030D-6E8A-4147-A177-3AD203B41FA5}">
                      <a16:colId xmlns:a16="http://schemas.microsoft.com/office/drawing/2014/main" val="4255242136"/>
                    </a:ext>
                  </a:extLst>
                </a:gridCol>
                <a:gridCol w="6414582">
                  <a:extLst>
                    <a:ext uri="{9D8B030D-6E8A-4147-A177-3AD203B41FA5}">
                      <a16:colId xmlns:a16="http://schemas.microsoft.com/office/drawing/2014/main" val="2217674255"/>
                    </a:ext>
                  </a:extLst>
                </a:gridCol>
              </a:tblGrid>
              <a:tr h="308110">
                <a:tc>
                  <a:txBody>
                    <a:bodyPr/>
                    <a:lstStyle/>
                    <a:p>
                      <a:endParaRPr lang="en-GB" sz="1100" dirty="0"/>
                    </a:p>
                  </a:txBody>
                  <a:tcPr/>
                </a:tc>
                <a:tc>
                  <a:txBody>
                    <a:bodyPr/>
                    <a:lstStyle/>
                    <a:p>
                      <a:r>
                        <a:rPr lang="en-US" sz="1100" dirty="0"/>
                        <a:t>Classification Method</a:t>
                      </a:r>
                      <a:endParaRPr lang="en-GB" sz="1100" dirty="0"/>
                    </a:p>
                  </a:txBody>
                  <a:tcPr/>
                </a:tc>
                <a:extLst>
                  <a:ext uri="{0D108BD9-81ED-4DB2-BD59-A6C34878D82A}">
                    <a16:rowId xmlns:a16="http://schemas.microsoft.com/office/drawing/2014/main" val="159685793"/>
                  </a:ext>
                </a:extLst>
              </a:tr>
              <a:tr h="308110">
                <a:tc>
                  <a:txBody>
                    <a:bodyPr/>
                    <a:lstStyle/>
                    <a:p>
                      <a:r>
                        <a:rPr lang="en-US" sz="1100" dirty="0" err="1"/>
                        <a:t>SVM_Linear</a:t>
                      </a:r>
                      <a:endParaRPr lang="en-GB" sz="1100" dirty="0"/>
                    </a:p>
                  </a:txBody>
                  <a:tcPr/>
                </a:tc>
                <a:tc>
                  <a:txBody>
                    <a:bodyPr/>
                    <a:lstStyle/>
                    <a:p>
                      <a:r>
                        <a:rPr lang="en-US" sz="1100" dirty="0"/>
                        <a:t>Linear - Support Vector Machine</a:t>
                      </a:r>
                      <a:endParaRPr lang="en-GB" sz="1100" dirty="0"/>
                    </a:p>
                  </a:txBody>
                  <a:tcPr/>
                </a:tc>
                <a:extLst>
                  <a:ext uri="{0D108BD9-81ED-4DB2-BD59-A6C34878D82A}">
                    <a16:rowId xmlns:a16="http://schemas.microsoft.com/office/drawing/2014/main" val="163158467"/>
                  </a:ext>
                </a:extLst>
              </a:tr>
              <a:tr h="308110">
                <a:tc>
                  <a:txBody>
                    <a:bodyPr/>
                    <a:lstStyle/>
                    <a:p>
                      <a:r>
                        <a:rPr lang="en-US" sz="1100" dirty="0" err="1"/>
                        <a:t>SVM_Polynomial</a:t>
                      </a:r>
                      <a:endParaRPr lang="en-GB" sz="1100" dirty="0"/>
                    </a:p>
                  </a:txBody>
                  <a:tcPr/>
                </a:tc>
                <a:tc>
                  <a:txBody>
                    <a:bodyPr/>
                    <a:lstStyle/>
                    <a:p>
                      <a:r>
                        <a:rPr lang="en-US" sz="1100" dirty="0"/>
                        <a:t>Polynomial- Support Vector Machine</a:t>
                      </a:r>
                      <a:endParaRPr lang="en-GB" sz="1100" dirty="0"/>
                    </a:p>
                  </a:txBody>
                  <a:tcPr/>
                </a:tc>
                <a:extLst>
                  <a:ext uri="{0D108BD9-81ED-4DB2-BD59-A6C34878D82A}">
                    <a16:rowId xmlns:a16="http://schemas.microsoft.com/office/drawing/2014/main" val="2478611204"/>
                  </a:ext>
                </a:extLst>
              </a:tr>
              <a:tr h="308110">
                <a:tc>
                  <a:txBody>
                    <a:bodyPr/>
                    <a:lstStyle/>
                    <a:p>
                      <a:r>
                        <a:rPr lang="en-US" sz="1100" dirty="0" err="1"/>
                        <a:t>SVM_Gaussian</a:t>
                      </a:r>
                      <a:endParaRPr lang="en-GB" sz="1100" dirty="0"/>
                    </a:p>
                  </a:txBody>
                  <a:tcPr/>
                </a:tc>
                <a:tc>
                  <a:txBody>
                    <a:bodyPr/>
                    <a:lstStyle/>
                    <a:p>
                      <a:r>
                        <a:rPr lang="en-US" sz="1100" dirty="0"/>
                        <a:t>Gaussian –Support Vector Machine</a:t>
                      </a:r>
                      <a:endParaRPr lang="en-GB" sz="1100" dirty="0"/>
                    </a:p>
                  </a:txBody>
                  <a:tcPr/>
                </a:tc>
                <a:extLst>
                  <a:ext uri="{0D108BD9-81ED-4DB2-BD59-A6C34878D82A}">
                    <a16:rowId xmlns:a16="http://schemas.microsoft.com/office/drawing/2014/main" val="3709494247"/>
                  </a:ext>
                </a:extLst>
              </a:tr>
              <a:tr h="308110">
                <a:tc>
                  <a:txBody>
                    <a:bodyPr/>
                    <a:lstStyle/>
                    <a:p>
                      <a:r>
                        <a:rPr lang="en-US" sz="1100" dirty="0" err="1"/>
                        <a:t>KNNeighbor</a:t>
                      </a:r>
                      <a:endParaRPr lang="en-GB" sz="1100" dirty="0"/>
                    </a:p>
                  </a:txBody>
                  <a:tcPr/>
                </a:tc>
                <a:tc>
                  <a:txBody>
                    <a:bodyPr/>
                    <a:lstStyle/>
                    <a:p>
                      <a:r>
                        <a:rPr lang="en-US" sz="1100" dirty="0"/>
                        <a:t>K-Nearest Neighbor</a:t>
                      </a:r>
                      <a:endParaRPr lang="en-GB" sz="1100" dirty="0"/>
                    </a:p>
                  </a:txBody>
                  <a:tcPr/>
                </a:tc>
                <a:extLst>
                  <a:ext uri="{0D108BD9-81ED-4DB2-BD59-A6C34878D82A}">
                    <a16:rowId xmlns:a16="http://schemas.microsoft.com/office/drawing/2014/main" val="3658382302"/>
                  </a:ext>
                </a:extLst>
              </a:tr>
              <a:tr h="308110">
                <a:tc>
                  <a:txBody>
                    <a:bodyPr/>
                    <a:lstStyle/>
                    <a:p>
                      <a:r>
                        <a:rPr lang="en-US" sz="1100" dirty="0"/>
                        <a:t>CART</a:t>
                      </a:r>
                      <a:endParaRPr lang="en-GB" sz="1100" dirty="0"/>
                    </a:p>
                  </a:txBody>
                  <a:tcPr/>
                </a:tc>
                <a:tc>
                  <a:txBody>
                    <a:bodyPr/>
                    <a:lstStyle/>
                    <a:p>
                      <a:r>
                        <a:rPr lang="en-US" sz="1100" dirty="0"/>
                        <a:t>Decision Tree</a:t>
                      </a:r>
                      <a:endParaRPr lang="en-GB" sz="1100" dirty="0"/>
                    </a:p>
                  </a:txBody>
                  <a:tcPr/>
                </a:tc>
                <a:extLst>
                  <a:ext uri="{0D108BD9-81ED-4DB2-BD59-A6C34878D82A}">
                    <a16:rowId xmlns:a16="http://schemas.microsoft.com/office/drawing/2014/main" val="1909864248"/>
                  </a:ext>
                </a:extLst>
              </a:tr>
              <a:tr h="308110">
                <a:tc>
                  <a:txBody>
                    <a:bodyPr/>
                    <a:lstStyle/>
                    <a:p>
                      <a:r>
                        <a:rPr lang="en-US" sz="1100" dirty="0" err="1"/>
                        <a:t>LogisticRegresiom</a:t>
                      </a:r>
                      <a:endParaRPr lang="en-GB" sz="1100" dirty="0"/>
                    </a:p>
                  </a:txBody>
                  <a:tcPr/>
                </a:tc>
                <a:tc>
                  <a:txBody>
                    <a:bodyPr/>
                    <a:lstStyle/>
                    <a:p>
                      <a:r>
                        <a:rPr lang="en-US" sz="1100" dirty="0"/>
                        <a:t>Logistics Regression</a:t>
                      </a:r>
                      <a:endParaRPr lang="en-GB" sz="1100" dirty="0"/>
                    </a:p>
                  </a:txBody>
                  <a:tcPr/>
                </a:tc>
                <a:extLst>
                  <a:ext uri="{0D108BD9-81ED-4DB2-BD59-A6C34878D82A}">
                    <a16:rowId xmlns:a16="http://schemas.microsoft.com/office/drawing/2014/main" val="1624458593"/>
                  </a:ext>
                </a:extLst>
              </a:tr>
              <a:tr h="308110">
                <a:tc>
                  <a:txBody>
                    <a:bodyPr/>
                    <a:lstStyle/>
                    <a:p>
                      <a:r>
                        <a:rPr lang="en-US" sz="1100" dirty="0" err="1"/>
                        <a:t>RandomForest</a:t>
                      </a:r>
                      <a:endParaRPr lang="en-GB" sz="1100" dirty="0"/>
                    </a:p>
                  </a:txBody>
                  <a:tcPr/>
                </a:tc>
                <a:tc>
                  <a:txBody>
                    <a:bodyPr/>
                    <a:lstStyle/>
                    <a:p>
                      <a:r>
                        <a:rPr lang="en-US" sz="1100" dirty="0"/>
                        <a:t>Random Forest</a:t>
                      </a:r>
                      <a:endParaRPr lang="en-GB" sz="1100" dirty="0"/>
                    </a:p>
                  </a:txBody>
                  <a:tcPr/>
                </a:tc>
                <a:extLst>
                  <a:ext uri="{0D108BD9-81ED-4DB2-BD59-A6C34878D82A}">
                    <a16:rowId xmlns:a16="http://schemas.microsoft.com/office/drawing/2014/main" val="4046463967"/>
                  </a:ext>
                </a:extLst>
              </a:tr>
              <a:tr h="308110">
                <a:tc>
                  <a:txBody>
                    <a:bodyPr/>
                    <a:lstStyle/>
                    <a:p>
                      <a:r>
                        <a:rPr lang="en-US" sz="1100" dirty="0" err="1"/>
                        <a:t>GaussianNB</a:t>
                      </a:r>
                      <a:endParaRPr lang="en-GB" sz="1100" dirty="0"/>
                    </a:p>
                  </a:txBody>
                  <a:tcPr/>
                </a:tc>
                <a:tc>
                  <a:txBody>
                    <a:bodyPr/>
                    <a:lstStyle/>
                    <a:p>
                      <a:r>
                        <a:rPr lang="en-US" sz="1100" dirty="0"/>
                        <a:t>Gaussian- Naïve Bayes</a:t>
                      </a:r>
                      <a:endParaRPr lang="en-GB" sz="1100" dirty="0"/>
                    </a:p>
                  </a:txBody>
                  <a:tcPr/>
                </a:tc>
                <a:extLst>
                  <a:ext uri="{0D108BD9-81ED-4DB2-BD59-A6C34878D82A}">
                    <a16:rowId xmlns:a16="http://schemas.microsoft.com/office/drawing/2014/main" val="3256091356"/>
                  </a:ext>
                </a:extLst>
              </a:tr>
              <a:tr h="308110">
                <a:tc>
                  <a:txBody>
                    <a:bodyPr/>
                    <a:lstStyle/>
                    <a:p>
                      <a:r>
                        <a:rPr lang="en-US" sz="1100" dirty="0" err="1"/>
                        <a:t>MultinomialNB</a:t>
                      </a:r>
                      <a:endParaRPr lang="en-GB" sz="1100" dirty="0"/>
                    </a:p>
                  </a:txBody>
                  <a:tcPr/>
                </a:tc>
                <a:tc>
                  <a:txBody>
                    <a:bodyPr/>
                    <a:lstStyle/>
                    <a:p>
                      <a:r>
                        <a:rPr lang="en-US" sz="1100" dirty="0" err="1"/>
                        <a:t>MultiNomial</a:t>
                      </a:r>
                      <a:r>
                        <a:rPr lang="en-US" sz="1100" dirty="0"/>
                        <a:t> Naïve Bayes</a:t>
                      </a:r>
                      <a:endParaRPr lang="en-GB" sz="1100" dirty="0"/>
                    </a:p>
                  </a:txBody>
                  <a:tcPr/>
                </a:tc>
                <a:extLst>
                  <a:ext uri="{0D108BD9-81ED-4DB2-BD59-A6C34878D82A}">
                    <a16:rowId xmlns:a16="http://schemas.microsoft.com/office/drawing/2014/main" val="2033653293"/>
                  </a:ext>
                </a:extLst>
              </a:tr>
              <a:tr h="308110">
                <a:tc>
                  <a:txBody>
                    <a:bodyPr/>
                    <a:lstStyle/>
                    <a:p>
                      <a:r>
                        <a:rPr lang="en-US" sz="1100" dirty="0" err="1"/>
                        <a:t>BernouliNB</a:t>
                      </a:r>
                      <a:endParaRPr lang="en-GB" sz="1100" dirty="0"/>
                    </a:p>
                  </a:txBody>
                  <a:tcPr/>
                </a:tc>
                <a:tc>
                  <a:txBody>
                    <a:bodyPr/>
                    <a:lstStyle/>
                    <a:p>
                      <a:r>
                        <a:rPr lang="en-US" sz="1100" dirty="0" err="1"/>
                        <a:t>Bernouli</a:t>
                      </a:r>
                      <a:r>
                        <a:rPr lang="en-US" sz="1100" dirty="0"/>
                        <a:t> Naïve Bayes</a:t>
                      </a:r>
                      <a:endParaRPr lang="en-GB" sz="1100" dirty="0"/>
                    </a:p>
                  </a:txBody>
                  <a:tcPr/>
                </a:tc>
                <a:extLst>
                  <a:ext uri="{0D108BD9-81ED-4DB2-BD59-A6C34878D82A}">
                    <a16:rowId xmlns:a16="http://schemas.microsoft.com/office/drawing/2014/main" val="3418923560"/>
                  </a:ext>
                </a:extLst>
              </a:tr>
            </a:tbl>
          </a:graphicData>
        </a:graphic>
      </p:graphicFrame>
      <p:pic>
        <p:nvPicPr>
          <p:cNvPr id="8" name="Picture 7" descr="Logo&#10;&#10;Description automatically generated">
            <a:extLst>
              <a:ext uri="{FF2B5EF4-FFF2-40B4-BE49-F238E27FC236}">
                <a16:creationId xmlns:a16="http://schemas.microsoft.com/office/drawing/2014/main" id="{0BA87A00-A2EE-4CE6-AECF-35B52F756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901" y="609600"/>
            <a:ext cx="1514776" cy="927653"/>
          </a:xfrm>
          <a:prstGeom prst="rect">
            <a:avLst/>
          </a:prstGeom>
        </p:spPr>
      </p:pic>
    </p:spTree>
    <p:extLst>
      <p:ext uri="{BB962C8B-B14F-4D97-AF65-F5344CB8AC3E}">
        <p14:creationId xmlns:p14="http://schemas.microsoft.com/office/powerpoint/2010/main" val="195202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146A-5363-44A0-A3F2-2034D9507193}"/>
              </a:ext>
            </a:extLst>
          </p:cNvPr>
          <p:cNvSpPr>
            <a:spLocks noGrp="1"/>
          </p:cNvSpPr>
          <p:nvPr>
            <p:ph type="title"/>
          </p:nvPr>
        </p:nvSpPr>
        <p:spPr>
          <a:xfrm>
            <a:off x="1041953" y="533851"/>
            <a:ext cx="9601196" cy="810408"/>
          </a:xfrm>
        </p:spPr>
        <p:txBody>
          <a:bodyPr>
            <a:normAutofit fontScale="90000"/>
          </a:bodyPr>
          <a:lstStyle/>
          <a:p>
            <a:r>
              <a:rPr lang="en-US" b="1" i="0" dirty="0">
                <a:effectLst/>
                <a:latin typeface="Segoe UI" panose="020B0502040204020203" pitchFamily="34" charset="0"/>
              </a:rPr>
              <a:t>Experiment</a:t>
            </a:r>
            <a:br>
              <a:rPr lang="en-US" b="0" i="0" dirty="0">
                <a:effectLst/>
                <a:latin typeface="Segoe UI" panose="020B0502040204020203" pitchFamily="34" charset="0"/>
              </a:rPr>
            </a:br>
            <a:endParaRPr lang="en-GB" dirty="0"/>
          </a:p>
        </p:txBody>
      </p:sp>
      <p:sp>
        <p:nvSpPr>
          <p:cNvPr id="3" name="Content Placeholder 2">
            <a:extLst>
              <a:ext uri="{FF2B5EF4-FFF2-40B4-BE49-F238E27FC236}">
                <a16:creationId xmlns:a16="http://schemas.microsoft.com/office/drawing/2014/main" id="{8657B47F-1B31-4DD2-ADB8-4DB046E085B3}"/>
              </a:ext>
            </a:extLst>
          </p:cNvPr>
          <p:cNvSpPr>
            <a:spLocks noGrp="1"/>
          </p:cNvSpPr>
          <p:nvPr>
            <p:ph idx="1"/>
          </p:nvPr>
        </p:nvSpPr>
        <p:spPr>
          <a:xfrm>
            <a:off x="1041953" y="1771908"/>
            <a:ext cx="9601196" cy="4150691"/>
          </a:xfrm>
        </p:spPr>
        <p:txBody>
          <a:bodyPr>
            <a:normAutofit/>
          </a:bodyPr>
          <a:lstStyle/>
          <a:p>
            <a:r>
              <a:rPr lang="en-US" sz="1800" dirty="0"/>
              <a:t>For </a:t>
            </a:r>
            <a:r>
              <a:rPr lang="en-US" sz="1800" dirty="0" err="1"/>
              <a:t>Psy</a:t>
            </a:r>
            <a:r>
              <a:rPr lang="en-US" sz="1800" dirty="0"/>
              <a:t> dataset</a:t>
            </a:r>
          </a:p>
          <a:p>
            <a:endParaRPr lang="en-GB" sz="1800" dirty="0"/>
          </a:p>
        </p:txBody>
      </p:sp>
      <p:sp>
        <p:nvSpPr>
          <p:cNvPr id="4" name="Footer Placeholder 3">
            <a:extLst>
              <a:ext uri="{FF2B5EF4-FFF2-40B4-BE49-F238E27FC236}">
                <a16:creationId xmlns:a16="http://schemas.microsoft.com/office/drawing/2014/main" id="{A24D6F05-A25A-429F-BDD3-C00E3AE6E2E8}"/>
              </a:ext>
            </a:extLst>
          </p:cNvPr>
          <p:cNvSpPr>
            <a:spLocks noGrp="1"/>
          </p:cNvSpPr>
          <p:nvPr>
            <p:ph type="ftr" sz="quarter" idx="11"/>
          </p:nvPr>
        </p:nvSpPr>
        <p:spPr>
          <a:xfrm>
            <a:off x="569844" y="6355227"/>
            <a:ext cx="11005928" cy="279400"/>
          </a:xfrm>
        </p:spPr>
        <p:txBody>
          <a:bodyPr/>
          <a:lstStyle/>
          <a:p>
            <a:r>
              <a:rPr lang="en-US" dirty="0"/>
              <a:t>                       Machine Learning for Automation(DISIM)</a:t>
            </a:r>
            <a:endParaRPr lang="en-GB" dirty="0"/>
          </a:p>
        </p:txBody>
      </p:sp>
      <p:sp>
        <p:nvSpPr>
          <p:cNvPr id="5" name="Slide Number Placeholder 4">
            <a:extLst>
              <a:ext uri="{FF2B5EF4-FFF2-40B4-BE49-F238E27FC236}">
                <a16:creationId xmlns:a16="http://schemas.microsoft.com/office/drawing/2014/main" id="{01791377-6108-4322-AA9C-4E67080CC5B8}"/>
              </a:ext>
            </a:extLst>
          </p:cNvPr>
          <p:cNvSpPr>
            <a:spLocks noGrp="1"/>
          </p:cNvSpPr>
          <p:nvPr>
            <p:ph type="sldNum" sz="quarter" idx="12"/>
          </p:nvPr>
        </p:nvSpPr>
        <p:spPr/>
        <p:txBody>
          <a:bodyPr/>
          <a:lstStyle/>
          <a:p>
            <a:fld id="{7C35BE87-8D49-429B-95E5-09F2868D18BB}" type="slidenum">
              <a:rPr lang="en-GB" smtClean="0"/>
              <a:t>5</a:t>
            </a:fld>
            <a:endParaRPr lang="en-GB"/>
          </a:p>
        </p:txBody>
      </p:sp>
      <p:pic>
        <p:nvPicPr>
          <p:cNvPr id="6" name="Picture 5" descr="Logo&#10;&#10;Description automatically generated">
            <a:extLst>
              <a:ext uri="{FF2B5EF4-FFF2-40B4-BE49-F238E27FC236}">
                <a16:creationId xmlns:a16="http://schemas.microsoft.com/office/drawing/2014/main" id="{089EA8A3-EF8C-4729-8A3D-C0378E19F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901" y="590015"/>
            <a:ext cx="1514776" cy="931224"/>
          </a:xfrm>
          <a:prstGeom prst="rect">
            <a:avLst/>
          </a:prstGeom>
        </p:spPr>
      </p:pic>
      <p:sp>
        <p:nvSpPr>
          <p:cNvPr id="7" name="Title 1">
            <a:extLst>
              <a:ext uri="{FF2B5EF4-FFF2-40B4-BE49-F238E27FC236}">
                <a16:creationId xmlns:a16="http://schemas.microsoft.com/office/drawing/2014/main" id="{705A85A7-AB9E-4B6A-89C4-8F2D5E5047C1}"/>
              </a:ext>
            </a:extLst>
          </p:cNvPr>
          <p:cNvSpPr txBox="1">
            <a:spLocks/>
          </p:cNvSpPr>
          <p:nvPr/>
        </p:nvSpPr>
        <p:spPr>
          <a:xfrm>
            <a:off x="932622" y="961500"/>
            <a:ext cx="10280372" cy="93122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dirty="0"/>
              <a:t>The Metric used to compare the performance of each classification method are the Precision, Accuracy, F-score</a:t>
            </a:r>
          </a:p>
          <a:p>
            <a:pPr algn="l"/>
            <a:r>
              <a:rPr lang="en-US" sz="1600" dirty="0"/>
              <a:t> Mathew Correlation Coefficient.</a:t>
            </a:r>
            <a:endParaRPr lang="en-GB" sz="1600" dirty="0"/>
          </a:p>
        </p:txBody>
      </p:sp>
      <p:pic>
        <p:nvPicPr>
          <p:cNvPr id="9" name="Picture 8" descr="Chart, treemap chart&#10;&#10;Description automatically generated">
            <a:extLst>
              <a:ext uri="{FF2B5EF4-FFF2-40B4-BE49-F238E27FC236}">
                <a16:creationId xmlns:a16="http://schemas.microsoft.com/office/drawing/2014/main" id="{B1CA3D86-6071-4DEA-956C-2F32D50EC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740" y="1990405"/>
            <a:ext cx="4958032" cy="3829337"/>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D89CF0AC-4F98-4673-B6D5-873CFCB52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953" y="2103074"/>
            <a:ext cx="3564516" cy="2420333"/>
          </a:xfrm>
          <a:prstGeom prst="rect">
            <a:avLst/>
          </a:prstGeom>
        </p:spPr>
      </p:pic>
      <p:pic>
        <p:nvPicPr>
          <p:cNvPr id="16" name="Picture 15" descr="Chart, line chart&#10;&#10;Description automatically generated">
            <a:extLst>
              <a:ext uri="{FF2B5EF4-FFF2-40B4-BE49-F238E27FC236}">
                <a16:creationId xmlns:a16="http://schemas.microsoft.com/office/drawing/2014/main" id="{2D40F93C-4525-4FC1-8036-52CCD0370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9218" y="4523407"/>
            <a:ext cx="3481564" cy="1934677"/>
          </a:xfrm>
          <a:prstGeom prst="rect">
            <a:avLst/>
          </a:prstGeom>
        </p:spPr>
      </p:pic>
    </p:spTree>
    <p:extLst>
      <p:ext uri="{BB962C8B-B14F-4D97-AF65-F5344CB8AC3E}">
        <p14:creationId xmlns:p14="http://schemas.microsoft.com/office/powerpoint/2010/main" val="111933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4C003BC-772C-4236-A34F-0A7028314767}"/>
              </a:ext>
            </a:extLst>
          </p:cNvPr>
          <p:cNvSpPr>
            <a:spLocks noGrp="1"/>
          </p:cNvSpPr>
          <p:nvPr>
            <p:ph type="body" idx="1"/>
          </p:nvPr>
        </p:nvSpPr>
        <p:spPr>
          <a:xfrm>
            <a:off x="887056" y="579633"/>
            <a:ext cx="4718304" cy="576262"/>
          </a:xfrm>
        </p:spPr>
        <p:txBody>
          <a:bodyPr>
            <a:normAutofit fontScale="92500" lnSpcReduction="20000"/>
          </a:bodyPr>
          <a:lstStyle/>
          <a:p>
            <a:r>
              <a:rPr lang="en-US" sz="4400" dirty="0" err="1">
                <a:solidFill>
                  <a:schemeClr val="tx1"/>
                </a:solidFill>
              </a:rPr>
              <a:t>Keryperry</a:t>
            </a:r>
            <a:r>
              <a:rPr lang="en-US" sz="4400" dirty="0">
                <a:solidFill>
                  <a:schemeClr val="tx1"/>
                </a:solidFill>
              </a:rPr>
              <a:t> Dataset</a:t>
            </a:r>
            <a:endParaRPr lang="en-GB" sz="4400" dirty="0">
              <a:solidFill>
                <a:schemeClr val="tx1"/>
              </a:solidFill>
            </a:endParaRPr>
          </a:p>
        </p:txBody>
      </p:sp>
      <p:sp>
        <p:nvSpPr>
          <p:cNvPr id="4" name="Footer Placeholder 3">
            <a:extLst>
              <a:ext uri="{FF2B5EF4-FFF2-40B4-BE49-F238E27FC236}">
                <a16:creationId xmlns:a16="http://schemas.microsoft.com/office/drawing/2014/main" id="{AA19E09D-1BC9-4A86-91E0-AC43572B9E03}"/>
              </a:ext>
            </a:extLst>
          </p:cNvPr>
          <p:cNvSpPr>
            <a:spLocks noGrp="1"/>
          </p:cNvSpPr>
          <p:nvPr>
            <p:ph type="ftr" sz="quarter" idx="11"/>
          </p:nvPr>
        </p:nvSpPr>
        <p:spPr/>
        <p:txBody>
          <a:bodyPr/>
          <a:lstStyle/>
          <a:p>
            <a:r>
              <a:rPr lang="en-US" dirty="0"/>
              <a:t>Machine Learning for Automation(DISIM)</a:t>
            </a:r>
            <a:endParaRPr lang="en-GB" dirty="0"/>
          </a:p>
        </p:txBody>
      </p:sp>
      <p:sp>
        <p:nvSpPr>
          <p:cNvPr id="5" name="Slide Number Placeholder 4">
            <a:extLst>
              <a:ext uri="{FF2B5EF4-FFF2-40B4-BE49-F238E27FC236}">
                <a16:creationId xmlns:a16="http://schemas.microsoft.com/office/drawing/2014/main" id="{448FDB97-AAD0-49D3-8006-EF7A41CD5B21}"/>
              </a:ext>
            </a:extLst>
          </p:cNvPr>
          <p:cNvSpPr>
            <a:spLocks noGrp="1"/>
          </p:cNvSpPr>
          <p:nvPr>
            <p:ph type="sldNum" sz="quarter" idx="12"/>
          </p:nvPr>
        </p:nvSpPr>
        <p:spPr/>
        <p:txBody>
          <a:bodyPr/>
          <a:lstStyle/>
          <a:p>
            <a:fld id="{7C35BE87-8D49-429B-95E5-09F2868D18BB}" type="slidenum">
              <a:rPr lang="en-GB" smtClean="0"/>
              <a:t>6</a:t>
            </a:fld>
            <a:endParaRPr lang="en-GB"/>
          </a:p>
        </p:txBody>
      </p:sp>
      <p:pic>
        <p:nvPicPr>
          <p:cNvPr id="8" name="Picture 7" descr="Logo&#10;&#10;Description automatically generated">
            <a:extLst>
              <a:ext uri="{FF2B5EF4-FFF2-40B4-BE49-F238E27FC236}">
                <a16:creationId xmlns:a16="http://schemas.microsoft.com/office/drawing/2014/main" id="{8854C948-3EDF-492B-ACA5-1011571B4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901" y="609600"/>
            <a:ext cx="1514776" cy="1092591"/>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FC8C3A34-F483-43A3-8086-7B2A2582B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56" y="1415074"/>
            <a:ext cx="4464533" cy="2211966"/>
          </a:xfrm>
          <a:prstGeom prst="rect">
            <a:avLst/>
          </a:prstGeom>
        </p:spPr>
      </p:pic>
      <p:pic>
        <p:nvPicPr>
          <p:cNvPr id="13" name="Picture 12" descr="Chart, line chart&#10;&#10;Description automatically generated">
            <a:extLst>
              <a:ext uri="{FF2B5EF4-FFF2-40B4-BE49-F238E27FC236}">
                <a16:creationId xmlns:a16="http://schemas.microsoft.com/office/drawing/2014/main" id="{E0B82A85-8714-4FF4-BF7F-58A7BF4BC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0378" y="3855271"/>
            <a:ext cx="4320207" cy="2681260"/>
          </a:xfrm>
          <a:prstGeom prst="rect">
            <a:avLst/>
          </a:prstGeom>
        </p:spPr>
      </p:pic>
      <p:pic>
        <p:nvPicPr>
          <p:cNvPr id="16" name="Picture 15" descr="Graphical user interface, chart, treemap chart&#10;&#10;Description automatically generated">
            <a:extLst>
              <a:ext uri="{FF2B5EF4-FFF2-40B4-BE49-F238E27FC236}">
                <a16:creationId xmlns:a16="http://schemas.microsoft.com/office/drawing/2014/main" id="{959CB359-8EEC-472A-B2A1-A990616DF4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72223"/>
            <a:ext cx="4375560" cy="3720193"/>
          </a:xfrm>
          <a:prstGeom prst="rect">
            <a:avLst/>
          </a:prstGeom>
        </p:spPr>
      </p:pic>
    </p:spTree>
    <p:extLst>
      <p:ext uri="{BB962C8B-B14F-4D97-AF65-F5344CB8AC3E}">
        <p14:creationId xmlns:p14="http://schemas.microsoft.com/office/powerpoint/2010/main" val="83972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89AF-41F1-4364-B09A-75D7919E670B}"/>
              </a:ext>
            </a:extLst>
          </p:cNvPr>
          <p:cNvSpPr>
            <a:spLocks noGrp="1"/>
          </p:cNvSpPr>
          <p:nvPr>
            <p:ph type="title"/>
          </p:nvPr>
        </p:nvSpPr>
        <p:spPr>
          <a:xfrm>
            <a:off x="838200" y="0"/>
            <a:ext cx="10515600" cy="1325563"/>
          </a:xfrm>
        </p:spPr>
        <p:txBody>
          <a:bodyPr/>
          <a:lstStyle/>
          <a:p>
            <a:pPr algn="l"/>
            <a:r>
              <a:rPr lang="en-US" b="1" dirty="0"/>
              <a:t>Lmfao dataset</a:t>
            </a:r>
            <a:endParaRPr lang="en-GB" b="1" dirty="0"/>
          </a:p>
        </p:txBody>
      </p:sp>
      <p:sp>
        <p:nvSpPr>
          <p:cNvPr id="4" name="Footer Placeholder 3">
            <a:extLst>
              <a:ext uri="{FF2B5EF4-FFF2-40B4-BE49-F238E27FC236}">
                <a16:creationId xmlns:a16="http://schemas.microsoft.com/office/drawing/2014/main" id="{ED5856DB-30CF-4CCE-B6D5-407601A040E6}"/>
              </a:ext>
            </a:extLst>
          </p:cNvPr>
          <p:cNvSpPr>
            <a:spLocks noGrp="1"/>
          </p:cNvSpPr>
          <p:nvPr>
            <p:ph type="ftr" sz="quarter" idx="11"/>
          </p:nvPr>
        </p:nvSpPr>
        <p:spPr>
          <a:xfrm>
            <a:off x="1304700" y="6399212"/>
            <a:ext cx="7305900" cy="279400"/>
          </a:xfrm>
        </p:spPr>
        <p:txBody>
          <a:bodyPr/>
          <a:lstStyle/>
          <a:p>
            <a:r>
              <a:rPr lang="en-US" dirty="0"/>
              <a:t>Machine Learning for Automation(DISIM)</a:t>
            </a:r>
            <a:endParaRPr lang="en-GB" dirty="0"/>
          </a:p>
        </p:txBody>
      </p:sp>
      <p:sp>
        <p:nvSpPr>
          <p:cNvPr id="5" name="Slide Number Placeholder 4">
            <a:extLst>
              <a:ext uri="{FF2B5EF4-FFF2-40B4-BE49-F238E27FC236}">
                <a16:creationId xmlns:a16="http://schemas.microsoft.com/office/drawing/2014/main" id="{D93508B9-4303-4415-98D1-81D9FC0D8456}"/>
              </a:ext>
            </a:extLst>
          </p:cNvPr>
          <p:cNvSpPr>
            <a:spLocks noGrp="1"/>
          </p:cNvSpPr>
          <p:nvPr>
            <p:ph type="sldNum" sz="quarter" idx="12"/>
          </p:nvPr>
        </p:nvSpPr>
        <p:spPr/>
        <p:txBody>
          <a:bodyPr/>
          <a:lstStyle/>
          <a:p>
            <a:fld id="{7C35BE87-8D49-429B-95E5-09F2868D18BB}" type="slidenum">
              <a:rPr lang="en-GB" smtClean="0"/>
              <a:t>7</a:t>
            </a:fld>
            <a:endParaRPr lang="en-GB"/>
          </a:p>
        </p:txBody>
      </p:sp>
      <p:pic>
        <p:nvPicPr>
          <p:cNvPr id="9" name="Picture 8" descr="Chart, line chart&#10;&#10;Description automatically generated">
            <a:extLst>
              <a:ext uri="{FF2B5EF4-FFF2-40B4-BE49-F238E27FC236}">
                <a16:creationId xmlns:a16="http://schemas.microsoft.com/office/drawing/2014/main" id="{DCFE4A3A-26ED-4F7A-B49B-45BA71975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747" y="3493332"/>
            <a:ext cx="3394408" cy="2948817"/>
          </a:xfrm>
          <a:prstGeom prst="rect">
            <a:avLst/>
          </a:prstGeom>
        </p:spPr>
      </p:pic>
      <p:pic>
        <p:nvPicPr>
          <p:cNvPr id="8" name="Picture 7" descr="Logo&#10;&#10;Description automatically generated">
            <a:extLst>
              <a:ext uri="{FF2B5EF4-FFF2-40B4-BE49-F238E27FC236}">
                <a16:creationId xmlns:a16="http://schemas.microsoft.com/office/drawing/2014/main" id="{45E833AD-E7AE-4CE6-9A97-2297EB070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901" y="609600"/>
            <a:ext cx="1514776" cy="1092591"/>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BCBFA363-D2C5-425B-81F2-5FC54B960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973" y="1246845"/>
            <a:ext cx="3653044" cy="2117824"/>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99EB940F-A90C-48C5-880D-5A1834E59B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8714" y="1143377"/>
            <a:ext cx="3653043" cy="3695700"/>
          </a:xfrm>
          <a:prstGeom prst="rect">
            <a:avLst/>
          </a:prstGeom>
        </p:spPr>
      </p:pic>
    </p:spTree>
    <p:extLst>
      <p:ext uri="{BB962C8B-B14F-4D97-AF65-F5344CB8AC3E}">
        <p14:creationId xmlns:p14="http://schemas.microsoft.com/office/powerpoint/2010/main" val="141890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0D7C-16B7-4280-BBC1-DA7535A02542}"/>
              </a:ext>
            </a:extLst>
          </p:cNvPr>
          <p:cNvSpPr>
            <a:spLocks noGrp="1"/>
          </p:cNvSpPr>
          <p:nvPr>
            <p:ph type="title"/>
          </p:nvPr>
        </p:nvSpPr>
        <p:spPr>
          <a:xfrm>
            <a:off x="751019" y="-29638"/>
            <a:ext cx="10515600" cy="1325563"/>
          </a:xfrm>
        </p:spPr>
        <p:txBody>
          <a:bodyPr/>
          <a:lstStyle/>
          <a:p>
            <a:pPr algn="l"/>
            <a:r>
              <a:rPr lang="en-US" b="1" dirty="0"/>
              <a:t>Eminem dataset</a:t>
            </a:r>
            <a:endParaRPr lang="en-GB" b="1" dirty="0"/>
          </a:p>
        </p:txBody>
      </p:sp>
      <p:sp>
        <p:nvSpPr>
          <p:cNvPr id="4" name="Footer Placeholder 3">
            <a:extLst>
              <a:ext uri="{FF2B5EF4-FFF2-40B4-BE49-F238E27FC236}">
                <a16:creationId xmlns:a16="http://schemas.microsoft.com/office/drawing/2014/main" id="{11C15510-EA66-4BE6-B0FD-B78B5F4F9879}"/>
              </a:ext>
            </a:extLst>
          </p:cNvPr>
          <p:cNvSpPr>
            <a:spLocks noGrp="1"/>
          </p:cNvSpPr>
          <p:nvPr>
            <p:ph type="ftr" sz="quarter" idx="11"/>
          </p:nvPr>
        </p:nvSpPr>
        <p:spPr/>
        <p:txBody>
          <a:bodyPr/>
          <a:lstStyle/>
          <a:p>
            <a:r>
              <a:rPr lang="en-US" dirty="0"/>
              <a:t>Machine Learning for Automation(DISIM)</a:t>
            </a:r>
            <a:endParaRPr lang="en-GB" dirty="0"/>
          </a:p>
        </p:txBody>
      </p:sp>
      <p:sp>
        <p:nvSpPr>
          <p:cNvPr id="5" name="Slide Number Placeholder 4">
            <a:extLst>
              <a:ext uri="{FF2B5EF4-FFF2-40B4-BE49-F238E27FC236}">
                <a16:creationId xmlns:a16="http://schemas.microsoft.com/office/drawing/2014/main" id="{043C9A45-6522-4C16-BCA8-D419A18247F8}"/>
              </a:ext>
            </a:extLst>
          </p:cNvPr>
          <p:cNvSpPr>
            <a:spLocks noGrp="1"/>
          </p:cNvSpPr>
          <p:nvPr>
            <p:ph type="sldNum" sz="quarter" idx="12"/>
          </p:nvPr>
        </p:nvSpPr>
        <p:spPr/>
        <p:txBody>
          <a:bodyPr/>
          <a:lstStyle/>
          <a:p>
            <a:fld id="{7C35BE87-8D49-429B-95E5-09F2868D18BB}" type="slidenum">
              <a:rPr lang="en-GB" smtClean="0"/>
              <a:t>8</a:t>
            </a:fld>
            <a:endParaRPr lang="en-GB"/>
          </a:p>
        </p:txBody>
      </p:sp>
      <p:pic>
        <p:nvPicPr>
          <p:cNvPr id="9" name="Picture 8" descr="Chart, line chart&#10;&#10;Description automatically generated">
            <a:extLst>
              <a:ext uri="{FF2B5EF4-FFF2-40B4-BE49-F238E27FC236}">
                <a16:creationId xmlns:a16="http://schemas.microsoft.com/office/drawing/2014/main" id="{962A73F0-5978-4356-A5CE-8C98DEF8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863" y="3786420"/>
            <a:ext cx="3713337" cy="2569930"/>
          </a:xfrm>
          <a:prstGeom prst="rect">
            <a:avLst/>
          </a:prstGeom>
        </p:spPr>
      </p:pic>
      <p:pic>
        <p:nvPicPr>
          <p:cNvPr id="8" name="Picture 7" descr="Logo&#10;&#10;Description automatically generated">
            <a:extLst>
              <a:ext uri="{FF2B5EF4-FFF2-40B4-BE49-F238E27FC236}">
                <a16:creationId xmlns:a16="http://schemas.microsoft.com/office/drawing/2014/main" id="{D6A72C70-59B7-4BA4-B8DB-B0F3B580C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901" y="609600"/>
            <a:ext cx="1514776" cy="1092591"/>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C49836FC-CAE3-4669-973F-101F9EE272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381" y="1155895"/>
            <a:ext cx="4388096" cy="2133075"/>
          </a:xfrm>
          <a:prstGeom prst="rect">
            <a:avLst/>
          </a:prstGeom>
        </p:spPr>
      </p:pic>
      <p:pic>
        <p:nvPicPr>
          <p:cNvPr id="14" name="Picture 13" descr="Chart, treemap chart&#10;&#10;Description automatically generated">
            <a:extLst>
              <a:ext uri="{FF2B5EF4-FFF2-40B4-BE49-F238E27FC236}">
                <a16:creationId xmlns:a16="http://schemas.microsoft.com/office/drawing/2014/main" id="{EA02F6E5-6B2D-4A4B-A3BE-AB1271AF3D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4200" y="1155895"/>
            <a:ext cx="4388096" cy="3798277"/>
          </a:xfrm>
          <a:prstGeom prst="rect">
            <a:avLst/>
          </a:prstGeom>
        </p:spPr>
      </p:pic>
    </p:spTree>
    <p:extLst>
      <p:ext uri="{BB962C8B-B14F-4D97-AF65-F5344CB8AC3E}">
        <p14:creationId xmlns:p14="http://schemas.microsoft.com/office/powerpoint/2010/main" val="379788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ECF8-C751-4563-971B-70575DF66FE3}"/>
              </a:ext>
            </a:extLst>
          </p:cNvPr>
          <p:cNvSpPr>
            <a:spLocks noGrp="1"/>
          </p:cNvSpPr>
          <p:nvPr>
            <p:ph type="title"/>
          </p:nvPr>
        </p:nvSpPr>
        <p:spPr/>
        <p:txBody>
          <a:bodyPr/>
          <a:lstStyle/>
          <a:p>
            <a:pPr algn="l"/>
            <a:r>
              <a:rPr lang="en-US" b="1" dirty="0"/>
              <a:t>Shakira dataset</a:t>
            </a:r>
            <a:endParaRPr lang="en-GB" b="1" dirty="0"/>
          </a:p>
        </p:txBody>
      </p:sp>
      <p:sp>
        <p:nvSpPr>
          <p:cNvPr id="4" name="Footer Placeholder 3">
            <a:extLst>
              <a:ext uri="{FF2B5EF4-FFF2-40B4-BE49-F238E27FC236}">
                <a16:creationId xmlns:a16="http://schemas.microsoft.com/office/drawing/2014/main" id="{C49D066C-FB18-4D8F-8D44-34CFEBE5A85E}"/>
              </a:ext>
            </a:extLst>
          </p:cNvPr>
          <p:cNvSpPr>
            <a:spLocks noGrp="1"/>
          </p:cNvSpPr>
          <p:nvPr>
            <p:ph type="ftr" sz="quarter" idx="11"/>
          </p:nvPr>
        </p:nvSpPr>
        <p:spPr/>
        <p:txBody>
          <a:bodyPr/>
          <a:lstStyle/>
          <a:p>
            <a:r>
              <a:rPr lang="en-US"/>
              <a:t>Machine Learning for Automation(DISIM)</a:t>
            </a:r>
            <a:endParaRPr lang="en-GB"/>
          </a:p>
        </p:txBody>
      </p:sp>
      <p:sp>
        <p:nvSpPr>
          <p:cNvPr id="5" name="Slide Number Placeholder 4">
            <a:extLst>
              <a:ext uri="{FF2B5EF4-FFF2-40B4-BE49-F238E27FC236}">
                <a16:creationId xmlns:a16="http://schemas.microsoft.com/office/drawing/2014/main" id="{14097721-5864-4A24-BD05-3E446201D0B1}"/>
              </a:ext>
            </a:extLst>
          </p:cNvPr>
          <p:cNvSpPr>
            <a:spLocks noGrp="1"/>
          </p:cNvSpPr>
          <p:nvPr>
            <p:ph type="sldNum" sz="quarter" idx="12"/>
          </p:nvPr>
        </p:nvSpPr>
        <p:spPr/>
        <p:txBody>
          <a:bodyPr/>
          <a:lstStyle/>
          <a:p>
            <a:fld id="{7C35BE87-8D49-429B-95E5-09F2868D18BB}" type="slidenum">
              <a:rPr lang="en-GB" smtClean="0"/>
              <a:t>9</a:t>
            </a:fld>
            <a:endParaRPr lang="en-GB"/>
          </a:p>
        </p:txBody>
      </p:sp>
      <p:pic>
        <p:nvPicPr>
          <p:cNvPr id="9" name="Picture 8" descr="Chart, line chart&#10;&#10;Description automatically generated">
            <a:extLst>
              <a:ext uri="{FF2B5EF4-FFF2-40B4-BE49-F238E27FC236}">
                <a16:creationId xmlns:a16="http://schemas.microsoft.com/office/drawing/2014/main" id="{8E2CC55C-CBF4-4B4B-8DAE-E9FDE21CB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630" y="1702191"/>
            <a:ext cx="3152947" cy="2960100"/>
          </a:xfrm>
          <a:prstGeom prst="rect">
            <a:avLst/>
          </a:prstGeom>
        </p:spPr>
      </p:pic>
      <p:pic>
        <p:nvPicPr>
          <p:cNvPr id="8" name="Picture 7" descr="Logo&#10;&#10;Description automatically generated">
            <a:extLst>
              <a:ext uri="{FF2B5EF4-FFF2-40B4-BE49-F238E27FC236}">
                <a16:creationId xmlns:a16="http://schemas.microsoft.com/office/drawing/2014/main" id="{226AD9E6-A1CE-4D4F-A8D2-FC199FBB9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901" y="609600"/>
            <a:ext cx="1514776" cy="1092591"/>
          </a:xfrm>
          <a:prstGeom prst="rect">
            <a:avLst/>
          </a:prstGeom>
        </p:spPr>
      </p:pic>
      <p:pic>
        <p:nvPicPr>
          <p:cNvPr id="14" name="Picture 13" descr="Text&#10;&#10;Description automatically generated with low confidence">
            <a:extLst>
              <a:ext uri="{FF2B5EF4-FFF2-40B4-BE49-F238E27FC236}">
                <a16:creationId xmlns:a16="http://schemas.microsoft.com/office/drawing/2014/main" id="{1FC339CA-933A-4AD4-ABF5-3815754AC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3198" y="1873568"/>
            <a:ext cx="3524250" cy="3486223"/>
          </a:xfrm>
          <a:prstGeom prst="rect">
            <a:avLst/>
          </a:prstGeom>
        </p:spPr>
      </p:pic>
      <p:pic>
        <p:nvPicPr>
          <p:cNvPr id="16" name="Picture 15" descr="Chart&#10;&#10;Description automatically generated with medium confidence">
            <a:extLst>
              <a:ext uri="{FF2B5EF4-FFF2-40B4-BE49-F238E27FC236}">
                <a16:creationId xmlns:a16="http://schemas.microsoft.com/office/drawing/2014/main" id="{81AB6F75-A0E2-4C86-AC33-1D1ECACB2A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3400" y="2128081"/>
            <a:ext cx="3324225" cy="3638550"/>
          </a:xfrm>
          <a:prstGeom prst="rect">
            <a:avLst/>
          </a:prstGeom>
        </p:spPr>
      </p:pic>
    </p:spTree>
    <p:extLst>
      <p:ext uri="{BB962C8B-B14F-4D97-AF65-F5344CB8AC3E}">
        <p14:creationId xmlns:p14="http://schemas.microsoft.com/office/powerpoint/2010/main" val="706590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3475</TotalTime>
  <Words>607</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ArialUnicodeMS</vt:lpstr>
      <vt:lpstr>Calibri</vt:lpstr>
      <vt:lpstr>Calibri Light</vt:lpstr>
      <vt:lpstr>OpenSans-Semibold</vt:lpstr>
      <vt:lpstr>Segoe UI</vt:lpstr>
      <vt:lpstr>SourceSansPro-Regular</vt:lpstr>
      <vt:lpstr>Times-Italic</vt:lpstr>
      <vt:lpstr>Times-Roman</vt:lpstr>
      <vt:lpstr>Office Theme</vt:lpstr>
      <vt:lpstr>COMMENT  SPAM FILTERING ON YOUTUBE</vt:lpstr>
      <vt:lpstr>Description of Dataset </vt:lpstr>
      <vt:lpstr>Problem Formulation </vt:lpstr>
      <vt:lpstr>Methodologies </vt:lpstr>
      <vt:lpstr>Experiment </vt:lpstr>
      <vt:lpstr>PowerPoint Presentation</vt:lpstr>
      <vt:lpstr>Lmfao dataset</vt:lpstr>
      <vt:lpstr>Eminem dataset</vt:lpstr>
      <vt:lpstr>Shakira dataset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spam filtering  on Youtube</dc:title>
  <dc:creator>Awal Muhammad Umar</dc:creator>
  <cp:lastModifiedBy>Awal Muhammad Umar</cp:lastModifiedBy>
  <cp:revision>29</cp:revision>
  <dcterms:created xsi:type="dcterms:W3CDTF">2022-01-12T11:37:42Z</dcterms:created>
  <dcterms:modified xsi:type="dcterms:W3CDTF">2022-01-31T14:34:53Z</dcterms:modified>
</cp:coreProperties>
</file>