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0" r:id="rId7"/>
    <p:sldId id="259" r:id="rId8"/>
    <p:sldId id="270" r:id="rId9"/>
    <p:sldId id="258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E0908-3DBC-0CE5-A781-5BC405AEC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1EC97F-FFE7-41C9-500B-2607B7C61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8DC63-C7FD-8107-62DF-810F9BB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1DC0-8164-6B4F-14F4-1CA87A4A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269FA-F900-276F-BFE8-383938D8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0974-5674-5612-36B9-A07D9B42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569F85-2589-B47A-5FE3-FC9EA199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9DC14-AE89-3DA2-0179-E65F99CA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D49EE-FCDF-4160-AB70-D8D042BF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25A18-1E7A-0894-4BAE-0B0197DD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8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024D36-9A6A-CE6B-7EE1-B4217791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91B7E-E177-316A-2AB3-1609D07A0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595AF-3577-781C-078A-7F795FB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E6EDE-AD4A-93F9-40EA-43466072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5A487-B8D6-5548-D608-D23A7CAE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8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F4BF-955E-F4AE-587A-FBC5CFD1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09722-7331-70FC-1CCC-0D71CA83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9072F-F044-A221-B554-7B847BD1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4207-E5ED-6C78-11C4-E51498AA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2E43E-A2AF-4B15-10DA-076734D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4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4259-A54A-6E91-72B4-8EE9D101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8BAD6-478B-3B71-C45C-CF72996E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7BEF5-502B-7059-456F-699435F8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435AC-BB27-C2B7-FD36-E19B6983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7F447-B283-70AD-1E5C-D185214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1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6065F-CB51-66E9-2D4D-30D43D91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A91E2-5A0F-1586-FCA5-319341C1D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DE04-D434-93D8-159E-C2A2CEDF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C5407-2381-CE16-F63A-D8C6EED1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12CBA-C61F-8212-EC66-CA69823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C702B-1286-6C48-F1AC-BC0D03F9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FBFCB-A419-D891-4E8A-393853EB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51304-17C1-1B44-CE3C-2D082D26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07391-522E-6E0B-433B-09038EB8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8B5C31-FE3F-6AAA-E774-7CBF1B2AC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24E14E-C46F-0473-2DDA-C051E060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4D503F-4D8C-9818-22F2-DD779AD7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F5BE2-7099-A0B4-6CE3-9AD0EEC9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C24738-72B1-A5EB-91DE-11952E1B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85D52-2DE7-70B9-9791-80725539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0B0E9-67A5-3176-2CE8-7FEA52F6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1FC75-ED64-7C9C-B432-F12FA402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205D2-DC5A-7E26-A2B5-587EC8B5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2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E86C4-97CE-2980-C5FD-F6157AF8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E3EB93-DE98-EC05-3A77-A1135CC9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86DAB-B8C1-A504-A6E0-2F17D497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6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A0E1B-2008-4317-DBD0-D1577DE8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26863-B955-8ECC-34E6-FBE69B1E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3C0D3-C455-F58B-B516-8408A60C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930CD-0CEB-BD9B-D483-F06D9007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9168E-9BE6-5377-7253-CEF968D8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4CAC0-768E-0F22-BD29-7B53FFB8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C1A5C-03DC-6517-3186-529967A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D258A6-C229-6EB1-80F1-9B2895679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D1F41-5C7D-29BF-10A4-57F7AD53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EA2B1-74B7-9ABB-D9AE-5FE128D5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B8CC2-7899-B1F8-AA42-0964FE7E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D8A6F-BB54-DAED-A950-3CD7BE7D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9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F413AA-BB88-D503-877A-510FE13C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720CB-0EAD-1168-7B2E-510F591C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AD32A-C252-0D83-7B12-A3D6BC482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A02E-5181-486D-82F7-E5F7A3314B06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A2945-DE76-0952-2198-EE3390E5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4EDFB-9314-ACAD-BF23-B8E273D24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8C46-8464-46EE-AF18-C949F88E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BFA52-B9B8-F7F1-C87E-7971BBE3137F}"/>
              </a:ext>
            </a:extLst>
          </p:cNvPr>
          <p:cNvSpPr txBox="1"/>
          <p:nvPr/>
        </p:nvSpPr>
        <p:spPr>
          <a:xfrm>
            <a:off x="2360110" y="2704382"/>
            <a:ext cx="7471789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Campus Microgrid EMS using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/>
              <a:t>Load Estimation Model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057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88AB76-9DC4-0DA6-BBBF-CB0F5E58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5" y="1948069"/>
            <a:ext cx="3400683" cy="383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584A71-F0F1-8A62-1202-D680C346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288" y="1948069"/>
            <a:ext cx="3385837" cy="383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DE60A-54D0-B3C2-C071-7199BA9D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05" y="1948069"/>
            <a:ext cx="3385837" cy="383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C58F8-CF6B-6CEF-DC7E-95F32789063E}"/>
              </a:ext>
            </a:extLst>
          </p:cNvPr>
          <p:cNvSpPr txBox="1"/>
          <p:nvPr/>
        </p:nvSpPr>
        <p:spPr>
          <a:xfrm>
            <a:off x="178966" y="32897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미래관 부하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90238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4B0CA2-40BD-F7E6-DAEE-62D84D65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9" y="1454054"/>
            <a:ext cx="10157882" cy="5019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71277-E309-E899-F67D-42F99DEE79AA}"/>
              </a:ext>
            </a:extLst>
          </p:cNvPr>
          <p:cNvSpPr txBox="1"/>
          <p:nvPr/>
        </p:nvSpPr>
        <p:spPr>
          <a:xfrm>
            <a:off x="178966" y="328970"/>
            <a:ext cx="471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미래관 부하 실측치 </a:t>
            </a:r>
            <a:r>
              <a:rPr lang="en-US" altLang="ko-KR" sz="2400" b="1" dirty="0"/>
              <a:t>[3</a:t>
            </a:r>
            <a:r>
              <a:rPr lang="ko-KR" altLang="en-US" sz="2400" b="1" dirty="0"/>
              <a:t>시간 간격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5F1EC-CD05-7F80-24AE-1787AEF0D6FD}"/>
              </a:ext>
            </a:extLst>
          </p:cNvPr>
          <p:cNvSpPr txBox="1"/>
          <p:nvPr/>
        </p:nvSpPr>
        <p:spPr>
          <a:xfrm>
            <a:off x="178966" y="891512"/>
            <a:ext cx="2368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24Hr / 1Hour Average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50A4B-21F7-406B-EA01-A8F43DD5FD51}"/>
              </a:ext>
            </a:extLst>
          </p:cNvPr>
          <p:cNvSpPr txBox="1"/>
          <p:nvPr/>
        </p:nvSpPr>
        <p:spPr>
          <a:xfrm>
            <a:off x="351183" y="359471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32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D4966A-A652-9B16-67C7-33D0CB8BE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9" y="1454055"/>
            <a:ext cx="10157882" cy="5019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EF0F1-DB2D-E685-3239-20722E22940B}"/>
              </a:ext>
            </a:extLst>
          </p:cNvPr>
          <p:cNvSpPr txBox="1"/>
          <p:nvPr/>
        </p:nvSpPr>
        <p:spPr>
          <a:xfrm>
            <a:off x="178966" y="328970"/>
            <a:ext cx="585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미래관 부하 예측 모델 결과 </a:t>
            </a:r>
            <a:r>
              <a:rPr lang="en-US" altLang="ko-KR" sz="2400" b="1" dirty="0"/>
              <a:t>[3</a:t>
            </a:r>
            <a:r>
              <a:rPr lang="ko-KR" altLang="en-US" sz="2400" b="1" dirty="0"/>
              <a:t>시간 간격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B4F67-E5E5-41F8-B7B1-D55A5CBA8A04}"/>
              </a:ext>
            </a:extLst>
          </p:cNvPr>
          <p:cNvSpPr txBox="1"/>
          <p:nvPr/>
        </p:nvSpPr>
        <p:spPr>
          <a:xfrm>
            <a:off x="178966" y="891512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24Hr / 1Hour Sample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4C789-D063-6B1A-5FCB-27E3330327F1}"/>
              </a:ext>
            </a:extLst>
          </p:cNvPr>
          <p:cNvSpPr txBox="1"/>
          <p:nvPr/>
        </p:nvSpPr>
        <p:spPr>
          <a:xfrm>
            <a:off x="351183" y="359471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334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65BF3-98F3-945F-7ADB-DE18C3EF9A1F}"/>
              </a:ext>
            </a:extLst>
          </p:cNvPr>
          <p:cNvSpPr txBox="1"/>
          <p:nvPr/>
        </p:nvSpPr>
        <p:spPr>
          <a:xfrm>
            <a:off x="178966" y="328970"/>
            <a:ext cx="465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EMS Simulation Result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FCFEB618-46B4-3FB3-C26C-3C0201872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89045"/>
                  </p:ext>
                </p:extLst>
              </p:nvPr>
            </p:nvGraphicFramePr>
            <p:xfrm>
              <a:off x="300152" y="2331720"/>
              <a:ext cx="5549806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5583">
                      <a:extLst>
                        <a:ext uri="{9D8B030D-6E8A-4147-A177-3AD203B41FA5}">
                          <a16:colId xmlns:a16="http://schemas.microsoft.com/office/drawing/2014/main" val="2885819409"/>
                        </a:ext>
                      </a:extLst>
                    </a:gridCol>
                    <a:gridCol w="2104223">
                      <a:extLst>
                        <a:ext uri="{9D8B030D-6E8A-4147-A177-3AD203B41FA5}">
                          <a16:colId xmlns:a16="http://schemas.microsoft.com/office/drawing/2014/main" val="300594602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𝑆𝑂𝐶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43837"/>
                      </a:ext>
                    </a:extLst>
                  </a:tr>
                  <a:tr h="303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1064548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SOC Boundary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[20%, 80%]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223151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Charge/Discharge Rate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[-150kW, +150kW]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7001288"/>
                      </a:ext>
                    </a:extLst>
                  </a:tr>
                  <a:tr h="1185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Capacity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549kWh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25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Round Trip Efficiency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80%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9469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Profile Date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   2022. 7. 10 ~ 2022. 7. 13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4096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Peak Power 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낮을수록 좋음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125kW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500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FCFEB618-46B4-3FB3-C26C-3C0201872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89045"/>
                  </p:ext>
                </p:extLst>
              </p:nvPr>
            </p:nvGraphicFramePr>
            <p:xfrm>
              <a:off x="300152" y="2331720"/>
              <a:ext cx="5549806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5583">
                      <a:extLst>
                        <a:ext uri="{9D8B030D-6E8A-4147-A177-3AD203B41FA5}">
                          <a16:colId xmlns:a16="http://schemas.microsoft.com/office/drawing/2014/main" val="2885819409"/>
                        </a:ext>
                      </a:extLst>
                    </a:gridCol>
                    <a:gridCol w="2104223">
                      <a:extLst>
                        <a:ext uri="{9D8B030D-6E8A-4147-A177-3AD203B41FA5}">
                          <a16:colId xmlns:a16="http://schemas.microsoft.com/office/drawing/2014/main" val="30059460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" t="-8333" r="-61307" b="-8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438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" t="-108333" r="-61307" b="-7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1064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SOC Boundary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[20%, 80%]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2231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Charge/Discharge Rate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[-150kW, +150kW]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70012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Capacity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549kWh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25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Round Trip Efficiency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80%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94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Profile Date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   2022. 7. 10 ~ 2022. 7. 13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409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Peak Power 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낮을수록 좋음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125kW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500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A5F26CF-75BC-F05C-8EE1-3A0C13933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17980"/>
                  </p:ext>
                </p:extLst>
              </p:nvPr>
            </p:nvGraphicFramePr>
            <p:xfrm>
              <a:off x="6342042" y="2331720"/>
              <a:ext cx="5549806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5583">
                      <a:extLst>
                        <a:ext uri="{9D8B030D-6E8A-4147-A177-3AD203B41FA5}">
                          <a16:colId xmlns:a16="http://schemas.microsoft.com/office/drawing/2014/main" val="2885819409"/>
                        </a:ext>
                      </a:extLst>
                    </a:gridCol>
                    <a:gridCol w="2104223">
                      <a:extLst>
                        <a:ext uri="{9D8B030D-6E8A-4147-A177-3AD203B41FA5}">
                          <a16:colId xmlns:a16="http://schemas.microsoft.com/office/drawing/2014/main" val="300594602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𝑆𝑂𝐶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43837"/>
                      </a:ext>
                    </a:extLst>
                  </a:tr>
                  <a:tr h="303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1064548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SOC Boundary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[20%, 80%]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223151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Charge/Discharge Rate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[-150kW, +150kW]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7001288"/>
                      </a:ext>
                    </a:extLst>
                  </a:tr>
                  <a:tr h="1185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Capacity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549kWh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25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Round Trip Efficiency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80%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9469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Profile Date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   2022. 7. 10 ~ 2022. 7. 13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9539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Peak Power 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낮을수록 좋음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400kW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8650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A5F26CF-75BC-F05C-8EE1-3A0C13933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17980"/>
                  </p:ext>
                </p:extLst>
              </p:nvPr>
            </p:nvGraphicFramePr>
            <p:xfrm>
              <a:off x="6342042" y="2331720"/>
              <a:ext cx="5549806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5583">
                      <a:extLst>
                        <a:ext uri="{9D8B030D-6E8A-4147-A177-3AD203B41FA5}">
                          <a16:colId xmlns:a16="http://schemas.microsoft.com/office/drawing/2014/main" val="2885819409"/>
                        </a:ext>
                      </a:extLst>
                    </a:gridCol>
                    <a:gridCol w="2104223">
                      <a:extLst>
                        <a:ext uri="{9D8B030D-6E8A-4147-A177-3AD203B41FA5}">
                          <a16:colId xmlns:a16="http://schemas.microsoft.com/office/drawing/2014/main" val="30059460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7" t="-8333" r="-61307" b="-8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438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7" t="-108333" r="-61307" b="-7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1064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SOC Boundary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[20%, 80%]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2231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Charge/Discharge Rate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[-150kW, +150kW]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70012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ESS Capacity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549kWh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25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Round Trip Efficiency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80%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94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Profile Date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   2022. 7. 10 ~ 2022. 7. 13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9539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Peak Power 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낮을수록 좋음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400kW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8650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9BA10C-9930-20BC-98C1-F108ECFC0089}"/>
              </a:ext>
            </a:extLst>
          </p:cNvPr>
          <p:cNvSpPr txBox="1"/>
          <p:nvPr/>
        </p:nvSpPr>
        <p:spPr>
          <a:xfrm>
            <a:off x="300152" y="182136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미래관 부하 실측치 </a:t>
            </a:r>
            <a:r>
              <a:rPr lang="ko-KR" altLang="en-US" b="1" dirty="0"/>
              <a:t>기반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BE668-E405-6C2A-500F-A88C837B7EB2}"/>
              </a:ext>
            </a:extLst>
          </p:cNvPr>
          <p:cNvSpPr txBox="1"/>
          <p:nvPr/>
        </p:nvSpPr>
        <p:spPr>
          <a:xfrm>
            <a:off x="6342042" y="181751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미래관 부하 예측 모델 기반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638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33A65F-1ED7-85CC-CCBB-0475B5782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6" y="884644"/>
            <a:ext cx="10495547" cy="558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AF8E2-1E2A-7742-FE72-C6207CF8256B}"/>
              </a:ext>
            </a:extLst>
          </p:cNvPr>
          <p:cNvSpPr txBox="1"/>
          <p:nvPr/>
        </p:nvSpPr>
        <p:spPr>
          <a:xfrm>
            <a:off x="178966" y="262710"/>
            <a:ext cx="441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미래관 부하 실측치 적용 </a:t>
            </a:r>
            <a:r>
              <a:rPr lang="en-US" altLang="ko-KR" sz="2000" b="1" dirty="0"/>
              <a:t>Simulation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606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B60AFF6-8A1D-6B46-52F5-4DA838D9F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6" y="884644"/>
            <a:ext cx="10496716" cy="5581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D8CF0D-98AD-9C56-2550-82333C4C4A77}"/>
              </a:ext>
            </a:extLst>
          </p:cNvPr>
          <p:cNvSpPr txBox="1"/>
          <p:nvPr/>
        </p:nvSpPr>
        <p:spPr>
          <a:xfrm>
            <a:off x="178966" y="262710"/>
            <a:ext cx="475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미래관 부하 예측 모델 적용 </a:t>
            </a:r>
            <a:r>
              <a:rPr lang="en-US" altLang="ko-KR" sz="2000" b="1" dirty="0"/>
              <a:t>Simulation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54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250BC00B0FFC64C8A46B2848925989D" ma:contentTypeVersion="2" ma:contentTypeDescription="새 문서를 만듭니다." ma:contentTypeScope="" ma:versionID="9958042ea28f9698b0ed9d6fb635def6">
  <xsd:schema xmlns:xsd="http://www.w3.org/2001/XMLSchema" xmlns:xs="http://www.w3.org/2001/XMLSchema" xmlns:p="http://schemas.microsoft.com/office/2006/metadata/properties" xmlns:ns3="b1fec8cb-a7ff-4767-83df-c628e28e04e1" targetNamespace="http://schemas.microsoft.com/office/2006/metadata/properties" ma:root="true" ma:fieldsID="f89eec30ba06293d16034f944c2375b0" ns3:_="">
    <xsd:import namespace="b1fec8cb-a7ff-4767-83df-c628e28e04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ec8cb-a7ff-4767-83df-c628e28e0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A74505-AF84-48A9-9AE1-9B07A8BD6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ec8cb-a7ff-4767-83df-c628e28e0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A2B218-E01E-4C6A-A886-9EFF45504A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A35D46-7387-4B85-BF98-C094EC7128A2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b1fec8cb-a7ff-4767-83df-c628e28e04e1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166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권순형</dc:creator>
  <cp:lastModifiedBy>권순형</cp:lastModifiedBy>
  <cp:revision>8</cp:revision>
  <dcterms:created xsi:type="dcterms:W3CDTF">2023-01-12T08:16:19Z</dcterms:created>
  <dcterms:modified xsi:type="dcterms:W3CDTF">2023-01-13T04:57:32Z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0x010100D250BC00B0FFC64C8A46B2848925989D</vt:lpwstr>
  </property>
</Properties>
</file>