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8" r:id="rId11"/>
    <p:sldId id="267" r:id="rId12"/>
    <p:sldId id="263" r:id="rId13"/>
    <p:sldId id="264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53"/>
    <p:restoredTop sz="94798"/>
  </p:normalViewPr>
  <p:slideViewPr>
    <p:cSldViewPr snapToGrid="0">
      <p:cViewPr varScale="1">
        <p:scale>
          <a:sx n="127" d="100"/>
          <a:sy n="12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8B230-BDD2-4C1A-A70C-6AB33C9F178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B5DAD6-CCB0-405A-8CBC-3D552E62F561}">
      <dgm:prSet/>
      <dgm:spPr/>
      <dgm:t>
        <a:bodyPr/>
        <a:lstStyle/>
        <a:p>
          <a:r>
            <a:rPr lang="en-US"/>
            <a:t>PyCharm IDE</a:t>
          </a:r>
        </a:p>
      </dgm:t>
    </dgm:pt>
    <dgm:pt modelId="{3222D9F6-2646-4E4A-B4C7-EA6C3EF8C23A}" type="parTrans" cxnId="{2FF603BA-7E08-49B3-BF34-C0D72EA9AAB2}">
      <dgm:prSet/>
      <dgm:spPr/>
      <dgm:t>
        <a:bodyPr/>
        <a:lstStyle/>
        <a:p>
          <a:endParaRPr lang="en-US"/>
        </a:p>
      </dgm:t>
    </dgm:pt>
    <dgm:pt modelId="{59F593D4-D281-417B-A198-16F15C4B53B0}" type="sibTrans" cxnId="{2FF603BA-7E08-49B3-BF34-C0D72EA9AAB2}">
      <dgm:prSet/>
      <dgm:spPr/>
      <dgm:t>
        <a:bodyPr/>
        <a:lstStyle/>
        <a:p>
          <a:endParaRPr lang="en-US"/>
        </a:p>
      </dgm:t>
    </dgm:pt>
    <dgm:pt modelId="{F10B758B-2A67-418B-8D79-788FC46A8598}">
      <dgm:prSet/>
      <dgm:spPr/>
      <dgm:t>
        <a:bodyPr/>
        <a:lstStyle/>
        <a:p>
          <a:r>
            <a:rPr lang="en-US"/>
            <a:t>First Bridges</a:t>
          </a:r>
        </a:p>
      </dgm:t>
    </dgm:pt>
    <dgm:pt modelId="{E63EB587-D02F-44A5-9ED3-03DEF4B1BD3F}" type="parTrans" cxnId="{EE5611EE-8D3D-4B27-9107-F41011C46EEB}">
      <dgm:prSet/>
      <dgm:spPr/>
      <dgm:t>
        <a:bodyPr/>
        <a:lstStyle/>
        <a:p>
          <a:endParaRPr lang="en-US"/>
        </a:p>
      </dgm:t>
    </dgm:pt>
    <dgm:pt modelId="{C89275B6-ACC7-4FAE-B896-540D18C10C6D}" type="sibTrans" cxnId="{EE5611EE-8D3D-4B27-9107-F41011C46EEB}">
      <dgm:prSet/>
      <dgm:spPr/>
      <dgm:t>
        <a:bodyPr/>
        <a:lstStyle/>
        <a:p>
          <a:endParaRPr lang="en-US"/>
        </a:p>
      </dgm:t>
    </dgm:pt>
    <dgm:pt modelId="{B4F366C5-FA43-4B3C-9CC0-7342D3631A84}">
      <dgm:prSet/>
      <dgm:spPr/>
      <dgm:t>
        <a:bodyPr/>
        <a:lstStyle/>
        <a:p>
          <a:r>
            <a:rPr lang="en-US" dirty="0"/>
            <a:t>Matplotlib</a:t>
          </a:r>
        </a:p>
      </dgm:t>
    </dgm:pt>
    <dgm:pt modelId="{2CB55C59-2615-4F03-8437-AB8CA33C5F89}" type="parTrans" cxnId="{8F5DBAA3-9E63-4745-859C-272FF23ED8F5}">
      <dgm:prSet/>
      <dgm:spPr/>
      <dgm:t>
        <a:bodyPr/>
        <a:lstStyle/>
        <a:p>
          <a:endParaRPr lang="en-US"/>
        </a:p>
      </dgm:t>
    </dgm:pt>
    <dgm:pt modelId="{9009B5F2-3669-4FD3-80F9-56C8D3E79D78}" type="sibTrans" cxnId="{8F5DBAA3-9E63-4745-859C-272FF23ED8F5}">
      <dgm:prSet/>
      <dgm:spPr/>
      <dgm:t>
        <a:bodyPr/>
        <a:lstStyle/>
        <a:p>
          <a:endParaRPr lang="en-US"/>
        </a:p>
      </dgm:t>
    </dgm:pt>
    <dgm:pt modelId="{8F0BEBB0-0EAA-AA40-B5A5-E5467690D691}" type="pres">
      <dgm:prSet presAssocID="{09C8B230-BDD2-4C1A-A70C-6AB33C9F1788}" presName="Name0" presStyleCnt="0">
        <dgm:presLayoutVars>
          <dgm:dir/>
          <dgm:animLvl val="lvl"/>
          <dgm:resizeHandles val="exact"/>
        </dgm:presLayoutVars>
      </dgm:prSet>
      <dgm:spPr/>
    </dgm:pt>
    <dgm:pt modelId="{42629CBB-C290-5D45-A72B-2FAA48524346}" type="pres">
      <dgm:prSet presAssocID="{94B5DAD6-CCB0-405A-8CBC-3D552E62F561}" presName="linNode" presStyleCnt="0"/>
      <dgm:spPr/>
    </dgm:pt>
    <dgm:pt modelId="{63BD4262-9D3B-234A-850E-0F0B1F26CE63}" type="pres">
      <dgm:prSet presAssocID="{94B5DAD6-CCB0-405A-8CBC-3D552E62F56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1971513-5D72-134E-9E51-77A8B1803EC5}" type="pres">
      <dgm:prSet presAssocID="{59F593D4-D281-417B-A198-16F15C4B53B0}" presName="sp" presStyleCnt="0"/>
      <dgm:spPr/>
    </dgm:pt>
    <dgm:pt modelId="{7834576D-B10B-FB40-9F78-9259B97DBC20}" type="pres">
      <dgm:prSet presAssocID="{F10B758B-2A67-418B-8D79-788FC46A8598}" presName="linNode" presStyleCnt="0"/>
      <dgm:spPr/>
    </dgm:pt>
    <dgm:pt modelId="{0F31B919-DBF3-CF4F-9004-228F6B5614C9}" type="pres">
      <dgm:prSet presAssocID="{F10B758B-2A67-418B-8D79-788FC46A859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507BD7C-D20F-2D40-B2E5-D8EEAF2BFDEE}" type="pres">
      <dgm:prSet presAssocID="{C89275B6-ACC7-4FAE-B896-540D18C10C6D}" presName="sp" presStyleCnt="0"/>
      <dgm:spPr/>
    </dgm:pt>
    <dgm:pt modelId="{01C23E81-EC17-B740-8ACC-7A6CFAEEB169}" type="pres">
      <dgm:prSet presAssocID="{B4F366C5-FA43-4B3C-9CC0-7342D3631A84}" presName="linNode" presStyleCnt="0"/>
      <dgm:spPr/>
    </dgm:pt>
    <dgm:pt modelId="{17C555B0-74CF-4647-A29B-6878E1F57D5B}" type="pres">
      <dgm:prSet presAssocID="{B4F366C5-FA43-4B3C-9CC0-7342D3631A8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65AA5014-D5D9-5146-9DFB-BD636EA5B481}" type="presOf" srcId="{94B5DAD6-CCB0-405A-8CBC-3D552E62F561}" destId="{63BD4262-9D3B-234A-850E-0F0B1F26CE63}" srcOrd="0" destOrd="0" presId="urn:microsoft.com/office/officeart/2005/8/layout/vList5"/>
    <dgm:cxn modelId="{D95B9E32-4BCA-254B-9B93-CE41DF4E0A22}" type="presOf" srcId="{F10B758B-2A67-418B-8D79-788FC46A8598}" destId="{0F31B919-DBF3-CF4F-9004-228F6B5614C9}" srcOrd="0" destOrd="0" presId="urn:microsoft.com/office/officeart/2005/8/layout/vList5"/>
    <dgm:cxn modelId="{DD71E470-A80D-A041-AA22-52FDCCE06852}" type="presOf" srcId="{09C8B230-BDD2-4C1A-A70C-6AB33C9F1788}" destId="{8F0BEBB0-0EAA-AA40-B5A5-E5467690D691}" srcOrd="0" destOrd="0" presId="urn:microsoft.com/office/officeart/2005/8/layout/vList5"/>
    <dgm:cxn modelId="{8F5DBAA3-9E63-4745-859C-272FF23ED8F5}" srcId="{09C8B230-BDD2-4C1A-A70C-6AB33C9F1788}" destId="{B4F366C5-FA43-4B3C-9CC0-7342D3631A84}" srcOrd="2" destOrd="0" parTransId="{2CB55C59-2615-4F03-8437-AB8CA33C5F89}" sibTransId="{9009B5F2-3669-4FD3-80F9-56C8D3E79D78}"/>
    <dgm:cxn modelId="{2FF603BA-7E08-49B3-BF34-C0D72EA9AAB2}" srcId="{09C8B230-BDD2-4C1A-A70C-6AB33C9F1788}" destId="{94B5DAD6-CCB0-405A-8CBC-3D552E62F561}" srcOrd="0" destOrd="0" parTransId="{3222D9F6-2646-4E4A-B4C7-EA6C3EF8C23A}" sibTransId="{59F593D4-D281-417B-A198-16F15C4B53B0}"/>
    <dgm:cxn modelId="{EE5611EE-8D3D-4B27-9107-F41011C46EEB}" srcId="{09C8B230-BDD2-4C1A-A70C-6AB33C9F1788}" destId="{F10B758B-2A67-418B-8D79-788FC46A8598}" srcOrd="1" destOrd="0" parTransId="{E63EB587-D02F-44A5-9ED3-03DEF4B1BD3F}" sibTransId="{C89275B6-ACC7-4FAE-B896-540D18C10C6D}"/>
    <dgm:cxn modelId="{C8AAA0EE-9815-6F42-8FCB-01225475AC05}" type="presOf" srcId="{B4F366C5-FA43-4B3C-9CC0-7342D3631A84}" destId="{17C555B0-74CF-4647-A29B-6878E1F57D5B}" srcOrd="0" destOrd="0" presId="urn:microsoft.com/office/officeart/2005/8/layout/vList5"/>
    <dgm:cxn modelId="{F4AFD572-33F3-714C-BFDB-9F364AC7D089}" type="presParOf" srcId="{8F0BEBB0-0EAA-AA40-B5A5-E5467690D691}" destId="{42629CBB-C290-5D45-A72B-2FAA48524346}" srcOrd="0" destOrd="0" presId="urn:microsoft.com/office/officeart/2005/8/layout/vList5"/>
    <dgm:cxn modelId="{71098765-AD5A-5346-B8C3-BE35AB15F445}" type="presParOf" srcId="{42629CBB-C290-5D45-A72B-2FAA48524346}" destId="{63BD4262-9D3B-234A-850E-0F0B1F26CE63}" srcOrd="0" destOrd="0" presId="urn:microsoft.com/office/officeart/2005/8/layout/vList5"/>
    <dgm:cxn modelId="{5A365AFB-D384-CC45-9D5C-E4D42914144B}" type="presParOf" srcId="{8F0BEBB0-0EAA-AA40-B5A5-E5467690D691}" destId="{91971513-5D72-134E-9E51-77A8B1803EC5}" srcOrd="1" destOrd="0" presId="urn:microsoft.com/office/officeart/2005/8/layout/vList5"/>
    <dgm:cxn modelId="{8783E815-01C8-9141-B877-DEEA34F2B1AE}" type="presParOf" srcId="{8F0BEBB0-0EAA-AA40-B5A5-E5467690D691}" destId="{7834576D-B10B-FB40-9F78-9259B97DBC20}" srcOrd="2" destOrd="0" presId="urn:microsoft.com/office/officeart/2005/8/layout/vList5"/>
    <dgm:cxn modelId="{CFF12126-0269-3F44-AD36-872DD0922F20}" type="presParOf" srcId="{7834576D-B10B-FB40-9F78-9259B97DBC20}" destId="{0F31B919-DBF3-CF4F-9004-228F6B5614C9}" srcOrd="0" destOrd="0" presId="urn:microsoft.com/office/officeart/2005/8/layout/vList5"/>
    <dgm:cxn modelId="{BA444D1E-1750-E34C-8C2F-8CE8859A9131}" type="presParOf" srcId="{8F0BEBB0-0EAA-AA40-B5A5-E5467690D691}" destId="{C507BD7C-D20F-2D40-B2E5-D8EEAF2BFDEE}" srcOrd="3" destOrd="0" presId="urn:microsoft.com/office/officeart/2005/8/layout/vList5"/>
    <dgm:cxn modelId="{42C6355F-426F-0D42-A6E9-5B16DF62DED6}" type="presParOf" srcId="{8F0BEBB0-0EAA-AA40-B5A5-E5467690D691}" destId="{01C23E81-EC17-B740-8ACC-7A6CFAEEB169}" srcOrd="4" destOrd="0" presId="urn:microsoft.com/office/officeart/2005/8/layout/vList5"/>
    <dgm:cxn modelId="{53653FCB-3FAB-7B4A-AD6E-BF66532911B3}" type="presParOf" srcId="{01C23E81-EC17-B740-8ACC-7A6CFAEEB169}" destId="{17C555B0-74CF-4647-A29B-6878E1F57D5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D4262-9D3B-234A-850E-0F0B1F26CE63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PyCharm IDE</a:t>
          </a:r>
        </a:p>
      </dsp:txBody>
      <dsp:txXfrm>
        <a:off x="3433446" y="70578"/>
        <a:ext cx="3648708" cy="1265378"/>
      </dsp:txXfrm>
    </dsp:sp>
    <dsp:sp modelId="{0F31B919-DBF3-CF4F-9004-228F6B5614C9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First Bridges</a:t>
          </a:r>
        </a:p>
      </dsp:txBody>
      <dsp:txXfrm>
        <a:off x="3433446" y="1542979"/>
        <a:ext cx="3648708" cy="1265378"/>
      </dsp:txXfrm>
    </dsp:sp>
    <dsp:sp modelId="{17C555B0-74CF-4647-A29B-6878E1F57D5B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Matplotlib</a:t>
          </a:r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35FDA-0B3E-2C4A-A18D-D208AC94DDEB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DC1-80F9-7746-B9EE-20C4E90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A contour map is </a:t>
            </a:r>
            <a:r>
              <a:rPr lang="en-US" b="0" i="0" dirty="0">
                <a:solidFill>
                  <a:srgbClr val="FFFFFF"/>
                </a:solidFill>
                <a:effectLst/>
                <a:latin typeface="Google Sans"/>
              </a:rPr>
              <a:t>a map illustrated with contour lines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, for example a topographic map, which thus shows valleys and hills, and the steepness or gentleness of slopes. The contour interval of a contour map is the difference in elevation between successive contour 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0CDC1-80F9-7746-B9EE-20C4E9091C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8AF6-4DB3-B4F6-3EFD-E2578941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9097C-3863-416D-1A0C-BC49D22C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114EA-BC74-31C1-5BF8-26D9DB2A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6446-910F-2CA0-6CA2-006422D8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4CF4-FAC4-F5C2-1CF5-2AF42F60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5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E19A-291C-D982-944F-4FC17DE5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7B429-4F59-AC5C-C25B-FE0C95F6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4663-60A2-B75F-88BE-75539EB7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D39F-9506-D29C-991A-71197D16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7646-DB80-0D47-91EE-3DA442C1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7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A9DDF-74EF-60B2-6BE0-5CEB16FAB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6F260-18AD-2649-8F86-8AE04AF9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9877-9494-6B24-2744-D3BDD420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559F-6039-D2E9-822A-01BB87A0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D977-F370-21E7-2613-F9370CBA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6617-AAC6-B305-8CE1-882CC8CE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321-9CD2-F841-A24A-9EE450E6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3519-384D-1436-0936-B3809D6C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9103-807A-1ECA-4A2A-8A3445E4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BE80-D863-E5C1-B906-CF7634CF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353D-D016-6472-7AD2-56FE02F5A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7FC98-A083-7E63-ED39-6C5177AB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BAAE-56C0-CD90-05F5-08AA176F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BA6D-2343-FE9F-89A6-A1392CBC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69AE-73F6-4848-5254-79687C61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BAA-3E6D-E750-24FF-173A0A69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F958-372C-2187-0BA9-CBA9C46BB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405C9-5B89-D3EB-9942-66C4C7F05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90F69-FA5D-FE03-49A4-8646519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09BF-E6B4-5E78-832C-F8EE5283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B7A17-533C-C46C-DEEA-DB04336A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8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79D2-6EC4-7D51-0512-86B1676B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E435D-59A8-DF30-6644-05C4E2FA3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D164C-667A-A782-BF38-E11420E6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65A3D-BE46-BF63-F2F7-773BF0D48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25542-1F3F-5F7F-E68E-6849D4029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D2ED1-3C72-2F9A-85AE-A5E5AA9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931F6-4977-DE20-4024-216EDCC3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94EA6-92E6-60DF-B490-CBAB60B5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5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BA6B-35C8-1E64-6134-5A29E4C2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04D92-E60E-184B-35EB-AC855BC20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D305-AD12-359A-41C7-54A7BEBF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DC835-593F-DED5-BCD0-00B91E93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59DF5-8CA0-7A95-0768-1081948D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6B18-E29C-182F-1931-ECB286B8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ED3C-0099-056D-69DB-5D21C81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C53-31F6-B252-D1BC-15F955AE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7536-12A7-C26A-CA7A-EF45E3C9D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76C89-4240-E290-9F51-3BAC48581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23D79-7D4E-F162-F2F6-072F2E2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2C2E0-4900-DC10-BDF1-44EBBD2C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CE25-3266-11EE-E89F-FD9A401F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5C0F-7048-B80E-4624-885D8D90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8AE10-94FF-2535-5EC2-C9A4E7E6D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44B3-94E8-FB82-863E-7706688A4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5AE91-B264-CF41-7CC8-280C545B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2B305-02BC-C261-B967-B2F201B9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88276-F011-F376-33AE-2C0E0028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9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C9A085-ED27-862E-D777-DA6F4B68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8111F-8E0D-0A69-7A83-E12A83892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0FCB4-9404-CEC9-71BB-5AB0F1CAF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B019B-A374-C644-B43F-5D47F95444F7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1ED3-3C2B-C432-BED1-CD1F50326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1922-66B9-B6C7-022A-7235C8AA5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99B10-46DA-C641-86A1-22B3A9B67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7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mapbox.com/blog/topology-data-implication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4D53-1B43-ECEC-30D2-CEF4D84E8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Algorithms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21129-1314-C709-E0A7-DE3AD4A30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Drake AuClaire</a:t>
            </a:r>
          </a:p>
        </p:txBody>
      </p:sp>
      <p:sp>
        <p:nvSpPr>
          <p:cNvPr id="105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Matrix Binary Code Number Digit Streams Falling Rain Particles 4K VJ Loop  Motion Background">
            <a:extLst>
              <a:ext uri="{FF2B5EF4-FFF2-40B4-BE49-F238E27FC236}">
                <a16:creationId xmlns:a16="http://schemas.microsoft.com/office/drawing/2014/main" id="{18DAC276-E412-9FA3-E101-693C51E44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3" r="27917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9C74-08D8-0179-64A8-CCF0735AD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436533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Large Contour Map – 100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map of different colors and lines&#10;&#10;Description automatically generated">
            <a:extLst>
              <a:ext uri="{FF2B5EF4-FFF2-40B4-BE49-F238E27FC236}">
                <a16:creationId xmlns:a16="http://schemas.microsoft.com/office/drawing/2014/main" id="{67B19726-50AE-EB7B-873F-85ED5BE4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697" b="-1"/>
          <a:stretch/>
        </p:blipFill>
        <p:spPr>
          <a:xfrm>
            <a:off x="4990592" y="10"/>
            <a:ext cx="6541008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BF98B3-F500-0C8B-3AA8-0EAD2A699D74}"/>
              </a:ext>
            </a:extLst>
          </p:cNvPr>
          <p:cNvSpPr txBox="1"/>
          <p:nvPr/>
        </p:nvSpPr>
        <p:spPr>
          <a:xfrm>
            <a:off x="5198533" y="4876799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C562-E331-9689-8B8B-25B1496A926F}"/>
              </a:ext>
            </a:extLst>
          </p:cNvPr>
          <p:cNvSpPr txBox="1"/>
          <p:nvPr/>
        </p:nvSpPr>
        <p:spPr>
          <a:xfrm>
            <a:off x="11353799" y="5918199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3BB88-EE0E-B3AC-09F7-4DB26001FD73}"/>
              </a:ext>
            </a:extLst>
          </p:cNvPr>
          <p:cNvSpPr txBox="1"/>
          <p:nvPr/>
        </p:nvSpPr>
        <p:spPr>
          <a:xfrm>
            <a:off x="11353800" y="4599800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4954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EFEC-0E89-B707-B95C-E11E9311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Large Contour Map - 400</a:t>
            </a:r>
          </a:p>
        </p:txBody>
      </p:sp>
      <p:pic>
        <p:nvPicPr>
          <p:cNvPr id="5" name="Content Placeholder 4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4A1D38A6-1813-B1E5-5904-84D04CE33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50" y="1199515"/>
            <a:ext cx="6616700" cy="529336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0A5FB7-65FC-F070-D8C0-2F333A9E6BAA}"/>
              </a:ext>
            </a:extLst>
          </p:cNvPr>
          <p:cNvSpPr txBox="1"/>
          <p:nvPr/>
        </p:nvSpPr>
        <p:spPr>
          <a:xfrm>
            <a:off x="2787650" y="2386578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958B6-2C99-8447-6A4C-34AA7E69477D}"/>
              </a:ext>
            </a:extLst>
          </p:cNvPr>
          <p:cNvSpPr txBox="1"/>
          <p:nvPr/>
        </p:nvSpPr>
        <p:spPr>
          <a:xfrm>
            <a:off x="7655984" y="2733712"/>
            <a:ext cx="104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F516B-D019-BACC-BE52-F33B6B2B05FC}"/>
              </a:ext>
            </a:extLst>
          </p:cNvPr>
          <p:cNvSpPr txBox="1"/>
          <p:nvPr/>
        </p:nvSpPr>
        <p:spPr>
          <a:xfrm>
            <a:off x="7655984" y="2386578"/>
            <a:ext cx="10498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3468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AE144DB1-992F-9F32-4BCC-9C26A6E1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42" y="860435"/>
            <a:ext cx="7183315" cy="57466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5E01D8-6CCF-D2B1-8A6D-B3619A26D053}"/>
              </a:ext>
            </a:extLst>
          </p:cNvPr>
          <p:cNvSpPr txBox="1"/>
          <p:nvPr/>
        </p:nvSpPr>
        <p:spPr>
          <a:xfrm>
            <a:off x="602901" y="462224"/>
            <a:ext cx="5493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Large Filled Contour Map – 0</a:t>
            </a:r>
          </a:p>
        </p:txBody>
      </p:sp>
    </p:spTree>
    <p:extLst>
      <p:ext uri="{BB962C8B-B14F-4D97-AF65-F5344CB8AC3E}">
        <p14:creationId xmlns:p14="http://schemas.microsoft.com/office/powerpoint/2010/main" val="240967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63B9FAF2-1493-4E89-AB52-13BA19F1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77" y="1004835"/>
            <a:ext cx="7041335" cy="5633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C3B6F-875B-58CB-30D9-9C44AEE91692}"/>
              </a:ext>
            </a:extLst>
          </p:cNvPr>
          <p:cNvSpPr txBox="1"/>
          <p:nvPr/>
        </p:nvSpPr>
        <p:spPr>
          <a:xfrm>
            <a:off x="622998" y="562708"/>
            <a:ext cx="547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Large Filled Contour Map – 100</a:t>
            </a:r>
          </a:p>
        </p:txBody>
      </p:sp>
    </p:spTree>
    <p:extLst>
      <p:ext uri="{BB962C8B-B14F-4D97-AF65-F5344CB8AC3E}">
        <p14:creationId xmlns:p14="http://schemas.microsoft.com/office/powerpoint/2010/main" val="89176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elevation of a mountain&#10;&#10;Description automatically generated">
            <a:extLst>
              <a:ext uri="{FF2B5EF4-FFF2-40B4-BE49-F238E27FC236}">
                <a16:creationId xmlns:a16="http://schemas.microsoft.com/office/drawing/2014/main" id="{F5A11D1B-60DC-99FC-DE38-88D2BD4C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59" y="869517"/>
            <a:ext cx="7299082" cy="5839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C3E644-E140-778E-6B4C-794D9787B244}"/>
              </a:ext>
            </a:extLst>
          </p:cNvPr>
          <p:cNvSpPr txBox="1"/>
          <p:nvPr/>
        </p:nvSpPr>
        <p:spPr>
          <a:xfrm>
            <a:off x="512466" y="462224"/>
            <a:ext cx="6471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Large Filled Contour Map – 400</a:t>
            </a:r>
          </a:p>
        </p:txBody>
      </p:sp>
    </p:spTree>
    <p:extLst>
      <p:ext uri="{BB962C8B-B14F-4D97-AF65-F5344CB8AC3E}">
        <p14:creationId xmlns:p14="http://schemas.microsoft.com/office/powerpoint/2010/main" val="414739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A983F-94EF-4CAF-E98F-CA474F1C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54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F3E21-B7C2-F316-45B0-AF132F92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Mountain Paths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9953-810B-B187-7915-0218691E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Goals:</a:t>
            </a:r>
          </a:p>
          <a:p>
            <a:r>
              <a:rPr lang="en-US" sz="2200" dirty="0"/>
              <a:t>2D Elevation Maps</a:t>
            </a:r>
          </a:p>
          <a:p>
            <a:r>
              <a:rPr lang="en-US" sz="2200" dirty="0"/>
              <a:t>Greedy Algorithm</a:t>
            </a:r>
          </a:p>
          <a:p>
            <a:r>
              <a:rPr lang="en-US" sz="2200" dirty="0"/>
              <a:t>Dijkstra Algorithm</a:t>
            </a:r>
          </a:p>
          <a:p>
            <a:r>
              <a:rPr lang="en-US" sz="2200" dirty="0"/>
              <a:t>Contour Map of Mountain</a:t>
            </a:r>
          </a:p>
          <a:p>
            <a:r>
              <a:rPr lang="en-US" sz="2200" dirty="0"/>
              <a:t>Multiple Paths and Maps</a:t>
            </a:r>
          </a:p>
        </p:txBody>
      </p:sp>
      <p:pic>
        <p:nvPicPr>
          <p:cNvPr id="5" name="Picture 4" descr="High mountains">
            <a:extLst>
              <a:ext uri="{FF2B5EF4-FFF2-40B4-BE49-F238E27FC236}">
                <a16:creationId xmlns:a16="http://schemas.microsoft.com/office/drawing/2014/main" id="{D6E203A6-DAF3-08DC-A5A7-117889B6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64" r="77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3886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04D6F-2EE8-170F-518C-FE84F2A4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What’s Interesting / Larger Context?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1AB25-B1B8-714B-DFDC-1877B0676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GPS Navigation</a:t>
            </a:r>
          </a:p>
          <a:p>
            <a:r>
              <a:rPr lang="en-US" sz="2000" dirty="0"/>
              <a:t>These algorithms are used in robotics and transportation systems</a:t>
            </a:r>
          </a:p>
          <a:p>
            <a:r>
              <a:rPr lang="en-US" sz="2000" dirty="0"/>
              <a:t>Greedy vs. Dijkstra</a:t>
            </a:r>
          </a:p>
          <a:p>
            <a:r>
              <a:rPr lang="en-US" sz="2000" dirty="0">
                <a:hlinkClick r:id="rId2"/>
              </a:rPr>
              <a:t>https://www.mapbox.com/blog/topology-data-implications</a:t>
            </a:r>
            <a:r>
              <a:rPr lang="en-US" sz="2000" dirty="0"/>
              <a:t> - GIS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F8BD-A4BA-F111-4C53-0251151A23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65" r="2635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7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FFFD01-66B8-267F-B35D-B9299E4F18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279" b="4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54F9D-DCF3-8749-1D6C-33A7D29A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Technologies /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18A11-8244-F4D7-8B7D-9D1BD850187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76616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59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mountain range&#10;&#10;Description automatically generated">
            <a:extLst>
              <a:ext uri="{FF2B5EF4-FFF2-40B4-BE49-F238E27FC236}">
                <a16:creationId xmlns:a16="http://schemas.microsoft.com/office/drawing/2014/main" id="{9DA5628C-FAA6-BF19-7A2E-76A721D7F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4" y="268435"/>
            <a:ext cx="5674937" cy="3239946"/>
          </a:xfrm>
          <a:prstGeom prst="rect">
            <a:avLst/>
          </a:prstGeom>
        </p:spPr>
      </p:pic>
      <p:pic>
        <p:nvPicPr>
          <p:cNvPr id="5" name="Picture 4" descr="A map of a mountain range&#10;&#10;Description automatically generated">
            <a:extLst>
              <a:ext uri="{FF2B5EF4-FFF2-40B4-BE49-F238E27FC236}">
                <a16:creationId xmlns:a16="http://schemas.microsoft.com/office/drawing/2014/main" id="{D72B227C-3548-5618-0AFC-630B06D7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99" y="3429000"/>
            <a:ext cx="5674937" cy="3245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61E0F-1832-B39F-FF0F-89E5D8224FEC}"/>
              </a:ext>
            </a:extLst>
          </p:cNvPr>
          <p:cNvSpPr txBox="1"/>
          <p:nvPr/>
        </p:nvSpPr>
        <p:spPr>
          <a:xfrm>
            <a:off x="7635711" y="1519076"/>
            <a:ext cx="387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Greedy Algorithm – BRIDGES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7F1C1-F446-0D5F-B7A8-DD55CD9D10A0}"/>
              </a:ext>
            </a:extLst>
          </p:cNvPr>
          <p:cNvSpPr txBox="1"/>
          <p:nvPr/>
        </p:nvSpPr>
        <p:spPr>
          <a:xfrm>
            <a:off x="1282044" y="4867178"/>
            <a:ext cx="37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Dijkstra Algorithm – BRIDGES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BC3B7-E400-0A49-459E-189A4C0922F2}"/>
              </a:ext>
            </a:extLst>
          </p:cNvPr>
          <p:cNvSpPr txBox="1"/>
          <p:nvPr/>
        </p:nvSpPr>
        <p:spPr>
          <a:xfrm>
            <a:off x="5998240" y="609601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4CE4A-5192-597E-64DA-FF72A8E56C86}"/>
              </a:ext>
            </a:extLst>
          </p:cNvPr>
          <p:cNvSpPr txBox="1"/>
          <p:nvPr/>
        </p:nvSpPr>
        <p:spPr>
          <a:xfrm>
            <a:off x="0" y="0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0DE18-9013-92ED-7174-5EB2EF3B3013}"/>
              </a:ext>
            </a:extLst>
          </p:cNvPr>
          <p:cNvSpPr txBox="1"/>
          <p:nvPr/>
        </p:nvSpPr>
        <p:spPr>
          <a:xfrm>
            <a:off x="6014301" y="3139049"/>
            <a:ext cx="104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EEE65B-4AEE-D9B3-25D9-1A4BC487AA4E}"/>
              </a:ext>
            </a:extLst>
          </p:cNvPr>
          <p:cNvSpPr txBox="1"/>
          <p:nvPr/>
        </p:nvSpPr>
        <p:spPr>
          <a:xfrm>
            <a:off x="11602651" y="3140093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363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06F8-ABB4-5C70-3CD7-D50064FB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6" name="Content Placeholder 5" descr="A screenshot of a number&#10;&#10;Description automatically generated">
            <a:extLst>
              <a:ext uri="{FF2B5EF4-FFF2-40B4-BE49-F238E27FC236}">
                <a16:creationId xmlns:a16="http://schemas.microsoft.com/office/drawing/2014/main" id="{414A05B5-161D-6D19-3A6D-7E12F05FD9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34335" y="2564091"/>
            <a:ext cx="4916437" cy="19886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6AEDE3-4B1C-C63B-99D4-263321FAE9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5623" y="704221"/>
            <a:ext cx="3850934" cy="5449558"/>
          </a:xfrm>
        </p:spPr>
      </p:pic>
    </p:spTree>
    <p:extLst>
      <p:ext uri="{BB962C8B-B14F-4D97-AF65-F5344CB8AC3E}">
        <p14:creationId xmlns:p14="http://schemas.microsoft.com/office/powerpoint/2010/main" val="427751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ath&#10;&#10;Description automatically generated">
            <a:extLst>
              <a:ext uri="{FF2B5EF4-FFF2-40B4-BE49-F238E27FC236}">
                <a16:creationId xmlns:a16="http://schemas.microsoft.com/office/drawing/2014/main" id="{846A78B4-8753-2EEC-71A8-1AC5F522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33" y="1248395"/>
            <a:ext cx="6374842" cy="50998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74402-763E-6481-EFD0-E04B243E1531}"/>
              </a:ext>
            </a:extLst>
          </p:cNvPr>
          <p:cNvSpPr txBox="1"/>
          <p:nvPr/>
        </p:nvSpPr>
        <p:spPr>
          <a:xfrm>
            <a:off x="8004840" y="5609605"/>
            <a:ext cx="76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2783AC-596A-2DEA-F8E5-571A495DA115}"/>
              </a:ext>
            </a:extLst>
          </p:cNvPr>
          <p:cNvSpPr txBox="1"/>
          <p:nvPr/>
        </p:nvSpPr>
        <p:spPr>
          <a:xfrm>
            <a:off x="2631830" y="5616602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BF3B5-039B-05E4-3711-7361DB6908B9}"/>
              </a:ext>
            </a:extLst>
          </p:cNvPr>
          <p:cNvSpPr txBox="1"/>
          <p:nvPr/>
        </p:nvSpPr>
        <p:spPr>
          <a:xfrm>
            <a:off x="677426" y="509731"/>
            <a:ext cx="4135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Small Dataset Map – 0</a:t>
            </a:r>
          </a:p>
        </p:txBody>
      </p:sp>
    </p:spTree>
    <p:extLst>
      <p:ext uri="{BB962C8B-B14F-4D97-AF65-F5344CB8AC3E}">
        <p14:creationId xmlns:p14="http://schemas.microsoft.com/office/powerpoint/2010/main" val="188053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ath&#10;&#10;Description automatically generated">
            <a:extLst>
              <a:ext uri="{FF2B5EF4-FFF2-40B4-BE49-F238E27FC236}">
                <a16:creationId xmlns:a16="http://schemas.microsoft.com/office/drawing/2014/main" id="{5FF90F7A-A653-D52B-EBA7-37E76DB5B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41" y="1090600"/>
            <a:ext cx="5848118" cy="46784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957ED5-1F62-28EE-CA38-740D37DF1535}"/>
              </a:ext>
            </a:extLst>
          </p:cNvPr>
          <p:cNvSpPr txBox="1"/>
          <p:nvPr/>
        </p:nvSpPr>
        <p:spPr>
          <a:xfrm>
            <a:off x="7962507" y="1862962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A760B-9208-05ED-A306-0309A60149A4}"/>
              </a:ext>
            </a:extLst>
          </p:cNvPr>
          <p:cNvSpPr txBox="1"/>
          <p:nvPr/>
        </p:nvSpPr>
        <p:spPr>
          <a:xfrm>
            <a:off x="7962507" y="1493630"/>
            <a:ext cx="82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7A060-6633-6E2D-2B95-54318F8F7791}"/>
              </a:ext>
            </a:extLst>
          </p:cNvPr>
          <p:cNvSpPr txBox="1"/>
          <p:nvPr/>
        </p:nvSpPr>
        <p:spPr>
          <a:xfrm>
            <a:off x="2993571" y="2800811"/>
            <a:ext cx="104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8BF84-C7C4-EBA4-8908-2E805F45C2C8}"/>
              </a:ext>
            </a:extLst>
          </p:cNvPr>
          <p:cNvSpPr txBox="1"/>
          <p:nvPr/>
        </p:nvSpPr>
        <p:spPr>
          <a:xfrm>
            <a:off x="637047" y="505825"/>
            <a:ext cx="5245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Small Dataset Map – 5</a:t>
            </a:r>
          </a:p>
        </p:txBody>
      </p:sp>
    </p:spTree>
    <p:extLst>
      <p:ext uri="{BB962C8B-B14F-4D97-AF65-F5344CB8AC3E}">
        <p14:creationId xmlns:p14="http://schemas.microsoft.com/office/powerpoint/2010/main" val="181999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B820-2235-CED4-75A2-3587B91F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941" y="1128094"/>
            <a:ext cx="3910639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Large Contour Map – 0</a:t>
            </a:r>
          </a:p>
        </p:txBody>
      </p:sp>
      <p:pic>
        <p:nvPicPr>
          <p:cNvPr id="5" name="Content Placeholder 4" descr="A map of the elevation contour&#10;&#10;Description automatically generated">
            <a:extLst>
              <a:ext uri="{FF2B5EF4-FFF2-40B4-BE49-F238E27FC236}">
                <a16:creationId xmlns:a16="http://schemas.microsoft.com/office/drawing/2014/main" id="{D0714FB3-4103-0250-EC15-1197F6F8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663" b="-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01F0409-98FF-D9AF-E171-F0B94219650D}"/>
              </a:ext>
            </a:extLst>
          </p:cNvPr>
          <p:cNvSpPr txBox="1"/>
          <p:nvPr/>
        </p:nvSpPr>
        <p:spPr>
          <a:xfrm>
            <a:off x="6319973" y="5156200"/>
            <a:ext cx="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5276F-1A03-0C44-ED03-70760754D56A}"/>
              </a:ext>
            </a:extLst>
          </p:cNvPr>
          <p:cNvSpPr txBox="1"/>
          <p:nvPr/>
        </p:nvSpPr>
        <p:spPr>
          <a:xfrm>
            <a:off x="6319973" y="5943600"/>
            <a:ext cx="80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DFBADF-5654-53DE-2D28-8AFD5DA3B722}"/>
              </a:ext>
            </a:extLst>
          </p:cNvPr>
          <p:cNvSpPr txBox="1"/>
          <p:nvPr/>
        </p:nvSpPr>
        <p:spPr>
          <a:xfrm>
            <a:off x="321733" y="5985933"/>
            <a:ext cx="1049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36672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190</Words>
  <Application>Microsoft Macintosh PowerPoint</Application>
  <PresentationFormat>Widescreen</PresentationFormat>
  <Paragraphs>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Google Sans</vt:lpstr>
      <vt:lpstr>Office Theme</vt:lpstr>
      <vt:lpstr>Algorithms Final Project</vt:lpstr>
      <vt:lpstr>Mountain Paths </vt:lpstr>
      <vt:lpstr>What’s Interesting / Larger Context?</vt:lpstr>
      <vt:lpstr>Technologies / Tools</vt:lpstr>
      <vt:lpstr>PowerPoint Presentation</vt:lpstr>
      <vt:lpstr>Simple Example</vt:lpstr>
      <vt:lpstr>PowerPoint Presentation</vt:lpstr>
      <vt:lpstr>PowerPoint Presentation</vt:lpstr>
      <vt:lpstr>Large Contour Map – 0</vt:lpstr>
      <vt:lpstr>Large Contour Map – 100</vt:lpstr>
      <vt:lpstr>Large Contour Map - 400</vt:lpstr>
      <vt:lpstr>PowerPoint Presentation</vt:lpstr>
      <vt:lpstr>PowerPoint Presentation</vt:lpstr>
      <vt:lpstr>PowerPoint Presentation</vt:lpstr>
      <vt:lpstr>Any 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Drake AuClaire</dc:creator>
  <cp:lastModifiedBy>Drake AuClaire</cp:lastModifiedBy>
  <cp:revision>7</cp:revision>
  <dcterms:created xsi:type="dcterms:W3CDTF">2024-11-16T00:00:10Z</dcterms:created>
  <dcterms:modified xsi:type="dcterms:W3CDTF">2024-12-09T17:44:11Z</dcterms:modified>
</cp:coreProperties>
</file>