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62"/>
  </p:notesMasterIdLst>
  <p:handoutMasterIdLst>
    <p:handoutMasterId r:id="rId63"/>
  </p:handoutMasterIdLst>
  <p:sldIdLst>
    <p:sldId id="275" r:id="rId3"/>
    <p:sldId id="447" r:id="rId4"/>
    <p:sldId id="438" r:id="rId5"/>
    <p:sldId id="1118" r:id="rId6"/>
    <p:sldId id="1119" r:id="rId7"/>
    <p:sldId id="1121" r:id="rId8"/>
    <p:sldId id="419" r:id="rId9"/>
    <p:sldId id="958" r:id="rId10"/>
    <p:sldId id="1122" r:id="rId11"/>
    <p:sldId id="1123" r:id="rId12"/>
    <p:sldId id="1124" r:id="rId13"/>
    <p:sldId id="1125" r:id="rId14"/>
    <p:sldId id="1128" r:id="rId15"/>
    <p:sldId id="1094" r:id="rId16"/>
    <p:sldId id="1134" r:id="rId17"/>
    <p:sldId id="1135" r:id="rId18"/>
    <p:sldId id="1136" r:id="rId19"/>
    <p:sldId id="1095" r:id="rId20"/>
    <p:sldId id="1144" r:id="rId21"/>
    <p:sldId id="1143" r:id="rId22"/>
    <p:sldId id="1145" r:id="rId23"/>
    <p:sldId id="1097" r:id="rId24"/>
    <p:sldId id="1146" r:id="rId25"/>
    <p:sldId id="1098" r:id="rId26"/>
    <p:sldId id="1099" r:id="rId27"/>
    <p:sldId id="1100" r:id="rId28"/>
    <p:sldId id="1151" r:id="rId29"/>
    <p:sldId id="1152" r:id="rId30"/>
    <p:sldId id="1153" r:id="rId31"/>
    <p:sldId id="1154" r:id="rId32"/>
    <p:sldId id="1155" r:id="rId33"/>
    <p:sldId id="1161" r:id="rId34"/>
    <p:sldId id="1162" r:id="rId35"/>
    <p:sldId id="1163" r:id="rId36"/>
    <p:sldId id="1167" r:id="rId37"/>
    <p:sldId id="1164" r:id="rId38"/>
    <p:sldId id="1104" r:id="rId39"/>
    <p:sldId id="1169" r:id="rId40"/>
    <p:sldId id="1175" r:id="rId41"/>
    <p:sldId id="1106" r:id="rId42"/>
    <p:sldId id="1176" r:id="rId43"/>
    <p:sldId id="1177" r:id="rId44"/>
    <p:sldId id="1182" r:id="rId45"/>
    <p:sldId id="1107" r:id="rId46"/>
    <p:sldId id="1109" r:id="rId47"/>
    <p:sldId id="1183" r:id="rId48"/>
    <p:sldId id="1198" r:id="rId49"/>
    <p:sldId id="1200" r:id="rId50"/>
    <p:sldId id="1201" r:id="rId51"/>
    <p:sldId id="1202" r:id="rId52"/>
    <p:sldId id="1203" r:id="rId53"/>
    <p:sldId id="1205" r:id="rId54"/>
    <p:sldId id="1210" r:id="rId55"/>
    <p:sldId id="1211" r:id="rId56"/>
    <p:sldId id="1212" r:id="rId57"/>
    <p:sldId id="1214" r:id="rId58"/>
    <p:sldId id="1215" r:id="rId59"/>
    <p:sldId id="1216" r:id="rId60"/>
    <p:sldId id="1217" r:id="rId61"/>
  </p:sldIdLst>
  <p:sldSz cx="9144000" cy="5143500" type="screen16x9"/>
  <p:notesSz cx="7026275" cy="9312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EED"/>
    <a:srgbClr val="A20815"/>
    <a:srgbClr val="CF4520"/>
    <a:srgbClr val="E87722"/>
    <a:srgbClr val="636463"/>
    <a:srgbClr val="B31B1B"/>
    <a:srgbClr val="000000"/>
    <a:srgbClr val="F47A22"/>
    <a:srgbClr val="A21E33"/>
    <a:srgbClr val="FFC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63A341-62B0-1549-8C89-93EED908FF12}" v="61" dt="2025-06-02T21:18:39.2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/>
    <p:restoredTop sz="77710"/>
  </p:normalViewPr>
  <p:slideViewPr>
    <p:cSldViewPr snapToGrid="0" snapToObjects="1">
      <p:cViewPr varScale="1">
        <p:scale>
          <a:sx n="97" d="100"/>
          <a:sy n="97" d="100"/>
        </p:scale>
        <p:origin x="2416" y="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68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032-4A45-88A1-6A5E63FD4BC0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032-4A45-88A1-6A5E63FD4BC0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032-4A45-88A1-6A5E63FD4BC0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032-4A45-88A1-6A5E63FD4B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32-4A45-88A1-6A5E63FD4B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8E0-4949-989F-894893201A94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8E0-4949-989F-894893201A94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8E0-4949-989F-894893201A94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8E0-4949-989F-894893201A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E0-4949-989F-894893201A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E37-4544-AA69-456A32F80C99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37-4544-AA69-456A32F80C99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E37-4544-AA69-456A32F80C99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37-4544-AA69-456A32F80C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37-4544-AA69-456A32F80C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04C-8946-95EA-33CA83327E6D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04C-8946-95EA-33CA83327E6D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04C-8946-95EA-33CA83327E6D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04C-8946-95EA-33CA83327E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4C-8946-95EA-33CA83327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49804541086755"/>
          <c:y val="5.2094785316069092E-2"/>
          <c:w val="0.83350193249522109"/>
          <c:h val="0.65393859669165932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2B00-7541-AB8F-D9D4FC86B503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0.35</c:v>
                </c:pt>
                <c:pt idx="1">
                  <c:v>0.2</c:v>
                </c:pt>
                <c:pt idx="2">
                  <c:v>0.45</c:v>
                </c:pt>
                <c:pt idx="3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00-7541-AB8F-D9D4FC86B50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5490688"/>
        <c:axId val="165492224"/>
      </c:barChart>
      <c:catAx>
        <c:axId val="1654906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65492224"/>
        <c:crosses val="autoZero"/>
        <c:auto val="1"/>
        <c:lblAlgn val="ctr"/>
        <c:lblOffset val="100"/>
        <c:noMultiLvlLbl val="0"/>
      </c:catAx>
      <c:valAx>
        <c:axId val="16549222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one"/>
        <c:crossAx val="165490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68BF63-2B76-4C90-9137-FAC60C41BF80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2F7192-C823-4E2A-A994-A00660B3087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Clinically relevant question</a:t>
          </a:r>
          <a:endParaRPr lang="en-US" dirty="0"/>
        </a:p>
      </dgm:t>
    </dgm:pt>
    <dgm:pt modelId="{62F1B415-A6BC-4122-A632-164C49FDEA91}" type="parTrans" cxnId="{6F2D135B-1DD4-471B-B39E-88561755DB0F}">
      <dgm:prSet/>
      <dgm:spPr/>
      <dgm:t>
        <a:bodyPr/>
        <a:lstStyle/>
        <a:p>
          <a:endParaRPr lang="en-US"/>
        </a:p>
      </dgm:t>
    </dgm:pt>
    <dgm:pt modelId="{3E2F4114-6D92-420F-B032-A9BF4C98DA41}" type="sibTrans" cxnId="{6F2D135B-1DD4-471B-B39E-88561755DB0F}">
      <dgm:prSet/>
      <dgm:spPr/>
      <dgm:t>
        <a:bodyPr/>
        <a:lstStyle/>
        <a:p>
          <a:endParaRPr lang="en-US"/>
        </a:p>
      </dgm:t>
    </dgm:pt>
    <dgm:pt modelId="{6C31B7FA-9A3A-4349-A252-2C15CA2CFAA6}">
      <dgm:prSet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b="0" dirty="0"/>
            <a:t>Greatest impact if limited information or high variability in care or outcomes</a:t>
          </a:r>
        </a:p>
      </dgm:t>
    </dgm:pt>
    <dgm:pt modelId="{C31A7062-C965-4AC7-9B9A-FE5AD435B20C}" type="parTrans" cxnId="{C332304F-1C57-400A-AE8C-E39E7E1AC91C}">
      <dgm:prSet/>
      <dgm:spPr/>
      <dgm:t>
        <a:bodyPr/>
        <a:lstStyle/>
        <a:p>
          <a:endParaRPr lang="en-US"/>
        </a:p>
      </dgm:t>
    </dgm:pt>
    <dgm:pt modelId="{EF4A3580-043A-4746-AB5F-456017395188}" type="sibTrans" cxnId="{C332304F-1C57-400A-AE8C-E39E7E1AC91C}">
      <dgm:prSet/>
      <dgm:spPr/>
      <dgm:t>
        <a:bodyPr/>
        <a:lstStyle/>
        <a:p>
          <a:endParaRPr lang="en-US"/>
        </a:p>
      </dgm:t>
    </dgm:pt>
    <dgm:pt modelId="{43695B4B-6F62-417C-8DBE-AAB14D2EB8D4}">
      <dgm:prSet/>
      <dgm:spPr/>
      <dgm:t>
        <a:bodyPr/>
        <a:lstStyle/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b="0" dirty="0"/>
            <a:t>Can be answered by RCT</a:t>
          </a:r>
        </a:p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b="0" dirty="0"/>
            <a:t>Feasible to perform at your center </a:t>
          </a:r>
        </a:p>
      </dgm:t>
    </dgm:pt>
    <dgm:pt modelId="{A13D7A34-D90C-4786-8A91-9E45C9D89528}" type="parTrans" cxnId="{0363F797-5189-471E-8400-90A4F9C9900A}">
      <dgm:prSet/>
      <dgm:spPr/>
      <dgm:t>
        <a:bodyPr/>
        <a:lstStyle/>
        <a:p>
          <a:endParaRPr lang="en-US"/>
        </a:p>
      </dgm:t>
    </dgm:pt>
    <dgm:pt modelId="{DEC430E2-C283-432B-95E6-EC03F8660E36}" type="sibTrans" cxnId="{0363F797-5189-471E-8400-90A4F9C9900A}">
      <dgm:prSet/>
      <dgm:spPr/>
      <dgm:t>
        <a:bodyPr/>
        <a:lstStyle/>
        <a:p>
          <a:endParaRPr lang="en-US"/>
        </a:p>
      </dgm:t>
    </dgm:pt>
    <dgm:pt modelId="{0E2455B7-9503-4698-85E6-EF8C2584B36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Systematic review</a:t>
          </a:r>
          <a:endParaRPr lang="en-US"/>
        </a:p>
      </dgm:t>
    </dgm:pt>
    <dgm:pt modelId="{A0ECBA9F-48AF-436D-9454-4688F74717E4}" type="parTrans" cxnId="{C08EBBE0-8FF9-4154-A102-6CE8900F43B0}">
      <dgm:prSet/>
      <dgm:spPr/>
      <dgm:t>
        <a:bodyPr/>
        <a:lstStyle/>
        <a:p>
          <a:endParaRPr lang="en-US"/>
        </a:p>
      </dgm:t>
    </dgm:pt>
    <dgm:pt modelId="{6CBA5721-20C1-4D88-8D71-CF62CE4483F8}" type="sibTrans" cxnId="{C08EBBE0-8FF9-4154-A102-6CE8900F43B0}">
      <dgm:prSet/>
      <dgm:spPr/>
      <dgm:t>
        <a:bodyPr/>
        <a:lstStyle/>
        <a:p>
          <a:endParaRPr lang="en-US"/>
        </a:p>
      </dgm:t>
    </dgm:pt>
    <dgm:pt modelId="{D3967820-A54B-44F1-9EED-0553590001F9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0" dirty="0"/>
            <a:t>Identify available information</a:t>
          </a:r>
        </a:p>
      </dgm:t>
    </dgm:pt>
    <dgm:pt modelId="{FFED05EB-8863-474E-9163-7F96C54E18B8}" type="parTrans" cxnId="{8469D80B-2C07-411E-B515-5F7C0325E2D2}">
      <dgm:prSet/>
      <dgm:spPr/>
      <dgm:t>
        <a:bodyPr/>
        <a:lstStyle/>
        <a:p>
          <a:endParaRPr lang="en-US"/>
        </a:p>
      </dgm:t>
    </dgm:pt>
    <dgm:pt modelId="{67E7FF52-A31F-44CB-8B02-115D08EADF85}" type="sibTrans" cxnId="{8469D80B-2C07-411E-B515-5F7C0325E2D2}">
      <dgm:prSet/>
      <dgm:spPr/>
      <dgm:t>
        <a:bodyPr/>
        <a:lstStyle/>
        <a:p>
          <a:endParaRPr lang="en-US"/>
        </a:p>
      </dgm:t>
    </dgm:pt>
    <dgm:pt modelId="{95C477DC-061F-4CE1-BE84-B2AB57190C93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0" dirty="0"/>
            <a:t>Justify importance of question</a:t>
          </a:r>
        </a:p>
      </dgm:t>
    </dgm:pt>
    <dgm:pt modelId="{68548D1D-3BE2-4B65-BAFB-CEB158ECD99B}" type="parTrans" cxnId="{49B0E73D-ADF6-4BD1-8159-514465702DD5}">
      <dgm:prSet/>
      <dgm:spPr/>
      <dgm:t>
        <a:bodyPr/>
        <a:lstStyle/>
        <a:p>
          <a:endParaRPr lang="en-US"/>
        </a:p>
      </dgm:t>
    </dgm:pt>
    <dgm:pt modelId="{BB1AA31A-CEBA-42F2-B18D-692ACF18C722}" type="sibTrans" cxnId="{49B0E73D-ADF6-4BD1-8159-514465702DD5}">
      <dgm:prSet/>
      <dgm:spPr/>
      <dgm:t>
        <a:bodyPr/>
        <a:lstStyle/>
        <a:p>
          <a:endParaRPr lang="en-US"/>
        </a:p>
      </dgm:t>
    </dgm:pt>
    <dgm:pt modelId="{7B18B130-5F5F-4676-A4B7-191B8AF2B424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US" b="0" dirty="0"/>
            <a:t>Help design study</a:t>
          </a:r>
        </a:p>
      </dgm:t>
    </dgm:pt>
    <dgm:pt modelId="{E010B421-D1E2-40A6-A4DF-EF14555E8B2A}" type="parTrans" cxnId="{A04CFA3D-674E-45D5-BC85-898913CCED3D}">
      <dgm:prSet/>
      <dgm:spPr/>
      <dgm:t>
        <a:bodyPr/>
        <a:lstStyle/>
        <a:p>
          <a:endParaRPr lang="en-US"/>
        </a:p>
      </dgm:t>
    </dgm:pt>
    <dgm:pt modelId="{0DE89E91-D513-4D07-A477-FD9A085945FC}" type="sibTrans" cxnId="{A04CFA3D-674E-45D5-BC85-898913CCED3D}">
      <dgm:prSet/>
      <dgm:spPr/>
      <dgm:t>
        <a:bodyPr/>
        <a:lstStyle/>
        <a:p>
          <a:endParaRPr lang="en-US"/>
        </a:p>
      </dgm:t>
    </dgm:pt>
    <dgm:pt modelId="{A69ADC15-ED37-4DDC-B3C6-97E2D8A9C527}" type="pres">
      <dgm:prSet presAssocID="{2A68BF63-2B76-4C90-9137-FAC60C41BF80}" presName="root" presStyleCnt="0">
        <dgm:presLayoutVars>
          <dgm:dir/>
          <dgm:resizeHandles val="exact"/>
        </dgm:presLayoutVars>
      </dgm:prSet>
      <dgm:spPr/>
    </dgm:pt>
    <dgm:pt modelId="{0FA9C7B2-8833-4349-B830-7795489ADA2A}" type="pres">
      <dgm:prSet presAssocID="{6B2F7192-C823-4E2A-A994-A00660B30872}" presName="compNode" presStyleCnt="0"/>
      <dgm:spPr/>
    </dgm:pt>
    <dgm:pt modelId="{115F32CF-FBFB-43DA-9C82-38896C917527}" type="pres">
      <dgm:prSet presAssocID="{6B2F7192-C823-4E2A-A994-A00660B3087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0AA27C7A-B3CB-4B40-B5AE-F4D0DC9FB7BC}" type="pres">
      <dgm:prSet presAssocID="{6B2F7192-C823-4E2A-A994-A00660B30872}" presName="iconSpace" presStyleCnt="0"/>
      <dgm:spPr/>
    </dgm:pt>
    <dgm:pt modelId="{2C1588B2-AC17-44B0-97C4-4F118CD7F851}" type="pres">
      <dgm:prSet presAssocID="{6B2F7192-C823-4E2A-A994-A00660B30872}" presName="parTx" presStyleLbl="revTx" presStyleIdx="0" presStyleCnt="4">
        <dgm:presLayoutVars>
          <dgm:chMax val="0"/>
          <dgm:chPref val="0"/>
        </dgm:presLayoutVars>
      </dgm:prSet>
      <dgm:spPr/>
    </dgm:pt>
    <dgm:pt modelId="{56304854-A93E-49E5-80D9-3D38D486D2F3}" type="pres">
      <dgm:prSet presAssocID="{6B2F7192-C823-4E2A-A994-A00660B30872}" presName="txSpace" presStyleCnt="0"/>
      <dgm:spPr/>
    </dgm:pt>
    <dgm:pt modelId="{562B99FC-02BC-4207-A6DA-6D344173BA01}" type="pres">
      <dgm:prSet presAssocID="{6B2F7192-C823-4E2A-A994-A00660B30872}" presName="desTx" presStyleLbl="revTx" presStyleIdx="1" presStyleCnt="4">
        <dgm:presLayoutVars/>
      </dgm:prSet>
      <dgm:spPr/>
    </dgm:pt>
    <dgm:pt modelId="{9C33C323-A19B-4108-90DE-9C7A60EF9E5A}" type="pres">
      <dgm:prSet presAssocID="{3E2F4114-6D92-420F-B032-A9BF4C98DA41}" presName="sibTrans" presStyleCnt="0"/>
      <dgm:spPr/>
    </dgm:pt>
    <dgm:pt modelId="{2BFA1531-F4F3-4BCC-B9A9-4A77AEC54455}" type="pres">
      <dgm:prSet presAssocID="{0E2455B7-9503-4698-85E6-EF8C2584B363}" presName="compNode" presStyleCnt="0"/>
      <dgm:spPr/>
    </dgm:pt>
    <dgm:pt modelId="{8C962B97-ED7F-4F28-8FBF-A1B9F9422981}" type="pres">
      <dgm:prSet presAssocID="{0E2455B7-9503-4698-85E6-EF8C2584B36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BA64B8D-A010-4F38-AFCD-D94DC9538C99}" type="pres">
      <dgm:prSet presAssocID="{0E2455B7-9503-4698-85E6-EF8C2584B363}" presName="iconSpace" presStyleCnt="0"/>
      <dgm:spPr/>
    </dgm:pt>
    <dgm:pt modelId="{E4B87F1A-EB3E-4092-8644-A3B0CFB20E64}" type="pres">
      <dgm:prSet presAssocID="{0E2455B7-9503-4698-85E6-EF8C2584B363}" presName="parTx" presStyleLbl="revTx" presStyleIdx="2" presStyleCnt="4">
        <dgm:presLayoutVars>
          <dgm:chMax val="0"/>
          <dgm:chPref val="0"/>
        </dgm:presLayoutVars>
      </dgm:prSet>
      <dgm:spPr/>
    </dgm:pt>
    <dgm:pt modelId="{47C01E17-E308-492E-9BBA-3EC3B8B93CDA}" type="pres">
      <dgm:prSet presAssocID="{0E2455B7-9503-4698-85E6-EF8C2584B363}" presName="txSpace" presStyleCnt="0"/>
      <dgm:spPr/>
    </dgm:pt>
    <dgm:pt modelId="{B7B12DB3-26C1-46F4-B3CF-DEA4BE2C5CB3}" type="pres">
      <dgm:prSet presAssocID="{0E2455B7-9503-4698-85E6-EF8C2584B363}" presName="desTx" presStyleLbl="revTx" presStyleIdx="3" presStyleCnt="4">
        <dgm:presLayoutVars/>
      </dgm:prSet>
      <dgm:spPr/>
    </dgm:pt>
  </dgm:ptLst>
  <dgm:cxnLst>
    <dgm:cxn modelId="{8469D80B-2C07-411E-B515-5F7C0325E2D2}" srcId="{0E2455B7-9503-4698-85E6-EF8C2584B363}" destId="{D3967820-A54B-44F1-9EED-0553590001F9}" srcOrd="0" destOrd="0" parTransId="{FFED05EB-8863-474E-9163-7F96C54E18B8}" sibTransId="{67E7FF52-A31F-44CB-8B02-115D08EADF85}"/>
    <dgm:cxn modelId="{ADD82A0F-44CC-064A-9C8A-44104610C848}" type="presOf" srcId="{6B2F7192-C823-4E2A-A994-A00660B30872}" destId="{2C1588B2-AC17-44B0-97C4-4F118CD7F851}" srcOrd="0" destOrd="0" presId="urn:microsoft.com/office/officeart/2018/5/layout/CenteredIconLabelDescriptionList"/>
    <dgm:cxn modelId="{E671BE15-78DC-D14C-A983-A9DE287C9DB5}" type="presOf" srcId="{43695B4B-6F62-417C-8DBE-AAB14D2EB8D4}" destId="{562B99FC-02BC-4207-A6DA-6D344173BA01}" srcOrd="0" destOrd="1" presId="urn:microsoft.com/office/officeart/2018/5/layout/CenteredIconLabelDescriptionList"/>
    <dgm:cxn modelId="{49B0E73D-ADF6-4BD1-8159-514465702DD5}" srcId="{0E2455B7-9503-4698-85E6-EF8C2584B363}" destId="{95C477DC-061F-4CE1-BE84-B2AB57190C93}" srcOrd="1" destOrd="0" parTransId="{68548D1D-3BE2-4B65-BAFB-CEB158ECD99B}" sibTransId="{BB1AA31A-CEBA-42F2-B18D-692ACF18C722}"/>
    <dgm:cxn modelId="{A04CFA3D-674E-45D5-BC85-898913CCED3D}" srcId="{0E2455B7-9503-4698-85E6-EF8C2584B363}" destId="{7B18B130-5F5F-4676-A4B7-191B8AF2B424}" srcOrd="2" destOrd="0" parTransId="{E010B421-D1E2-40A6-A4DF-EF14555E8B2A}" sibTransId="{0DE89E91-D513-4D07-A477-FD9A085945FC}"/>
    <dgm:cxn modelId="{C332304F-1C57-400A-AE8C-E39E7E1AC91C}" srcId="{6B2F7192-C823-4E2A-A994-A00660B30872}" destId="{6C31B7FA-9A3A-4349-A252-2C15CA2CFAA6}" srcOrd="0" destOrd="0" parTransId="{C31A7062-C965-4AC7-9B9A-FE5AD435B20C}" sibTransId="{EF4A3580-043A-4746-AB5F-456017395188}"/>
    <dgm:cxn modelId="{6F2D135B-1DD4-471B-B39E-88561755DB0F}" srcId="{2A68BF63-2B76-4C90-9137-FAC60C41BF80}" destId="{6B2F7192-C823-4E2A-A994-A00660B30872}" srcOrd="0" destOrd="0" parTransId="{62F1B415-A6BC-4122-A632-164C49FDEA91}" sibTransId="{3E2F4114-6D92-420F-B032-A9BF4C98DA41}"/>
    <dgm:cxn modelId="{6CA97A73-5265-984C-8FDA-3AB0C5367A02}" type="presOf" srcId="{2A68BF63-2B76-4C90-9137-FAC60C41BF80}" destId="{A69ADC15-ED37-4DDC-B3C6-97E2D8A9C527}" srcOrd="0" destOrd="0" presId="urn:microsoft.com/office/officeart/2018/5/layout/CenteredIconLabelDescriptionList"/>
    <dgm:cxn modelId="{EE94DE7C-6EF2-4B4D-ACED-8738D9052BD8}" type="presOf" srcId="{7B18B130-5F5F-4676-A4B7-191B8AF2B424}" destId="{B7B12DB3-26C1-46F4-B3CF-DEA4BE2C5CB3}" srcOrd="0" destOrd="2" presId="urn:microsoft.com/office/officeart/2018/5/layout/CenteredIconLabelDescriptionList"/>
    <dgm:cxn modelId="{B1F45C87-0E36-2446-B03A-B59659E4B91B}" type="presOf" srcId="{6C31B7FA-9A3A-4349-A252-2C15CA2CFAA6}" destId="{562B99FC-02BC-4207-A6DA-6D344173BA01}" srcOrd="0" destOrd="0" presId="urn:microsoft.com/office/officeart/2018/5/layout/CenteredIconLabelDescriptionList"/>
    <dgm:cxn modelId="{9AEDD992-7494-3D4F-A0C1-B6D58AAD5FF2}" type="presOf" srcId="{0E2455B7-9503-4698-85E6-EF8C2584B363}" destId="{E4B87F1A-EB3E-4092-8644-A3B0CFB20E64}" srcOrd="0" destOrd="0" presId="urn:microsoft.com/office/officeart/2018/5/layout/CenteredIconLabelDescriptionList"/>
    <dgm:cxn modelId="{0363F797-5189-471E-8400-90A4F9C9900A}" srcId="{6B2F7192-C823-4E2A-A994-A00660B30872}" destId="{43695B4B-6F62-417C-8DBE-AAB14D2EB8D4}" srcOrd="1" destOrd="0" parTransId="{A13D7A34-D90C-4786-8A91-9E45C9D89528}" sibTransId="{DEC430E2-C283-432B-95E6-EC03F8660E36}"/>
    <dgm:cxn modelId="{C08EBBE0-8FF9-4154-A102-6CE8900F43B0}" srcId="{2A68BF63-2B76-4C90-9137-FAC60C41BF80}" destId="{0E2455B7-9503-4698-85E6-EF8C2584B363}" srcOrd="1" destOrd="0" parTransId="{A0ECBA9F-48AF-436D-9454-4688F74717E4}" sibTransId="{6CBA5721-20C1-4D88-8D71-CF62CE4483F8}"/>
    <dgm:cxn modelId="{98C15BFB-593E-0F49-9FF3-331A5F8AE843}" type="presOf" srcId="{95C477DC-061F-4CE1-BE84-B2AB57190C93}" destId="{B7B12DB3-26C1-46F4-B3CF-DEA4BE2C5CB3}" srcOrd="0" destOrd="1" presId="urn:microsoft.com/office/officeart/2018/5/layout/CenteredIconLabelDescriptionList"/>
    <dgm:cxn modelId="{4FE819FE-8306-4042-BBB1-21556775E82F}" type="presOf" srcId="{D3967820-A54B-44F1-9EED-0553590001F9}" destId="{B7B12DB3-26C1-46F4-B3CF-DEA4BE2C5CB3}" srcOrd="0" destOrd="0" presId="urn:microsoft.com/office/officeart/2018/5/layout/CenteredIconLabelDescriptionList"/>
    <dgm:cxn modelId="{5AC01EC2-DD08-BD45-B7C8-306E4DE16AA1}" type="presParOf" srcId="{A69ADC15-ED37-4DDC-B3C6-97E2D8A9C527}" destId="{0FA9C7B2-8833-4349-B830-7795489ADA2A}" srcOrd="0" destOrd="0" presId="urn:microsoft.com/office/officeart/2018/5/layout/CenteredIconLabelDescriptionList"/>
    <dgm:cxn modelId="{446F9313-27BC-C241-ACA0-8B4763BB619C}" type="presParOf" srcId="{0FA9C7B2-8833-4349-B830-7795489ADA2A}" destId="{115F32CF-FBFB-43DA-9C82-38896C917527}" srcOrd="0" destOrd="0" presId="urn:microsoft.com/office/officeart/2018/5/layout/CenteredIconLabelDescriptionList"/>
    <dgm:cxn modelId="{F0F8C7F6-4E96-D649-97D3-B9D0A565F2E2}" type="presParOf" srcId="{0FA9C7B2-8833-4349-B830-7795489ADA2A}" destId="{0AA27C7A-B3CB-4B40-B5AE-F4D0DC9FB7BC}" srcOrd="1" destOrd="0" presId="urn:microsoft.com/office/officeart/2018/5/layout/CenteredIconLabelDescriptionList"/>
    <dgm:cxn modelId="{C8FA33AE-3B11-6B46-967B-E435A301449E}" type="presParOf" srcId="{0FA9C7B2-8833-4349-B830-7795489ADA2A}" destId="{2C1588B2-AC17-44B0-97C4-4F118CD7F851}" srcOrd="2" destOrd="0" presId="urn:microsoft.com/office/officeart/2018/5/layout/CenteredIconLabelDescriptionList"/>
    <dgm:cxn modelId="{56F616A5-0BCB-5C43-BE9D-D6681EB96B94}" type="presParOf" srcId="{0FA9C7B2-8833-4349-B830-7795489ADA2A}" destId="{56304854-A93E-49E5-80D9-3D38D486D2F3}" srcOrd="3" destOrd="0" presId="urn:microsoft.com/office/officeart/2018/5/layout/CenteredIconLabelDescriptionList"/>
    <dgm:cxn modelId="{CF1588B7-A617-A34A-A943-46A466719E6D}" type="presParOf" srcId="{0FA9C7B2-8833-4349-B830-7795489ADA2A}" destId="{562B99FC-02BC-4207-A6DA-6D344173BA01}" srcOrd="4" destOrd="0" presId="urn:microsoft.com/office/officeart/2018/5/layout/CenteredIconLabelDescriptionList"/>
    <dgm:cxn modelId="{5E871998-9599-C948-B1F0-E672E69E3177}" type="presParOf" srcId="{A69ADC15-ED37-4DDC-B3C6-97E2D8A9C527}" destId="{9C33C323-A19B-4108-90DE-9C7A60EF9E5A}" srcOrd="1" destOrd="0" presId="urn:microsoft.com/office/officeart/2018/5/layout/CenteredIconLabelDescriptionList"/>
    <dgm:cxn modelId="{93754758-8C19-964D-A2FE-118E2B03C476}" type="presParOf" srcId="{A69ADC15-ED37-4DDC-B3C6-97E2D8A9C527}" destId="{2BFA1531-F4F3-4BCC-B9A9-4A77AEC54455}" srcOrd="2" destOrd="0" presId="urn:microsoft.com/office/officeart/2018/5/layout/CenteredIconLabelDescriptionList"/>
    <dgm:cxn modelId="{E0B9EEEC-27DC-FA4F-A7E6-9CE28BE176E5}" type="presParOf" srcId="{2BFA1531-F4F3-4BCC-B9A9-4A77AEC54455}" destId="{8C962B97-ED7F-4F28-8FBF-A1B9F9422981}" srcOrd="0" destOrd="0" presId="urn:microsoft.com/office/officeart/2018/5/layout/CenteredIconLabelDescriptionList"/>
    <dgm:cxn modelId="{421FB542-6EFF-894B-B07D-9F9589F774BB}" type="presParOf" srcId="{2BFA1531-F4F3-4BCC-B9A9-4A77AEC54455}" destId="{EBA64B8D-A010-4F38-AFCD-D94DC9538C99}" srcOrd="1" destOrd="0" presId="urn:microsoft.com/office/officeart/2018/5/layout/CenteredIconLabelDescriptionList"/>
    <dgm:cxn modelId="{5D05DE7A-F797-DB43-885B-35AD9F279EB5}" type="presParOf" srcId="{2BFA1531-F4F3-4BCC-B9A9-4A77AEC54455}" destId="{E4B87F1A-EB3E-4092-8644-A3B0CFB20E64}" srcOrd="2" destOrd="0" presId="urn:microsoft.com/office/officeart/2018/5/layout/CenteredIconLabelDescriptionList"/>
    <dgm:cxn modelId="{97B85075-C79E-E94D-9A97-8162E3244C19}" type="presParOf" srcId="{2BFA1531-F4F3-4BCC-B9A9-4A77AEC54455}" destId="{47C01E17-E308-492E-9BBA-3EC3B8B93CDA}" srcOrd="3" destOrd="0" presId="urn:microsoft.com/office/officeart/2018/5/layout/CenteredIconLabelDescriptionList"/>
    <dgm:cxn modelId="{277E6A6E-5B9D-FB41-84B1-8BF63E254624}" type="presParOf" srcId="{2BFA1531-F4F3-4BCC-B9A9-4A77AEC54455}" destId="{B7B12DB3-26C1-46F4-B3CF-DEA4BE2C5CB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5E9F40-6814-427B-9C3F-7BB4E5387CD7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848A2C-0291-44EC-AF7B-D0F18C04932C}">
      <dgm:prSet custT="1"/>
      <dgm:spPr/>
      <dgm:t>
        <a:bodyPr/>
        <a:lstStyle/>
        <a:p>
          <a:r>
            <a:rPr lang="en-US" sz="2200" b="1" dirty="0"/>
            <a:t>RCT comparing new therapy vs. placebo for abdominal pain in irritable bowel syndrome</a:t>
          </a:r>
          <a:endParaRPr lang="en-US" sz="2200" dirty="0"/>
        </a:p>
      </dgm:t>
    </dgm:pt>
    <dgm:pt modelId="{DB38BCA0-5F1C-4C89-AE8B-16584469C55A}" type="parTrans" cxnId="{81E3911C-F5BB-41F2-AE92-C9567BC75B66}">
      <dgm:prSet/>
      <dgm:spPr/>
      <dgm:t>
        <a:bodyPr/>
        <a:lstStyle/>
        <a:p>
          <a:endParaRPr lang="en-US"/>
        </a:p>
      </dgm:t>
    </dgm:pt>
    <dgm:pt modelId="{A354528F-91CC-4BDA-A881-EA829AEB49CE}" type="sibTrans" cxnId="{81E3911C-F5BB-41F2-AE92-C9567BC75B66}">
      <dgm:prSet/>
      <dgm:spPr/>
      <dgm:t>
        <a:bodyPr/>
        <a:lstStyle/>
        <a:p>
          <a:endParaRPr lang="en-US"/>
        </a:p>
      </dgm:t>
    </dgm:pt>
    <dgm:pt modelId="{40671ECB-B2AF-4E24-91B3-E83469B9EADD}">
      <dgm:prSet custT="1"/>
      <dgm:spPr/>
      <dgm:t>
        <a:bodyPr/>
        <a:lstStyle/>
        <a:p>
          <a:r>
            <a:rPr lang="en-US" sz="2200" b="1" dirty="0"/>
            <a:t>Investigator interviews eligible patient, who complains of abdominal pain that has not responded to treatment</a:t>
          </a:r>
          <a:endParaRPr lang="en-US" sz="2200" dirty="0"/>
        </a:p>
      </dgm:t>
    </dgm:pt>
    <dgm:pt modelId="{9C0AE132-34EE-453F-9C9A-706AECDE41C8}" type="parTrans" cxnId="{8D4FDE32-1F74-42D9-8152-99E6EA63ACF7}">
      <dgm:prSet/>
      <dgm:spPr/>
      <dgm:t>
        <a:bodyPr/>
        <a:lstStyle/>
        <a:p>
          <a:endParaRPr lang="en-US"/>
        </a:p>
      </dgm:t>
    </dgm:pt>
    <dgm:pt modelId="{3930017B-8D9D-49FE-8910-5805C7CDC986}" type="sibTrans" cxnId="{8D4FDE32-1F74-42D9-8152-99E6EA63ACF7}">
      <dgm:prSet/>
      <dgm:spPr/>
      <dgm:t>
        <a:bodyPr/>
        <a:lstStyle/>
        <a:p>
          <a:endParaRPr lang="en-US"/>
        </a:p>
      </dgm:t>
    </dgm:pt>
    <dgm:pt modelId="{564B700E-9495-4DD0-A4E9-3FC996675E5E}">
      <dgm:prSet custT="1"/>
      <dgm:spPr/>
      <dgm:t>
        <a:bodyPr/>
        <a:lstStyle/>
        <a:p>
          <a:r>
            <a:rPr lang="en-US" sz="2200" b="1" dirty="0"/>
            <a:t>Next patient to enter trial will get placebo</a:t>
          </a:r>
          <a:endParaRPr lang="en-US" sz="2200" dirty="0"/>
        </a:p>
      </dgm:t>
    </dgm:pt>
    <dgm:pt modelId="{440DD616-4836-4937-B205-60BB2FE03BD6}" type="parTrans" cxnId="{6CB777BD-A5E3-4B6A-A64E-3B389E74953E}">
      <dgm:prSet/>
      <dgm:spPr/>
      <dgm:t>
        <a:bodyPr/>
        <a:lstStyle/>
        <a:p>
          <a:endParaRPr lang="en-US"/>
        </a:p>
      </dgm:t>
    </dgm:pt>
    <dgm:pt modelId="{BAEA43F9-E4FC-4C66-A26C-18CB3900A706}" type="sibTrans" cxnId="{6CB777BD-A5E3-4B6A-A64E-3B389E74953E}">
      <dgm:prSet/>
      <dgm:spPr/>
      <dgm:t>
        <a:bodyPr/>
        <a:lstStyle/>
        <a:p>
          <a:endParaRPr lang="en-US"/>
        </a:p>
      </dgm:t>
    </dgm:pt>
    <dgm:pt modelId="{F6911039-5EF2-4149-86DC-5AD6C0A96201}" type="pres">
      <dgm:prSet presAssocID="{405E9F40-6814-427B-9C3F-7BB4E5387CD7}" presName="Name0" presStyleCnt="0">
        <dgm:presLayoutVars>
          <dgm:dir/>
          <dgm:animLvl val="lvl"/>
          <dgm:resizeHandles val="exact"/>
        </dgm:presLayoutVars>
      </dgm:prSet>
      <dgm:spPr/>
    </dgm:pt>
    <dgm:pt modelId="{6797B8D0-E3AB-564E-8ED8-359958D1C6C1}" type="pres">
      <dgm:prSet presAssocID="{564B700E-9495-4DD0-A4E9-3FC996675E5E}" presName="boxAndChildren" presStyleCnt="0"/>
      <dgm:spPr/>
    </dgm:pt>
    <dgm:pt modelId="{CD421BD0-F6A6-3440-9F64-0253FE6AA882}" type="pres">
      <dgm:prSet presAssocID="{564B700E-9495-4DD0-A4E9-3FC996675E5E}" presName="parentTextBox" presStyleLbl="node1" presStyleIdx="0" presStyleCnt="3"/>
      <dgm:spPr/>
    </dgm:pt>
    <dgm:pt modelId="{A4EFD175-E898-B64A-8EA1-EC7B96288C40}" type="pres">
      <dgm:prSet presAssocID="{3930017B-8D9D-49FE-8910-5805C7CDC986}" presName="sp" presStyleCnt="0"/>
      <dgm:spPr/>
    </dgm:pt>
    <dgm:pt modelId="{93873806-A80F-3143-97BB-F425DB2F730F}" type="pres">
      <dgm:prSet presAssocID="{40671ECB-B2AF-4E24-91B3-E83469B9EADD}" presName="arrowAndChildren" presStyleCnt="0"/>
      <dgm:spPr/>
    </dgm:pt>
    <dgm:pt modelId="{B8D77CEC-C460-D849-BDB5-AED650BED0C3}" type="pres">
      <dgm:prSet presAssocID="{40671ECB-B2AF-4E24-91B3-E83469B9EADD}" presName="parentTextArrow" presStyleLbl="node1" presStyleIdx="1" presStyleCnt="3" custLinFactNeighborY="-6477"/>
      <dgm:spPr/>
    </dgm:pt>
    <dgm:pt modelId="{6AA98024-6142-E24E-AD98-B2CB3D03A49F}" type="pres">
      <dgm:prSet presAssocID="{A354528F-91CC-4BDA-A881-EA829AEB49CE}" presName="sp" presStyleCnt="0"/>
      <dgm:spPr/>
    </dgm:pt>
    <dgm:pt modelId="{2C83C8A8-A438-E140-8FA1-8DDBE8F6BFC3}" type="pres">
      <dgm:prSet presAssocID="{D4848A2C-0291-44EC-AF7B-D0F18C04932C}" presName="arrowAndChildren" presStyleCnt="0"/>
      <dgm:spPr/>
    </dgm:pt>
    <dgm:pt modelId="{D90BF353-5B57-FA4E-A00B-3E24173DDB2A}" type="pres">
      <dgm:prSet presAssocID="{D4848A2C-0291-44EC-AF7B-D0F18C04932C}" presName="parentTextArrow" presStyleLbl="node1" presStyleIdx="2" presStyleCnt="3"/>
      <dgm:spPr/>
    </dgm:pt>
  </dgm:ptLst>
  <dgm:cxnLst>
    <dgm:cxn modelId="{81E3911C-F5BB-41F2-AE92-C9567BC75B66}" srcId="{405E9F40-6814-427B-9C3F-7BB4E5387CD7}" destId="{D4848A2C-0291-44EC-AF7B-D0F18C04932C}" srcOrd="0" destOrd="0" parTransId="{DB38BCA0-5F1C-4C89-AE8B-16584469C55A}" sibTransId="{A354528F-91CC-4BDA-A881-EA829AEB49CE}"/>
    <dgm:cxn modelId="{C6807B1E-8334-5E4C-9633-4CBDA5AF28CB}" type="presOf" srcId="{D4848A2C-0291-44EC-AF7B-D0F18C04932C}" destId="{D90BF353-5B57-FA4E-A00B-3E24173DDB2A}" srcOrd="0" destOrd="0" presId="urn:microsoft.com/office/officeart/2005/8/layout/process4"/>
    <dgm:cxn modelId="{8D4FDE32-1F74-42D9-8152-99E6EA63ACF7}" srcId="{405E9F40-6814-427B-9C3F-7BB4E5387CD7}" destId="{40671ECB-B2AF-4E24-91B3-E83469B9EADD}" srcOrd="1" destOrd="0" parTransId="{9C0AE132-34EE-453F-9C9A-706AECDE41C8}" sibTransId="{3930017B-8D9D-49FE-8910-5805C7CDC986}"/>
    <dgm:cxn modelId="{36F9D59E-BB51-6B41-881D-50871FB0BDB7}" type="presOf" srcId="{405E9F40-6814-427B-9C3F-7BB4E5387CD7}" destId="{F6911039-5EF2-4149-86DC-5AD6C0A96201}" srcOrd="0" destOrd="0" presId="urn:microsoft.com/office/officeart/2005/8/layout/process4"/>
    <dgm:cxn modelId="{5789A8B9-A65D-9E47-8672-34700BBF16F5}" type="presOf" srcId="{564B700E-9495-4DD0-A4E9-3FC996675E5E}" destId="{CD421BD0-F6A6-3440-9F64-0253FE6AA882}" srcOrd="0" destOrd="0" presId="urn:microsoft.com/office/officeart/2005/8/layout/process4"/>
    <dgm:cxn modelId="{E2D479BB-EB42-6941-B0BC-D95A09EFDD94}" type="presOf" srcId="{40671ECB-B2AF-4E24-91B3-E83469B9EADD}" destId="{B8D77CEC-C460-D849-BDB5-AED650BED0C3}" srcOrd="0" destOrd="0" presId="urn:microsoft.com/office/officeart/2005/8/layout/process4"/>
    <dgm:cxn modelId="{6CB777BD-A5E3-4B6A-A64E-3B389E74953E}" srcId="{405E9F40-6814-427B-9C3F-7BB4E5387CD7}" destId="{564B700E-9495-4DD0-A4E9-3FC996675E5E}" srcOrd="2" destOrd="0" parTransId="{440DD616-4836-4937-B205-60BB2FE03BD6}" sibTransId="{BAEA43F9-E4FC-4C66-A26C-18CB3900A706}"/>
    <dgm:cxn modelId="{E4E2BAE8-2922-094D-82AB-CB7F6F670902}" type="presParOf" srcId="{F6911039-5EF2-4149-86DC-5AD6C0A96201}" destId="{6797B8D0-E3AB-564E-8ED8-359958D1C6C1}" srcOrd="0" destOrd="0" presId="urn:microsoft.com/office/officeart/2005/8/layout/process4"/>
    <dgm:cxn modelId="{559C3514-308E-444C-A7B6-9A551FD29ECD}" type="presParOf" srcId="{6797B8D0-E3AB-564E-8ED8-359958D1C6C1}" destId="{CD421BD0-F6A6-3440-9F64-0253FE6AA882}" srcOrd="0" destOrd="0" presId="urn:microsoft.com/office/officeart/2005/8/layout/process4"/>
    <dgm:cxn modelId="{2F460E89-24EE-BA45-B4E2-AD9E798F9FAE}" type="presParOf" srcId="{F6911039-5EF2-4149-86DC-5AD6C0A96201}" destId="{A4EFD175-E898-B64A-8EA1-EC7B96288C40}" srcOrd="1" destOrd="0" presId="urn:microsoft.com/office/officeart/2005/8/layout/process4"/>
    <dgm:cxn modelId="{17B2D3E2-A85D-154D-A662-560BD95144C7}" type="presParOf" srcId="{F6911039-5EF2-4149-86DC-5AD6C0A96201}" destId="{93873806-A80F-3143-97BB-F425DB2F730F}" srcOrd="2" destOrd="0" presId="urn:microsoft.com/office/officeart/2005/8/layout/process4"/>
    <dgm:cxn modelId="{D9F5A1CD-8003-F24E-83F4-49E84A5EE4ED}" type="presParOf" srcId="{93873806-A80F-3143-97BB-F425DB2F730F}" destId="{B8D77CEC-C460-D849-BDB5-AED650BED0C3}" srcOrd="0" destOrd="0" presId="urn:microsoft.com/office/officeart/2005/8/layout/process4"/>
    <dgm:cxn modelId="{94FF25F7-EC40-1E4C-BCFB-6940F0535A37}" type="presParOf" srcId="{F6911039-5EF2-4149-86DC-5AD6C0A96201}" destId="{6AA98024-6142-E24E-AD98-B2CB3D03A49F}" srcOrd="3" destOrd="0" presId="urn:microsoft.com/office/officeart/2005/8/layout/process4"/>
    <dgm:cxn modelId="{4436AD52-9FF6-864F-B33E-C943BAAF477D}" type="presParOf" srcId="{F6911039-5EF2-4149-86DC-5AD6C0A96201}" destId="{2C83C8A8-A438-E140-8FA1-8DDBE8F6BFC3}" srcOrd="4" destOrd="0" presId="urn:microsoft.com/office/officeart/2005/8/layout/process4"/>
    <dgm:cxn modelId="{14951E4E-905C-F146-8759-AB22016199C7}" type="presParOf" srcId="{2C83C8A8-A438-E140-8FA1-8DDBE8F6BFC3}" destId="{D90BF353-5B57-FA4E-A00B-3E24173DDB2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5E9F40-6814-427B-9C3F-7BB4E5387CD7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848A2C-0291-44EC-AF7B-D0F18C04932C}">
      <dgm:prSet custT="1"/>
      <dgm:spPr/>
      <dgm:t>
        <a:bodyPr/>
        <a:lstStyle/>
        <a:p>
          <a:r>
            <a:rPr lang="en-US" sz="2200" b="1" dirty="0"/>
            <a:t>Investigator thinks placebo is unlikely to relieve abdominal pain in this patient</a:t>
          </a:r>
          <a:endParaRPr lang="en-US" sz="2200" dirty="0"/>
        </a:p>
      </dgm:t>
    </dgm:pt>
    <dgm:pt modelId="{DB38BCA0-5F1C-4C89-AE8B-16584469C55A}" type="parTrans" cxnId="{81E3911C-F5BB-41F2-AE92-C9567BC75B66}">
      <dgm:prSet/>
      <dgm:spPr/>
      <dgm:t>
        <a:bodyPr/>
        <a:lstStyle/>
        <a:p>
          <a:endParaRPr lang="en-US"/>
        </a:p>
      </dgm:t>
    </dgm:pt>
    <dgm:pt modelId="{A354528F-91CC-4BDA-A881-EA829AEB49CE}" type="sibTrans" cxnId="{81E3911C-F5BB-41F2-AE92-C9567BC75B66}">
      <dgm:prSet/>
      <dgm:spPr/>
      <dgm:t>
        <a:bodyPr/>
        <a:lstStyle/>
        <a:p>
          <a:endParaRPr lang="en-US"/>
        </a:p>
      </dgm:t>
    </dgm:pt>
    <dgm:pt modelId="{40671ECB-B2AF-4E24-91B3-E83469B9EADD}">
      <dgm:prSet custT="1"/>
      <dgm:spPr/>
      <dgm:t>
        <a:bodyPr/>
        <a:lstStyle/>
        <a:p>
          <a:r>
            <a:rPr lang="en-US" sz="2200" b="1" dirty="0"/>
            <a:t>Investigator may subconsciously try to convince patient not to enroll in the trial</a:t>
          </a:r>
          <a:endParaRPr lang="en-US" sz="2200" dirty="0"/>
        </a:p>
      </dgm:t>
    </dgm:pt>
    <dgm:pt modelId="{9C0AE132-34EE-453F-9C9A-706AECDE41C8}" type="parTrans" cxnId="{8D4FDE32-1F74-42D9-8152-99E6EA63ACF7}">
      <dgm:prSet/>
      <dgm:spPr/>
      <dgm:t>
        <a:bodyPr/>
        <a:lstStyle/>
        <a:p>
          <a:endParaRPr lang="en-US"/>
        </a:p>
      </dgm:t>
    </dgm:pt>
    <dgm:pt modelId="{3930017B-8D9D-49FE-8910-5805C7CDC986}" type="sibTrans" cxnId="{8D4FDE32-1F74-42D9-8152-99E6EA63ACF7}">
      <dgm:prSet/>
      <dgm:spPr/>
      <dgm:t>
        <a:bodyPr/>
        <a:lstStyle/>
        <a:p>
          <a:endParaRPr lang="en-US"/>
        </a:p>
      </dgm:t>
    </dgm:pt>
    <dgm:pt modelId="{564B700E-9495-4DD0-A4E9-3FC996675E5E}">
      <dgm:prSet custT="1"/>
      <dgm:spPr/>
      <dgm:t>
        <a:bodyPr/>
        <a:lstStyle/>
        <a:p>
          <a:r>
            <a:rPr lang="en-US" sz="2200" b="1" dirty="0"/>
            <a:t>Patients with severe abdominal pain will not be evenly divided between new therapy and placebo groups </a:t>
          </a:r>
          <a:endParaRPr lang="en-US" sz="2200" dirty="0"/>
        </a:p>
      </dgm:t>
    </dgm:pt>
    <dgm:pt modelId="{440DD616-4836-4937-B205-60BB2FE03BD6}" type="parTrans" cxnId="{6CB777BD-A5E3-4B6A-A64E-3B389E74953E}">
      <dgm:prSet/>
      <dgm:spPr/>
      <dgm:t>
        <a:bodyPr/>
        <a:lstStyle/>
        <a:p>
          <a:endParaRPr lang="en-US"/>
        </a:p>
      </dgm:t>
    </dgm:pt>
    <dgm:pt modelId="{BAEA43F9-E4FC-4C66-A26C-18CB3900A706}" type="sibTrans" cxnId="{6CB777BD-A5E3-4B6A-A64E-3B389E74953E}">
      <dgm:prSet/>
      <dgm:spPr/>
      <dgm:t>
        <a:bodyPr/>
        <a:lstStyle/>
        <a:p>
          <a:endParaRPr lang="en-US"/>
        </a:p>
      </dgm:t>
    </dgm:pt>
    <dgm:pt modelId="{F6911039-5EF2-4149-86DC-5AD6C0A96201}" type="pres">
      <dgm:prSet presAssocID="{405E9F40-6814-427B-9C3F-7BB4E5387CD7}" presName="Name0" presStyleCnt="0">
        <dgm:presLayoutVars>
          <dgm:dir/>
          <dgm:animLvl val="lvl"/>
          <dgm:resizeHandles val="exact"/>
        </dgm:presLayoutVars>
      </dgm:prSet>
      <dgm:spPr/>
    </dgm:pt>
    <dgm:pt modelId="{6797B8D0-E3AB-564E-8ED8-359958D1C6C1}" type="pres">
      <dgm:prSet presAssocID="{564B700E-9495-4DD0-A4E9-3FC996675E5E}" presName="boxAndChildren" presStyleCnt="0"/>
      <dgm:spPr/>
    </dgm:pt>
    <dgm:pt modelId="{CD421BD0-F6A6-3440-9F64-0253FE6AA882}" type="pres">
      <dgm:prSet presAssocID="{564B700E-9495-4DD0-A4E9-3FC996675E5E}" presName="parentTextBox" presStyleLbl="node1" presStyleIdx="0" presStyleCnt="3"/>
      <dgm:spPr/>
    </dgm:pt>
    <dgm:pt modelId="{A4EFD175-E898-B64A-8EA1-EC7B96288C40}" type="pres">
      <dgm:prSet presAssocID="{3930017B-8D9D-49FE-8910-5805C7CDC986}" presName="sp" presStyleCnt="0"/>
      <dgm:spPr/>
    </dgm:pt>
    <dgm:pt modelId="{93873806-A80F-3143-97BB-F425DB2F730F}" type="pres">
      <dgm:prSet presAssocID="{40671ECB-B2AF-4E24-91B3-E83469B9EADD}" presName="arrowAndChildren" presStyleCnt="0"/>
      <dgm:spPr/>
    </dgm:pt>
    <dgm:pt modelId="{B8D77CEC-C460-D849-BDB5-AED650BED0C3}" type="pres">
      <dgm:prSet presAssocID="{40671ECB-B2AF-4E24-91B3-E83469B9EADD}" presName="parentTextArrow" presStyleLbl="node1" presStyleIdx="1" presStyleCnt="3" custLinFactNeighborY="-6477"/>
      <dgm:spPr/>
    </dgm:pt>
    <dgm:pt modelId="{6AA98024-6142-E24E-AD98-B2CB3D03A49F}" type="pres">
      <dgm:prSet presAssocID="{A354528F-91CC-4BDA-A881-EA829AEB49CE}" presName="sp" presStyleCnt="0"/>
      <dgm:spPr/>
    </dgm:pt>
    <dgm:pt modelId="{2C83C8A8-A438-E140-8FA1-8DDBE8F6BFC3}" type="pres">
      <dgm:prSet presAssocID="{D4848A2C-0291-44EC-AF7B-D0F18C04932C}" presName="arrowAndChildren" presStyleCnt="0"/>
      <dgm:spPr/>
    </dgm:pt>
    <dgm:pt modelId="{D90BF353-5B57-FA4E-A00B-3E24173DDB2A}" type="pres">
      <dgm:prSet presAssocID="{D4848A2C-0291-44EC-AF7B-D0F18C04932C}" presName="parentTextArrow" presStyleLbl="node1" presStyleIdx="2" presStyleCnt="3"/>
      <dgm:spPr/>
    </dgm:pt>
  </dgm:ptLst>
  <dgm:cxnLst>
    <dgm:cxn modelId="{81E3911C-F5BB-41F2-AE92-C9567BC75B66}" srcId="{405E9F40-6814-427B-9C3F-7BB4E5387CD7}" destId="{D4848A2C-0291-44EC-AF7B-D0F18C04932C}" srcOrd="0" destOrd="0" parTransId="{DB38BCA0-5F1C-4C89-AE8B-16584469C55A}" sibTransId="{A354528F-91CC-4BDA-A881-EA829AEB49CE}"/>
    <dgm:cxn modelId="{C6807B1E-8334-5E4C-9633-4CBDA5AF28CB}" type="presOf" srcId="{D4848A2C-0291-44EC-AF7B-D0F18C04932C}" destId="{D90BF353-5B57-FA4E-A00B-3E24173DDB2A}" srcOrd="0" destOrd="0" presId="urn:microsoft.com/office/officeart/2005/8/layout/process4"/>
    <dgm:cxn modelId="{8D4FDE32-1F74-42D9-8152-99E6EA63ACF7}" srcId="{405E9F40-6814-427B-9C3F-7BB4E5387CD7}" destId="{40671ECB-B2AF-4E24-91B3-E83469B9EADD}" srcOrd="1" destOrd="0" parTransId="{9C0AE132-34EE-453F-9C9A-706AECDE41C8}" sibTransId="{3930017B-8D9D-49FE-8910-5805C7CDC986}"/>
    <dgm:cxn modelId="{36F9D59E-BB51-6B41-881D-50871FB0BDB7}" type="presOf" srcId="{405E9F40-6814-427B-9C3F-7BB4E5387CD7}" destId="{F6911039-5EF2-4149-86DC-5AD6C0A96201}" srcOrd="0" destOrd="0" presId="urn:microsoft.com/office/officeart/2005/8/layout/process4"/>
    <dgm:cxn modelId="{5789A8B9-A65D-9E47-8672-34700BBF16F5}" type="presOf" srcId="{564B700E-9495-4DD0-A4E9-3FC996675E5E}" destId="{CD421BD0-F6A6-3440-9F64-0253FE6AA882}" srcOrd="0" destOrd="0" presId="urn:microsoft.com/office/officeart/2005/8/layout/process4"/>
    <dgm:cxn modelId="{E2D479BB-EB42-6941-B0BC-D95A09EFDD94}" type="presOf" srcId="{40671ECB-B2AF-4E24-91B3-E83469B9EADD}" destId="{B8D77CEC-C460-D849-BDB5-AED650BED0C3}" srcOrd="0" destOrd="0" presId="urn:microsoft.com/office/officeart/2005/8/layout/process4"/>
    <dgm:cxn modelId="{6CB777BD-A5E3-4B6A-A64E-3B389E74953E}" srcId="{405E9F40-6814-427B-9C3F-7BB4E5387CD7}" destId="{564B700E-9495-4DD0-A4E9-3FC996675E5E}" srcOrd="2" destOrd="0" parTransId="{440DD616-4836-4937-B205-60BB2FE03BD6}" sibTransId="{BAEA43F9-E4FC-4C66-A26C-18CB3900A706}"/>
    <dgm:cxn modelId="{E4E2BAE8-2922-094D-82AB-CB7F6F670902}" type="presParOf" srcId="{F6911039-5EF2-4149-86DC-5AD6C0A96201}" destId="{6797B8D0-E3AB-564E-8ED8-359958D1C6C1}" srcOrd="0" destOrd="0" presId="urn:microsoft.com/office/officeart/2005/8/layout/process4"/>
    <dgm:cxn modelId="{559C3514-308E-444C-A7B6-9A551FD29ECD}" type="presParOf" srcId="{6797B8D0-E3AB-564E-8ED8-359958D1C6C1}" destId="{CD421BD0-F6A6-3440-9F64-0253FE6AA882}" srcOrd="0" destOrd="0" presId="urn:microsoft.com/office/officeart/2005/8/layout/process4"/>
    <dgm:cxn modelId="{2F460E89-24EE-BA45-B4E2-AD9E798F9FAE}" type="presParOf" srcId="{F6911039-5EF2-4149-86DC-5AD6C0A96201}" destId="{A4EFD175-E898-B64A-8EA1-EC7B96288C40}" srcOrd="1" destOrd="0" presId="urn:microsoft.com/office/officeart/2005/8/layout/process4"/>
    <dgm:cxn modelId="{17B2D3E2-A85D-154D-A662-560BD95144C7}" type="presParOf" srcId="{F6911039-5EF2-4149-86DC-5AD6C0A96201}" destId="{93873806-A80F-3143-97BB-F425DB2F730F}" srcOrd="2" destOrd="0" presId="urn:microsoft.com/office/officeart/2005/8/layout/process4"/>
    <dgm:cxn modelId="{D9F5A1CD-8003-F24E-83F4-49E84A5EE4ED}" type="presParOf" srcId="{93873806-A80F-3143-97BB-F425DB2F730F}" destId="{B8D77CEC-C460-D849-BDB5-AED650BED0C3}" srcOrd="0" destOrd="0" presId="urn:microsoft.com/office/officeart/2005/8/layout/process4"/>
    <dgm:cxn modelId="{94FF25F7-EC40-1E4C-BCFB-6940F0535A37}" type="presParOf" srcId="{F6911039-5EF2-4149-86DC-5AD6C0A96201}" destId="{6AA98024-6142-E24E-AD98-B2CB3D03A49F}" srcOrd="3" destOrd="0" presId="urn:microsoft.com/office/officeart/2005/8/layout/process4"/>
    <dgm:cxn modelId="{4436AD52-9FF6-864F-B33E-C943BAAF477D}" type="presParOf" srcId="{F6911039-5EF2-4149-86DC-5AD6C0A96201}" destId="{2C83C8A8-A438-E140-8FA1-8DDBE8F6BFC3}" srcOrd="4" destOrd="0" presId="urn:microsoft.com/office/officeart/2005/8/layout/process4"/>
    <dgm:cxn modelId="{14951E4E-905C-F146-8759-AB22016199C7}" type="presParOf" srcId="{2C83C8A8-A438-E140-8FA1-8DDBE8F6BFC3}" destId="{D90BF353-5B57-FA4E-A00B-3E24173DDB2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3A5981-1407-4F50-9A2A-354D4596760A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E85C62-D39F-490D-9449-EA7BFE3BC975}">
      <dgm:prSet custT="1"/>
      <dgm:spPr/>
      <dgm:t>
        <a:bodyPr/>
        <a:lstStyle/>
        <a:p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Some groups respond differently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C3470CB-FDC8-4002-BC05-EE624005A486}" type="parTrans" cxnId="{60D4284D-A9E8-4A2C-8485-DF2FDA93929D}">
      <dgm:prSet/>
      <dgm:spPr/>
      <dgm:t>
        <a:bodyPr/>
        <a:lstStyle/>
        <a:p>
          <a:endParaRPr lang="en-US"/>
        </a:p>
      </dgm:t>
    </dgm:pt>
    <dgm:pt modelId="{2EF03B77-0BDE-4E0D-BF30-96B81DE63306}" type="sibTrans" cxnId="{60D4284D-A9E8-4A2C-8485-DF2FDA93929D}">
      <dgm:prSet/>
      <dgm:spPr/>
      <dgm:t>
        <a:bodyPr/>
        <a:lstStyle/>
        <a:p>
          <a:endParaRPr lang="en-US"/>
        </a:p>
      </dgm:t>
    </dgm:pt>
    <dgm:pt modelId="{1175B8AF-79E0-4099-A10E-450416619419}">
      <dgm:prSet custT="1"/>
      <dgm:spPr/>
      <dgm:t>
        <a:bodyPr/>
        <a:lstStyle/>
        <a:p>
          <a:r>
            <a:rPr lang="en-US" sz="2000" b="0" dirty="0">
              <a:latin typeface="Arial" panose="020B0604020202020204" pitchFamily="34" charset="0"/>
              <a:cs typeface="Arial" panose="020B0604020202020204" pitchFamily="34" charset="0"/>
            </a:rPr>
            <a:t>Does drug produce benefit in men but not in women?</a:t>
          </a:r>
        </a:p>
      </dgm:t>
    </dgm:pt>
    <dgm:pt modelId="{8582EAE6-FEB4-4EE4-AFCE-1130916004AA}" type="parTrans" cxnId="{43418245-B195-43F6-8742-F1F3153C2AD9}">
      <dgm:prSet/>
      <dgm:spPr/>
      <dgm:t>
        <a:bodyPr/>
        <a:lstStyle/>
        <a:p>
          <a:endParaRPr lang="en-US"/>
        </a:p>
      </dgm:t>
    </dgm:pt>
    <dgm:pt modelId="{64FED29D-33B8-4EE7-A675-95976A06EC18}" type="sibTrans" cxnId="{43418245-B195-43F6-8742-F1F3153C2AD9}">
      <dgm:prSet/>
      <dgm:spPr/>
      <dgm:t>
        <a:bodyPr/>
        <a:lstStyle/>
        <a:p>
          <a:endParaRPr lang="en-US"/>
        </a:p>
      </dgm:t>
    </dgm:pt>
    <dgm:pt modelId="{C4607ED5-645C-45BC-AFE3-9B72B35FAF8B}">
      <dgm:prSet custT="1"/>
      <dgm:spPr/>
      <dgm:t>
        <a:bodyPr/>
        <a:lstStyle/>
        <a:p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Pre-define and justify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78A06A8-209F-45AA-98FE-7315EB98FF16}" type="parTrans" cxnId="{4890DAF7-DEF2-4DE2-AD3A-0995A7715273}">
      <dgm:prSet/>
      <dgm:spPr/>
      <dgm:t>
        <a:bodyPr/>
        <a:lstStyle/>
        <a:p>
          <a:endParaRPr lang="en-US"/>
        </a:p>
      </dgm:t>
    </dgm:pt>
    <dgm:pt modelId="{AAD16351-5C1C-44E8-81A1-1D6A00D9BD7F}" type="sibTrans" cxnId="{4890DAF7-DEF2-4DE2-AD3A-0995A7715273}">
      <dgm:prSet/>
      <dgm:spPr/>
      <dgm:t>
        <a:bodyPr/>
        <a:lstStyle/>
        <a:p>
          <a:endParaRPr lang="en-US"/>
        </a:p>
      </dgm:t>
    </dgm:pt>
    <dgm:pt modelId="{DE2CCF15-4DE8-4C25-9983-327082AAE647}">
      <dgm:prSet custT="1"/>
      <dgm:spPr/>
      <dgm:t>
        <a:bodyPr/>
        <a:lstStyle/>
        <a:p>
          <a:r>
            <a:rPr lang="en-US" sz="2000" b="0" dirty="0">
              <a:latin typeface="Arial" panose="020B0604020202020204" pitchFamily="34" charset="0"/>
              <a:cs typeface="Arial" panose="020B0604020202020204" pitchFamily="34" charset="0"/>
            </a:rPr>
            <a:t>Post hoc more risk of bias since results known</a:t>
          </a:r>
        </a:p>
      </dgm:t>
    </dgm:pt>
    <dgm:pt modelId="{045C9A6F-CDB8-4263-B66A-A9F762939540}" type="parTrans" cxnId="{E533D6CD-0E3C-489D-9756-CA1AAE80EB95}">
      <dgm:prSet/>
      <dgm:spPr/>
      <dgm:t>
        <a:bodyPr/>
        <a:lstStyle/>
        <a:p>
          <a:endParaRPr lang="en-US"/>
        </a:p>
      </dgm:t>
    </dgm:pt>
    <dgm:pt modelId="{87F59780-9196-4A68-B0E4-456CC877D0D0}" type="sibTrans" cxnId="{E533D6CD-0E3C-489D-9756-CA1AAE80EB95}">
      <dgm:prSet/>
      <dgm:spPr/>
      <dgm:t>
        <a:bodyPr/>
        <a:lstStyle/>
        <a:p>
          <a:endParaRPr lang="en-US"/>
        </a:p>
      </dgm:t>
    </dgm:pt>
    <dgm:pt modelId="{6874E8F0-B55C-4FF1-A7DA-DD74EC783678}">
      <dgm:prSet custT="1"/>
      <dgm:spPr/>
      <dgm:t>
        <a:bodyPr/>
        <a:lstStyle/>
        <a:p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Less power than overall analysis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BEAAA9-4514-4E80-A9EF-89BD5EB779C5}" type="parTrans" cxnId="{BA159578-DCC0-48B7-8BF9-1B5CC1779628}">
      <dgm:prSet/>
      <dgm:spPr/>
      <dgm:t>
        <a:bodyPr/>
        <a:lstStyle/>
        <a:p>
          <a:endParaRPr lang="en-US"/>
        </a:p>
      </dgm:t>
    </dgm:pt>
    <dgm:pt modelId="{A1986F15-1717-4927-BC9B-4E66DA4FBB0B}" type="sibTrans" cxnId="{BA159578-DCC0-48B7-8BF9-1B5CC1779628}">
      <dgm:prSet/>
      <dgm:spPr/>
      <dgm:t>
        <a:bodyPr/>
        <a:lstStyle/>
        <a:p>
          <a:endParaRPr lang="en-US"/>
        </a:p>
      </dgm:t>
    </dgm:pt>
    <dgm:pt modelId="{94FB0213-8E79-4F55-A3CD-E7856500D0D1}">
      <dgm:prSet custT="1"/>
      <dgm:spPr/>
      <dgm:t>
        <a:bodyPr/>
        <a:lstStyle/>
        <a:p>
          <a:r>
            <a:rPr lang="en-US" sz="2000" b="0" dirty="0">
              <a:latin typeface="Arial" panose="020B0604020202020204" pitchFamily="34" charset="0"/>
              <a:cs typeface="Arial" panose="020B0604020202020204" pitchFamily="34" charset="0"/>
            </a:rPr>
            <a:t>More analyses increases chance of significance occurring by chance</a:t>
          </a:r>
        </a:p>
      </dgm:t>
    </dgm:pt>
    <dgm:pt modelId="{66114A8B-BFE6-4A31-81D5-D9A660EC5752}" type="parTrans" cxnId="{A1969D51-62F2-468B-929C-0B26FFB87E0F}">
      <dgm:prSet/>
      <dgm:spPr/>
      <dgm:t>
        <a:bodyPr/>
        <a:lstStyle/>
        <a:p>
          <a:endParaRPr lang="en-US"/>
        </a:p>
      </dgm:t>
    </dgm:pt>
    <dgm:pt modelId="{308F56FC-938D-4702-9ECE-848AF4F528D3}" type="sibTrans" cxnId="{A1969D51-62F2-468B-929C-0B26FFB87E0F}">
      <dgm:prSet/>
      <dgm:spPr/>
      <dgm:t>
        <a:bodyPr/>
        <a:lstStyle/>
        <a:p>
          <a:endParaRPr lang="en-US"/>
        </a:p>
      </dgm:t>
    </dgm:pt>
    <dgm:pt modelId="{A2AA329A-3850-496C-BF20-C835618156D8}">
      <dgm:prSet custT="1"/>
      <dgm:spPr/>
      <dgm:t>
        <a:bodyPr/>
        <a:lstStyle/>
        <a:p>
          <a:r>
            <a:rPr lang="en-US" sz="2000" b="0" dirty="0">
              <a:latin typeface="Arial" panose="020B0604020202020204" pitchFamily="34" charset="0"/>
              <a:cs typeface="Arial" panose="020B0604020202020204" pitchFamily="34" charset="0"/>
            </a:rPr>
            <a:t>Smaller number in each subgroup</a:t>
          </a:r>
        </a:p>
      </dgm:t>
    </dgm:pt>
    <dgm:pt modelId="{20BBB0B7-9CD8-4346-ABE3-DB519A2F5F1A}" type="parTrans" cxnId="{36AA1B6C-5782-4C69-BE6A-BC952EB9EA1A}">
      <dgm:prSet/>
      <dgm:spPr/>
      <dgm:t>
        <a:bodyPr/>
        <a:lstStyle/>
        <a:p>
          <a:endParaRPr lang="en-US"/>
        </a:p>
      </dgm:t>
    </dgm:pt>
    <dgm:pt modelId="{CC2559B9-361E-4C23-873C-7388564DEA52}" type="sibTrans" cxnId="{36AA1B6C-5782-4C69-BE6A-BC952EB9EA1A}">
      <dgm:prSet/>
      <dgm:spPr/>
      <dgm:t>
        <a:bodyPr/>
        <a:lstStyle/>
        <a:p>
          <a:endParaRPr lang="en-US"/>
        </a:p>
      </dgm:t>
    </dgm:pt>
    <dgm:pt modelId="{F4DE815E-FB2B-2C44-BCDB-939C493477AB}" type="pres">
      <dgm:prSet presAssocID="{933A5981-1407-4F50-9A2A-354D4596760A}" presName="Name0" presStyleCnt="0">
        <dgm:presLayoutVars>
          <dgm:dir/>
          <dgm:animLvl val="lvl"/>
          <dgm:resizeHandles val="exact"/>
        </dgm:presLayoutVars>
      </dgm:prSet>
      <dgm:spPr/>
    </dgm:pt>
    <dgm:pt modelId="{22255E8E-1EC8-634F-8E29-9F5DC4B4E068}" type="pres">
      <dgm:prSet presAssocID="{ECE85C62-D39F-490D-9449-EA7BFE3BC975}" presName="linNode" presStyleCnt="0"/>
      <dgm:spPr/>
    </dgm:pt>
    <dgm:pt modelId="{0EF2FFD5-0504-AA49-9F35-8E97DEFD7DB2}" type="pres">
      <dgm:prSet presAssocID="{ECE85C62-D39F-490D-9449-EA7BFE3BC97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9159710-27CE-B042-AFF1-324DE0CDFFD7}" type="pres">
      <dgm:prSet presAssocID="{ECE85C62-D39F-490D-9449-EA7BFE3BC975}" presName="descendantText" presStyleLbl="alignAccFollowNode1" presStyleIdx="0" presStyleCnt="3">
        <dgm:presLayoutVars>
          <dgm:bulletEnabled val="1"/>
        </dgm:presLayoutVars>
      </dgm:prSet>
      <dgm:spPr/>
    </dgm:pt>
    <dgm:pt modelId="{74203F99-B820-354A-9784-8FF9AEB91B27}" type="pres">
      <dgm:prSet presAssocID="{2EF03B77-0BDE-4E0D-BF30-96B81DE63306}" presName="sp" presStyleCnt="0"/>
      <dgm:spPr/>
    </dgm:pt>
    <dgm:pt modelId="{9BE6B3AA-C1EB-BC4D-A503-C6DC870C28ED}" type="pres">
      <dgm:prSet presAssocID="{C4607ED5-645C-45BC-AFE3-9B72B35FAF8B}" presName="linNode" presStyleCnt="0"/>
      <dgm:spPr/>
    </dgm:pt>
    <dgm:pt modelId="{00A08864-6017-7F4B-8F67-481D7C6C346D}" type="pres">
      <dgm:prSet presAssocID="{C4607ED5-645C-45BC-AFE3-9B72B35FAF8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84D57A5-6A3A-AF49-8053-134D044A7247}" type="pres">
      <dgm:prSet presAssocID="{C4607ED5-645C-45BC-AFE3-9B72B35FAF8B}" presName="descendantText" presStyleLbl="alignAccFollowNode1" presStyleIdx="1" presStyleCnt="3">
        <dgm:presLayoutVars>
          <dgm:bulletEnabled val="1"/>
        </dgm:presLayoutVars>
      </dgm:prSet>
      <dgm:spPr/>
    </dgm:pt>
    <dgm:pt modelId="{3B107F56-6D8D-AE42-ADC2-C722FA9CA924}" type="pres">
      <dgm:prSet presAssocID="{AAD16351-5C1C-44E8-81A1-1D6A00D9BD7F}" presName="sp" presStyleCnt="0"/>
      <dgm:spPr/>
    </dgm:pt>
    <dgm:pt modelId="{B86B9752-0847-3945-8842-16BE0D235A7C}" type="pres">
      <dgm:prSet presAssocID="{6874E8F0-B55C-4FF1-A7DA-DD74EC783678}" presName="linNode" presStyleCnt="0"/>
      <dgm:spPr/>
    </dgm:pt>
    <dgm:pt modelId="{B1B16DB5-C72E-EB40-BFBC-77475405949C}" type="pres">
      <dgm:prSet presAssocID="{6874E8F0-B55C-4FF1-A7DA-DD74EC78367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23294FD-99D4-0E4D-8396-AD2C84914C27}" type="pres">
      <dgm:prSet presAssocID="{6874E8F0-B55C-4FF1-A7DA-DD74EC78367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BBB8F05-F841-5548-9BDE-678630DD462F}" type="presOf" srcId="{DE2CCF15-4DE8-4C25-9983-327082AAE647}" destId="{584D57A5-6A3A-AF49-8053-134D044A7247}" srcOrd="0" destOrd="0" presId="urn:microsoft.com/office/officeart/2005/8/layout/vList5"/>
    <dgm:cxn modelId="{79FDC229-DE1B-0046-B409-BA76A03FB4B4}" type="presOf" srcId="{A2AA329A-3850-496C-BF20-C835618156D8}" destId="{823294FD-99D4-0E4D-8396-AD2C84914C27}" srcOrd="0" destOrd="1" presId="urn:microsoft.com/office/officeart/2005/8/layout/vList5"/>
    <dgm:cxn modelId="{A5639132-12E7-6446-802D-7F035C7FFB06}" type="presOf" srcId="{94FB0213-8E79-4F55-A3CD-E7856500D0D1}" destId="{823294FD-99D4-0E4D-8396-AD2C84914C27}" srcOrd="0" destOrd="0" presId="urn:microsoft.com/office/officeart/2005/8/layout/vList5"/>
    <dgm:cxn modelId="{F95E363C-B7D9-234D-827A-0725B6FDEF98}" type="presOf" srcId="{6874E8F0-B55C-4FF1-A7DA-DD74EC783678}" destId="{B1B16DB5-C72E-EB40-BFBC-77475405949C}" srcOrd="0" destOrd="0" presId="urn:microsoft.com/office/officeart/2005/8/layout/vList5"/>
    <dgm:cxn modelId="{43418245-B195-43F6-8742-F1F3153C2AD9}" srcId="{ECE85C62-D39F-490D-9449-EA7BFE3BC975}" destId="{1175B8AF-79E0-4099-A10E-450416619419}" srcOrd="0" destOrd="0" parTransId="{8582EAE6-FEB4-4EE4-AFCE-1130916004AA}" sibTransId="{64FED29D-33B8-4EE7-A675-95976A06EC18}"/>
    <dgm:cxn modelId="{64D4044D-A720-5E46-9D3F-B1E6402A90C3}" type="presOf" srcId="{933A5981-1407-4F50-9A2A-354D4596760A}" destId="{F4DE815E-FB2B-2C44-BCDB-939C493477AB}" srcOrd="0" destOrd="0" presId="urn:microsoft.com/office/officeart/2005/8/layout/vList5"/>
    <dgm:cxn modelId="{60D4284D-A9E8-4A2C-8485-DF2FDA93929D}" srcId="{933A5981-1407-4F50-9A2A-354D4596760A}" destId="{ECE85C62-D39F-490D-9449-EA7BFE3BC975}" srcOrd="0" destOrd="0" parTransId="{9C3470CB-FDC8-4002-BC05-EE624005A486}" sibTransId="{2EF03B77-0BDE-4E0D-BF30-96B81DE63306}"/>
    <dgm:cxn modelId="{A1969D51-62F2-468B-929C-0B26FFB87E0F}" srcId="{6874E8F0-B55C-4FF1-A7DA-DD74EC783678}" destId="{94FB0213-8E79-4F55-A3CD-E7856500D0D1}" srcOrd="0" destOrd="0" parTransId="{66114A8B-BFE6-4A31-81D5-D9A660EC5752}" sibTransId="{308F56FC-938D-4702-9ECE-848AF4F528D3}"/>
    <dgm:cxn modelId="{B236CC5C-C09A-F845-A3C9-B48512EAC2BE}" type="presOf" srcId="{C4607ED5-645C-45BC-AFE3-9B72B35FAF8B}" destId="{00A08864-6017-7F4B-8F67-481D7C6C346D}" srcOrd="0" destOrd="0" presId="urn:microsoft.com/office/officeart/2005/8/layout/vList5"/>
    <dgm:cxn modelId="{36AA1B6C-5782-4C69-BE6A-BC952EB9EA1A}" srcId="{6874E8F0-B55C-4FF1-A7DA-DD74EC783678}" destId="{A2AA329A-3850-496C-BF20-C835618156D8}" srcOrd="1" destOrd="0" parTransId="{20BBB0B7-9CD8-4346-ABE3-DB519A2F5F1A}" sibTransId="{CC2559B9-361E-4C23-873C-7388564DEA52}"/>
    <dgm:cxn modelId="{BA159578-DCC0-48B7-8BF9-1B5CC1779628}" srcId="{933A5981-1407-4F50-9A2A-354D4596760A}" destId="{6874E8F0-B55C-4FF1-A7DA-DD74EC783678}" srcOrd="2" destOrd="0" parTransId="{C0BEAAA9-4514-4E80-A9EF-89BD5EB779C5}" sibTransId="{A1986F15-1717-4927-BC9B-4E66DA4FBB0B}"/>
    <dgm:cxn modelId="{3EFDF879-3287-9B45-81E8-736C15A44C90}" type="presOf" srcId="{1175B8AF-79E0-4099-A10E-450416619419}" destId="{99159710-27CE-B042-AFF1-324DE0CDFFD7}" srcOrd="0" destOrd="0" presId="urn:microsoft.com/office/officeart/2005/8/layout/vList5"/>
    <dgm:cxn modelId="{E533D6CD-0E3C-489D-9756-CA1AAE80EB95}" srcId="{C4607ED5-645C-45BC-AFE3-9B72B35FAF8B}" destId="{DE2CCF15-4DE8-4C25-9983-327082AAE647}" srcOrd="0" destOrd="0" parTransId="{045C9A6F-CDB8-4263-B66A-A9F762939540}" sibTransId="{87F59780-9196-4A68-B0E4-456CC877D0D0}"/>
    <dgm:cxn modelId="{7924E6EF-8DF4-BB4A-9C9E-20D78FDEA8C9}" type="presOf" srcId="{ECE85C62-D39F-490D-9449-EA7BFE3BC975}" destId="{0EF2FFD5-0504-AA49-9F35-8E97DEFD7DB2}" srcOrd="0" destOrd="0" presId="urn:microsoft.com/office/officeart/2005/8/layout/vList5"/>
    <dgm:cxn modelId="{4890DAF7-DEF2-4DE2-AD3A-0995A7715273}" srcId="{933A5981-1407-4F50-9A2A-354D4596760A}" destId="{C4607ED5-645C-45BC-AFE3-9B72B35FAF8B}" srcOrd="1" destOrd="0" parTransId="{E78A06A8-209F-45AA-98FE-7315EB98FF16}" sibTransId="{AAD16351-5C1C-44E8-81A1-1D6A00D9BD7F}"/>
    <dgm:cxn modelId="{2C67C029-CC63-E84B-8C97-172FC5083762}" type="presParOf" srcId="{F4DE815E-FB2B-2C44-BCDB-939C493477AB}" destId="{22255E8E-1EC8-634F-8E29-9F5DC4B4E068}" srcOrd="0" destOrd="0" presId="urn:microsoft.com/office/officeart/2005/8/layout/vList5"/>
    <dgm:cxn modelId="{467E0F3B-D1FF-3E42-8306-8AFE1BE53828}" type="presParOf" srcId="{22255E8E-1EC8-634F-8E29-9F5DC4B4E068}" destId="{0EF2FFD5-0504-AA49-9F35-8E97DEFD7DB2}" srcOrd="0" destOrd="0" presId="urn:microsoft.com/office/officeart/2005/8/layout/vList5"/>
    <dgm:cxn modelId="{9AD8E9CB-834A-A641-9579-3878259316C9}" type="presParOf" srcId="{22255E8E-1EC8-634F-8E29-9F5DC4B4E068}" destId="{99159710-27CE-B042-AFF1-324DE0CDFFD7}" srcOrd="1" destOrd="0" presId="urn:microsoft.com/office/officeart/2005/8/layout/vList5"/>
    <dgm:cxn modelId="{3C0FA961-166F-004F-99D5-781E7A3DEEE9}" type="presParOf" srcId="{F4DE815E-FB2B-2C44-BCDB-939C493477AB}" destId="{74203F99-B820-354A-9784-8FF9AEB91B27}" srcOrd="1" destOrd="0" presId="urn:microsoft.com/office/officeart/2005/8/layout/vList5"/>
    <dgm:cxn modelId="{8F51CDE5-A277-D741-BDFA-ADB7ADEE714A}" type="presParOf" srcId="{F4DE815E-FB2B-2C44-BCDB-939C493477AB}" destId="{9BE6B3AA-C1EB-BC4D-A503-C6DC870C28ED}" srcOrd="2" destOrd="0" presId="urn:microsoft.com/office/officeart/2005/8/layout/vList5"/>
    <dgm:cxn modelId="{E680806E-395D-5047-B0BC-FCEC952302A1}" type="presParOf" srcId="{9BE6B3AA-C1EB-BC4D-A503-C6DC870C28ED}" destId="{00A08864-6017-7F4B-8F67-481D7C6C346D}" srcOrd="0" destOrd="0" presId="urn:microsoft.com/office/officeart/2005/8/layout/vList5"/>
    <dgm:cxn modelId="{520D2645-E143-CE41-BC4A-E5C0D473584C}" type="presParOf" srcId="{9BE6B3AA-C1EB-BC4D-A503-C6DC870C28ED}" destId="{584D57A5-6A3A-AF49-8053-134D044A7247}" srcOrd="1" destOrd="0" presId="urn:microsoft.com/office/officeart/2005/8/layout/vList5"/>
    <dgm:cxn modelId="{2DCDF900-8F3D-4948-8DE3-A6D3AF9C4B52}" type="presParOf" srcId="{F4DE815E-FB2B-2C44-BCDB-939C493477AB}" destId="{3B107F56-6D8D-AE42-ADC2-C722FA9CA924}" srcOrd="3" destOrd="0" presId="urn:microsoft.com/office/officeart/2005/8/layout/vList5"/>
    <dgm:cxn modelId="{1C64B68A-412B-964C-BB34-EBC49BBDE9F1}" type="presParOf" srcId="{F4DE815E-FB2B-2C44-BCDB-939C493477AB}" destId="{B86B9752-0847-3945-8842-16BE0D235A7C}" srcOrd="4" destOrd="0" presId="urn:microsoft.com/office/officeart/2005/8/layout/vList5"/>
    <dgm:cxn modelId="{0BC333A6-5948-0D46-BA69-EDBB4EAE4AF3}" type="presParOf" srcId="{B86B9752-0847-3945-8842-16BE0D235A7C}" destId="{B1B16DB5-C72E-EB40-BFBC-77475405949C}" srcOrd="0" destOrd="0" presId="urn:microsoft.com/office/officeart/2005/8/layout/vList5"/>
    <dgm:cxn modelId="{42CE0904-B7CE-0B44-ACD6-6A5CA2E52BFE}" type="presParOf" srcId="{B86B9752-0847-3945-8842-16BE0D235A7C}" destId="{823294FD-99D4-0E4D-8396-AD2C84914C2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5D18F4-4CE3-4127-BAAD-0AC37A34677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F6667EB-6A4A-4B71-8AE2-AC0B2C59EE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Independent, external experts</a:t>
          </a:r>
          <a:endParaRPr lang="en-US" dirty="0"/>
        </a:p>
      </dgm:t>
    </dgm:pt>
    <dgm:pt modelId="{E2602B02-5738-4A6D-8397-116F56B5013F}" type="parTrans" cxnId="{EDAF34AE-AE6F-497D-BAAF-F441BA61C459}">
      <dgm:prSet/>
      <dgm:spPr/>
      <dgm:t>
        <a:bodyPr/>
        <a:lstStyle/>
        <a:p>
          <a:endParaRPr lang="en-US"/>
        </a:p>
      </dgm:t>
    </dgm:pt>
    <dgm:pt modelId="{18C85A1C-43FD-4410-8BDF-D80979CC9EB6}" type="sibTrans" cxnId="{EDAF34AE-AE6F-497D-BAAF-F441BA61C459}">
      <dgm:prSet/>
      <dgm:spPr/>
      <dgm:t>
        <a:bodyPr/>
        <a:lstStyle/>
        <a:p>
          <a:endParaRPr lang="en-US"/>
        </a:p>
      </dgm:t>
    </dgm:pt>
    <dgm:pt modelId="{D7CE518A-2207-4875-B83D-31A0F3CF3E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Periodic assessments of recruitment, retention, data quality, adverse events, endpoints </a:t>
          </a:r>
          <a:endParaRPr lang="en-US" dirty="0"/>
        </a:p>
      </dgm:t>
    </dgm:pt>
    <dgm:pt modelId="{293FAF12-66E0-468D-AAF0-F91B9EF35188}" type="parTrans" cxnId="{3D8EC06D-E9F0-4843-BDE3-C666CB2D4DD4}">
      <dgm:prSet/>
      <dgm:spPr/>
      <dgm:t>
        <a:bodyPr/>
        <a:lstStyle/>
        <a:p>
          <a:endParaRPr lang="en-US"/>
        </a:p>
      </dgm:t>
    </dgm:pt>
    <dgm:pt modelId="{2FEFF5DF-C4D6-4219-98D2-3F07B2CE3009}" type="sibTrans" cxnId="{3D8EC06D-E9F0-4843-BDE3-C666CB2D4DD4}">
      <dgm:prSet/>
      <dgm:spPr/>
      <dgm:t>
        <a:bodyPr/>
        <a:lstStyle/>
        <a:p>
          <a:endParaRPr lang="en-US"/>
        </a:p>
      </dgm:t>
    </dgm:pt>
    <dgm:pt modelId="{9EBD87CD-A34D-4515-9741-B6620EA84C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Make recommendations to continue, modify, or terminate study </a:t>
          </a:r>
          <a:endParaRPr lang="en-US"/>
        </a:p>
      </dgm:t>
    </dgm:pt>
    <dgm:pt modelId="{6FE80033-2EF1-42F0-9A7F-B86BDA21827A}" type="parTrans" cxnId="{E79EFCB1-C130-4C9F-A201-31C67325504D}">
      <dgm:prSet/>
      <dgm:spPr/>
      <dgm:t>
        <a:bodyPr/>
        <a:lstStyle/>
        <a:p>
          <a:endParaRPr lang="en-US"/>
        </a:p>
      </dgm:t>
    </dgm:pt>
    <dgm:pt modelId="{2717580C-78EF-45DE-B5D4-A3CFCC4611E9}" type="sibTrans" cxnId="{E79EFCB1-C130-4C9F-A201-31C67325504D}">
      <dgm:prSet/>
      <dgm:spPr/>
      <dgm:t>
        <a:bodyPr/>
        <a:lstStyle/>
        <a:p>
          <a:endParaRPr lang="en-US"/>
        </a:p>
      </dgm:t>
    </dgm:pt>
    <dgm:pt modelId="{FB3371E1-ADD2-444B-AD58-BB954C26B487}" type="pres">
      <dgm:prSet presAssocID="{135D18F4-4CE3-4127-BAAD-0AC37A34677C}" presName="root" presStyleCnt="0">
        <dgm:presLayoutVars>
          <dgm:dir/>
          <dgm:resizeHandles val="exact"/>
        </dgm:presLayoutVars>
      </dgm:prSet>
      <dgm:spPr/>
    </dgm:pt>
    <dgm:pt modelId="{B619BC6B-F623-4562-88AB-7C0B10BF54F0}" type="pres">
      <dgm:prSet presAssocID="{6F6667EB-6A4A-4B71-8AE2-AC0B2C59EE63}" presName="compNode" presStyleCnt="0"/>
      <dgm:spPr/>
    </dgm:pt>
    <dgm:pt modelId="{DBABB7B0-A55B-4017-B402-E42D5455EB66}" type="pres">
      <dgm:prSet presAssocID="{6F6667EB-6A4A-4B71-8AE2-AC0B2C59EE63}" presName="bgRect" presStyleLbl="bgShp" presStyleIdx="0" presStyleCnt="3"/>
      <dgm:spPr/>
    </dgm:pt>
    <dgm:pt modelId="{B221AA2C-F51E-4A4D-BC61-20F13C007411}" type="pres">
      <dgm:prSet presAssocID="{6F6667EB-6A4A-4B71-8AE2-AC0B2C59EE6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62B9683E-8541-4EBE-A37D-4D65B95C3752}" type="pres">
      <dgm:prSet presAssocID="{6F6667EB-6A4A-4B71-8AE2-AC0B2C59EE63}" presName="spaceRect" presStyleCnt="0"/>
      <dgm:spPr/>
    </dgm:pt>
    <dgm:pt modelId="{B85FD39A-FE56-4170-B081-8E669CDA7630}" type="pres">
      <dgm:prSet presAssocID="{6F6667EB-6A4A-4B71-8AE2-AC0B2C59EE63}" presName="parTx" presStyleLbl="revTx" presStyleIdx="0" presStyleCnt="3">
        <dgm:presLayoutVars>
          <dgm:chMax val="0"/>
          <dgm:chPref val="0"/>
        </dgm:presLayoutVars>
      </dgm:prSet>
      <dgm:spPr/>
    </dgm:pt>
    <dgm:pt modelId="{7C000650-5F48-40E0-B0D8-DD46A529A659}" type="pres">
      <dgm:prSet presAssocID="{18C85A1C-43FD-4410-8BDF-D80979CC9EB6}" presName="sibTrans" presStyleCnt="0"/>
      <dgm:spPr/>
    </dgm:pt>
    <dgm:pt modelId="{DD02ACF8-ED19-4277-90A1-9EEDC216A908}" type="pres">
      <dgm:prSet presAssocID="{D7CE518A-2207-4875-B83D-31A0F3CF3EA9}" presName="compNode" presStyleCnt="0"/>
      <dgm:spPr/>
    </dgm:pt>
    <dgm:pt modelId="{6EAF8983-F913-4989-9B37-DC83C966247A}" type="pres">
      <dgm:prSet presAssocID="{D7CE518A-2207-4875-B83D-31A0F3CF3EA9}" presName="bgRect" presStyleLbl="bgShp" presStyleIdx="1" presStyleCnt="3"/>
      <dgm:spPr/>
    </dgm:pt>
    <dgm:pt modelId="{20F4EE43-6DB8-4F5B-84B6-220C46045039}" type="pres">
      <dgm:prSet presAssocID="{D7CE518A-2207-4875-B83D-31A0F3CF3E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A97D6ECA-5B3A-4E00-BCD2-936235AE9532}" type="pres">
      <dgm:prSet presAssocID="{D7CE518A-2207-4875-B83D-31A0F3CF3EA9}" presName="spaceRect" presStyleCnt="0"/>
      <dgm:spPr/>
    </dgm:pt>
    <dgm:pt modelId="{1B18AE0C-7031-4447-8E5D-CEA2EE2CFA54}" type="pres">
      <dgm:prSet presAssocID="{D7CE518A-2207-4875-B83D-31A0F3CF3EA9}" presName="parTx" presStyleLbl="revTx" presStyleIdx="1" presStyleCnt="3">
        <dgm:presLayoutVars>
          <dgm:chMax val="0"/>
          <dgm:chPref val="0"/>
        </dgm:presLayoutVars>
      </dgm:prSet>
      <dgm:spPr/>
    </dgm:pt>
    <dgm:pt modelId="{698BFA07-105C-4E2E-8AD5-98F75C96F045}" type="pres">
      <dgm:prSet presAssocID="{2FEFF5DF-C4D6-4219-98D2-3F07B2CE3009}" presName="sibTrans" presStyleCnt="0"/>
      <dgm:spPr/>
    </dgm:pt>
    <dgm:pt modelId="{D2168483-C24C-4455-A461-36EA5284CE40}" type="pres">
      <dgm:prSet presAssocID="{9EBD87CD-A34D-4515-9741-B6620EA84C76}" presName="compNode" presStyleCnt="0"/>
      <dgm:spPr/>
    </dgm:pt>
    <dgm:pt modelId="{ACD23C58-1AEE-4D19-BFDB-9118EA799381}" type="pres">
      <dgm:prSet presAssocID="{9EBD87CD-A34D-4515-9741-B6620EA84C76}" presName="bgRect" presStyleLbl="bgShp" presStyleIdx="2" presStyleCnt="3"/>
      <dgm:spPr/>
    </dgm:pt>
    <dgm:pt modelId="{229C21D2-687C-4F30-9F3E-20949403E19C}" type="pres">
      <dgm:prSet presAssocID="{9EBD87CD-A34D-4515-9741-B6620EA84C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EA3E9ADF-0B30-4A87-BC39-DEDAD9DCB193}" type="pres">
      <dgm:prSet presAssocID="{9EBD87CD-A34D-4515-9741-B6620EA84C76}" presName="spaceRect" presStyleCnt="0"/>
      <dgm:spPr/>
    </dgm:pt>
    <dgm:pt modelId="{AA26EA35-DE1B-4F3A-A255-5E56E1BB56BE}" type="pres">
      <dgm:prSet presAssocID="{9EBD87CD-A34D-4515-9741-B6620EA84C7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9746C0E-E0D3-47EA-B0CD-FE2AE82A1BA4}" type="presOf" srcId="{6F6667EB-6A4A-4B71-8AE2-AC0B2C59EE63}" destId="{B85FD39A-FE56-4170-B081-8E669CDA7630}" srcOrd="0" destOrd="0" presId="urn:microsoft.com/office/officeart/2018/2/layout/IconVerticalSolidList"/>
    <dgm:cxn modelId="{C7498F49-6ACB-4D83-A2B9-4CFD683FA5EC}" type="presOf" srcId="{9EBD87CD-A34D-4515-9741-B6620EA84C76}" destId="{AA26EA35-DE1B-4F3A-A255-5E56E1BB56BE}" srcOrd="0" destOrd="0" presId="urn:microsoft.com/office/officeart/2018/2/layout/IconVerticalSolidList"/>
    <dgm:cxn modelId="{3D8EC06D-E9F0-4843-BDE3-C666CB2D4DD4}" srcId="{135D18F4-4CE3-4127-BAAD-0AC37A34677C}" destId="{D7CE518A-2207-4875-B83D-31A0F3CF3EA9}" srcOrd="1" destOrd="0" parTransId="{293FAF12-66E0-468D-AAF0-F91B9EF35188}" sibTransId="{2FEFF5DF-C4D6-4219-98D2-3F07B2CE3009}"/>
    <dgm:cxn modelId="{EDAF34AE-AE6F-497D-BAAF-F441BA61C459}" srcId="{135D18F4-4CE3-4127-BAAD-0AC37A34677C}" destId="{6F6667EB-6A4A-4B71-8AE2-AC0B2C59EE63}" srcOrd="0" destOrd="0" parTransId="{E2602B02-5738-4A6D-8397-116F56B5013F}" sibTransId="{18C85A1C-43FD-4410-8BDF-D80979CC9EB6}"/>
    <dgm:cxn modelId="{E79EFCB1-C130-4C9F-A201-31C67325504D}" srcId="{135D18F4-4CE3-4127-BAAD-0AC37A34677C}" destId="{9EBD87CD-A34D-4515-9741-B6620EA84C76}" srcOrd="2" destOrd="0" parTransId="{6FE80033-2EF1-42F0-9A7F-B86BDA21827A}" sibTransId="{2717580C-78EF-45DE-B5D4-A3CFCC4611E9}"/>
    <dgm:cxn modelId="{DB4693DF-B1AD-45F1-A8D3-81F96DFCD280}" type="presOf" srcId="{D7CE518A-2207-4875-B83D-31A0F3CF3EA9}" destId="{1B18AE0C-7031-4447-8E5D-CEA2EE2CFA54}" srcOrd="0" destOrd="0" presId="urn:microsoft.com/office/officeart/2018/2/layout/IconVerticalSolidList"/>
    <dgm:cxn modelId="{315760EC-1F97-469C-BEF3-8919DB8F34DE}" type="presOf" srcId="{135D18F4-4CE3-4127-BAAD-0AC37A34677C}" destId="{FB3371E1-ADD2-444B-AD58-BB954C26B487}" srcOrd="0" destOrd="0" presId="urn:microsoft.com/office/officeart/2018/2/layout/IconVerticalSolidList"/>
    <dgm:cxn modelId="{20874BDA-8108-4207-A1EB-2CF5087F5A9B}" type="presParOf" srcId="{FB3371E1-ADD2-444B-AD58-BB954C26B487}" destId="{B619BC6B-F623-4562-88AB-7C0B10BF54F0}" srcOrd="0" destOrd="0" presId="urn:microsoft.com/office/officeart/2018/2/layout/IconVerticalSolidList"/>
    <dgm:cxn modelId="{5FEECEF0-21A2-4866-8E84-D2982923E340}" type="presParOf" srcId="{B619BC6B-F623-4562-88AB-7C0B10BF54F0}" destId="{DBABB7B0-A55B-4017-B402-E42D5455EB66}" srcOrd="0" destOrd="0" presId="urn:microsoft.com/office/officeart/2018/2/layout/IconVerticalSolidList"/>
    <dgm:cxn modelId="{BBDC8D19-CB2A-487C-B5AD-0A34E8D0F42A}" type="presParOf" srcId="{B619BC6B-F623-4562-88AB-7C0B10BF54F0}" destId="{B221AA2C-F51E-4A4D-BC61-20F13C007411}" srcOrd="1" destOrd="0" presId="urn:microsoft.com/office/officeart/2018/2/layout/IconVerticalSolidList"/>
    <dgm:cxn modelId="{DFA2DE7D-60DB-4917-9F1F-CE2A912D58F7}" type="presParOf" srcId="{B619BC6B-F623-4562-88AB-7C0B10BF54F0}" destId="{62B9683E-8541-4EBE-A37D-4D65B95C3752}" srcOrd="2" destOrd="0" presId="urn:microsoft.com/office/officeart/2018/2/layout/IconVerticalSolidList"/>
    <dgm:cxn modelId="{EA70834F-D735-4068-B59F-3F3E74F1F925}" type="presParOf" srcId="{B619BC6B-F623-4562-88AB-7C0B10BF54F0}" destId="{B85FD39A-FE56-4170-B081-8E669CDA7630}" srcOrd="3" destOrd="0" presId="urn:microsoft.com/office/officeart/2018/2/layout/IconVerticalSolidList"/>
    <dgm:cxn modelId="{BC6A5C12-16E4-4DE4-9E03-A617AB1D4E5A}" type="presParOf" srcId="{FB3371E1-ADD2-444B-AD58-BB954C26B487}" destId="{7C000650-5F48-40E0-B0D8-DD46A529A659}" srcOrd="1" destOrd="0" presId="urn:microsoft.com/office/officeart/2018/2/layout/IconVerticalSolidList"/>
    <dgm:cxn modelId="{9800E365-6033-4E39-A27F-ABD6F1AA66A2}" type="presParOf" srcId="{FB3371E1-ADD2-444B-AD58-BB954C26B487}" destId="{DD02ACF8-ED19-4277-90A1-9EEDC216A908}" srcOrd="2" destOrd="0" presId="urn:microsoft.com/office/officeart/2018/2/layout/IconVerticalSolidList"/>
    <dgm:cxn modelId="{4E8FD747-CF91-40B0-A757-1944AE138EF5}" type="presParOf" srcId="{DD02ACF8-ED19-4277-90A1-9EEDC216A908}" destId="{6EAF8983-F913-4989-9B37-DC83C966247A}" srcOrd="0" destOrd="0" presId="urn:microsoft.com/office/officeart/2018/2/layout/IconVerticalSolidList"/>
    <dgm:cxn modelId="{7A04E488-8F0C-4A49-A82F-B097A5043A1D}" type="presParOf" srcId="{DD02ACF8-ED19-4277-90A1-9EEDC216A908}" destId="{20F4EE43-6DB8-4F5B-84B6-220C46045039}" srcOrd="1" destOrd="0" presId="urn:microsoft.com/office/officeart/2018/2/layout/IconVerticalSolidList"/>
    <dgm:cxn modelId="{6B5559A2-01BB-445C-A932-C035BB6A40C0}" type="presParOf" srcId="{DD02ACF8-ED19-4277-90A1-9EEDC216A908}" destId="{A97D6ECA-5B3A-4E00-BCD2-936235AE9532}" srcOrd="2" destOrd="0" presId="urn:microsoft.com/office/officeart/2018/2/layout/IconVerticalSolidList"/>
    <dgm:cxn modelId="{FEAD63C6-2E09-49D1-BE46-4285ADF7CB7E}" type="presParOf" srcId="{DD02ACF8-ED19-4277-90A1-9EEDC216A908}" destId="{1B18AE0C-7031-4447-8E5D-CEA2EE2CFA54}" srcOrd="3" destOrd="0" presId="urn:microsoft.com/office/officeart/2018/2/layout/IconVerticalSolidList"/>
    <dgm:cxn modelId="{144A02B9-6E61-40F6-BEEF-A7693101B057}" type="presParOf" srcId="{FB3371E1-ADD2-444B-AD58-BB954C26B487}" destId="{698BFA07-105C-4E2E-8AD5-98F75C96F045}" srcOrd="3" destOrd="0" presId="urn:microsoft.com/office/officeart/2018/2/layout/IconVerticalSolidList"/>
    <dgm:cxn modelId="{9BB4244F-0F0A-4A53-B431-B576DD878F51}" type="presParOf" srcId="{FB3371E1-ADD2-444B-AD58-BB954C26B487}" destId="{D2168483-C24C-4455-A461-36EA5284CE40}" srcOrd="4" destOrd="0" presId="urn:microsoft.com/office/officeart/2018/2/layout/IconVerticalSolidList"/>
    <dgm:cxn modelId="{622B0576-5E03-498A-91B4-E509ED9568A6}" type="presParOf" srcId="{D2168483-C24C-4455-A461-36EA5284CE40}" destId="{ACD23C58-1AEE-4D19-BFDB-9118EA799381}" srcOrd="0" destOrd="0" presId="urn:microsoft.com/office/officeart/2018/2/layout/IconVerticalSolidList"/>
    <dgm:cxn modelId="{D5BF55C5-F6BE-459F-941F-DC4559578D2B}" type="presParOf" srcId="{D2168483-C24C-4455-A461-36EA5284CE40}" destId="{229C21D2-687C-4F30-9F3E-20949403E19C}" srcOrd="1" destOrd="0" presId="urn:microsoft.com/office/officeart/2018/2/layout/IconVerticalSolidList"/>
    <dgm:cxn modelId="{2971A84A-6ECD-4329-89C2-720B69937AD6}" type="presParOf" srcId="{D2168483-C24C-4455-A461-36EA5284CE40}" destId="{EA3E9ADF-0B30-4A87-BC39-DEDAD9DCB193}" srcOrd="2" destOrd="0" presId="urn:microsoft.com/office/officeart/2018/2/layout/IconVerticalSolidList"/>
    <dgm:cxn modelId="{D7A6575C-6287-4BAB-BC09-9D385200D191}" type="presParOf" srcId="{D2168483-C24C-4455-A461-36EA5284CE40}" destId="{AA26EA35-DE1B-4F3A-A255-5E56E1BB56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2C9C2B8-42CF-46BD-93AB-BC767CBB0C1C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B6F5B2A-9002-4403-9CD4-0245F0EA446E}">
      <dgm:prSet/>
      <dgm:spPr/>
      <dgm:t>
        <a:bodyPr/>
        <a:lstStyle/>
        <a:p>
          <a:r>
            <a:rPr lang="en-US" b="0" dirty="0" err="1"/>
            <a:t>ClinicalTrials.gov</a:t>
          </a:r>
          <a:endParaRPr lang="en-US" dirty="0"/>
        </a:p>
      </dgm:t>
    </dgm:pt>
    <dgm:pt modelId="{4848D3ED-D31A-4775-9F06-25014D1F479B}" type="parTrans" cxnId="{45E668B0-E40F-406E-A730-E60294B21E64}">
      <dgm:prSet/>
      <dgm:spPr/>
      <dgm:t>
        <a:bodyPr/>
        <a:lstStyle/>
        <a:p>
          <a:endParaRPr lang="en-US"/>
        </a:p>
      </dgm:t>
    </dgm:pt>
    <dgm:pt modelId="{585EA336-56CC-441C-B748-3EA1832049F6}" type="sibTrans" cxnId="{45E668B0-E40F-406E-A730-E60294B21E64}">
      <dgm:prSet/>
      <dgm:spPr/>
      <dgm:t>
        <a:bodyPr/>
        <a:lstStyle/>
        <a:p>
          <a:endParaRPr lang="en-US"/>
        </a:p>
      </dgm:t>
    </dgm:pt>
    <dgm:pt modelId="{0E8C0C82-2D80-4270-8390-12415EFFE114}">
      <dgm:prSet custT="1"/>
      <dgm:spPr/>
      <dgm:t>
        <a:bodyPr/>
        <a:lstStyle/>
        <a:p>
          <a:r>
            <a:rPr lang="en-US" sz="1800" b="0" dirty="0">
              <a:latin typeface="Arial" panose="020B0604020202020204" pitchFamily="34" charset="0"/>
              <a:cs typeface="Arial" panose="020B0604020202020204" pitchFamily="34" charset="0"/>
            </a:rPr>
            <a:t>Participants receive intervention per protocol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F2D4558-8FEC-412F-91D2-BFA6E505E14D}" type="parTrans" cxnId="{61CD223E-964F-4EC4-A3BC-613884FC3751}">
      <dgm:prSet/>
      <dgm:spPr/>
      <dgm:t>
        <a:bodyPr/>
        <a:lstStyle/>
        <a:p>
          <a:endParaRPr lang="en-US"/>
        </a:p>
      </dgm:t>
    </dgm:pt>
    <dgm:pt modelId="{779353E1-FFF1-4CAB-B987-226432313748}" type="sibTrans" cxnId="{61CD223E-964F-4EC4-A3BC-613884FC3751}">
      <dgm:prSet/>
      <dgm:spPr/>
      <dgm:t>
        <a:bodyPr/>
        <a:lstStyle/>
        <a:p>
          <a:endParaRPr lang="en-US"/>
        </a:p>
      </dgm:t>
    </dgm:pt>
    <dgm:pt modelId="{DCFF475A-E073-4CA1-8EB2-B2F74811A80B}">
      <dgm:prSet custT="1"/>
      <dgm:spPr/>
      <dgm:t>
        <a:bodyPr/>
        <a:lstStyle/>
        <a:p>
          <a:r>
            <a:rPr lang="en-US" sz="1800" b="0" dirty="0">
              <a:latin typeface="Arial" panose="020B0604020202020204" pitchFamily="34" charset="0"/>
              <a:cs typeface="Arial" panose="020B0604020202020204" pitchFamily="34" charset="0"/>
            </a:rPr>
            <a:t>Outcomes measured for safety, efficacy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1C49ACB-EB07-43DF-B7A5-463DA93154F0}" type="parTrans" cxnId="{EC467624-AC00-4FBE-B2C2-9AB9F7C46617}">
      <dgm:prSet/>
      <dgm:spPr/>
      <dgm:t>
        <a:bodyPr/>
        <a:lstStyle/>
        <a:p>
          <a:endParaRPr lang="en-US"/>
        </a:p>
      </dgm:t>
    </dgm:pt>
    <dgm:pt modelId="{8F5712F5-7458-40F4-9560-05BE118ECA04}" type="sibTrans" cxnId="{EC467624-AC00-4FBE-B2C2-9AB9F7C46617}">
      <dgm:prSet/>
      <dgm:spPr/>
      <dgm:t>
        <a:bodyPr/>
        <a:lstStyle/>
        <a:p>
          <a:endParaRPr lang="en-US"/>
        </a:p>
      </dgm:t>
    </dgm:pt>
    <dgm:pt modelId="{0C73C23C-D564-436F-A486-F3914BFF39FC}">
      <dgm:prSet/>
      <dgm:spPr/>
      <dgm:t>
        <a:bodyPr/>
        <a:lstStyle/>
        <a:p>
          <a:r>
            <a:rPr lang="en-US" b="0" dirty="0"/>
            <a:t>Medical Journal Editors</a:t>
          </a:r>
          <a:endParaRPr lang="en-US" dirty="0"/>
        </a:p>
      </dgm:t>
    </dgm:pt>
    <dgm:pt modelId="{7F460489-B520-4DD7-8FAA-C4B0CCC6627A}" type="parTrans" cxnId="{3C3EC5F2-75BA-4C07-B4B4-74D1A8CE5822}">
      <dgm:prSet/>
      <dgm:spPr/>
      <dgm:t>
        <a:bodyPr/>
        <a:lstStyle/>
        <a:p>
          <a:endParaRPr lang="en-US"/>
        </a:p>
      </dgm:t>
    </dgm:pt>
    <dgm:pt modelId="{D0FD1937-2959-41DB-882D-FD9E85835174}" type="sibTrans" cxnId="{3C3EC5F2-75BA-4C07-B4B4-74D1A8CE5822}">
      <dgm:prSet/>
      <dgm:spPr/>
      <dgm:t>
        <a:bodyPr/>
        <a:lstStyle/>
        <a:p>
          <a:endParaRPr lang="en-US"/>
        </a:p>
      </dgm:t>
    </dgm:pt>
    <dgm:pt modelId="{FE0E39C7-32AC-437C-9F81-481FA33492B2}">
      <dgm:prSet custT="1"/>
      <dgm:spPr/>
      <dgm:t>
        <a:bodyPr/>
        <a:lstStyle/>
        <a:p>
          <a:r>
            <a:rPr lang="en-US" sz="1800" b="0" dirty="0">
              <a:latin typeface="Arial" panose="020B0604020202020204" pitchFamily="34" charset="0"/>
              <a:cs typeface="Arial" panose="020B0604020202020204" pitchFamily="34" charset="0"/>
            </a:rPr>
            <a:t>Prospectively assigns people to an intervention…to study cause-and-effect relationship between a health intervention and a health outcome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054583-C105-4BC8-A0FB-D78C6F85E879}" type="parTrans" cxnId="{BFF756BB-B811-4677-BFBF-6B67047F0BF0}">
      <dgm:prSet/>
      <dgm:spPr/>
      <dgm:t>
        <a:bodyPr/>
        <a:lstStyle/>
        <a:p>
          <a:endParaRPr lang="en-US"/>
        </a:p>
      </dgm:t>
    </dgm:pt>
    <dgm:pt modelId="{36930236-DEFE-4E39-95DA-DBDF621EBE26}" type="sibTrans" cxnId="{BFF756BB-B811-4677-BFBF-6B67047F0BF0}">
      <dgm:prSet/>
      <dgm:spPr/>
      <dgm:t>
        <a:bodyPr/>
        <a:lstStyle/>
        <a:p>
          <a:endParaRPr lang="en-US"/>
        </a:p>
      </dgm:t>
    </dgm:pt>
    <dgm:pt modelId="{1D819DE1-CF68-4F52-A6CC-C491356CC547}">
      <dgm:prSet/>
      <dgm:spPr/>
      <dgm:t>
        <a:bodyPr/>
        <a:lstStyle/>
        <a:p>
          <a:r>
            <a:rPr lang="en-US" b="0"/>
            <a:t>NIH</a:t>
          </a:r>
          <a:endParaRPr lang="en-US"/>
        </a:p>
      </dgm:t>
    </dgm:pt>
    <dgm:pt modelId="{D9B4C552-8D95-4EF3-9433-B62E4CFBC57D}" type="parTrans" cxnId="{EC5AD474-0FC8-492E-8EEF-9D7E602465E6}">
      <dgm:prSet/>
      <dgm:spPr/>
      <dgm:t>
        <a:bodyPr/>
        <a:lstStyle/>
        <a:p>
          <a:endParaRPr lang="en-US"/>
        </a:p>
      </dgm:t>
    </dgm:pt>
    <dgm:pt modelId="{389A98D2-96A9-43B6-B083-ADDDD198A7E6}" type="sibTrans" cxnId="{EC5AD474-0FC8-492E-8EEF-9D7E602465E6}">
      <dgm:prSet/>
      <dgm:spPr/>
      <dgm:t>
        <a:bodyPr/>
        <a:lstStyle/>
        <a:p>
          <a:endParaRPr lang="en-US"/>
        </a:p>
      </dgm:t>
    </dgm:pt>
    <dgm:pt modelId="{7CEB2F11-4E0F-4985-BD2F-6D08ED18CC34}">
      <dgm:prSet custT="1"/>
      <dgm:spPr/>
      <dgm:t>
        <a:bodyPr/>
        <a:lstStyle/>
        <a:p>
          <a:r>
            <a:rPr lang="en-US" sz="1800" b="0" dirty="0">
              <a:latin typeface="Arial" panose="020B0604020202020204" pitchFamily="34" charset="0"/>
              <a:cs typeface="Arial" panose="020B0604020202020204" pitchFamily="34" charset="0"/>
            </a:rPr>
            <a:t>Human subject(s) prospectively assigned to intervention to evaluate the effects on health-related biomedical or behavioral outcomes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59D237D-9CF7-49D0-9AFE-31238794A1F1}" type="parTrans" cxnId="{BA2D6F82-9121-46E7-B49B-D8F30DB6730E}">
      <dgm:prSet/>
      <dgm:spPr/>
      <dgm:t>
        <a:bodyPr/>
        <a:lstStyle/>
        <a:p>
          <a:endParaRPr lang="en-US"/>
        </a:p>
      </dgm:t>
    </dgm:pt>
    <dgm:pt modelId="{661F0218-CB06-4F66-A9A5-DA5600CF87AD}" type="sibTrans" cxnId="{BA2D6F82-9121-46E7-B49B-D8F30DB6730E}">
      <dgm:prSet/>
      <dgm:spPr/>
      <dgm:t>
        <a:bodyPr/>
        <a:lstStyle/>
        <a:p>
          <a:endParaRPr lang="en-US"/>
        </a:p>
      </dgm:t>
    </dgm:pt>
    <dgm:pt modelId="{55DE1129-141B-9044-83E5-845592C05C4C}" type="pres">
      <dgm:prSet presAssocID="{72C9C2B8-42CF-46BD-93AB-BC767CBB0C1C}" presName="Name0" presStyleCnt="0">
        <dgm:presLayoutVars>
          <dgm:dir/>
          <dgm:animLvl val="lvl"/>
          <dgm:resizeHandles val="exact"/>
        </dgm:presLayoutVars>
      </dgm:prSet>
      <dgm:spPr/>
    </dgm:pt>
    <dgm:pt modelId="{D16318DE-1CE8-B749-99B9-1215A9FFA8CB}" type="pres">
      <dgm:prSet presAssocID="{6B6F5B2A-9002-4403-9CD4-0245F0EA446E}" presName="linNode" presStyleCnt="0"/>
      <dgm:spPr/>
    </dgm:pt>
    <dgm:pt modelId="{744C95C0-C7D7-034F-96FD-1C6854A6D96B}" type="pres">
      <dgm:prSet presAssocID="{6B6F5B2A-9002-4403-9CD4-0245F0EA446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141093B-F936-9742-9071-532B894242E3}" type="pres">
      <dgm:prSet presAssocID="{6B6F5B2A-9002-4403-9CD4-0245F0EA446E}" presName="descendantText" presStyleLbl="alignAccFollowNode1" presStyleIdx="0" presStyleCnt="3">
        <dgm:presLayoutVars>
          <dgm:bulletEnabled val="1"/>
        </dgm:presLayoutVars>
      </dgm:prSet>
      <dgm:spPr/>
    </dgm:pt>
    <dgm:pt modelId="{736520D5-0B03-BE40-873C-13590280556F}" type="pres">
      <dgm:prSet presAssocID="{585EA336-56CC-441C-B748-3EA1832049F6}" presName="sp" presStyleCnt="0"/>
      <dgm:spPr/>
    </dgm:pt>
    <dgm:pt modelId="{34BFBE8F-ED24-B641-A3E1-F1F2FF093403}" type="pres">
      <dgm:prSet presAssocID="{0C73C23C-D564-436F-A486-F3914BFF39FC}" presName="linNode" presStyleCnt="0"/>
      <dgm:spPr/>
    </dgm:pt>
    <dgm:pt modelId="{8A8C71DB-3312-F64B-8C70-5D713F002F6E}" type="pres">
      <dgm:prSet presAssocID="{0C73C23C-D564-436F-A486-F3914BFF39F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6596B18-5DC2-514E-8174-D83FDBFD660B}" type="pres">
      <dgm:prSet presAssocID="{0C73C23C-D564-436F-A486-F3914BFF39FC}" presName="descendantText" presStyleLbl="alignAccFollowNode1" presStyleIdx="1" presStyleCnt="3">
        <dgm:presLayoutVars>
          <dgm:bulletEnabled val="1"/>
        </dgm:presLayoutVars>
      </dgm:prSet>
      <dgm:spPr/>
    </dgm:pt>
    <dgm:pt modelId="{91F026BF-05B5-AF4F-BB1C-07E8757019E0}" type="pres">
      <dgm:prSet presAssocID="{D0FD1937-2959-41DB-882D-FD9E85835174}" presName="sp" presStyleCnt="0"/>
      <dgm:spPr/>
    </dgm:pt>
    <dgm:pt modelId="{C6580289-24BA-A941-859A-7CA950790307}" type="pres">
      <dgm:prSet presAssocID="{1D819DE1-CF68-4F52-A6CC-C491356CC547}" presName="linNode" presStyleCnt="0"/>
      <dgm:spPr/>
    </dgm:pt>
    <dgm:pt modelId="{88107437-DE06-8E4C-9651-E4B84F90F3E5}" type="pres">
      <dgm:prSet presAssocID="{1D819DE1-CF68-4F52-A6CC-C491356CC54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5D4A6E69-C3B6-0541-BB25-37005BCC3BAD}" type="pres">
      <dgm:prSet presAssocID="{1D819DE1-CF68-4F52-A6CC-C491356CC54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2F4C917-BFFC-904A-921C-EF62077DA38B}" type="presOf" srcId="{6B6F5B2A-9002-4403-9CD4-0245F0EA446E}" destId="{744C95C0-C7D7-034F-96FD-1C6854A6D96B}" srcOrd="0" destOrd="0" presId="urn:microsoft.com/office/officeart/2005/8/layout/vList5"/>
    <dgm:cxn modelId="{EC467624-AC00-4FBE-B2C2-9AB9F7C46617}" srcId="{6B6F5B2A-9002-4403-9CD4-0245F0EA446E}" destId="{DCFF475A-E073-4CA1-8EB2-B2F74811A80B}" srcOrd="1" destOrd="0" parTransId="{B1C49ACB-EB07-43DF-B7A5-463DA93154F0}" sibTransId="{8F5712F5-7458-40F4-9560-05BE118ECA04}"/>
    <dgm:cxn modelId="{61CD223E-964F-4EC4-A3BC-613884FC3751}" srcId="{6B6F5B2A-9002-4403-9CD4-0245F0EA446E}" destId="{0E8C0C82-2D80-4270-8390-12415EFFE114}" srcOrd="0" destOrd="0" parTransId="{8F2D4558-8FEC-412F-91D2-BFA6E505E14D}" sibTransId="{779353E1-FFF1-4CAB-B987-226432313748}"/>
    <dgm:cxn modelId="{7172B35E-8F9D-624A-8C42-8B06160ACBD6}" type="presOf" srcId="{72C9C2B8-42CF-46BD-93AB-BC767CBB0C1C}" destId="{55DE1129-141B-9044-83E5-845592C05C4C}" srcOrd="0" destOrd="0" presId="urn:microsoft.com/office/officeart/2005/8/layout/vList5"/>
    <dgm:cxn modelId="{2B6CB16F-A634-F04E-AD6E-A9E78714AD64}" type="presOf" srcId="{0C73C23C-D564-436F-A486-F3914BFF39FC}" destId="{8A8C71DB-3312-F64B-8C70-5D713F002F6E}" srcOrd="0" destOrd="0" presId="urn:microsoft.com/office/officeart/2005/8/layout/vList5"/>
    <dgm:cxn modelId="{EC5AD474-0FC8-492E-8EEF-9D7E602465E6}" srcId="{72C9C2B8-42CF-46BD-93AB-BC767CBB0C1C}" destId="{1D819DE1-CF68-4F52-A6CC-C491356CC547}" srcOrd="2" destOrd="0" parTransId="{D9B4C552-8D95-4EF3-9433-B62E4CFBC57D}" sibTransId="{389A98D2-96A9-43B6-B083-ADDDD198A7E6}"/>
    <dgm:cxn modelId="{53371582-8AC8-6446-8B5A-0DABD75CF6DD}" type="presOf" srcId="{FE0E39C7-32AC-437C-9F81-481FA33492B2}" destId="{96596B18-5DC2-514E-8174-D83FDBFD660B}" srcOrd="0" destOrd="0" presId="urn:microsoft.com/office/officeart/2005/8/layout/vList5"/>
    <dgm:cxn modelId="{BA2D6F82-9121-46E7-B49B-D8F30DB6730E}" srcId="{1D819DE1-CF68-4F52-A6CC-C491356CC547}" destId="{7CEB2F11-4E0F-4985-BD2F-6D08ED18CC34}" srcOrd="0" destOrd="0" parTransId="{E59D237D-9CF7-49D0-9AFE-31238794A1F1}" sibTransId="{661F0218-CB06-4F66-A9A5-DA5600CF87AD}"/>
    <dgm:cxn modelId="{8ADD7F91-8157-9F41-A2FF-CC7D290D59E7}" type="presOf" srcId="{7CEB2F11-4E0F-4985-BD2F-6D08ED18CC34}" destId="{5D4A6E69-C3B6-0541-BB25-37005BCC3BAD}" srcOrd="0" destOrd="0" presId="urn:microsoft.com/office/officeart/2005/8/layout/vList5"/>
    <dgm:cxn modelId="{3A1865A9-BC5E-3041-A241-D968B709F82C}" type="presOf" srcId="{1D819DE1-CF68-4F52-A6CC-C491356CC547}" destId="{88107437-DE06-8E4C-9651-E4B84F90F3E5}" srcOrd="0" destOrd="0" presId="urn:microsoft.com/office/officeart/2005/8/layout/vList5"/>
    <dgm:cxn modelId="{B8C2FEAB-F29A-4646-AC80-71732EE9CB28}" type="presOf" srcId="{DCFF475A-E073-4CA1-8EB2-B2F74811A80B}" destId="{2141093B-F936-9742-9071-532B894242E3}" srcOrd="0" destOrd="1" presId="urn:microsoft.com/office/officeart/2005/8/layout/vList5"/>
    <dgm:cxn modelId="{45E668B0-E40F-406E-A730-E60294B21E64}" srcId="{72C9C2B8-42CF-46BD-93AB-BC767CBB0C1C}" destId="{6B6F5B2A-9002-4403-9CD4-0245F0EA446E}" srcOrd="0" destOrd="0" parTransId="{4848D3ED-D31A-4775-9F06-25014D1F479B}" sibTransId="{585EA336-56CC-441C-B748-3EA1832049F6}"/>
    <dgm:cxn modelId="{BFF756BB-B811-4677-BFBF-6B67047F0BF0}" srcId="{0C73C23C-D564-436F-A486-F3914BFF39FC}" destId="{FE0E39C7-32AC-437C-9F81-481FA33492B2}" srcOrd="0" destOrd="0" parTransId="{C4054583-C105-4BC8-A0FB-D78C6F85E879}" sibTransId="{36930236-DEFE-4E39-95DA-DBDF621EBE26}"/>
    <dgm:cxn modelId="{002368ED-AB28-1044-8909-6BC93CB2C613}" type="presOf" srcId="{0E8C0C82-2D80-4270-8390-12415EFFE114}" destId="{2141093B-F936-9742-9071-532B894242E3}" srcOrd="0" destOrd="0" presId="urn:microsoft.com/office/officeart/2005/8/layout/vList5"/>
    <dgm:cxn modelId="{3C3EC5F2-75BA-4C07-B4B4-74D1A8CE5822}" srcId="{72C9C2B8-42CF-46BD-93AB-BC767CBB0C1C}" destId="{0C73C23C-D564-436F-A486-F3914BFF39FC}" srcOrd="1" destOrd="0" parTransId="{7F460489-B520-4DD7-8FAA-C4B0CCC6627A}" sibTransId="{D0FD1937-2959-41DB-882D-FD9E85835174}"/>
    <dgm:cxn modelId="{BDC4E004-660C-9E42-8068-F66CED8DAC9F}" type="presParOf" srcId="{55DE1129-141B-9044-83E5-845592C05C4C}" destId="{D16318DE-1CE8-B749-99B9-1215A9FFA8CB}" srcOrd="0" destOrd="0" presId="urn:microsoft.com/office/officeart/2005/8/layout/vList5"/>
    <dgm:cxn modelId="{9EB66D95-8055-6840-AF35-14BCF7A27CFE}" type="presParOf" srcId="{D16318DE-1CE8-B749-99B9-1215A9FFA8CB}" destId="{744C95C0-C7D7-034F-96FD-1C6854A6D96B}" srcOrd="0" destOrd="0" presId="urn:microsoft.com/office/officeart/2005/8/layout/vList5"/>
    <dgm:cxn modelId="{C8DB2EE0-BCB1-B44E-A184-87196427D03A}" type="presParOf" srcId="{D16318DE-1CE8-B749-99B9-1215A9FFA8CB}" destId="{2141093B-F936-9742-9071-532B894242E3}" srcOrd="1" destOrd="0" presId="urn:microsoft.com/office/officeart/2005/8/layout/vList5"/>
    <dgm:cxn modelId="{201B7607-4A9C-C84A-BE43-EE1D8A0D2B84}" type="presParOf" srcId="{55DE1129-141B-9044-83E5-845592C05C4C}" destId="{736520D5-0B03-BE40-873C-13590280556F}" srcOrd="1" destOrd="0" presId="urn:microsoft.com/office/officeart/2005/8/layout/vList5"/>
    <dgm:cxn modelId="{62C86DC2-CE30-DA49-80BE-D7249FAAC0A9}" type="presParOf" srcId="{55DE1129-141B-9044-83E5-845592C05C4C}" destId="{34BFBE8F-ED24-B641-A3E1-F1F2FF093403}" srcOrd="2" destOrd="0" presId="urn:microsoft.com/office/officeart/2005/8/layout/vList5"/>
    <dgm:cxn modelId="{3082E382-116E-2445-A9CD-781DB2ED9241}" type="presParOf" srcId="{34BFBE8F-ED24-B641-A3E1-F1F2FF093403}" destId="{8A8C71DB-3312-F64B-8C70-5D713F002F6E}" srcOrd="0" destOrd="0" presId="urn:microsoft.com/office/officeart/2005/8/layout/vList5"/>
    <dgm:cxn modelId="{2918B841-F36D-0046-964C-7A69373A7FF9}" type="presParOf" srcId="{34BFBE8F-ED24-B641-A3E1-F1F2FF093403}" destId="{96596B18-5DC2-514E-8174-D83FDBFD660B}" srcOrd="1" destOrd="0" presId="urn:microsoft.com/office/officeart/2005/8/layout/vList5"/>
    <dgm:cxn modelId="{B1CEA170-CC5E-B24F-BDDF-E32B8A805EC7}" type="presParOf" srcId="{55DE1129-141B-9044-83E5-845592C05C4C}" destId="{91F026BF-05B5-AF4F-BB1C-07E8757019E0}" srcOrd="3" destOrd="0" presId="urn:microsoft.com/office/officeart/2005/8/layout/vList5"/>
    <dgm:cxn modelId="{BBA92048-693C-C540-A406-E891F7360BEA}" type="presParOf" srcId="{55DE1129-141B-9044-83E5-845592C05C4C}" destId="{C6580289-24BA-A941-859A-7CA950790307}" srcOrd="4" destOrd="0" presId="urn:microsoft.com/office/officeart/2005/8/layout/vList5"/>
    <dgm:cxn modelId="{ADC6B88D-CD46-6A4E-A7DF-EF5ADFCDEF86}" type="presParOf" srcId="{C6580289-24BA-A941-859A-7CA950790307}" destId="{88107437-DE06-8E4C-9651-E4B84F90F3E5}" srcOrd="0" destOrd="0" presId="urn:microsoft.com/office/officeart/2005/8/layout/vList5"/>
    <dgm:cxn modelId="{DD31E111-F08B-DD4F-B413-AB524C6F22CC}" type="presParOf" srcId="{C6580289-24BA-A941-859A-7CA950790307}" destId="{5D4A6E69-C3B6-0541-BB25-37005BCC3BA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F32CF-FBFB-43DA-9C82-38896C917527}">
      <dsp:nvSpPr>
        <dsp:cNvPr id="0" name=""/>
        <dsp:cNvSpPr/>
      </dsp:nvSpPr>
      <dsp:spPr>
        <a:xfrm>
          <a:off x="1149198" y="0"/>
          <a:ext cx="1228775" cy="11329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588B2-AC17-44B0-97C4-4F118CD7F851}">
      <dsp:nvSpPr>
        <dsp:cNvPr id="0" name=""/>
        <dsp:cNvSpPr/>
      </dsp:nvSpPr>
      <dsp:spPr>
        <a:xfrm>
          <a:off x="8192" y="1249193"/>
          <a:ext cx="3510786" cy="485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 dirty="0"/>
            <a:t>Clinically relevant question</a:t>
          </a:r>
          <a:endParaRPr lang="en-US" sz="2400" kern="1200" dirty="0"/>
        </a:p>
      </dsp:txBody>
      <dsp:txXfrm>
        <a:off x="8192" y="1249193"/>
        <a:ext cx="3510786" cy="485543"/>
      </dsp:txXfrm>
    </dsp:sp>
    <dsp:sp modelId="{562B99FC-02BC-4207-A6DA-6D344173BA01}">
      <dsp:nvSpPr>
        <dsp:cNvPr id="0" name=""/>
        <dsp:cNvSpPr/>
      </dsp:nvSpPr>
      <dsp:spPr>
        <a:xfrm>
          <a:off x="8192" y="1788810"/>
          <a:ext cx="3510786" cy="1143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0" kern="1200" dirty="0"/>
            <a:t>Greatest impact if limited information or high variability in care or outcomes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0" kern="1200" dirty="0"/>
            <a:t>Can be answered by RCT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0" kern="1200" dirty="0"/>
            <a:t>Feasible to perform at your center </a:t>
          </a:r>
        </a:p>
      </dsp:txBody>
      <dsp:txXfrm>
        <a:off x="8192" y="1788810"/>
        <a:ext cx="3510786" cy="1143587"/>
      </dsp:txXfrm>
    </dsp:sp>
    <dsp:sp modelId="{8C962B97-ED7F-4F28-8FBF-A1B9F9422981}">
      <dsp:nvSpPr>
        <dsp:cNvPr id="0" name=""/>
        <dsp:cNvSpPr/>
      </dsp:nvSpPr>
      <dsp:spPr>
        <a:xfrm>
          <a:off x="5274373" y="0"/>
          <a:ext cx="1228775" cy="11329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87F1A-EB3E-4092-8644-A3B0CFB20E64}">
      <dsp:nvSpPr>
        <dsp:cNvPr id="0" name=""/>
        <dsp:cNvSpPr/>
      </dsp:nvSpPr>
      <dsp:spPr>
        <a:xfrm>
          <a:off x="4133367" y="1249193"/>
          <a:ext cx="3510786" cy="485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/>
            <a:t>Systematic review</a:t>
          </a:r>
          <a:endParaRPr lang="en-US" sz="2400" kern="1200"/>
        </a:p>
      </dsp:txBody>
      <dsp:txXfrm>
        <a:off x="4133367" y="1249193"/>
        <a:ext cx="3510786" cy="485543"/>
      </dsp:txXfrm>
    </dsp:sp>
    <dsp:sp modelId="{B7B12DB3-26C1-46F4-B3CF-DEA4BE2C5CB3}">
      <dsp:nvSpPr>
        <dsp:cNvPr id="0" name=""/>
        <dsp:cNvSpPr/>
      </dsp:nvSpPr>
      <dsp:spPr>
        <a:xfrm>
          <a:off x="4133367" y="1788810"/>
          <a:ext cx="3510786" cy="1143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Identify available information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Justify importance of question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Help design study</a:t>
          </a:r>
        </a:p>
      </dsp:txBody>
      <dsp:txXfrm>
        <a:off x="4133367" y="1788810"/>
        <a:ext cx="3510786" cy="11435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21BD0-F6A6-3440-9F64-0253FE6AA882}">
      <dsp:nvSpPr>
        <dsp:cNvPr id="0" name=""/>
        <dsp:cNvSpPr/>
      </dsp:nvSpPr>
      <dsp:spPr>
        <a:xfrm>
          <a:off x="0" y="2323070"/>
          <a:ext cx="6908800" cy="762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Next patient to enter trial will get placebo</a:t>
          </a:r>
          <a:endParaRPr lang="en-US" sz="2200" kern="1200" dirty="0"/>
        </a:p>
      </dsp:txBody>
      <dsp:txXfrm>
        <a:off x="0" y="2323070"/>
        <a:ext cx="6908800" cy="762483"/>
      </dsp:txXfrm>
    </dsp:sp>
    <dsp:sp modelId="{B8D77CEC-C460-D849-BDB5-AED650BED0C3}">
      <dsp:nvSpPr>
        <dsp:cNvPr id="0" name=""/>
        <dsp:cNvSpPr/>
      </dsp:nvSpPr>
      <dsp:spPr>
        <a:xfrm rot="10800000">
          <a:off x="0" y="1085852"/>
          <a:ext cx="6908800" cy="117269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Investigator interviews eligible patient, who complains of abdominal pain that has not responded to treatment</a:t>
          </a:r>
          <a:endParaRPr lang="en-US" sz="2200" kern="1200" dirty="0"/>
        </a:p>
      </dsp:txBody>
      <dsp:txXfrm rot="10800000">
        <a:off x="0" y="1085852"/>
        <a:ext cx="6908800" cy="761985"/>
      </dsp:txXfrm>
    </dsp:sp>
    <dsp:sp modelId="{D90BF353-5B57-FA4E-A00B-3E24173DDB2A}">
      <dsp:nvSpPr>
        <dsp:cNvPr id="0" name=""/>
        <dsp:cNvSpPr/>
      </dsp:nvSpPr>
      <dsp:spPr>
        <a:xfrm rot="10800000">
          <a:off x="0" y="545"/>
          <a:ext cx="6908800" cy="117269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RCT comparing new therapy vs. placebo for abdominal pain in irritable bowel syndrome</a:t>
          </a:r>
          <a:endParaRPr lang="en-US" sz="2200" kern="1200" dirty="0"/>
        </a:p>
      </dsp:txBody>
      <dsp:txXfrm rot="10800000">
        <a:off x="0" y="545"/>
        <a:ext cx="6908800" cy="761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21BD0-F6A6-3440-9F64-0253FE6AA882}">
      <dsp:nvSpPr>
        <dsp:cNvPr id="0" name=""/>
        <dsp:cNvSpPr/>
      </dsp:nvSpPr>
      <dsp:spPr>
        <a:xfrm>
          <a:off x="0" y="2323070"/>
          <a:ext cx="6908800" cy="762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Patients with severe abdominal pain will not be evenly divided between new therapy and placebo groups </a:t>
          </a:r>
          <a:endParaRPr lang="en-US" sz="2200" kern="1200" dirty="0"/>
        </a:p>
      </dsp:txBody>
      <dsp:txXfrm>
        <a:off x="0" y="2323070"/>
        <a:ext cx="6908800" cy="762483"/>
      </dsp:txXfrm>
    </dsp:sp>
    <dsp:sp modelId="{B8D77CEC-C460-D849-BDB5-AED650BED0C3}">
      <dsp:nvSpPr>
        <dsp:cNvPr id="0" name=""/>
        <dsp:cNvSpPr/>
      </dsp:nvSpPr>
      <dsp:spPr>
        <a:xfrm rot="10800000">
          <a:off x="0" y="1085852"/>
          <a:ext cx="6908800" cy="117269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Investigator may subconsciously try to convince patient not to enroll in the trial</a:t>
          </a:r>
          <a:endParaRPr lang="en-US" sz="2200" kern="1200" dirty="0"/>
        </a:p>
      </dsp:txBody>
      <dsp:txXfrm rot="10800000">
        <a:off x="0" y="1085852"/>
        <a:ext cx="6908800" cy="761985"/>
      </dsp:txXfrm>
    </dsp:sp>
    <dsp:sp modelId="{D90BF353-5B57-FA4E-A00B-3E24173DDB2A}">
      <dsp:nvSpPr>
        <dsp:cNvPr id="0" name=""/>
        <dsp:cNvSpPr/>
      </dsp:nvSpPr>
      <dsp:spPr>
        <a:xfrm rot="10800000">
          <a:off x="0" y="545"/>
          <a:ext cx="6908800" cy="117269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Investigator thinks placebo is unlikely to relieve abdominal pain in this patient</a:t>
          </a:r>
          <a:endParaRPr lang="en-US" sz="2200" kern="1200" dirty="0"/>
        </a:p>
      </dsp:txBody>
      <dsp:txXfrm rot="10800000">
        <a:off x="0" y="545"/>
        <a:ext cx="6908800" cy="7619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59710-27CE-B042-AFF1-324DE0CDFFD7}">
      <dsp:nvSpPr>
        <dsp:cNvPr id="0" name=""/>
        <dsp:cNvSpPr/>
      </dsp:nvSpPr>
      <dsp:spPr>
        <a:xfrm rot="5400000">
          <a:off x="4821755" y="-1926357"/>
          <a:ext cx="875137" cy="49499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Arial" panose="020B0604020202020204" pitchFamily="34" charset="0"/>
              <a:cs typeface="Arial" panose="020B0604020202020204" pitchFamily="34" charset="0"/>
            </a:rPr>
            <a:t>Does drug produce benefit in men but not in women?</a:t>
          </a:r>
        </a:p>
      </dsp:txBody>
      <dsp:txXfrm rot="-5400000">
        <a:off x="2784348" y="153771"/>
        <a:ext cx="4907231" cy="789695"/>
      </dsp:txXfrm>
    </dsp:sp>
    <dsp:sp modelId="{0EF2FFD5-0504-AA49-9F35-8E97DEFD7DB2}">
      <dsp:nvSpPr>
        <dsp:cNvPr id="0" name=""/>
        <dsp:cNvSpPr/>
      </dsp:nvSpPr>
      <dsp:spPr>
        <a:xfrm>
          <a:off x="0" y="1657"/>
          <a:ext cx="2784348" cy="1093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Some groups respond differently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401" y="55058"/>
        <a:ext cx="2677546" cy="987119"/>
      </dsp:txXfrm>
    </dsp:sp>
    <dsp:sp modelId="{584D57A5-6A3A-AF49-8053-134D044A7247}">
      <dsp:nvSpPr>
        <dsp:cNvPr id="0" name=""/>
        <dsp:cNvSpPr/>
      </dsp:nvSpPr>
      <dsp:spPr>
        <a:xfrm rot="5400000">
          <a:off x="4821755" y="-777740"/>
          <a:ext cx="875137" cy="49499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Arial" panose="020B0604020202020204" pitchFamily="34" charset="0"/>
              <a:cs typeface="Arial" panose="020B0604020202020204" pitchFamily="34" charset="0"/>
            </a:rPr>
            <a:t>Post hoc more risk of bias since results known</a:t>
          </a:r>
        </a:p>
      </dsp:txBody>
      <dsp:txXfrm rot="-5400000">
        <a:off x="2784348" y="1302388"/>
        <a:ext cx="4907231" cy="789695"/>
      </dsp:txXfrm>
    </dsp:sp>
    <dsp:sp modelId="{00A08864-6017-7F4B-8F67-481D7C6C346D}">
      <dsp:nvSpPr>
        <dsp:cNvPr id="0" name=""/>
        <dsp:cNvSpPr/>
      </dsp:nvSpPr>
      <dsp:spPr>
        <a:xfrm>
          <a:off x="0" y="1150275"/>
          <a:ext cx="2784348" cy="1093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Pre-define and justify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401" y="1203676"/>
        <a:ext cx="2677546" cy="987119"/>
      </dsp:txXfrm>
    </dsp:sp>
    <dsp:sp modelId="{823294FD-99D4-0E4D-8396-AD2C84914C27}">
      <dsp:nvSpPr>
        <dsp:cNvPr id="0" name=""/>
        <dsp:cNvSpPr/>
      </dsp:nvSpPr>
      <dsp:spPr>
        <a:xfrm rot="5400000">
          <a:off x="4821755" y="370877"/>
          <a:ext cx="875137" cy="494995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Arial" panose="020B0604020202020204" pitchFamily="34" charset="0"/>
              <a:cs typeface="Arial" panose="020B0604020202020204" pitchFamily="34" charset="0"/>
            </a:rPr>
            <a:t>More analyses increases chance of significance occurring by chance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Arial" panose="020B0604020202020204" pitchFamily="34" charset="0"/>
              <a:cs typeface="Arial" panose="020B0604020202020204" pitchFamily="34" charset="0"/>
            </a:rPr>
            <a:t>Smaller number in each subgroup</a:t>
          </a:r>
        </a:p>
      </dsp:txBody>
      <dsp:txXfrm rot="-5400000">
        <a:off x="2784348" y="2451006"/>
        <a:ext cx="4907231" cy="789695"/>
      </dsp:txXfrm>
    </dsp:sp>
    <dsp:sp modelId="{B1B16DB5-C72E-EB40-BFBC-77475405949C}">
      <dsp:nvSpPr>
        <dsp:cNvPr id="0" name=""/>
        <dsp:cNvSpPr/>
      </dsp:nvSpPr>
      <dsp:spPr>
        <a:xfrm>
          <a:off x="0" y="2298892"/>
          <a:ext cx="2784348" cy="10939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Less power than overall analysis</a:t>
          </a:r>
          <a:endParaRPr lang="en-US" sz="24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3401" y="2352293"/>
        <a:ext cx="2677546" cy="9871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BB7B0-A55B-4017-B402-E42D5455EB66}">
      <dsp:nvSpPr>
        <dsp:cNvPr id="0" name=""/>
        <dsp:cNvSpPr/>
      </dsp:nvSpPr>
      <dsp:spPr>
        <a:xfrm>
          <a:off x="0" y="414"/>
          <a:ext cx="7734300" cy="96961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1AA2C-F51E-4A4D-BC61-20F13C007411}">
      <dsp:nvSpPr>
        <dsp:cNvPr id="0" name=""/>
        <dsp:cNvSpPr/>
      </dsp:nvSpPr>
      <dsp:spPr>
        <a:xfrm>
          <a:off x="293307" y="218577"/>
          <a:ext cx="533286" cy="5332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FD39A-FE56-4170-B081-8E669CDA7630}">
      <dsp:nvSpPr>
        <dsp:cNvPr id="0" name=""/>
        <dsp:cNvSpPr/>
      </dsp:nvSpPr>
      <dsp:spPr>
        <a:xfrm>
          <a:off x="1119902" y="414"/>
          <a:ext cx="6614397" cy="969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17" tIns="102617" rIns="102617" bIns="10261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Independent, external experts</a:t>
          </a:r>
          <a:endParaRPr lang="en-US" sz="2400" kern="1200" dirty="0"/>
        </a:p>
      </dsp:txBody>
      <dsp:txXfrm>
        <a:off x="1119902" y="414"/>
        <a:ext cx="6614397" cy="969612"/>
      </dsp:txXfrm>
    </dsp:sp>
    <dsp:sp modelId="{6EAF8983-F913-4989-9B37-DC83C966247A}">
      <dsp:nvSpPr>
        <dsp:cNvPr id="0" name=""/>
        <dsp:cNvSpPr/>
      </dsp:nvSpPr>
      <dsp:spPr>
        <a:xfrm>
          <a:off x="0" y="1212429"/>
          <a:ext cx="7734300" cy="96961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4EE43-6DB8-4F5B-84B6-220C46045039}">
      <dsp:nvSpPr>
        <dsp:cNvPr id="0" name=""/>
        <dsp:cNvSpPr/>
      </dsp:nvSpPr>
      <dsp:spPr>
        <a:xfrm>
          <a:off x="293307" y="1430592"/>
          <a:ext cx="533286" cy="5332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18AE0C-7031-4447-8E5D-CEA2EE2CFA54}">
      <dsp:nvSpPr>
        <dsp:cNvPr id="0" name=""/>
        <dsp:cNvSpPr/>
      </dsp:nvSpPr>
      <dsp:spPr>
        <a:xfrm>
          <a:off x="1119902" y="1212429"/>
          <a:ext cx="6614397" cy="969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17" tIns="102617" rIns="102617" bIns="10261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Periodic assessments of recruitment, retention, data quality, adverse events, endpoints </a:t>
          </a:r>
          <a:endParaRPr lang="en-US" sz="2400" kern="1200" dirty="0"/>
        </a:p>
      </dsp:txBody>
      <dsp:txXfrm>
        <a:off x="1119902" y="1212429"/>
        <a:ext cx="6614397" cy="969612"/>
      </dsp:txXfrm>
    </dsp:sp>
    <dsp:sp modelId="{ACD23C58-1AEE-4D19-BFDB-9118EA799381}">
      <dsp:nvSpPr>
        <dsp:cNvPr id="0" name=""/>
        <dsp:cNvSpPr/>
      </dsp:nvSpPr>
      <dsp:spPr>
        <a:xfrm>
          <a:off x="0" y="2424445"/>
          <a:ext cx="7734300" cy="96961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C21D2-687C-4F30-9F3E-20949403E19C}">
      <dsp:nvSpPr>
        <dsp:cNvPr id="0" name=""/>
        <dsp:cNvSpPr/>
      </dsp:nvSpPr>
      <dsp:spPr>
        <a:xfrm>
          <a:off x="293307" y="2642608"/>
          <a:ext cx="533286" cy="5332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6EA35-DE1B-4F3A-A255-5E56E1BB56BE}">
      <dsp:nvSpPr>
        <dsp:cNvPr id="0" name=""/>
        <dsp:cNvSpPr/>
      </dsp:nvSpPr>
      <dsp:spPr>
        <a:xfrm>
          <a:off x="1119902" y="2424445"/>
          <a:ext cx="6614397" cy="969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17" tIns="102617" rIns="102617" bIns="10261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/>
            <a:t>Make recommendations to continue, modify, or terminate study </a:t>
          </a:r>
          <a:endParaRPr lang="en-US" sz="2400" kern="1200"/>
        </a:p>
      </dsp:txBody>
      <dsp:txXfrm>
        <a:off x="1119902" y="2424445"/>
        <a:ext cx="6614397" cy="9696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41093B-F936-9742-9071-532B894242E3}">
      <dsp:nvSpPr>
        <dsp:cNvPr id="0" name=""/>
        <dsp:cNvSpPr/>
      </dsp:nvSpPr>
      <dsp:spPr>
        <a:xfrm rot="5400000">
          <a:off x="5274468" y="-2128421"/>
          <a:ext cx="903171" cy="538922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latin typeface="Arial" panose="020B0604020202020204" pitchFamily="34" charset="0"/>
              <a:cs typeface="Arial" panose="020B0604020202020204" pitchFamily="34" charset="0"/>
            </a:rPr>
            <a:t>Participants receive intervention per protocol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latin typeface="Arial" panose="020B0604020202020204" pitchFamily="34" charset="0"/>
              <a:cs typeface="Arial" panose="020B0604020202020204" pitchFamily="34" charset="0"/>
            </a:rPr>
            <a:t>Outcomes measured for safety, efficacy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3031441" y="158695"/>
        <a:ext cx="5345138" cy="814993"/>
      </dsp:txXfrm>
    </dsp:sp>
    <dsp:sp modelId="{744C95C0-C7D7-034F-96FD-1C6854A6D96B}">
      <dsp:nvSpPr>
        <dsp:cNvPr id="0" name=""/>
        <dsp:cNvSpPr/>
      </dsp:nvSpPr>
      <dsp:spPr>
        <a:xfrm>
          <a:off x="0" y="1710"/>
          <a:ext cx="3031440" cy="112896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dirty="0" err="1"/>
            <a:t>ClinicalTrials.gov</a:t>
          </a:r>
          <a:endParaRPr lang="en-US" sz="2900" kern="1200" dirty="0"/>
        </a:p>
      </dsp:txBody>
      <dsp:txXfrm>
        <a:off x="55111" y="56821"/>
        <a:ext cx="2921218" cy="1018742"/>
      </dsp:txXfrm>
    </dsp:sp>
    <dsp:sp modelId="{96596B18-5DC2-514E-8174-D83FDBFD660B}">
      <dsp:nvSpPr>
        <dsp:cNvPr id="0" name=""/>
        <dsp:cNvSpPr/>
      </dsp:nvSpPr>
      <dsp:spPr>
        <a:xfrm rot="5400000">
          <a:off x="5274468" y="-943008"/>
          <a:ext cx="903171" cy="538922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latin typeface="Arial" panose="020B0604020202020204" pitchFamily="34" charset="0"/>
              <a:cs typeface="Arial" panose="020B0604020202020204" pitchFamily="34" charset="0"/>
            </a:rPr>
            <a:t>Prospectively assigns people to an intervention…to study cause-and-effect relationship between a health intervention and a health outcome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3031441" y="1344108"/>
        <a:ext cx="5345138" cy="814993"/>
      </dsp:txXfrm>
    </dsp:sp>
    <dsp:sp modelId="{8A8C71DB-3312-F64B-8C70-5D713F002F6E}">
      <dsp:nvSpPr>
        <dsp:cNvPr id="0" name=""/>
        <dsp:cNvSpPr/>
      </dsp:nvSpPr>
      <dsp:spPr>
        <a:xfrm>
          <a:off x="0" y="1187122"/>
          <a:ext cx="3031440" cy="112896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 dirty="0"/>
            <a:t>Medical Journal Editors</a:t>
          </a:r>
          <a:endParaRPr lang="en-US" sz="2900" kern="1200" dirty="0"/>
        </a:p>
      </dsp:txBody>
      <dsp:txXfrm>
        <a:off x="55111" y="1242233"/>
        <a:ext cx="2921218" cy="1018742"/>
      </dsp:txXfrm>
    </dsp:sp>
    <dsp:sp modelId="{5D4A6E69-C3B6-0541-BB25-37005BCC3BAD}">
      <dsp:nvSpPr>
        <dsp:cNvPr id="0" name=""/>
        <dsp:cNvSpPr/>
      </dsp:nvSpPr>
      <dsp:spPr>
        <a:xfrm rot="5400000">
          <a:off x="5274468" y="242403"/>
          <a:ext cx="903171" cy="5389227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>
              <a:latin typeface="Arial" panose="020B0604020202020204" pitchFamily="34" charset="0"/>
              <a:cs typeface="Arial" panose="020B0604020202020204" pitchFamily="34" charset="0"/>
            </a:rPr>
            <a:t>Human subject(s) prospectively assigned to intervention to evaluate the effects on health-related biomedical or behavioral outcomes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3031441" y="2529520"/>
        <a:ext cx="5345138" cy="814993"/>
      </dsp:txXfrm>
    </dsp:sp>
    <dsp:sp modelId="{88107437-DE06-8E4C-9651-E4B84F90F3E5}">
      <dsp:nvSpPr>
        <dsp:cNvPr id="0" name=""/>
        <dsp:cNvSpPr/>
      </dsp:nvSpPr>
      <dsp:spPr>
        <a:xfrm>
          <a:off x="0" y="2372535"/>
          <a:ext cx="3031440" cy="1128964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kern="1200"/>
            <a:t>NIH</a:t>
          </a:r>
          <a:endParaRPr lang="en-US" sz="2900" kern="1200"/>
        </a:p>
      </dsp:txBody>
      <dsp:txXfrm>
        <a:off x="55111" y="2427646"/>
        <a:ext cx="2921218" cy="1018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9D880E72-C0D1-7B4E-95F7-AA2918E085BC}" type="datetimeFigureOut">
              <a:rPr lang="en-US" smtClean="0"/>
              <a:pPr/>
              <a:t>6/2/25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25FBFBE2-5FC1-6D49-9CB1-BEBD9B36BD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21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835B1ABD-57F1-1B46-A417-3C7D1F2A85D0}" type="datetimeFigureOut">
              <a:rPr lang="en-US" smtClean="0"/>
              <a:pPr/>
              <a:t>6/2/25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1"/>
            <a:ext cx="5621020" cy="4190524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33FF746A-9A42-BC49-B5AB-F8339C12B1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09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25E8258D-880E-0F47-83D9-4F0DA656A7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DB27C728-927C-514E-96D6-0B986387B49E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38B92-A15D-5349-B253-B5AEC1FA062F}"/>
              </a:ext>
            </a:extLst>
          </p:cNvPr>
          <p:cNvSpPr txBox="1"/>
          <p:nvPr/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 cap="flat">
            <a:noFill/>
          </a:ln>
        </p:spPr>
        <p:txBody>
          <a:bodyPr lIns="93177" tIns="46589" rIns="93177" bIns="46589" anchor="b"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87DC009-D526-134B-A8DE-0C179AB655DF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413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040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28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818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8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24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21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3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12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33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solidFill>
                  <a:srgbClr val="2222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</a:t>
            </a:r>
            <a:r>
              <a:rPr lang="en-US" sz="1200" i="1" dirty="0" err="1">
                <a:solidFill>
                  <a:srgbClr val="2222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www.nature.com</a:t>
            </a:r>
            <a:r>
              <a:rPr lang="en-US" sz="1200" i="1" dirty="0">
                <a:solidFill>
                  <a:srgbClr val="2222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/articles/s43016-021-00388-5/figures/1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08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75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39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219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894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969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698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95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070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274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2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556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648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841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091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58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294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2545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764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1683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893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75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695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228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294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651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4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69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57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3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26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96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101678" y="1488002"/>
            <a:ext cx="7553497" cy="742436"/>
          </a:xfr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60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Cover Slide Title</a:t>
            </a:r>
            <a:br>
              <a:rPr lang="en-US" dirty="0"/>
            </a:b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1677" y="2240676"/>
            <a:ext cx="5602442" cy="66214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Secondary Title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1101677" y="3884669"/>
            <a:ext cx="3893268" cy="465717"/>
          </a:xfrm>
        </p:spPr>
        <p:txBody>
          <a:bodyPr anchor="b">
            <a:no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</a:p>
        </p:txBody>
      </p:sp>
    </p:spTree>
    <p:extLst>
      <p:ext uri="{BB962C8B-B14F-4D97-AF65-F5344CB8AC3E}">
        <p14:creationId xmlns:p14="http://schemas.microsoft.com/office/powerpoint/2010/main" val="138579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896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4322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2415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57200"/>
            <a:ext cx="69088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17600" y="1485900"/>
            <a:ext cx="6908800" cy="30861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72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457200"/>
            <a:ext cx="69088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117600" y="1485900"/>
            <a:ext cx="6908800" cy="30861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96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>
            <a:extLst>
              <a:ext uri="{FF2B5EF4-FFF2-40B4-BE49-F238E27FC236}">
                <a16:creationId xmlns:a16="http://schemas.microsoft.com/office/drawing/2014/main" id="{416C9241-3456-034C-9CD5-5524C99088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25862" y="368981"/>
            <a:ext cx="5615994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3600" b="1" dirty="0">
                <a:solidFill>
                  <a:schemeClr val="bg1"/>
                </a:solidFill>
                <a:latin typeface="Cambria" panose="02040503050406030204" pitchFamily="18" charset="0"/>
              </a:rPr>
              <a:t>[Presentation Title]</a:t>
            </a:r>
          </a:p>
          <a:p>
            <a:pPr algn="r"/>
            <a:r>
              <a:rPr lang="en-US" altLang="en-US" sz="2700" b="1" i="1" dirty="0">
                <a:solidFill>
                  <a:schemeClr val="bg1"/>
                </a:solidFill>
                <a:latin typeface="Cambria" panose="02040503050406030204" pitchFamily="18" charset="0"/>
              </a:rPr>
              <a:t>[Presentation Subtitle]</a:t>
            </a:r>
          </a:p>
          <a:p>
            <a:pPr algn="r"/>
            <a:endParaRPr lang="en-US" altLang="en-US" sz="15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r"/>
            <a:endParaRPr lang="en-US" altLang="en-US" sz="15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r"/>
            <a:endParaRPr lang="en-US" altLang="en-US" sz="15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r"/>
            <a:endParaRPr lang="en-US" altLang="en-US" sz="15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r"/>
            <a:endParaRPr lang="en-US" altLang="en-US" sz="15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r"/>
            <a:endParaRPr lang="en-US" altLang="en-US" sz="15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r"/>
            <a:endParaRPr lang="en-US" altLang="en-US" sz="15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r"/>
            <a:endParaRPr lang="en-US" altLang="en-US" sz="15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r"/>
            <a:r>
              <a:rPr lang="en-US" altLang="en-US" sz="2400" dirty="0">
                <a:solidFill>
                  <a:schemeClr val="bg1"/>
                </a:solidFill>
                <a:latin typeface="Cambria" panose="02040503050406030204" pitchFamily="18" charset="0"/>
              </a:rPr>
              <a:t>[Presenter Name]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B2AEBB-ADFC-5343-967C-A42D4C015A7F}"/>
              </a:ext>
            </a:extLst>
          </p:cNvPr>
          <p:cNvSpPr/>
          <p:nvPr userDrawn="1"/>
        </p:nvSpPr>
        <p:spPr>
          <a:xfrm>
            <a:off x="0" y="4085035"/>
            <a:ext cx="9144000" cy="1058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0503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0900-6AB7-C84D-9A24-D0FF2F45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EA36-06D5-EA43-B9B3-D73675653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AE302D6-D84C-9046-8DE0-F2041513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B9BF878-C145-BD40-A13F-76E3A159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D0245F8-5D69-D04C-871D-28461BCF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67A6-BA9F-CC4C-A4D0-80342363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719253"/>
            <a:ext cx="7886700" cy="1464818"/>
          </a:xfrm>
          <a:prstGeom prst="rect">
            <a:avLst/>
          </a:prstGeom>
        </p:spPr>
        <p:txBody>
          <a:bodyPr anchor="b"/>
          <a:lstStyle>
            <a:lvl1pPr algn="ctr">
              <a:defRPr sz="45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F7807-4E04-8D4A-ADF1-A69376BA7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2204313"/>
            <a:ext cx="7886700" cy="11251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7206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9C25-B013-1849-BEA6-14C1A382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91DD0-21CB-2447-8C2C-3794AC2EC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4BF0A-423C-3A4E-888F-E3C89D60B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6014F35-624B-3645-B6B7-B40A5D1A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731749C-EE54-CC42-8A21-5F86C983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763D803-93A5-BC4A-8783-E3AC7DEB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865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7E52-5037-F248-8A64-FC942016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3EE23-C5C4-6742-A706-B7FE7BFEC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0BB61-2E0D-AC45-82BB-BE58ED255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009F9-43A2-5F4F-AFCF-43F290BAD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282CE9-6990-D844-A467-DF7129C51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C65D3F-7829-E54B-B165-8C91FFBA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0FA5FF8-3508-D647-9662-E3E78E67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65EC80F-D786-0F42-BC8D-76AAC791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7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775855" y="1884382"/>
            <a:ext cx="7671260" cy="685800"/>
          </a:xfr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4800" b="1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5855" y="2570182"/>
            <a:ext cx="5720204" cy="66214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Secondary Title</a:t>
            </a:r>
          </a:p>
        </p:txBody>
      </p:sp>
    </p:spTree>
    <p:extLst>
      <p:ext uri="{BB962C8B-B14F-4D97-AF65-F5344CB8AC3E}">
        <p14:creationId xmlns:p14="http://schemas.microsoft.com/office/powerpoint/2010/main" val="421575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C138-A0F5-7F4A-A9E6-4B565FD3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E8C212-D5D9-0941-A103-932064C8A6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33102-D1D6-2846-9A38-2D88DA76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ECC90-8747-3D44-A8E2-952584D8F56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543FDE-580D-204C-A6EE-21BEFC2EB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2510418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07A94A2-A155-EC45-AC7B-8EDCF12D9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16791" y="1369219"/>
            <a:ext cx="2510418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4787FC-8C4B-3948-923F-F2D50F1173C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04932" y="1369219"/>
            <a:ext cx="2510418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5543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C138-A0F5-7F4A-A9E6-4B565FD3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E8C212-D5D9-0941-A103-932064C8A6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33102-D1D6-2846-9A38-2D88DA76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ECC90-8747-3D44-A8E2-952584D8F56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543FDE-580D-204C-A6EE-21BEFC2EB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1880375" cy="3263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07A94A2-A155-EC45-AC7B-8EDCF12D9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30758" y="1369219"/>
            <a:ext cx="1880375" cy="3263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4787FC-8C4B-3948-923F-F2D50F1173C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32867" y="1369219"/>
            <a:ext cx="1880375" cy="3263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81CF3E-F096-524E-9CED-E1DE34BDC7A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634975" y="1369219"/>
            <a:ext cx="1880375" cy="3263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77995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4B29-7CF5-5343-8A97-B1B9DBE3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DCBDF73-3C88-934C-AD16-8625E72E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32A9FA0-33FD-4744-A289-F0E4987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9EB9736-760F-6440-8EBF-B643129F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079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5666F-F046-EB45-A633-559B7935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EEE55-881D-0F44-9D12-47C0A135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23C44-7CAC-4348-9568-60DFF90C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71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EF7701B-F4DD-9C40-A32C-D522151BC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845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6CCA-0A5E-2A4D-A88E-84737D0D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4854E-4446-0B4A-9B3E-70B2CAF62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F82C5-5EA9-B94B-8553-E7951468B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5EDD2D2-09CB-4D4F-94B8-C107693B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B8C499F-264F-E44D-AD88-37A9E762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1080AB8-CBA4-D444-96D9-8C3C4AAB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547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C781-2FA1-F843-99A5-657BD708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FE190-3D65-F749-B2F6-F1E72ED31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FE9A5-E002-6549-906F-847F9C656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4042D08-793B-8740-889D-CA5088E8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251DAEC-165F-1446-9D35-F105DEEA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E79CC5-09D9-7047-85CE-98FC3F2B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46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48C4-4D1A-024A-8D49-42FAA086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0C870-B16F-8B42-B006-757C9328B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38250-F76C-AB40-8765-8246B1D7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934BC-EA82-C948-9A17-42CF0128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2A6A9-4E98-8A41-9DDF-B726229C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1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1DEF6-CE63-5E42-A78C-1B8C3836C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28062-C00C-8C45-BFF1-8932329ED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6A716-DBA9-4345-BDF2-87B3B203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854FC2D-A0B2-EF4B-A671-88E7F5469E74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FC806-ADD9-1E4E-B349-EF40A66E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83F11-EC78-DE4A-8FBF-80A59CE9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0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692689" y="1448533"/>
            <a:ext cx="7652347" cy="2313101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 baseline="0">
                <a:solidFill>
                  <a:schemeClr val="tx1"/>
                </a:solidFill>
                <a:latin typeface="Arial"/>
                <a:cs typeface="Arial"/>
              </a:defRPr>
            </a:lvl3pPr>
            <a:lvl4pPr marL="0">
              <a:defRPr sz="1500">
                <a:solidFill>
                  <a:srgbClr val="7F7F7F"/>
                </a:solidFill>
                <a:latin typeface="Arial"/>
                <a:cs typeface="Arial"/>
              </a:defRPr>
            </a:lvl4pPr>
            <a:lvl5pPr marL="457200">
              <a:defRPr sz="1500">
                <a:solidFill>
                  <a:srgbClr val="7F7F7F"/>
                </a:solidFill>
                <a:latin typeface="Arial"/>
                <a:cs typeface="Arial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lvl="0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81E629-F60F-5245-B880-A84FF24A9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689" y="863285"/>
            <a:ext cx="7824373" cy="542611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4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87015" y="1278034"/>
            <a:ext cx="3744913" cy="3005870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7015" y="865396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66558" y="865396"/>
            <a:ext cx="3554338" cy="2681864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1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7563" y="908228"/>
            <a:ext cx="7619615" cy="623685"/>
          </a:xfrm>
        </p:spPr>
        <p:txBody>
          <a:bodyPr lIns="0" tIns="0" rIns="0" bIns="0" anchor="t">
            <a:no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87562" y="1347780"/>
            <a:ext cx="3681846" cy="3229844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rgbClr val="000000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rgbClr val="000000"/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54D62DE5-6937-0A41-ADEB-619FDD91411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625331" y="1347780"/>
            <a:ext cx="3681846" cy="2397427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rgbClr val="000000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rgbClr val="000000"/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101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986074-BAB1-7E44-86DB-948BAB16BD41}"/>
              </a:ext>
            </a:extLst>
          </p:cNvPr>
          <p:cNvSpPr txBox="1">
            <a:spLocks/>
          </p:cNvSpPr>
          <p:nvPr userDrawn="1"/>
        </p:nvSpPr>
        <p:spPr>
          <a:xfrm>
            <a:off x="680342" y="971348"/>
            <a:ext cx="7619615" cy="6236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200" baseline="0">
                <a:solidFill>
                  <a:srgbClr val="A20815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000" baseline="0" dirty="0">
                <a:solidFill>
                  <a:schemeClr val="tx2"/>
                </a:solidFill>
              </a:rPr>
              <a:t>Insert Title Here – Pie Charts</a:t>
            </a:r>
            <a:br>
              <a:rPr lang="en-US" sz="3000" baseline="0" dirty="0">
                <a:solidFill>
                  <a:schemeClr val="tx2"/>
                </a:solidFill>
              </a:rPr>
            </a:br>
            <a:endParaRPr lang="en-US" sz="3000" baseline="0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D840D-5679-A940-8D91-5CEC013911D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80342" y="2956485"/>
            <a:ext cx="6490949" cy="180704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400" baseline="0" smtClean="0">
                <a:solidFill>
                  <a:schemeClr val="tx1"/>
                </a:solidFill>
                <a:effectLst/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magnihi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volluptatur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quidunt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unt</a:t>
            </a:r>
            <a:r>
              <a:rPr lang="en-US" dirty="0">
                <a:effectLst/>
                <a:latin typeface="Helvetica" pitchFamily="2" charset="0"/>
              </a:rPr>
              <a:t> que </a:t>
            </a:r>
            <a:r>
              <a:rPr lang="en-US" dirty="0" err="1">
                <a:effectLst/>
                <a:latin typeface="Helvetica" pitchFamily="2" charset="0"/>
              </a:rPr>
              <a:t>pra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dercitaqui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rerferibus</a:t>
            </a:r>
            <a:r>
              <a:rPr lang="en-US" dirty="0">
                <a:effectLst/>
                <a:latin typeface="Helvetica" pitchFamily="2" charset="0"/>
              </a:rPr>
              <a:t> id et </a:t>
            </a:r>
            <a:r>
              <a:rPr lang="en-US" dirty="0" err="1">
                <a:effectLst/>
                <a:latin typeface="Helvetica" pitchFamily="2" charset="0"/>
              </a:rPr>
              <a:t>fuga</a:t>
            </a:r>
            <a:r>
              <a:rPr lang="en-US" dirty="0">
                <a:effectLst/>
                <a:latin typeface="Helvetica" pitchFamily="2" charset="0"/>
              </a:rPr>
              <a:t>. </a:t>
            </a:r>
            <a:r>
              <a:rPr lang="en-US" dirty="0" err="1">
                <a:effectLst/>
                <a:latin typeface="Helvetica" pitchFamily="2" charset="0"/>
              </a:rPr>
              <a:t>Ita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parcium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faccusam</a:t>
            </a:r>
            <a:r>
              <a:rPr lang="en-US" dirty="0">
                <a:effectLst/>
                <a:latin typeface="Helvetica" pitchFamily="2" charset="0"/>
              </a:rPr>
              <a:t> quid </a:t>
            </a:r>
            <a:r>
              <a:rPr lang="en-US" dirty="0" err="1">
                <a:effectLst/>
                <a:latin typeface="Helvetica" pitchFamily="2" charset="0"/>
              </a:rPr>
              <a:t>quis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modias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nonseri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stotass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incium</a:t>
            </a:r>
            <a:r>
              <a:rPr lang="en-US" dirty="0">
                <a:effectLst/>
                <a:latin typeface="Helvetica" pitchFamily="2" charset="0"/>
              </a:rPr>
              <a:t> ipsum </a:t>
            </a:r>
            <a:r>
              <a:rPr lang="en-US" dirty="0" err="1">
                <a:effectLst/>
                <a:latin typeface="Helvetica" pitchFamily="2" charset="0"/>
              </a:rPr>
              <a:t>ipsant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acearument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optat</a:t>
            </a:r>
            <a:endParaRPr lang="en-US" dirty="0"/>
          </a:p>
        </p:txBody>
      </p:sp>
      <p:graphicFrame>
        <p:nvGraphicFramePr>
          <p:cNvPr id="6" name="Chart Placeholder 11">
            <a:extLst>
              <a:ext uri="{FF2B5EF4-FFF2-40B4-BE49-F238E27FC236}">
                <a16:creationId xmlns:a16="http://schemas.microsoft.com/office/drawing/2014/main" id="{D032D877-3039-CD49-8208-C2C467757B25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58320803"/>
              </p:ext>
            </p:extLst>
          </p:nvPr>
        </p:nvGraphicFramePr>
        <p:xfrm>
          <a:off x="533797" y="1311016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Placeholder 11">
            <a:extLst>
              <a:ext uri="{FF2B5EF4-FFF2-40B4-BE49-F238E27FC236}">
                <a16:creationId xmlns:a16="http://schemas.microsoft.com/office/drawing/2014/main" id="{BC3C1A4B-A177-0446-8462-D2EE3501CA7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779422034"/>
              </p:ext>
            </p:extLst>
          </p:nvPr>
        </p:nvGraphicFramePr>
        <p:xfrm>
          <a:off x="4391034" y="1311016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Placeholder 11">
            <a:extLst>
              <a:ext uri="{FF2B5EF4-FFF2-40B4-BE49-F238E27FC236}">
                <a16:creationId xmlns:a16="http://schemas.microsoft.com/office/drawing/2014/main" id="{BC03DB7C-5B01-F446-878D-A0DABAE8127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176103224"/>
              </p:ext>
            </p:extLst>
          </p:nvPr>
        </p:nvGraphicFramePr>
        <p:xfrm>
          <a:off x="6384737" y="1301741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Placeholder 11">
            <a:extLst>
              <a:ext uri="{FF2B5EF4-FFF2-40B4-BE49-F238E27FC236}">
                <a16:creationId xmlns:a16="http://schemas.microsoft.com/office/drawing/2014/main" id="{6DED1AF8-E5EC-0041-AB35-8A52AAFB1C96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693835860"/>
              </p:ext>
            </p:extLst>
          </p:nvPr>
        </p:nvGraphicFramePr>
        <p:xfrm>
          <a:off x="2500321" y="1301741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2281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7">
            <a:extLst>
              <a:ext uri="{FF2B5EF4-FFF2-40B4-BE49-F238E27FC236}">
                <a16:creationId xmlns:a16="http://schemas.microsoft.com/office/drawing/2014/main" id="{4E3F724F-E3D3-3B43-AEB3-838AA12447C5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774644290"/>
              </p:ext>
            </p:extLst>
          </p:nvPr>
        </p:nvGraphicFramePr>
        <p:xfrm>
          <a:off x="3398656" y="1357358"/>
          <a:ext cx="3739149" cy="2996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D14AEE8-1DB7-1449-B308-66FDDFA84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165" y="846859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 - Bar Chart and Copy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64134D-9A5F-0343-B145-7A3A381C0AE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98165" y="1357358"/>
            <a:ext cx="2665700" cy="21848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lang="en-US" smtClean="0">
                <a:effectLst/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/>
                </a:solidFill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4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Placeholder 4">
            <a:extLst>
              <a:ext uri="{FF2B5EF4-FFF2-40B4-BE49-F238E27FC236}">
                <a16:creationId xmlns:a16="http://schemas.microsoft.com/office/drawing/2014/main" id="{3FFF4598-4AE6-F341-8D98-57DA5B11C79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109426657"/>
              </p:ext>
            </p:extLst>
          </p:nvPr>
        </p:nvGraphicFramePr>
        <p:xfrm>
          <a:off x="681738" y="2021129"/>
          <a:ext cx="6160056" cy="24705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70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110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1C9689F-B068-1644-8E85-D41AAB099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738" y="784014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 - Table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4B4E13-5107-9D41-97D0-CB2D947DC10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8653" y="1178237"/>
            <a:ext cx="7824373" cy="5852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mtClean="0">
                <a:effectLst/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/>
                </a:solidFill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magnihi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volluptatur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8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80546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292560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5919826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680546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1"/>
          </p:nvPr>
        </p:nvSpPr>
        <p:spPr>
          <a:xfrm>
            <a:off x="3292560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2"/>
          </p:nvPr>
        </p:nvSpPr>
        <p:spPr>
          <a:xfrm>
            <a:off x="5919826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083A2-86B1-434E-96ED-9538F6A72B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202" y="846859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4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0" rIns="91440" bIns="45720" rtlCol="0" anchor="t">
            <a:normAutofit/>
          </a:bodyPr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079257"/>
            <a:ext cx="77343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UY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UY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4311873" y="4862513"/>
            <a:ext cx="520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rgbClr val="8D8E8D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3BF4A0-F7E7-4F05-98F8-4325DF1FDB43}" type="slidenum">
              <a:rPr lang="en-US" sz="1200" smtClean="0">
                <a:solidFill>
                  <a:schemeClr val="tx1"/>
                </a:solidFill>
              </a:rPr>
              <a:pPr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3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51" r:id="rId3"/>
    <p:sldLayoutId id="2147483652" r:id="rId4"/>
    <p:sldLayoutId id="2147483653" r:id="rId5"/>
    <p:sldLayoutId id="2147483668" r:id="rId6"/>
    <p:sldLayoutId id="2147483669" r:id="rId7"/>
    <p:sldLayoutId id="2147483670" r:id="rId8"/>
    <p:sldLayoutId id="2147483654" r:id="rId9"/>
    <p:sldLayoutId id="2147483667" r:id="rId10"/>
    <p:sldLayoutId id="2147483686" r:id="rId11"/>
    <p:sldLayoutId id="2147483687" r:id="rId12"/>
    <p:sldLayoutId id="2147483688" r:id="rId13"/>
    <p:sldLayoutId id="2147483689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A20815"/>
          </a:solidFill>
          <a:latin typeface="Arial"/>
          <a:ea typeface="+mj-ea"/>
          <a:cs typeface="Arial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2400" kern="1200">
          <a:solidFill>
            <a:srgbClr val="7F7F7F"/>
          </a:solidFill>
          <a:latin typeface="Arial"/>
          <a:ea typeface="+mn-ea"/>
          <a:cs typeface="Arial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500" b="1" kern="1200">
          <a:solidFill>
            <a:schemeClr val="accent3"/>
          </a:solidFill>
          <a:latin typeface="Arial"/>
          <a:ea typeface="+mn-ea"/>
          <a:cs typeface="Arial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1500" kern="1200">
          <a:solidFill>
            <a:srgbClr val="7F7F7F"/>
          </a:solidFill>
          <a:latin typeface="Arial"/>
          <a:ea typeface="+mn-ea"/>
          <a:cs typeface="Arial"/>
        </a:defRPr>
      </a:lvl3pPr>
      <a:lvl4pPr marL="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rgbClr val="7F7F7F"/>
          </a:solidFill>
          <a:latin typeface="Arial"/>
          <a:ea typeface="+mn-ea"/>
          <a:cs typeface="Arial"/>
        </a:defRPr>
      </a:lvl4pPr>
      <a:lvl5pPr marL="457200" indent="-228600" algn="l" defTabSz="457200" rtl="0" eaLnBrk="1" latinLnBrk="0" hangingPunct="1">
        <a:spcBef>
          <a:spcPct val="20000"/>
        </a:spcBef>
        <a:buFont typeface="Arial"/>
        <a:buChar char="»"/>
        <a:defRPr sz="1500" kern="1200">
          <a:solidFill>
            <a:srgbClr val="7F7F7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98AE3-4A2A-B448-8E79-4A2F8B7F4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A65A8-DE52-2245-B85B-DF46F0277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C6165DDE-7F48-BA4F-BEDE-E438DE02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C8FAFFD-57EE-DE4F-9E74-86D5FDF7F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Executive MBA/MS in Healthcare Leadership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CE392CF-DD6E-8B4D-9212-125A66D07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0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Box 3">
            <a:extLst>
              <a:ext uri="{FF2B5EF4-FFF2-40B4-BE49-F238E27FC236}">
                <a16:creationId xmlns:a16="http://schemas.microsoft.com/office/drawing/2014/main" id="{58596A21-8903-4044-A6C2-68B1A08B0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1" y="368982"/>
            <a:ext cx="8640416" cy="318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685800"/>
            <a:r>
              <a:rPr lang="en-US" altLang="en-US" sz="3300" b="1" dirty="0">
                <a:latin typeface="Cambria" panose="02040503050406030204" pitchFamily="18" charset="0"/>
              </a:rPr>
              <a:t>Evidence-Based Decision Making </a:t>
            </a:r>
          </a:p>
          <a:p>
            <a:pPr algn="ctr" defTabSz="685800"/>
            <a:r>
              <a:rPr lang="en-US" altLang="en-US" sz="3300" b="1" dirty="0">
                <a:latin typeface="Cambria" panose="02040503050406030204" pitchFamily="18" charset="0"/>
              </a:rPr>
              <a:t>In Healthcare</a:t>
            </a:r>
          </a:p>
          <a:p>
            <a:pPr algn="ctr" defTabSz="685800"/>
            <a:r>
              <a:rPr lang="en-US" altLang="en-US" sz="3300" b="1" i="1" dirty="0">
                <a:latin typeface="Cambria" panose="02040503050406030204" pitchFamily="18" charset="0"/>
              </a:rPr>
              <a:t>Randomized Controlled Trials</a:t>
            </a:r>
          </a:p>
          <a:p>
            <a:pPr algn="ctr" defTabSz="685800"/>
            <a:endParaRPr lang="en-US" altLang="en-US" sz="1500" dirty="0">
              <a:latin typeface="Cambria" panose="02040503050406030204" pitchFamily="18" charset="0"/>
            </a:endParaRPr>
          </a:p>
          <a:p>
            <a:pPr algn="ctr" defTabSz="685800"/>
            <a:endParaRPr lang="en-US" altLang="en-US" sz="1500" dirty="0">
              <a:latin typeface="Cambria" panose="02040503050406030204" pitchFamily="18" charset="0"/>
            </a:endParaRPr>
          </a:p>
          <a:p>
            <a:pPr algn="ctr" defTabSz="685800"/>
            <a:endParaRPr lang="en-US" altLang="en-US" sz="1500" dirty="0">
              <a:latin typeface="Cambria" panose="02040503050406030204" pitchFamily="18" charset="0"/>
            </a:endParaRPr>
          </a:p>
          <a:p>
            <a:pPr algn="ctr" defTabSz="685800"/>
            <a:endParaRPr lang="en-US" altLang="en-US" sz="1500" dirty="0">
              <a:latin typeface="Cambria" panose="02040503050406030204" pitchFamily="18" charset="0"/>
            </a:endParaRPr>
          </a:p>
          <a:p>
            <a:pPr algn="ctr" defTabSz="685800"/>
            <a:r>
              <a:rPr lang="en-US" altLang="en-US" sz="2100" dirty="0">
                <a:latin typeface="Cambria" panose="02040503050406030204" pitchFamily="18" charset="0"/>
              </a:rPr>
              <a:t>Jay K. Varma, MD</a:t>
            </a:r>
          </a:p>
          <a:p>
            <a:pPr algn="ctr" defTabSz="685800"/>
            <a:r>
              <a:rPr lang="en-US" altLang="en-US" sz="2100" dirty="0">
                <a:latin typeface="Cambria" panose="02040503050406030204" pitchFamily="18" charset="0"/>
              </a:rPr>
              <a:t>https://</a:t>
            </a:r>
            <a:r>
              <a:rPr lang="en-US" altLang="en-US" sz="2100" dirty="0" err="1">
                <a:latin typeface="Cambria" panose="02040503050406030204" pitchFamily="18" charset="0"/>
              </a:rPr>
              <a:t>drjayvarma.com</a:t>
            </a:r>
            <a:endParaRPr lang="en-US" altLang="en-US" sz="2100" dirty="0"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E1C614-8140-0C49-E462-99B02F0D9543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6450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To assure baseline factors that impact study outcome equally distributed in study groups</a:t>
            </a:r>
          </a:p>
          <a:p>
            <a:r>
              <a:rPr lang="en-US" sz="2400" b="0" dirty="0"/>
              <a:t>Especially useful in smaller trials</a:t>
            </a:r>
          </a:p>
          <a:p>
            <a:r>
              <a:rPr lang="en-US" sz="2400" b="0" dirty="0"/>
              <a:t>Choose factors that have greatest impact on primary outcome</a:t>
            </a:r>
          </a:p>
          <a:p>
            <a:pPr lvl="1"/>
            <a:r>
              <a:rPr lang="en-US" sz="2400" b="0" dirty="0"/>
              <a:t>Aspirin use in MI study </a:t>
            </a:r>
          </a:p>
          <a:p>
            <a:pPr lvl="1"/>
            <a:r>
              <a:rPr lang="en-US" sz="2400" b="0" dirty="0"/>
              <a:t>Separate randomization schedules for patients with and without high blood pressure</a:t>
            </a:r>
          </a:p>
          <a:p>
            <a:endParaRPr lang="en-US" sz="2400" b="0" dirty="0"/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Stratification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5436F-06B0-FA93-5273-21BD7A45C8EC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98995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 fontScale="92500"/>
          </a:bodyPr>
          <a:lstStyle/>
          <a:p>
            <a:r>
              <a:rPr lang="en-US" sz="2400" b="0" dirty="0"/>
              <a:t>Assures equal number in each study arm for every successive block of patients enrolled</a:t>
            </a:r>
          </a:p>
          <a:p>
            <a:r>
              <a:rPr lang="en-US" sz="2400" b="0" dirty="0"/>
              <a:t>Prevents unequal numbers in study arms</a:t>
            </a:r>
          </a:p>
          <a:p>
            <a:r>
              <a:rPr lang="en-US" sz="2400" b="0" dirty="0"/>
              <a:t>Prevents differences in distribution over time </a:t>
            </a:r>
          </a:p>
          <a:p>
            <a:pPr lvl="1"/>
            <a:r>
              <a:rPr lang="en-US" sz="2400" b="0" dirty="0" err="1"/>
              <a:t>eg</a:t>
            </a:r>
            <a:r>
              <a:rPr lang="en-US" sz="2400" b="0" dirty="0"/>
              <a:t>, study intervention mostly early, comparator later</a:t>
            </a:r>
          </a:p>
          <a:p>
            <a:r>
              <a:rPr lang="en-US" sz="2400" b="0" dirty="0"/>
              <a:t>Disadvantage</a:t>
            </a:r>
          </a:p>
          <a:p>
            <a:pPr lvl="1"/>
            <a:r>
              <a:rPr lang="en-US" sz="2400" b="0" dirty="0"/>
              <a:t>If block size figured out, next allocation may be predictable (unconcealed)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Randomization “Blocks”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A1EBB-C275-5AEB-C9EC-F0F4779EFBC9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4040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251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692689" y="1448533"/>
            <a:ext cx="7652347" cy="231310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0" dirty="0"/>
              <a:t>Knowing patient received placebo or drug may alter: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 dirty="0"/>
              <a:t>Whether patient gets another therapy that my impact outcome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 dirty="0"/>
              <a:t>Assessment of symptoms, signs, outcomes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0" dirty="0"/>
              <a:t>Blinding means patients, providers, &amp; investigators do not know if patient got placebo or drug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0" dirty="0"/>
              <a:t>Reduces bias in management decisions and in assessment of outcomes by subject or investigator </a:t>
            </a:r>
          </a:p>
        </p:txBody>
      </p:sp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r>
              <a:rPr lang="en-US" altLang="en-US" b="1" dirty="0"/>
              <a:t>Blinding</a:t>
            </a:r>
            <a:endParaRPr lang="el-GR" alt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8204B9-E36A-AFF7-CDE4-7D2DCB4C13BF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233664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3104" y="1455457"/>
            <a:ext cx="4543454" cy="300587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b="0" dirty="0"/>
              <a:t>Identical appearing therapies, </a:t>
            </a:r>
            <a:r>
              <a:rPr lang="en-US" sz="2500" b="0" dirty="0" err="1"/>
              <a:t>eg</a:t>
            </a:r>
            <a:r>
              <a:rPr lang="en-US" sz="2500" b="0" dirty="0"/>
              <a:t>, sham surgery</a:t>
            </a:r>
          </a:p>
          <a:p>
            <a:pPr>
              <a:lnSpc>
                <a:spcPct val="90000"/>
              </a:lnSpc>
            </a:pPr>
            <a:r>
              <a:rPr lang="en-US" sz="2500" b="0" dirty="0"/>
              <a:t>Double-dummy, e.g., receive identical active and control together</a:t>
            </a:r>
          </a:p>
          <a:p>
            <a:pPr>
              <a:lnSpc>
                <a:spcPct val="90000"/>
              </a:lnSpc>
            </a:pPr>
            <a:r>
              <a:rPr lang="en-US" sz="2500" b="0" dirty="0"/>
              <a:t>Side effect of therapy may unblind</a:t>
            </a:r>
          </a:p>
          <a:p>
            <a:pPr>
              <a:lnSpc>
                <a:spcPct val="90000"/>
              </a:lnSpc>
            </a:pPr>
            <a:endParaRPr lang="en-US" sz="25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015" y="865396"/>
            <a:ext cx="7824373" cy="585248"/>
          </a:xfrm>
        </p:spPr>
        <p:txBody>
          <a:bodyPr anchor="t">
            <a:normAutofit/>
          </a:bodyPr>
          <a:lstStyle/>
          <a:p>
            <a:r>
              <a:rPr lang="en-US"/>
              <a:t>Blinding</a:t>
            </a:r>
          </a:p>
        </p:txBody>
      </p:sp>
      <p:pic>
        <p:nvPicPr>
          <p:cNvPr id="4" name="Picture 2" descr="Image result for double dummy blinding">
            <a:extLst>
              <a:ext uri="{FF2B5EF4-FFF2-40B4-BE49-F238E27FC236}">
                <a16:creationId xmlns:a16="http://schemas.microsoft.com/office/drawing/2014/main" id="{E20FBD25-A8A8-8D0D-5FCE-CE3D1E48EC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5" t="6190" r="46696" b="50000"/>
          <a:stretch/>
        </p:blipFill>
        <p:spPr bwMode="auto">
          <a:xfrm>
            <a:off x="5066558" y="1659659"/>
            <a:ext cx="3554338" cy="2348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425750-40F8-5163-4188-BF07356FC4A7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33153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 fontScale="92500"/>
          </a:bodyPr>
          <a:lstStyle/>
          <a:p>
            <a:r>
              <a:rPr lang="en-US" sz="2400" b="0" dirty="0"/>
              <a:t>Will results be generalizable to population that will be treated in real world?</a:t>
            </a:r>
          </a:p>
          <a:p>
            <a:r>
              <a:rPr lang="en-US" sz="2400" b="0" dirty="0"/>
              <a:t>Inclusion and exclusion criteria</a:t>
            </a:r>
          </a:p>
          <a:p>
            <a:pPr lvl="1"/>
            <a:r>
              <a:rPr lang="en-US" sz="2400" b="0" dirty="0"/>
              <a:t>Broad: exclude few, more generalizable</a:t>
            </a:r>
          </a:p>
          <a:p>
            <a:pPr lvl="1"/>
            <a:r>
              <a:rPr lang="en-US" sz="2400" b="0" dirty="0"/>
              <a:t>Restricted: exclude many, less generalizable</a:t>
            </a:r>
          </a:p>
          <a:p>
            <a:r>
              <a:rPr lang="en-US" sz="2400" b="0" dirty="0"/>
              <a:t>Prospectively screen patients with condition of interest</a:t>
            </a:r>
          </a:p>
          <a:p>
            <a:pPr lvl="1"/>
            <a:r>
              <a:rPr lang="en-US" sz="2400" b="0" dirty="0"/>
              <a:t>Skipping patients may introduce bias</a:t>
            </a:r>
          </a:p>
          <a:p>
            <a:pPr lvl="1"/>
            <a:r>
              <a:rPr lang="en-US" sz="2400" b="0" dirty="0"/>
              <a:t>Keep log of subjects screened, but not enrolled</a:t>
            </a:r>
          </a:p>
          <a:p>
            <a:endParaRPr lang="en-US" sz="2400" b="0" dirty="0"/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Patient Population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6FE82-BFC2-699E-C9FD-CE032B0DDAFC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7749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Placebo control vs. active control</a:t>
            </a:r>
          </a:p>
          <a:p>
            <a:pPr lvl="0"/>
            <a:r>
              <a:rPr lang="en-US" sz="2400" b="0" dirty="0"/>
              <a:t>Placebo best to define efficacy of study therapy</a:t>
            </a:r>
          </a:p>
          <a:p>
            <a:pPr lvl="1"/>
            <a:r>
              <a:rPr lang="en-US" sz="2400" b="0" dirty="0"/>
              <a:t>May not be ethical or practical, </a:t>
            </a:r>
          </a:p>
          <a:p>
            <a:pPr lvl="1"/>
            <a:r>
              <a:rPr lang="en-US" sz="2400" b="0" dirty="0"/>
              <a:t>For example, because should not withhold standard care if documented effective</a:t>
            </a:r>
          </a:p>
          <a:p>
            <a:r>
              <a:rPr lang="en-US" sz="2400" b="0" dirty="0"/>
              <a:t>Active control if hypothesis is that new therapy is superior or non-inferior (equivalent)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Choosing Control Intervention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C9DD3-A16C-C552-58D6-3C90BE390CF8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99981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What is the most important impact you want to achieve with the new intervention?</a:t>
            </a:r>
          </a:p>
          <a:p>
            <a:r>
              <a:rPr lang="en-US" sz="2400" b="0" dirty="0"/>
              <a:t>Trials should be designed to measure a small number of primary endpoints</a:t>
            </a:r>
          </a:p>
          <a:p>
            <a:r>
              <a:rPr lang="en-US" sz="2400" b="0" dirty="0"/>
              <a:t>All others should be considered ”additional”</a:t>
            </a:r>
          </a:p>
          <a:p>
            <a:endParaRPr lang="en-US" sz="2400" b="0" dirty="0"/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Primary vs. Additional Endpoints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8FB08-CA45-0826-2B46-FF42570A65AB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67592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Which study endpoint would alter practice?</a:t>
            </a:r>
          </a:p>
          <a:p>
            <a:pPr lvl="1"/>
            <a:r>
              <a:rPr lang="en-US" sz="2400" b="0" dirty="0"/>
              <a:t>Lab test (CRP) or clinical outcome (death)</a:t>
            </a:r>
          </a:p>
          <a:p>
            <a:r>
              <a:rPr lang="en-US" sz="2400" b="0" dirty="0"/>
              <a:t>Studies of intermediate/surrogate endpoints may indicate areas for further research, but generally don’t alter patient management</a:t>
            </a:r>
          </a:p>
          <a:p>
            <a:r>
              <a:rPr lang="en-US" sz="2400" b="0" dirty="0"/>
              <a:t>Some surrogate endpoints are accepted as “true” indicators of clinical outcomes</a:t>
            </a:r>
          </a:p>
          <a:p>
            <a:pPr lvl="1"/>
            <a:r>
              <a:rPr lang="en-US" sz="2400" b="0" dirty="0"/>
              <a:t>e.g., blood pressure, cholesterol, colon polyps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Surrogate vs. Clinically Meaningful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9B3F6-A55D-0D68-742B-01DED2C42A60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49771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 fontScale="92500"/>
          </a:bodyPr>
          <a:lstStyle/>
          <a:p>
            <a:r>
              <a:rPr lang="en-US" sz="2400" b="0" dirty="0"/>
              <a:t>Primary endpoint result for intervention and comparator          </a:t>
            </a:r>
          </a:p>
          <a:p>
            <a:r>
              <a:rPr lang="en-US" sz="2400" b="0" dirty="0"/>
              <a:t>Assumptions based on available data, clinical judgment</a:t>
            </a:r>
          </a:p>
          <a:p>
            <a:r>
              <a:rPr lang="en-US" sz="2400" b="0" dirty="0"/>
              <a:t>Difference should be clinically meaningful, realistic</a:t>
            </a:r>
          </a:p>
          <a:p>
            <a:r>
              <a:rPr lang="en-US" sz="2400" b="0" dirty="0"/>
              <a:t>Power calculation based on:</a:t>
            </a:r>
          </a:p>
          <a:p>
            <a:pPr lvl="1"/>
            <a:r>
              <a:rPr lang="en-US" sz="2400" b="0" dirty="0"/>
              <a:t>Type 1 error: Probability of finding difference when does not exist </a:t>
            </a:r>
          </a:p>
          <a:p>
            <a:pPr lvl="1"/>
            <a:r>
              <a:rPr lang="en-US" sz="2400" b="0" dirty="0"/>
              <a:t>Type 2 error: Probability of not finding a difference when does exist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Sample Size Based on Endpoints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CCD201-D1D7-5D3C-BAC5-4E5899438AE3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5619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Review medical records at study center(s) to </a:t>
            </a:r>
          </a:p>
          <a:p>
            <a:pPr lvl="1"/>
            <a:r>
              <a:rPr lang="en-US" sz="2400" b="0" dirty="0"/>
              <a:t>Determine number who meet enrollment criteria</a:t>
            </a:r>
          </a:p>
          <a:p>
            <a:pPr lvl="1"/>
            <a:r>
              <a:rPr lang="en-US" sz="2400" b="0" dirty="0"/>
              <a:t>Confirm assumptions about outcomes </a:t>
            </a:r>
          </a:p>
          <a:p>
            <a:r>
              <a:rPr lang="en-US" sz="2400" b="0" dirty="0"/>
              <a:t>“Preparatory to research” review does not require IRB approval of protocol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Feasible Sample Size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4B819-D664-1439-84CF-BA3A39097A3A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4103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5B1ED5-A14D-A921-81AD-4D6634E0E718}"/>
              </a:ext>
            </a:extLst>
          </p:cNvPr>
          <p:cNvSpPr/>
          <p:nvPr/>
        </p:nvSpPr>
        <p:spPr>
          <a:xfrm>
            <a:off x="1104408" y="2899095"/>
            <a:ext cx="1780164" cy="551920"/>
          </a:xfrm>
          <a:prstGeom prst="rect">
            <a:avLst/>
          </a:prstGeom>
          <a:solidFill>
            <a:srgbClr val="07E4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Quantitative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C2C40-0A7D-66B8-C7F5-E178944D7966}"/>
              </a:ext>
            </a:extLst>
          </p:cNvPr>
          <p:cNvSpPr/>
          <p:nvPr/>
        </p:nvSpPr>
        <p:spPr>
          <a:xfrm>
            <a:off x="5418893" y="927935"/>
            <a:ext cx="1780164" cy="516181"/>
          </a:xfrm>
          <a:prstGeom prst="rect">
            <a:avLst/>
          </a:prstGeom>
          <a:solidFill>
            <a:srgbClr val="DA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Analytic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706FB0-A3E9-A740-3C9A-ACA63A50D171}"/>
              </a:ext>
            </a:extLst>
          </p:cNvPr>
          <p:cNvSpPr/>
          <p:nvPr/>
        </p:nvSpPr>
        <p:spPr>
          <a:xfrm>
            <a:off x="1075445" y="939148"/>
            <a:ext cx="1780164" cy="516181"/>
          </a:xfrm>
          <a:prstGeom prst="rect">
            <a:avLst/>
          </a:prstGeom>
          <a:solidFill>
            <a:srgbClr val="07E4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Descriptive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694EAB-7459-0D94-AA8A-797346DB2F6A}"/>
              </a:ext>
            </a:extLst>
          </p:cNvPr>
          <p:cNvSpPr/>
          <p:nvPr/>
        </p:nvSpPr>
        <p:spPr>
          <a:xfrm>
            <a:off x="3338329" y="77701"/>
            <a:ext cx="1780164" cy="5161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All Studies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90B838-66DB-EF84-0F35-47AD344C302D}"/>
              </a:ext>
            </a:extLst>
          </p:cNvPr>
          <p:cNvSpPr/>
          <p:nvPr/>
        </p:nvSpPr>
        <p:spPr>
          <a:xfrm>
            <a:off x="1104408" y="2126926"/>
            <a:ext cx="1780164" cy="551920"/>
          </a:xfrm>
          <a:prstGeom prst="rect">
            <a:avLst/>
          </a:prstGeom>
          <a:solidFill>
            <a:srgbClr val="07E4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Qualitative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9050A7-AA95-E861-A039-629C3B451501}"/>
              </a:ext>
            </a:extLst>
          </p:cNvPr>
          <p:cNvSpPr/>
          <p:nvPr/>
        </p:nvSpPr>
        <p:spPr>
          <a:xfrm>
            <a:off x="4076403" y="1892641"/>
            <a:ext cx="1780164" cy="516181"/>
          </a:xfrm>
          <a:prstGeom prst="rect">
            <a:avLst/>
          </a:prstGeom>
          <a:solidFill>
            <a:srgbClr val="DA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Experimental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60713-0C95-10B1-7297-B0CFD903DBC4}"/>
              </a:ext>
            </a:extLst>
          </p:cNvPr>
          <p:cNvSpPr/>
          <p:nvPr/>
        </p:nvSpPr>
        <p:spPr>
          <a:xfrm>
            <a:off x="6876261" y="1876561"/>
            <a:ext cx="1780164" cy="516181"/>
          </a:xfrm>
          <a:prstGeom prst="rect">
            <a:avLst/>
          </a:prstGeom>
          <a:solidFill>
            <a:srgbClr val="DA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Observational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57A410-9B48-645E-C30C-875305A4DD7E}"/>
              </a:ext>
            </a:extLst>
          </p:cNvPr>
          <p:cNvSpPr/>
          <p:nvPr/>
        </p:nvSpPr>
        <p:spPr>
          <a:xfrm>
            <a:off x="4076403" y="2818428"/>
            <a:ext cx="1780164" cy="516181"/>
          </a:xfrm>
          <a:prstGeom prst="rect">
            <a:avLst/>
          </a:prstGeom>
          <a:solidFill>
            <a:srgbClr val="DA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Controlled Trial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5BB5BA-C484-D16F-75C9-0FC9CC8A919A}"/>
              </a:ext>
            </a:extLst>
          </p:cNvPr>
          <p:cNvSpPr/>
          <p:nvPr/>
        </p:nvSpPr>
        <p:spPr>
          <a:xfrm>
            <a:off x="4058254" y="3493015"/>
            <a:ext cx="1780164" cy="516181"/>
          </a:xfrm>
          <a:prstGeom prst="rect">
            <a:avLst/>
          </a:prstGeom>
          <a:solidFill>
            <a:srgbClr val="DA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Randomized Controlled Trial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CE301A-D5E3-880C-EC28-8388255CCE98}"/>
              </a:ext>
            </a:extLst>
          </p:cNvPr>
          <p:cNvSpPr/>
          <p:nvPr/>
        </p:nvSpPr>
        <p:spPr>
          <a:xfrm>
            <a:off x="6914522" y="2806565"/>
            <a:ext cx="1780164" cy="516181"/>
          </a:xfrm>
          <a:prstGeom prst="rect">
            <a:avLst/>
          </a:prstGeom>
          <a:solidFill>
            <a:srgbClr val="DA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Cohort study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23003F-A223-6483-D0F7-4BF1723F6601}"/>
              </a:ext>
            </a:extLst>
          </p:cNvPr>
          <p:cNvSpPr/>
          <p:nvPr/>
        </p:nvSpPr>
        <p:spPr>
          <a:xfrm>
            <a:off x="6912090" y="3416977"/>
            <a:ext cx="1780164" cy="516181"/>
          </a:xfrm>
          <a:prstGeom prst="rect">
            <a:avLst/>
          </a:prstGeom>
          <a:solidFill>
            <a:srgbClr val="DA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Cross-sectional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(Analytic)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418844-B6AA-9384-A51A-C963BB26D52F}"/>
              </a:ext>
            </a:extLst>
          </p:cNvPr>
          <p:cNvSpPr/>
          <p:nvPr/>
        </p:nvSpPr>
        <p:spPr>
          <a:xfrm>
            <a:off x="6924249" y="4027387"/>
            <a:ext cx="1780164" cy="516181"/>
          </a:xfrm>
          <a:prstGeom prst="rect">
            <a:avLst/>
          </a:prstGeom>
          <a:solidFill>
            <a:srgbClr val="DA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Case-control study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6C873EA-AD35-A791-7A6E-C56F7A0573B4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1965527" y="593882"/>
            <a:ext cx="2262884" cy="345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7DAF869-833F-B7BB-426A-4E2F246BEB2B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4228411" y="593882"/>
            <a:ext cx="2080564" cy="334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846FCAF-526D-35CE-F7C0-31B7400DA096}"/>
              </a:ext>
            </a:extLst>
          </p:cNvPr>
          <p:cNvCxnSpPr>
            <a:cxnSpLocks/>
          </p:cNvCxnSpPr>
          <p:nvPr/>
        </p:nvCxnSpPr>
        <p:spPr>
          <a:xfrm>
            <a:off x="1993074" y="1455329"/>
            <a:ext cx="0" cy="671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C9FE212-C08E-B6C7-60B6-B7B4A8B6912C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4966485" y="1444116"/>
            <a:ext cx="1342490" cy="448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093B1C-E569-FCFC-0AD0-9AC8643820B0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6308975" y="1444116"/>
            <a:ext cx="1457368" cy="432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4DE7C2-217C-9610-BF00-4E7BFD3BE15A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4966485" y="2408822"/>
            <a:ext cx="0" cy="40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8559AB-7AE0-3DF3-BADF-5F2CEE46CDBA}"/>
              </a:ext>
            </a:extLst>
          </p:cNvPr>
          <p:cNvCxnSpPr/>
          <p:nvPr/>
        </p:nvCxnSpPr>
        <p:spPr>
          <a:xfrm>
            <a:off x="7793851" y="2411095"/>
            <a:ext cx="0" cy="40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DC2CAE4-421B-7075-65DF-DEE7FB3B6084}"/>
              </a:ext>
            </a:extLst>
          </p:cNvPr>
          <p:cNvSpPr txBox="1"/>
          <p:nvPr/>
        </p:nvSpPr>
        <p:spPr>
          <a:xfrm>
            <a:off x="5856567" y="4502624"/>
            <a:ext cx="3367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j-lt"/>
              </a:rPr>
              <a:t>Investigator has no control over which people get exposed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C3F345-6F79-18BC-1CEE-505115E00428}"/>
              </a:ext>
            </a:extLst>
          </p:cNvPr>
          <p:cNvSpPr txBox="1"/>
          <p:nvPr/>
        </p:nvSpPr>
        <p:spPr>
          <a:xfrm>
            <a:off x="3913335" y="4054099"/>
            <a:ext cx="211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j-lt"/>
              </a:rPr>
              <a:t>Investigator controls which people get exposed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218231-C83F-533A-80C8-174398FBC4BD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43070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Determine non-inferiority margin</a:t>
            </a:r>
          </a:p>
          <a:p>
            <a:r>
              <a:rPr lang="en-US" sz="2400" b="0" dirty="0"/>
              <a:t>Maximal difference that would be considered clinically non-inferior, i.e., no unacceptably worse than the control</a:t>
            </a:r>
          </a:p>
          <a:p>
            <a:r>
              <a:rPr lang="en-US" sz="2400" b="0" dirty="0"/>
              <a:t>Set a margin of difference less than the upper bound of the confidence interval observed in study</a:t>
            </a:r>
          </a:p>
          <a:p>
            <a:pPr lvl="1"/>
            <a:r>
              <a:rPr lang="en-US" sz="2400" b="0" dirty="0"/>
              <a:t>If you observe a difference more than the confidence intervals, then not ”non-inferior”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Non-Inferiority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ECBA9A-1420-235B-490E-B6715B0D94CA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75081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Autofit/>
          </a:bodyPr>
          <a:lstStyle/>
          <a:p>
            <a:pPr>
              <a:spcBef>
                <a:spcPts val="450"/>
              </a:spcBef>
            </a:pPr>
            <a:r>
              <a:rPr lang="en-US" altLang="en-US" sz="2400" b="0" dirty="0">
                <a:latin typeface="Arial" charset="0"/>
                <a:ea typeface="Times New Roman" charset="0"/>
                <a:cs typeface="Times New Roman" charset="0"/>
              </a:rPr>
              <a:t>Engagement before and throughout trial</a:t>
            </a:r>
          </a:p>
          <a:p>
            <a:pPr lvl="1">
              <a:spcBef>
                <a:spcPts val="450"/>
              </a:spcBef>
            </a:pPr>
            <a:r>
              <a:rPr lang="en-US" altLang="en-US" sz="2400" b="0" dirty="0">
                <a:latin typeface="Arial" charset="0"/>
                <a:ea typeface="Times New Roman" charset="0"/>
                <a:cs typeface="Times New Roman" charset="0"/>
              </a:rPr>
              <a:t>Brochures, ads, social media, phone, text, email</a:t>
            </a:r>
          </a:p>
          <a:p>
            <a:pPr lvl="1">
              <a:spcBef>
                <a:spcPts val="450"/>
              </a:spcBef>
            </a:pPr>
            <a:r>
              <a:rPr lang="en-US" altLang="en-US" sz="2400" b="0" dirty="0">
                <a:latin typeface="Arial" charset="0"/>
                <a:ea typeface="Times New Roman" charset="0"/>
                <a:cs typeface="Times New Roman" charset="0"/>
              </a:rPr>
              <a:t>Reminders for study personnel and participants</a:t>
            </a:r>
          </a:p>
          <a:p>
            <a:pPr>
              <a:spcBef>
                <a:spcPts val="450"/>
              </a:spcBef>
            </a:pPr>
            <a:r>
              <a:rPr lang="en-US" altLang="en-US" sz="2400" b="0" dirty="0">
                <a:latin typeface="Arial" charset="0"/>
                <a:ea typeface="Times New Roman" charset="0"/>
                <a:cs typeface="Times New Roman" charset="0"/>
              </a:rPr>
              <a:t>Benefits of participation for subjects</a:t>
            </a:r>
          </a:p>
          <a:p>
            <a:pPr lvl="1">
              <a:spcBef>
                <a:spcPts val="450"/>
              </a:spcBef>
            </a:pPr>
            <a:r>
              <a:rPr lang="en-US" altLang="en-US" sz="2400" b="0" dirty="0">
                <a:latin typeface="Arial" charset="0"/>
                <a:ea typeface="Times New Roman" charset="0"/>
                <a:cs typeface="Times New Roman" charset="0"/>
              </a:rPr>
              <a:t>Reimbursement for time and effort</a:t>
            </a:r>
          </a:p>
          <a:p>
            <a:pPr>
              <a:spcBef>
                <a:spcPts val="450"/>
              </a:spcBef>
            </a:pPr>
            <a:r>
              <a:rPr lang="en-US" altLang="en-US" sz="2400" b="0" dirty="0">
                <a:latin typeface="Arial" charset="0"/>
                <a:ea typeface="Times New Roman" charset="0"/>
                <a:cs typeface="Times New Roman" charset="0"/>
              </a:rPr>
              <a:t>Identify and minimize barriers to participation</a:t>
            </a:r>
          </a:p>
          <a:p>
            <a:pPr lvl="1">
              <a:spcBef>
                <a:spcPts val="450"/>
              </a:spcBef>
            </a:pPr>
            <a:r>
              <a:rPr lang="en-US" altLang="en-US" sz="2400" b="0" dirty="0">
                <a:latin typeface="Arial" charset="0"/>
                <a:ea typeface="Times New Roman" charset="0"/>
                <a:cs typeface="Times New Roman" charset="0"/>
              </a:rPr>
              <a:t>Easy access to study personnel and activities</a:t>
            </a:r>
          </a:p>
          <a:p>
            <a:pPr lvl="1">
              <a:spcBef>
                <a:spcPts val="450"/>
              </a:spcBef>
            </a:pPr>
            <a:r>
              <a:rPr lang="en-US" altLang="en-US" sz="2400" b="0" dirty="0">
                <a:latin typeface="Arial" charset="0"/>
                <a:ea typeface="Times New Roman" charset="0"/>
                <a:cs typeface="Times New Roman" charset="0"/>
              </a:rPr>
              <a:t>Participation as non-onerous as possible</a:t>
            </a:r>
          </a:p>
          <a:p>
            <a:pPr>
              <a:spcBef>
                <a:spcPts val="450"/>
              </a:spcBef>
            </a:pPr>
            <a:endParaRPr lang="en-US" altLang="en-US" sz="2400" b="0" dirty="0">
              <a:latin typeface="Arial" charset="0"/>
              <a:ea typeface="Times New Roman" charset="0"/>
              <a:cs typeface="Times New Roman" charset="0"/>
            </a:endParaRPr>
          </a:p>
          <a:p>
            <a:pPr>
              <a:spcBef>
                <a:spcPts val="450"/>
              </a:spcBef>
            </a:pPr>
            <a:endParaRPr lang="en-US" altLang="en-US" sz="2400" b="0" dirty="0">
              <a:latin typeface="Arial" charset="0"/>
              <a:ea typeface="Times New Roman" charset="0"/>
              <a:cs typeface="Times New Roman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Recruitment and Retention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47AB7-866B-3286-DA2E-E82984113DFF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07829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Autofit/>
          </a:bodyPr>
          <a:lstStyle/>
          <a:p>
            <a:r>
              <a:rPr lang="en-US" sz="2400" b="0" dirty="0"/>
              <a:t>If numerous patients are lost to follow-up, results of the trial may not be accurate</a:t>
            </a:r>
          </a:p>
          <a:p>
            <a:r>
              <a:rPr lang="en-US" sz="2400" b="0" dirty="0"/>
              <a:t>Predefine method to deal with such patients</a:t>
            </a:r>
          </a:p>
          <a:p>
            <a:pPr lvl="1"/>
            <a:r>
              <a:rPr lang="en-US" sz="2400" b="0" dirty="0"/>
              <a:t>Last observation carried forward</a:t>
            </a:r>
          </a:p>
          <a:p>
            <a:pPr lvl="1"/>
            <a:r>
              <a:rPr lang="en-US" sz="2400" b="0" dirty="0"/>
              <a:t>Imputation methods</a:t>
            </a:r>
          </a:p>
          <a:p>
            <a:pPr lvl="1"/>
            <a:r>
              <a:rPr lang="en-US" sz="2400" b="0" dirty="0"/>
              <a:t>Re-calculate results assuming that patients lost to follow-up in treatment group had bad outcome and patients in control group had good outcome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Follow Up of Patients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76CB4-ADC7-AD71-9845-C1F66B421E3A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15651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CE5D-1EC7-A21E-E547-CD572E802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STUDY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F51727-CEA7-8307-30DE-409539881277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44585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21237"/>
            <a:ext cx="7652347" cy="3464661"/>
          </a:xfrm>
        </p:spPr>
        <p:txBody>
          <a:bodyPr>
            <a:normAutofit/>
          </a:bodyPr>
          <a:lstStyle/>
          <a:p>
            <a:r>
              <a:rPr lang="en-US" sz="2400" b="0" dirty="0"/>
              <a:t>Intention to treat </a:t>
            </a:r>
          </a:p>
          <a:p>
            <a:pPr lvl="1"/>
            <a:r>
              <a:rPr lang="en-US" sz="2400" b="0" dirty="0"/>
              <a:t>Analyze all patients randomized regardless of whether they completed study</a:t>
            </a:r>
          </a:p>
          <a:p>
            <a:r>
              <a:rPr lang="en-US" sz="2400" b="0" dirty="0"/>
              <a:t>Per-protocol</a:t>
            </a:r>
          </a:p>
          <a:p>
            <a:pPr lvl="1"/>
            <a:r>
              <a:rPr lang="en-US" sz="2400" b="0" dirty="0"/>
              <a:t>Did not receive sufficient study intervention</a:t>
            </a:r>
          </a:p>
          <a:p>
            <a:pPr lvl="1"/>
            <a:r>
              <a:rPr lang="en-US" sz="2400" b="0" dirty="0"/>
              <a:t>Did not return for necessary follow-up visits</a:t>
            </a:r>
          </a:p>
          <a:p>
            <a:pPr lvl="1"/>
            <a:r>
              <a:rPr lang="en-US" sz="2400" b="0" dirty="0"/>
              <a:t>Major violations of inclusion or exclusion criteria</a:t>
            </a:r>
          </a:p>
          <a:p>
            <a:pPr lvl="1"/>
            <a:r>
              <a:rPr lang="en-US" sz="2400" b="0" dirty="0"/>
              <a:t>Major violations during study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Which Patients to Study?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292D8-125A-7776-1795-62A0EEA0158C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39734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Compare surgery vs. medications and endoscopy</a:t>
            </a:r>
          </a:p>
          <a:p>
            <a:r>
              <a:rPr lang="en-US" sz="2400" b="0" dirty="0"/>
              <a:t>Patient randomized to receive surgery</a:t>
            </a:r>
          </a:p>
          <a:p>
            <a:r>
              <a:rPr lang="en-US" sz="2400" b="0" dirty="0"/>
              <a:t>Dies from bleeding before can be operated on</a:t>
            </a:r>
          </a:p>
          <a:p>
            <a:r>
              <a:rPr lang="en-US" sz="2400" b="0" dirty="0"/>
              <a:t>Do you include them in the study analysis?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New Surgery to Stop Gastric Bleeding?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CD4352-2C21-D098-7E02-DDB32062EE83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88257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Autofit/>
          </a:bodyPr>
          <a:lstStyle/>
          <a:p>
            <a:pPr>
              <a:spcBef>
                <a:spcPts val="450"/>
              </a:spcBef>
            </a:pPr>
            <a:r>
              <a:rPr lang="en-US" altLang="en-US" sz="2400" b="0" dirty="0">
                <a:latin typeface="Arial" charset="0"/>
                <a:ea typeface="Times New Roman" charset="0"/>
                <a:cs typeface="Times New Roman" charset="0"/>
              </a:rPr>
              <a:t>Choose most conservative analysis</a:t>
            </a:r>
          </a:p>
          <a:p>
            <a:pPr>
              <a:spcBef>
                <a:spcPts val="450"/>
              </a:spcBef>
            </a:pPr>
            <a:r>
              <a:rPr lang="en-US" altLang="en-US" sz="2400" b="0" dirty="0">
                <a:latin typeface="Arial" charset="0"/>
                <a:ea typeface="Times New Roman" charset="0"/>
                <a:cs typeface="Times New Roman" charset="0"/>
              </a:rPr>
              <a:t>Less likely to favor intervention, be overly optimistic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Whom to Include in Analysis?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44791-6A61-35AD-93D4-2007850BA0B8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1489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Autofit/>
          </a:bodyPr>
          <a:lstStyle/>
          <a:p>
            <a:pPr>
              <a:spcBef>
                <a:spcPts val="450"/>
              </a:spcBef>
            </a:pPr>
            <a:r>
              <a:rPr lang="en-US" altLang="en-US" sz="2400" b="0" dirty="0">
                <a:latin typeface="Arial" charset="0"/>
                <a:ea typeface="Times New Roman" charset="0"/>
                <a:cs typeface="Times New Roman" charset="0"/>
              </a:rPr>
              <a:t>Per-protocol assumes optimal circumstances</a:t>
            </a:r>
          </a:p>
          <a:p>
            <a:pPr lvl="1">
              <a:spcBef>
                <a:spcPts val="450"/>
              </a:spcBef>
            </a:pPr>
            <a:r>
              <a:rPr lang="en-US" altLang="en-US" sz="2400" b="0" dirty="0">
                <a:latin typeface="Arial" charset="0"/>
                <a:ea typeface="Times New Roman" charset="0"/>
                <a:cs typeface="Times New Roman" charset="0"/>
              </a:rPr>
              <a:t>Study done perfectly, no one dropped out, everyone took medication as prescribed  </a:t>
            </a:r>
          </a:p>
          <a:p>
            <a:pPr>
              <a:spcBef>
                <a:spcPts val="450"/>
              </a:spcBef>
            </a:pPr>
            <a:r>
              <a:rPr lang="en-US" altLang="en-US" sz="2400" i="1" dirty="0">
                <a:latin typeface="Arial" charset="0"/>
                <a:ea typeface="Times New Roman" charset="0"/>
                <a:cs typeface="Times New Roman" charset="0"/>
              </a:rPr>
              <a:t>Intention-to-treat</a:t>
            </a:r>
            <a:r>
              <a:rPr lang="en-US" altLang="en-US" sz="2400" b="0" dirty="0">
                <a:latin typeface="Arial" charset="0"/>
                <a:ea typeface="Times New Roman" charset="0"/>
                <a:cs typeface="Times New Roman" charset="0"/>
              </a:rPr>
              <a:t> </a:t>
            </a:r>
            <a:r>
              <a:rPr lang="en-US" altLang="en-US" sz="2400" i="1" dirty="0">
                <a:latin typeface="Arial" charset="0"/>
                <a:ea typeface="Times New Roman" charset="0"/>
                <a:cs typeface="Times New Roman" charset="0"/>
              </a:rPr>
              <a:t>analysis </a:t>
            </a:r>
            <a:r>
              <a:rPr lang="en-US" altLang="en-US" sz="2400" b="0" dirty="0">
                <a:latin typeface="Arial" charset="0"/>
                <a:ea typeface="Times New Roman" charset="0"/>
                <a:cs typeface="Times New Roman" charset="0"/>
              </a:rPr>
              <a:t>avoids bias to treatment difference and superiority </a:t>
            </a:r>
            <a:endParaRPr lang="en-US" sz="2400" dirty="0"/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Superiority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17667D-A6B9-27E9-C48D-CAC227077084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70184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Autofit/>
          </a:bodyPr>
          <a:lstStyle/>
          <a:p>
            <a:pPr>
              <a:spcBef>
                <a:spcPts val="450"/>
              </a:spcBef>
            </a:pPr>
            <a:r>
              <a:rPr lang="en-US" altLang="en-US" sz="2400" b="0" dirty="0">
                <a:latin typeface="Arial" charset="0"/>
                <a:ea typeface="Times New Roman" charset="0"/>
                <a:cs typeface="Times New Roman" charset="0"/>
              </a:rPr>
              <a:t>ITT can bias to no treatment difference</a:t>
            </a:r>
          </a:p>
          <a:p>
            <a:pPr lvl="1">
              <a:spcBef>
                <a:spcPts val="450"/>
              </a:spcBef>
            </a:pPr>
            <a:r>
              <a:rPr lang="en-US" altLang="en-US" sz="2400" b="0" dirty="0">
                <a:latin typeface="Arial" charset="0"/>
                <a:ea typeface="Times New Roman" charset="0"/>
                <a:cs typeface="Times New Roman" charset="0"/>
              </a:rPr>
              <a:t>Bias to “non-inferiority”</a:t>
            </a:r>
          </a:p>
          <a:p>
            <a:pPr lvl="1">
              <a:spcBef>
                <a:spcPts val="450"/>
              </a:spcBef>
            </a:pPr>
            <a:r>
              <a:rPr lang="en-US" altLang="en-US" sz="2400" b="0" dirty="0">
                <a:latin typeface="Arial" charset="0"/>
                <a:ea typeface="Times New Roman" charset="0"/>
                <a:cs typeface="Times New Roman" charset="0"/>
              </a:rPr>
              <a:t>e.g., non-adherence, drop-outs, misclassified subjects/endpoints </a:t>
            </a:r>
          </a:p>
          <a:p>
            <a:pPr>
              <a:spcBef>
                <a:spcPts val="450"/>
              </a:spcBef>
            </a:pPr>
            <a:r>
              <a:rPr lang="en-US" altLang="en-US" sz="2400" i="1" dirty="0">
                <a:latin typeface="Arial" charset="0"/>
                <a:ea typeface="Times New Roman" charset="0"/>
                <a:cs typeface="Times New Roman" charset="0"/>
              </a:rPr>
              <a:t>Per protocol analysis </a:t>
            </a:r>
            <a:r>
              <a:rPr lang="en-US" altLang="en-US" sz="2400" b="0" dirty="0">
                <a:latin typeface="Arial" charset="0"/>
                <a:ea typeface="Times New Roman" charset="0"/>
                <a:cs typeface="Times New Roman" charset="0"/>
              </a:rPr>
              <a:t>should be included</a:t>
            </a:r>
          </a:p>
          <a:p>
            <a:endParaRPr lang="en-US" sz="2400" dirty="0"/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Non-Inferiority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69794-7019-2B73-AFC0-60A034EFAFAF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54092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Autofit/>
          </a:bodyPr>
          <a:lstStyle/>
          <a:p>
            <a:r>
              <a:rPr lang="en-US" altLang="en-US" sz="2400" b="0" dirty="0">
                <a:latin typeface="Arial" charset="0"/>
                <a:ea typeface="Times New Roman" charset="0"/>
                <a:cs typeface="Times New Roman" charset="0"/>
              </a:rPr>
              <a:t>Predefine presentation of data</a:t>
            </a:r>
          </a:p>
          <a:p>
            <a:pPr lvl="1"/>
            <a:r>
              <a:rPr lang="en-US" altLang="en-US" sz="2400" b="0" dirty="0">
                <a:latin typeface="Arial" charset="0"/>
              </a:rPr>
              <a:t>Proportions vs. time-to-event curves</a:t>
            </a:r>
          </a:p>
          <a:p>
            <a:pPr lvl="1"/>
            <a:r>
              <a:rPr lang="en-US" altLang="en-US" sz="2400" b="0" dirty="0">
                <a:latin typeface="Arial" charset="0"/>
              </a:rPr>
              <a:t>Mean vs. median </a:t>
            </a:r>
          </a:p>
          <a:p>
            <a:r>
              <a:rPr lang="en-US" altLang="en-US" sz="2400" b="0" dirty="0">
                <a:latin typeface="Arial" charset="0"/>
              </a:rPr>
              <a:t>Predefine statistical analyses</a:t>
            </a:r>
          </a:p>
          <a:p>
            <a:pPr lvl="1"/>
            <a:r>
              <a:rPr lang="en-US" altLang="en-US" sz="2400" b="0" dirty="0">
                <a:latin typeface="Arial" charset="0"/>
              </a:rPr>
              <a:t>Comparisons for primary, additional outcomes</a:t>
            </a:r>
          </a:p>
          <a:p>
            <a:pPr lvl="1"/>
            <a:r>
              <a:rPr lang="en-US" altLang="en-US" sz="2400" b="0" dirty="0">
                <a:latin typeface="Arial" charset="0"/>
              </a:rPr>
              <a:t>Subgroup analyses</a:t>
            </a:r>
          </a:p>
          <a:p>
            <a:pPr lvl="1"/>
            <a:r>
              <a:rPr lang="en-US" altLang="en-US" sz="2400" b="0" dirty="0">
                <a:latin typeface="Arial" charset="0"/>
              </a:rPr>
              <a:t>Sensitivity analyses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Define Analysis Before Enrollment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08CFD-7DAE-A40F-3499-731E3453A45E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34294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Hierarchy of Evidence</a:t>
            </a:r>
          </a:p>
        </p:txBody>
      </p:sp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BBEE61E9-FA1C-2E58-4023-389EFA4FE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898" y="1405896"/>
            <a:ext cx="3922215" cy="351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FE56A7-219A-3E58-855C-CAA05234FDBB}"/>
              </a:ext>
            </a:extLst>
          </p:cNvPr>
          <p:cNvSpPr txBox="1"/>
          <p:nvPr/>
        </p:nvSpPr>
        <p:spPr>
          <a:xfrm>
            <a:off x="6238113" y="4404836"/>
            <a:ext cx="29058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2222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</a:t>
            </a:r>
            <a:r>
              <a:rPr lang="en-US" sz="1400" i="1" dirty="0" err="1">
                <a:solidFill>
                  <a:srgbClr val="2222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www.nature.com</a:t>
            </a:r>
            <a:r>
              <a:rPr lang="en-US" sz="1400" i="1" dirty="0">
                <a:solidFill>
                  <a:srgbClr val="2222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/articles/s43016-021-00388-5/figures/1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42D62-ED61-B38F-A7E8-8704FC1FE6E7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91573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692689" y="1448533"/>
            <a:ext cx="7652347" cy="231310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450"/>
              </a:spcBef>
            </a:pPr>
            <a:r>
              <a:rPr lang="en-US" altLang="en-US" sz="2400" b="0" dirty="0"/>
              <a:t>Null hypothesis means “true” proportion of success w/treatment = “true” proportion of success w/ control</a:t>
            </a:r>
          </a:p>
          <a:p>
            <a:pPr>
              <a:lnSpc>
                <a:spcPct val="90000"/>
              </a:lnSpc>
              <a:spcBef>
                <a:spcPts val="450"/>
              </a:spcBef>
            </a:pPr>
            <a:r>
              <a:rPr lang="en-US" altLang="en-US" sz="2400" b="0" dirty="0"/>
              <a:t>If the null hypothesis correct and treatments are equally effective, p-value indicates</a:t>
            </a:r>
          </a:p>
          <a:p>
            <a:pPr lvl="1">
              <a:lnSpc>
                <a:spcPct val="90000"/>
              </a:lnSpc>
              <a:spcBef>
                <a:spcPts val="450"/>
              </a:spcBef>
            </a:pPr>
            <a:r>
              <a:rPr lang="en-US" altLang="en-US" sz="2400" b="0" dirty="0"/>
              <a:t>Probability of observing a difference between treatment and control at least this large </a:t>
            </a:r>
          </a:p>
          <a:p>
            <a:pPr lvl="1">
              <a:lnSpc>
                <a:spcPct val="90000"/>
              </a:lnSpc>
              <a:spcBef>
                <a:spcPts val="450"/>
              </a:spcBef>
            </a:pPr>
            <a:r>
              <a:rPr lang="en-US" altLang="en-US" sz="2400" b="0" dirty="0"/>
              <a:t>Probability that difference at least this large is    due to chance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b="1" dirty="0"/>
              <a:t>Is </a:t>
            </a:r>
            <a:r>
              <a:rPr lang="en-US" altLang="en-US" sz="3200" dirty="0"/>
              <a:t>Difference Due to Chance?</a:t>
            </a:r>
            <a:endParaRPr lang="en-US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3FF1EE-F3AE-8BA5-98CC-28B7E2A71668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2850282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692689" y="1448532"/>
            <a:ext cx="7652347" cy="346466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0" dirty="0"/>
              <a:t>A small p-value (&lt; 0.05) means finding a difference at least this large is unlikely if the null hypothesis (treatments equally effective) is true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 dirty="0"/>
              <a:t>Reject the null hypothesis	</a:t>
            </a:r>
          </a:p>
          <a:p>
            <a:pPr>
              <a:lnSpc>
                <a:spcPct val="90000"/>
              </a:lnSpc>
            </a:pPr>
            <a:r>
              <a:rPr lang="en-US" altLang="en-US" sz="2400" b="0" dirty="0"/>
              <a:t>The more comparisons you make, the more likely you will get a result with a p&lt;0.05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 dirty="0"/>
              <a:t>Single primary outcome &gt; multiple outcomes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 dirty="0"/>
              <a:t>Statistical methods to ‘correct’ for multiple comparisons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92689" y="863285"/>
            <a:ext cx="7824373" cy="542611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Is Difference Due to Chance?</a:t>
            </a:r>
            <a:endParaRPr lang="en-US" altLang="en-US" sz="3200" b="1" i="0" kern="1200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63E08-E444-69C4-E334-ECB2B8259ABB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0056959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6460" name="Group 44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74976662"/>
              </p:ext>
            </p:extLst>
          </p:nvPr>
        </p:nvGraphicFramePr>
        <p:xfrm>
          <a:off x="1164432" y="1257300"/>
          <a:ext cx="6922294" cy="3247884"/>
        </p:xfrm>
        <a:graphic>
          <a:graphicData uri="http://schemas.openxmlformats.org/drawingml/2006/table">
            <a:tbl>
              <a:tblPr/>
              <a:tblGrid>
                <a:gridCol w="2357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6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20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Success</a:t>
                      </a:r>
                      <a:r>
                        <a:rPr kumimoji="0" lang="en-US" altLang="en-US" sz="18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   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(Small Study)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Success    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(Large Study)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Treatment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13/26 (50%)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1000/2000 (50%)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Control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10/26 (38%)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973/2000 (48.7%)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p-value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charset="0"/>
                        </a:rPr>
                        <a:t>0.40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charset="0"/>
                        </a:rPr>
                        <a:t>0.40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Difference 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12%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1.3%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95% CI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charset="0"/>
                        </a:rPr>
                        <a:t>-15% to 38%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charset="0"/>
                        </a:rPr>
                        <a:t>-1.8% to 4.4%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2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Interpretation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charset="0"/>
                        </a:rPr>
                        <a:t>Large effect size; high uncertainty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00000"/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00000"/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100000"/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charset="0"/>
                        </a:rPr>
                        <a:t>Small effect size;  low uncertainty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56457" name="Text Box 41"/>
          <p:cNvSpPr txBox="1">
            <a:spLocks noChangeArrowheads="1"/>
          </p:cNvSpPr>
          <p:nvPr/>
        </p:nvSpPr>
        <p:spPr bwMode="auto">
          <a:xfrm>
            <a:off x="6664709" y="4912667"/>
            <a:ext cx="164660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050" dirty="0"/>
              <a:t>Connor. AJG 2004;99:1638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072481F-C536-3E01-C077-049552FD7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689" y="494794"/>
            <a:ext cx="7824373" cy="542611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lIns="0" tIns="0" rIns="0" bIns="0" numCol="1" rtlCol="0" anchor="t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Confidence Intervals </a:t>
            </a:r>
            <a:endParaRPr lang="en-US" altLang="en-US" sz="3200" b="1" i="0" kern="1200" baseline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E9388C-B899-C28D-067E-D76B7A839F9D}"/>
              </a:ext>
            </a:extLst>
          </p:cNvPr>
          <p:cNvSpPr txBox="1"/>
          <p:nvPr/>
        </p:nvSpPr>
        <p:spPr>
          <a:xfrm>
            <a:off x="6664709" y="47250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11162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t">
            <a:normAutofit/>
          </a:bodyPr>
          <a:lstStyle/>
          <a:p>
            <a:r>
              <a:rPr lang="en-US" altLang="en-US" sz="3400" b="1" dirty="0"/>
              <a:t>Subgroup Analysis</a:t>
            </a:r>
            <a:endParaRPr lang="el-GR" altLang="en-US" sz="3400" b="1" dirty="0"/>
          </a:p>
        </p:txBody>
      </p:sp>
      <p:graphicFrame>
        <p:nvGraphicFramePr>
          <p:cNvPr id="957449" name="Rectangle 3">
            <a:extLst>
              <a:ext uri="{FF2B5EF4-FFF2-40B4-BE49-F238E27FC236}">
                <a16:creationId xmlns:a16="http://schemas.microsoft.com/office/drawing/2014/main" id="{936A19E9-FAF9-47D7-0099-F4EE7501F3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4756652"/>
              </p:ext>
            </p:extLst>
          </p:nvPr>
        </p:nvGraphicFramePr>
        <p:xfrm>
          <a:off x="927100" y="1079257"/>
          <a:ext cx="77343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9A42A94-F85F-2E86-0B4B-76FC33AA138E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2226747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75" y="2000250"/>
            <a:ext cx="6572250" cy="857250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en-US" b="1" dirty="0">
                <a:latin typeface="Arial" charset="0"/>
              </a:rPr>
              <a:t>DATA SAFETY </a:t>
            </a:r>
            <a:br>
              <a:rPr lang="en-US" altLang="en-US" b="1" dirty="0">
                <a:latin typeface="Arial" charset="0"/>
              </a:rPr>
            </a:br>
            <a:r>
              <a:rPr lang="en-US" altLang="en-US" b="1" dirty="0">
                <a:latin typeface="Arial" charset="0"/>
              </a:rPr>
              <a:t>MONITORING BOARD</a:t>
            </a:r>
            <a:endParaRPr lang="en-US" altLang="en-US" b="1" dirty="0">
              <a:solidFill>
                <a:srgbClr val="FF33CC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948680-580A-37CB-2E5D-440738C2C98D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7772732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0" dirty="0"/>
              <a:t>“Ensures that a clinical trial is stopped if the benefit-risk balance for participants or the expected value to society no longer justifies continuing”                               </a:t>
            </a:r>
          </a:p>
          <a:p>
            <a:pPr marL="0" indent="0" algn="ctr">
              <a:buNone/>
            </a:pPr>
            <a:r>
              <a:rPr lang="en-US" sz="2000" b="0" i="1" dirty="0"/>
              <a:t>Lewis et al. JAMA 2016;316:2359</a:t>
            </a:r>
          </a:p>
          <a:p>
            <a:pPr algn="ctr"/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Safety Monitoring 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B690F-D293-E298-B775-9179AF845770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4063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 anchor="t">
            <a:normAutofit/>
          </a:bodyPr>
          <a:lstStyle/>
          <a:p>
            <a:r>
              <a:rPr lang="en-US" altLang="en-US" b="1" dirty="0"/>
              <a:t>Data Safety Monitoring Board</a:t>
            </a:r>
            <a:endParaRPr lang="el-GR" altLang="en-US" b="1" dirty="0"/>
          </a:p>
        </p:txBody>
      </p:sp>
      <p:graphicFrame>
        <p:nvGraphicFramePr>
          <p:cNvPr id="958470" name="Rectangle 3">
            <a:extLst>
              <a:ext uri="{FF2B5EF4-FFF2-40B4-BE49-F238E27FC236}">
                <a16:creationId xmlns:a16="http://schemas.microsoft.com/office/drawing/2014/main" id="{36FA8105-8EE2-029E-6322-89E5CD2069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9745154"/>
              </p:ext>
            </p:extLst>
          </p:nvPr>
        </p:nvGraphicFramePr>
        <p:xfrm>
          <a:off x="927100" y="1079257"/>
          <a:ext cx="77343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F300DE6-E5F0-4924-10E4-889348F1CD69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9554533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Modify study </a:t>
            </a:r>
          </a:p>
          <a:p>
            <a:r>
              <a:rPr lang="en-US" sz="2400" b="0" dirty="0"/>
              <a:t>Stop study </a:t>
            </a:r>
          </a:p>
          <a:p>
            <a:pPr lvl="1"/>
            <a:r>
              <a:rPr lang="en-US" sz="2400" b="0" dirty="0"/>
              <a:t>Futility: no possibility can document benefit</a:t>
            </a:r>
          </a:p>
          <a:p>
            <a:pPr lvl="1"/>
            <a:r>
              <a:rPr lang="en-US" sz="2400" b="0" dirty="0"/>
              <a:t>Efficacy: unequivocal benefit in clinically important outcome</a:t>
            </a:r>
          </a:p>
          <a:p>
            <a:r>
              <a:rPr lang="en-US" sz="2400" b="0" dirty="0"/>
              <a:t>Stopping should be based on pre-defined rules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Interim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5B502C-3D69-4837-A329-FDEFD6441969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47860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Pre-defined rules</a:t>
            </a:r>
          </a:p>
          <a:p>
            <a:r>
              <a:rPr lang="en-US" sz="2400" b="0" dirty="0"/>
              <a:t>Usually very conservative p-value (e.g., 0.001)</a:t>
            </a:r>
          </a:p>
          <a:p>
            <a:pPr lvl="1"/>
            <a:r>
              <a:rPr lang="en-US" sz="2400" b="0" dirty="0"/>
              <a:t>Prevents incorrect conclusion (vs. p &lt;0.05)</a:t>
            </a:r>
          </a:p>
          <a:p>
            <a:r>
              <a:rPr lang="en-US" sz="2400" b="0" dirty="0"/>
              <a:t>Usually focused on safety</a:t>
            </a:r>
          </a:p>
          <a:p>
            <a:pPr lvl="1"/>
            <a:r>
              <a:rPr lang="en-US" sz="2400" b="0" dirty="0"/>
              <a:t>Stop if unacceptable risk-benefit balance</a:t>
            </a:r>
          </a:p>
          <a:p>
            <a:pPr lvl="1"/>
            <a:r>
              <a:rPr lang="en-US" sz="2400" b="0" dirty="0"/>
              <a:t>Consider additional monitoring and/or therapies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Stopping 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6EAC2-DB9D-880E-0A52-DFB94D0F29FE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470739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75" y="2000250"/>
            <a:ext cx="6572250" cy="857250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en-US" b="1" dirty="0">
                <a:latin typeface="Arial" charset="0"/>
              </a:rPr>
              <a:t>TRIAL REGISTRATION</a:t>
            </a:r>
            <a:endParaRPr lang="en-US" altLang="en-US" b="1" dirty="0">
              <a:solidFill>
                <a:srgbClr val="FF33CC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5EAC7B-0563-8B05-3393-0D3B8E1C3FD3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27414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05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b="1" dirty="0"/>
              <a:t>Randomized Clinical Trials</a:t>
            </a:r>
            <a:endParaRPr lang="el-GR" altLang="en-US" sz="3200" b="1" dirty="0"/>
          </a:p>
        </p:txBody>
      </p:sp>
      <p:graphicFrame>
        <p:nvGraphicFramePr>
          <p:cNvPr id="813061" name="Rectangle 1027">
            <a:extLst>
              <a:ext uri="{FF2B5EF4-FFF2-40B4-BE49-F238E27FC236}">
                <a16:creationId xmlns:a16="http://schemas.microsoft.com/office/drawing/2014/main" id="{D9AD89D1-4026-DC79-BE3C-1D013FC167B0}"/>
              </a:ext>
            </a:extLst>
          </p:cNvPr>
          <p:cNvGraphicFramePr/>
          <p:nvPr/>
        </p:nvGraphicFramePr>
        <p:xfrm>
          <a:off x="692689" y="1448533"/>
          <a:ext cx="7652347" cy="2932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2114C23-16F9-D8A1-DBE4-2DCDB5FE5C4D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46389711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Prevent selective publication and selective reporting of research outcomes</a:t>
            </a:r>
          </a:p>
          <a:p>
            <a:r>
              <a:rPr lang="en-US" sz="2400" b="0" dirty="0"/>
              <a:t>Prevent unnecessary duplication of research</a:t>
            </a:r>
          </a:p>
          <a:p>
            <a:r>
              <a:rPr lang="en-US" sz="2400" b="0" dirty="0"/>
              <a:t>Help public know of planned or ongoing  trials into which they might want to enroll</a:t>
            </a:r>
          </a:p>
          <a:p>
            <a:r>
              <a:rPr lang="en-US" sz="2400" b="0" dirty="0"/>
              <a:t>Give ethics boards considering new studies a view of similar work and data relevant to the research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Trial Registration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23412D-853A-DAA2-0B72-899AD33EAA79}"/>
              </a:ext>
            </a:extLst>
          </p:cNvPr>
          <p:cNvSpPr txBox="1"/>
          <p:nvPr/>
        </p:nvSpPr>
        <p:spPr>
          <a:xfrm>
            <a:off x="786474" y="4739457"/>
            <a:ext cx="67435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http://icmje.org/recommendations/browse/publishing-and-editorial-issues/clinical-trial-registration.html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2476D3-5323-73C1-02E6-DB6494F92CFD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402869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a Clinical Trial?</a:t>
            </a:r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0C1B1B6E-A565-629D-3EC2-C8DA45D477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0213086"/>
              </p:ext>
            </p:extLst>
          </p:nvPr>
        </p:nvGraphicFramePr>
        <p:xfrm>
          <a:off x="491320" y="1396338"/>
          <a:ext cx="8420668" cy="3503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ADDED72-6930-8ADC-C35C-9BF02C68B15C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2389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Autofit/>
          </a:bodyPr>
          <a:lstStyle/>
          <a:p>
            <a:r>
              <a:rPr lang="en-US" altLang="en-US" sz="2400" b="0" dirty="0">
                <a:latin typeface="Arial" charset="0"/>
                <a:cs typeface="Times New Roman" charset="0"/>
              </a:rPr>
              <a:t>Required by law (U.S. FDA)</a:t>
            </a:r>
          </a:p>
          <a:p>
            <a:pPr lvl="1"/>
            <a:r>
              <a:rPr lang="en-US" altLang="en-US" sz="2400" b="0" dirty="0">
                <a:latin typeface="Arial" charset="0"/>
              </a:rPr>
              <a:t>Controlled clinical investigations of FDA-regulated drug, biologic, or device other than Phase 1 or small feasibility studies</a:t>
            </a:r>
          </a:p>
          <a:p>
            <a:r>
              <a:rPr lang="en-US" altLang="en-US" sz="2400" b="0" dirty="0">
                <a:latin typeface="Arial" charset="0"/>
              </a:rPr>
              <a:t>Enable publication (ICMJE)</a:t>
            </a:r>
          </a:p>
          <a:p>
            <a:pPr lvl="1"/>
            <a:r>
              <a:rPr lang="en-US" altLang="en-US" sz="2400" b="0" dirty="0">
                <a:latin typeface="Arial" charset="0"/>
              </a:rPr>
              <a:t>All interventional studies, including Phase 1 </a:t>
            </a:r>
          </a:p>
          <a:p>
            <a:r>
              <a:rPr lang="en-US" altLang="en-US" sz="2400" b="0" dirty="0">
                <a:latin typeface="Arial" charset="0"/>
              </a:rPr>
              <a:t>Ethical</a:t>
            </a:r>
          </a:p>
          <a:p>
            <a:pPr lvl="1"/>
            <a:r>
              <a:rPr lang="en-US" altLang="en-US" sz="2400" b="0" dirty="0">
                <a:latin typeface="Arial" charset="0"/>
              </a:rPr>
              <a:t>“scientific, ethical and moral responsibility” </a:t>
            </a:r>
            <a:r>
              <a:rPr lang="en-US" altLang="en-US" b="0" i="1" dirty="0">
                <a:latin typeface="Arial" charset="0"/>
              </a:rPr>
              <a:t>(WHO)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Obligation to Register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4F778-61C2-26A5-7339-D6FDEBD3F964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532052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75" y="2000250"/>
            <a:ext cx="6572250" cy="857250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en-US" b="1" dirty="0">
                <a:latin typeface="Arial" charset="0"/>
              </a:rPr>
              <a:t>TRIAL REPORTING</a:t>
            </a:r>
            <a:endParaRPr lang="en-US" altLang="en-US" b="1" dirty="0">
              <a:solidFill>
                <a:srgbClr val="FF33CC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BCD3DC-453E-2828-EF0B-B9EDAB6F4C58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31248332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Framework for reporting RCTs</a:t>
            </a:r>
          </a:p>
          <a:p>
            <a:r>
              <a:rPr lang="en-US" sz="2400" b="0" dirty="0"/>
              <a:t>Required by many journals</a:t>
            </a:r>
          </a:p>
          <a:p>
            <a:r>
              <a:rPr lang="en-US" sz="2400" b="0" dirty="0"/>
              <a:t>Checklist for the content of the title, abstract, introduction, methods, results, and discussion</a:t>
            </a:r>
          </a:p>
          <a:p>
            <a:r>
              <a:rPr lang="en-US" altLang="en-US" sz="2400" b="0" dirty="0">
                <a:latin typeface="Arial" charset="0"/>
              </a:rPr>
              <a:t>Pre-trial registration ensures no change from original design without explanation</a:t>
            </a:r>
          </a:p>
          <a:p>
            <a:r>
              <a:rPr lang="en-US" altLang="en-US" sz="2400" b="0" dirty="0">
                <a:latin typeface="Arial" charset="0"/>
              </a:rPr>
              <a:t>Reporting guidelines ensure all important elements provided in publication </a:t>
            </a:r>
          </a:p>
          <a:p>
            <a:endParaRPr lang="en-US" sz="2400" b="0" dirty="0"/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CONSORT Guidelines on Reporting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A8493-F4EB-3EAD-C948-14B6F63AFDE2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405877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meline&#10;&#10;Description automatically generated">
            <a:extLst>
              <a:ext uri="{FF2B5EF4-FFF2-40B4-BE49-F238E27FC236}">
                <a16:creationId xmlns:a16="http://schemas.microsoft.com/office/drawing/2014/main" id="{E25C6C61-8E50-BF88-A7F2-C4A3DA949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697" y="132690"/>
            <a:ext cx="4172607" cy="4760913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829306-A24C-EEF4-567A-5CCE21C75B81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682208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75" y="2000250"/>
            <a:ext cx="6572250" cy="857250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en-US" b="1" dirty="0">
                <a:latin typeface="Arial" charset="0"/>
              </a:rPr>
              <a:t>TRIAL ASSESSMENT</a:t>
            </a:r>
            <a:endParaRPr lang="en-US" altLang="en-US" b="1" dirty="0">
              <a:solidFill>
                <a:srgbClr val="FF33CC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3C088-4634-18AA-4FF0-7BB27DCAECD4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9650093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altLang="en-US" sz="2400" b="0" dirty="0">
                <a:latin typeface="Arial" charset="0"/>
                <a:ea typeface="Arial" charset="0"/>
                <a:cs typeface="Times New Roman" charset="0"/>
              </a:rPr>
              <a:t>Background </a:t>
            </a:r>
          </a:p>
          <a:p>
            <a:pPr lvl="1"/>
            <a:r>
              <a:rPr lang="en-US" altLang="en-US" sz="2400" b="0" dirty="0">
                <a:latin typeface="Arial" charset="0"/>
                <a:ea typeface="Arial" charset="0"/>
                <a:cs typeface="Times New Roman" charset="0"/>
              </a:rPr>
              <a:t>Relevance, importance, novelty of topic</a:t>
            </a:r>
          </a:p>
          <a:p>
            <a:pPr lvl="1"/>
            <a:r>
              <a:rPr lang="en-US" altLang="en-US" sz="2400" b="0" dirty="0">
                <a:latin typeface="Arial" charset="0"/>
                <a:ea typeface="Arial" charset="0"/>
                <a:cs typeface="Times New Roman" charset="0"/>
              </a:rPr>
              <a:t>Rationale clear</a:t>
            </a:r>
          </a:p>
          <a:p>
            <a:r>
              <a:rPr lang="en-US" altLang="en-US" sz="2400" b="0" dirty="0">
                <a:latin typeface="Arial" charset="0"/>
                <a:ea typeface="Arial" charset="0"/>
                <a:cs typeface="Times New Roman" charset="0"/>
              </a:rPr>
              <a:t>Hypothesis</a:t>
            </a:r>
          </a:p>
          <a:p>
            <a:pPr lvl="1"/>
            <a:r>
              <a:rPr lang="en-US" altLang="en-US" sz="2400" b="0" dirty="0">
                <a:latin typeface="Arial" charset="0"/>
                <a:ea typeface="Arial" charset="0"/>
                <a:cs typeface="Times New Roman" charset="0"/>
              </a:rPr>
              <a:t>Primary hypothesis stated</a:t>
            </a:r>
          </a:p>
          <a:p>
            <a:r>
              <a:rPr lang="en-US" altLang="en-US" sz="2400" b="0" dirty="0">
                <a:latin typeface="Arial" charset="0"/>
                <a:ea typeface="Arial" charset="0"/>
                <a:cs typeface="Times New Roman" charset="0"/>
              </a:rPr>
              <a:t>Trial Registered, e.g., </a:t>
            </a:r>
            <a:r>
              <a:rPr lang="en-US" altLang="en-US" sz="2400" b="0" dirty="0" err="1">
                <a:latin typeface="Arial" charset="0"/>
                <a:ea typeface="Arial" charset="0"/>
                <a:cs typeface="Times New Roman" charset="0"/>
              </a:rPr>
              <a:t>Clinicaltrials.gov</a:t>
            </a:r>
            <a:endParaRPr lang="en-US" altLang="en-US" sz="2400" b="0" dirty="0">
              <a:latin typeface="Arial" charset="0"/>
              <a:ea typeface="Arial" charset="0"/>
              <a:cs typeface="Times New Roman" charset="0"/>
            </a:endParaRPr>
          </a:p>
          <a:p>
            <a:r>
              <a:rPr lang="en-US" altLang="en-US" sz="2400" b="0" dirty="0">
                <a:latin typeface="Arial" charset="0"/>
                <a:ea typeface="Arial" charset="0"/>
                <a:cs typeface="Times New Roman" charset="0"/>
              </a:rPr>
              <a:t>Trial reported per guidelines, CONSORT</a:t>
            </a:r>
          </a:p>
          <a:p>
            <a:pPr marL="342900" lvl="1" indent="0">
              <a:buNone/>
            </a:pPr>
            <a:endParaRPr lang="en-US" altLang="en-US" sz="2400" b="0" dirty="0">
              <a:latin typeface="Arial" charset="0"/>
            </a:endParaRPr>
          </a:p>
          <a:p>
            <a:endParaRPr lang="en-US" sz="2400" b="0" dirty="0"/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D99FA4-D7CF-602C-0B04-0E8E23690BBF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954534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Autofit/>
          </a:bodyPr>
          <a:lstStyle/>
          <a:p>
            <a:r>
              <a:rPr lang="en-US" altLang="en-US" sz="2400" b="0" dirty="0">
                <a:latin typeface="Arial" charset="0"/>
                <a:ea typeface="Arial" charset="0"/>
                <a:cs typeface="Times New Roman" charset="0"/>
              </a:rPr>
              <a:t>Randomization</a:t>
            </a:r>
          </a:p>
          <a:p>
            <a:pPr lvl="1"/>
            <a:r>
              <a:rPr lang="en-US" altLang="en-US" sz="2400" b="0" dirty="0">
                <a:latin typeface="Arial" charset="0"/>
                <a:ea typeface="Arial" charset="0"/>
                <a:cs typeface="Times New Roman" charset="0"/>
              </a:rPr>
              <a:t>Computer generated by uninvolved individual </a:t>
            </a:r>
          </a:p>
          <a:p>
            <a:pPr lvl="1"/>
            <a:r>
              <a:rPr lang="en-US" altLang="en-US" sz="2400" b="0" dirty="0">
                <a:latin typeface="Arial" charset="0"/>
                <a:ea typeface="Arial" charset="0"/>
                <a:cs typeface="Times New Roman" charset="0"/>
              </a:rPr>
              <a:t>Allocation concealed (opaque covering)</a:t>
            </a:r>
          </a:p>
          <a:p>
            <a:pPr lvl="1"/>
            <a:r>
              <a:rPr lang="en-US" altLang="en-US" sz="2400" b="0" dirty="0">
                <a:latin typeface="Arial" charset="0"/>
                <a:ea typeface="Arial" charset="0"/>
                <a:cs typeface="Times New Roman" charset="0"/>
              </a:rPr>
              <a:t>Block size stated</a:t>
            </a:r>
          </a:p>
          <a:p>
            <a:r>
              <a:rPr lang="en-US" altLang="en-US" sz="2400" b="0" dirty="0">
                <a:latin typeface="Arial" charset="0"/>
                <a:ea typeface="Arial" charset="0"/>
                <a:cs typeface="Times New Roman" charset="0"/>
              </a:rPr>
              <a:t>Blinding</a:t>
            </a:r>
          </a:p>
          <a:p>
            <a:pPr lvl="1"/>
            <a:r>
              <a:rPr lang="en-US" altLang="en-US" sz="2400" b="0" dirty="0">
                <a:latin typeface="Arial" charset="0"/>
                <a:ea typeface="Arial" charset="0"/>
                <a:cs typeface="Times New Roman" charset="0"/>
              </a:rPr>
              <a:t>Patients, caregivers, investigators blinded</a:t>
            </a:r>
          </a:p>
          <a:p>
            <a:pPr lvl="1"/>
            <a:r>
              <a:rPr lang="en-US" altLang="en-US" sz="2400" b="0" dirty="0">
                <a:latin typeface="Arial" charset="0"/>
                <a:ea typeface="Arial" charset="0"/>
                <a:cs typeface="Times New Roman" charset="0"/>
              </a:rPr>
              <a:t>Method of blinding</a:t>
            </a:r>
            <a:endParaRPr lang="en-US" altLang="en-US" sz="2400" b="0" dirty="0">
              <a:latin typeface="Arial" charset="0"/>
              <a:ea typeface="Arial" charset="0"/>
              <a:cs typeface="Arial" charset="0"/>
            </a:endParaRPr>
          </a:p>
          <a:p>
            <a:pPr lvl="1"/>
            <a:endParaRPr lang="en-US" altLang="en-US" sz="2400" b="0" dirty="0">
              <a:latin typeface="Arial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8405C1-62A0-A823-CD02-B5246E30A900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14043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21237"/>
            <a:ext cx="7652347" cy="3328183"/>
          </a:xfrm>
        </p:spPr>
        <p:txBody>
          <a:bodyPr>
            <a:noAutofit/>
          </a:bodyPr>
          <a:lstStyle/>
          <a:p>
            <a:r>
              <a:rPr lang="en-US" altLang="en-US" sz="2400" b="0" dirty="0">
                <a:latin typeface="Arial" charset="0"/>
                <a:ea typeface="Arial" charset="0"/>
                <a:cs typeface="Times New Roman" charset="0"/>
              </a:rPr>
              <a:t>Population</a:t>
            </a:r>
          </a:p>
          <a:p>
            <a:pPr lvl="1"/>
            <a:r>
              <a:rPr lang="en-US" altLang="en-US" sz="2400" b="0" dirty="0">
                <a:latin typeface="Arial" charset="0"/>
                <a:ea typeface="Arial" charset="0"/>
                <a:cs typeface="Times New Roman" charset="0"/>
              </a:rPr>
              <a:t>Inclusion, exclusion criteria clearly stated</a:t>
            </a:r>
          </a:p>
          <a:p>
            <a:pPr lvl="1"/>
            <a:r>
              <a:rPr lang="en-US" altLang="en-US" sz="2400" b="0" dirty="0">
                <a:latin typeface="Arial" charset="0"/>
                <a:ea typeface="Arial" charset="0"/>
                <a:cs typeface="Times New Roman" charset="0"/>
              </a:rPr>
              <a:t>Consecutive patients enrolled</a:t>
            </a:r>
          </a:p>
          <a:p>
            <a:r>
              <a:rPr lang="en-US" altLang="en-US" sz="2400" b="0" dirty="0">
                <a:latin typeface="Arial" charset="0"/>
                <a:ea typeface="Arial" charset="0"/>
                <a:cs typeface="Times New Roman" charset="0"/>
              </a:rPr>
              <a:t>Intervention and Control</a:t>
            </a:r>
          </a:p>
          <a:p>
            <a:pPr lvl="1"/>
            <a:r>
              <a:rPr lang="en-US" altLang="en-US" sz="2400" b="0" dirty="0">
                <a:latin typeface="Arial" charset="0"/>
                <a:ea typeface="Arial" charset="0"/>
                <a:cs typeface="Times New Roman" charset="0"/>
              </a:rPr>
              <a:t>Characterized fully</a:t>
            </a:r>
          </a:p>
          <a:p>
            <a:pPr lvl="1"/>
            <a:r>
              <a:rPr lang="en-US" altLang="en-US" sz="2400" b="0" dirty="0">
                <a:latin typeface="Arial" charset="0"/>
                <a:ea typeface="Arial" charset="0"/>
                <a:cs typeface="Times New Roman" charset="0"/>
              </a:rPr>
              <a:t>Clinically appropriate</a:t>
            </a:r>
          </a:p>
          <a:p>
            <a:pPr lvl="2"/>
            <a:r>
              <a:rPr lang="en-US" altLang="en-US" sz="2400" b="0" dirty="0">
                <a:latin typeface="Arial" charset="0"/>
                <a:ea typeface="Arial" charset="0"/>
                <a:cs typeface="Times New Roman" charset="0"/>
              </a:rPr>
              <a:t>Simulate standard practice</a:t>
            </a:r>
          </a:p>
          <a:p>
            <a:pPr lvl="2"/>
            <a:r>
              <a:rPr lang="en-US" altLang="en-US" sz="2400" b="0" dirty="0">
                <a:latin typeface="Arial" charset="0"/>
                <a:ea typeface="Arial" charset="0"/>
                <a:cs typeface="Times New Roman" charset="0"/>
              </a:rPr>
              <a:t>Control is an acceptable standard of care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B63D90-CDDF-26BB-54A1-4A9CD4B5FBC9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553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692689" y="1448533"/>
            <a:ext cx="7652347" cy="231310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0" dirty="0"/>
              <a:t>Define key elements of study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 dirty="0"/>
              <a:t>Population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 dirty="0"/>
              <a:t>Intervention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 dirty="0"/>
              <a:t>Comparator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 dirty="0"/>
              <a:t>Outcome</a:t>
            </a:r>
          </a:p>
          <a:p>
            <a:pPr>
              <a:lnSpc>
                <a:spcPct val="90000"/>
              </a:lnSpc>
            </a:pPr>
            <a:r>
              <a:rPr lang="en-US" altLang="en-US" sz="2400" b="0" dirty="0"/>
              <a:t>State primary hypothesis</a:t>
            </a:r>
          </a:p>
          <a:p>
            <a:pPr lvl="1">
              <a:lnSpc>
                <a:spcPct val="90000"/>
              </a:lnSpc>
            </a:pPr>
            <a:r>
              <a:rPr lang="en-US" altLang="en-US" sz="2400" b="0" dirty="0"/>
              <a:t>Expected result for primary outcome in population</a:t>
            </a:r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b="1" dirty="0"/>
              <a:t>Randomized Clinical Trials</a:t>
            </a:r>
            <a:endParaRPr lang="el-G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2B4C17-3697-2F20-C3EC-D17DD60E94A7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4922189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altLang="en-US" sz="2400" b="0" dirty="0">
                <a:latin typeface="Arial" charset="0"/>
                <a:ea typeface="Arial" charset="0"/>
                <a:cs typeface="Times New Roman" charset="0"/>
              </a:rPr>
              <a:t>Primary and additional outcomes defined</a:t>
            </a:r>
          </a:p>
          <a:p>
            <a:pPr lvl="1"/>
            <a:r>
              <a:rPr lang="en-US" altLang="en-US" sz="2400" b="0" dirty="0">
                <a:latin typeface="Arial" charset="0"/>
                <a:ea typeface="Arial" charset="0"/>
                <a:cs typeface="Times New Roman" charset="0"/>
              </a:rPr>
              <a:t>Clinically relevant </a:t>
            </a:r>
          </a:p>
          <a:p>
            <a:pPr lvl="1"/>
            <a:r>
              <a:rPr lang="en-US" altLang="en-US" sz="2400" b="0" dirty="0">
                <a:latin typeface="Arial" charset="0"/>
                <a:ea typeface="Arial" charset="0"/>
                <a:cs typeface="Times New Roman" charset="0"/>
              </a:rPr>
              <a:t>Appropriately measured</a:t>
            </a:r>
          </a:p>
          <a:p>
            <a:r>
              <a:rPr lang="en-US" altLang="en-US" sz="2400" b="0" dirty="0">
                <a:latin typeface="Arial" charset="0"/>
                <a:ea typeface="Arial" charset="0"/>
                <a:cs typeface="Times New Roman" charset="0"/>
              </a:rPr>
              <a:t>Sample size assumptions, calculation</a:t>
            </a:r>
            <a:endParaRPr lang="en-US" altLang="en-US" sz="2400" b="0" dirty="0">
              <a:latin typeface="Arial" charset="0"/>
              <a:cs typeface="Times New Roman" charset="0"/>
            </a:endParaRPr>
          </a:p>
          <a:p>
            <a:pPr lvl="1"/>
            <a:r>
              <a:rPr lang="en-US" altLang="en-US" sz="2400" b="0" dirty="0">
                <a:latin typeface="Arial" charset="0"/>
                <a:cs typeface="Times New Roman" charset="0"/>
              </a:rPr>
              <a:t>Superiority vs. non-inferiority study</a:t>
            </a:r>
          </a:p>
          <a:p>
            <a:pPr lvl="1"/>
            <a:r>
              <a:rPr lang="en-US" altLang="en-US" sz="2400" b="0" dirty="0">
                <a:latin typeface="Arial" charset="0"/>
                <a:cs typeface="Times New Roman" charset="0"/>
              </a:rPr>
              <a:t>Assumptions reasonable</a:t>
            </a:r>
            <a:endParaRPr lang="en-US" altLang="en-US" sz="2400" b="0" dirty="0">
              <a:latin typeface="Arial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33E04F-40C6-D8B8-572A-A01C796BF237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790534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Autofit/>
          </a:bodyPr>
          <a:lstStyle/>
          <a:p>
            <a:r>
              <a:rPr lang="en-US" altLang="en-US" sz="2400" b="0" dirty="0">
                <a:latin typeface="Arial" charset="0"/>
                <a:ea typeface="Arial" charset="0"/>
                <a:cs typeface="Times New Roman" charset="0"/>
              </a:rPr>
              <a:t>Population</a:t>
            </a:r>
          </a:p>
          <a:p>
            <a:pPr lvl="1"/>
            <a:r>
              <a:rPr lang="en-US" altLang="en-US" sz="2400" b="0" dirty="0">
                <a:latin typeface="Arial" charset="0"/>
                <a:ea typeface="Arial" charset="0"/>
                <a:cs typeface="Times New Roman" charset="0"/>
              </a:rPr>
              <a:t>ITT vs. per-protocol</a:t>
            </a:r>
          </a:p>
          <a:p>
            <a:pPr lvl="1"/>
            <a:r>
              <a:rPr lang="en-US" altLang="en-US" sz="2400" b="0" dirty="0">
                <a:latin typeface="Arial" charset="0"/>
                <a:ea typeface="Arial" charset="0"/>
                <a:cs typeface="Times New Roman" charset="0"/>
              </a:rPr>
              <a:t>Full accounting of subjects </a:t>
            </a:r>
          </a:p>
          <a:p>
            <a:r>
              <a:rPr lang="en-US" altLang="en-US" sz="2400" b="0" dirty="0">
                <a:latin typeface="Arial" charset="0"/>
                <a:ea typeface="Arial" charset="0"/>
                <a:cs typeface="Times New Roman" charset="0"/>
              </a:rPr>
              <a:t>Primary and additional analyses</a:t>
            </a:r>
          </a:p>
          <a:p>
            <a:pPr lvl="1"/>
            <a:r>
              <a:rPr lang="en-US" altLang="en-US" sz="2400" b="0" dirty="0">
                <a:latin typeface="Arial" charset="0"/>
                <a:ea typeface="Arial" charset="0"/>
                <a:cs typeface="Times New Roman" charset="0"/>
              </a:rPr>
              <a:t>Predefined analyses presented</a:t>
            </a:r>
          </a:p>
          <a:p>
            <a:pPr lvl="1"/>
            <a:r>
              <a:rPr lang="en-US" altLang="en-US" sz="2400" b="0" dirty="0">
                <a:latin typeface="Arial" charset="0"/>
                <a:ea typeface="Arial" charset="0"/>
                <a:cs typeface="Times New Roman" charset="0"/>
              </a:rPr>
              <a:t>Post hoc analyses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CC8102-546F-4360-A986-11FFF76B4D7B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397207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380293"/>
            <a:ext cx="7652347" cy="3328183"/>
          </a:xfrm>
        </p:spPr>
        <p:txBody>
          <a:bodyPr>
            <a:noAutofit/>
          </a:bodyPr>
          <a:lstStyle/>
          <a:p>
            <a:r>
              <a:rPr lang="en-US" altLang="en-US" sz="2400" b="0" dirty="0">
                <a:latin typeface="Arial" charset="0"/>
                <a:ea typeface="Arial" charset="0"/>
                <a:cs typeface="Times New Roman" charset="0"/>
              </a:rPr>
              <a:t>Do results support conclusions</a:t>
            </a:r>
          </a:p>
          <a:p>
            <a:r>
              <a:rPr lang="en-US" altLang="en-US" sz="2400" b="0" dirty="0">
                <a:latin typeface="Arial" charset="0"/>
                <a:cs typeface="Times New Roman" charset="0"/>
              </a:rPr>
              <a:t>Limitations discussed</a:t>
            </a:r>
          </a:p>
          <a:p>
            <a:pPr lvl="1"/>
            <a:r>
              <a:rPr lang="en-US" altLang="en-US" sz="2400" b="0" dirty="0">
                <a:latin typeface="Arial" charset="0"/>
                <a:cs typeface="Times New Roman" charset="0"/>
              </a:rPr>
              <a:t>Potential sources of bias</a:t>
            </a:r>
          </a:p>
          <a:p>
            <a:pPr lvl="1"/>
            <a:r>
              <a:rPr lang="en-US" altLang="en-US" sz="2400" b="0" dirty="0">
                <a:latin typeface="Arial" charset="0"/>
                <a:cs typeface="Times New Roman" charset="0"/>
              </a:rPr>
              <a:t>Magnitude and precision of results</a:t>
            </a:r>
          </a:p>
          <a:p>
            <a:pPr lvl="1"/>
            <a:r>
              <a:rPr lang="en-US" altLang="en-US" sz="2400" b="0" dirty="0">
                <a:latin typeface="Arial" charset="0"/>
                <a:cs typeface="Times New Roman" charset="0"/>
              </a:rPr>
              <a:t>Generalizability</a:t>
            </a:r>
          </a:p>
          <a:p>
            <a:r>
              <a:rPr lang="en-US" altLang="en-US" sz="2400" b="0" dirty="0">
                <a:latin typeface="Arial" charset="0"/>
                <a:cs typeface="Times New Roman" charset="0"/>
              </a:rPr>
              <a:t>Results placed in context</a:t>
            </a:r>
          </a:p>
          <a:p>
            <a:pPr lvl="1"/>
            <a:r>
              <a:rPr lang="en-US" altLang="en-US" sz="2400" b="0" dirty="0">
                <a:latin typeface="Arial" charset="0"/>
                <a:cs typeface="Times New Roman" charset="0"/>
              </a:rPr>
              <a:t>Outcomes not studied, e.g., cost, availability,</a:t>
            </a:r>
          </a:p>
          <a:p>
            <a:pPr lvl="1"/>
            <a:r>
              <a:rPr lang="en-US" altLang="en-US" sz="2400" b="0" dirty="0">
                <a:latin typeface="Arial" charset="0"/>
                <a:cs typeface="Times New Roman" charset="0"/>
              </a:rPr>
              <a:t>Consider relevant evidence outside study</a:t>
            </a:r>
          </a:p>
          <a:p>
            <a:pPr lvl="1"/>
            <a:endParaRPr lang="en-US" altLang="en-US" sz="2400" b="0" dirty="0">
              <a:latin typeface="Arial" charset="0"/>
              <a:cs typeface="Times New Roman" charset="0"/>
            </a:endParaRPr>
          </a:p>
          <a:p>
            <a:pPr lvl="1"/>
            <a:endParaRPr lang="en-US" altLang="en-US" sz="2400" b="0" dirty="0">
              <a:latin typeface="Arial" charset="0"/>
            </a:endParaRP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689" y="849637"/>
            <a:ext cx="7824373" cy="542611"/>
          </a:xfrm>
        </p:spPr>
        <p:txBody>
          <a:bodyPr>
            <a:normAutofit/>
          </a:bodyPr>
          <a:lstStyle/>
          <a:p>
            <a:r>
              <a:rPr lang="en-US" sz="3200" dirty="0"/>
              <a:t>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32F5B-D72E-9D4F-D248-A9170B4A335A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135703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85875" y="2000250"/>
            <a:ext cx="6572250" cy="857250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en-US" b="1" dirty="0">
                <a:latin typeface="Arial" charset="0"/>
              </a:rPr>
              <a:t>WHY NOT DO RCT?</a:t>
            </a:r>
            <a:endParaRPr lang="en-US" altLang="en-US" b="1" dirty="0">
              <a:solidFill>
                <a:srgbClr val="FF33CC"/>
              </a:solidFill>
              <a:latin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2A56B4-CB16-312A-A64A-7F0C4967B920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19473949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712D301-5743-A32C-E582-45A8D2359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50" y="165100"/>
            <a:ext cx="3746500" cy="4813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C29203-7BF7-CA84-639E-F3ABC0C0D4C0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938426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779A6D-3B9D-652D-2317-CDA7FBD3A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74" y="749452"/>
            <a:ext cx="3038367" cy="33925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D2A629-A979-3B04-AA6F-B5CD70DC8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0973" y="775664"/>
            <a:ext cx="2926525" cy="27401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A93E33-DD42-09A5-41B1-F06087EED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7540" y="3491800"/>
            <a:ext cx="2945166" cy="7456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C87CEF-5858-27ED-4B59-50AB408022EA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444553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EF8BF7-0137-C11E-94C7-F000596C4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1" y="844951"/>
            <a:ext cx="7166898" cy="35265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EBCA0B-9134-1144-F8FE-30A0F2FD3E3B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242599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Autofit/>
          </a:bodyPr>
          <a:lstStyle/>
          <a:p>
            <a:pPr>
              <a:lnSpc>
                <a:spcPct val="105000"/>
              </a:lnSpc>
            </a:pPr>
            <a:r>
              <a:rPr lang="en-US" altLang="ja-JP" sz="2400" b="0" dirty="0">
                <a:latin typeface="Arial" charset="0"/>
                <a:ea typeface="MS PGothic" charset="-128"/>
              </a:rPr>
              <a:t>Not ethical/possible to assign intervention</a:t>
            </a:r>
          </a:p>
          <a:p>
            <a:pPr lvl="1">
              <a:lnSpc>
                <a:spcPct val="105000"/>
              </a:lnSpc>
            </a:pPr>
            <a:r>
              <a:rPr lang="en-US" altLang="ja-JP" sz="2400" b="0" dirty="0">
                <a:latin typeface="Arial" charset="0"/>
                <a:ea typeface="MS PGothic" charset="-128"/>
              </a:rPr>
              <a:t>Cigarette smoking and lung cancer</a:t>
            </a:r>
          </a:p>
          <a:p>
            <a:pPr lvl="1">
              <a:lnSpc>
                <a:spcPct val="105000"/>
              </a:lnSpc>
            </a:pPr>
            <a:r>
              <a:rPr lang="en-US" altLang="ja-JP" sz="2400" b="0" dirty="0">
                <a:latin typeface="Arial" charset="0"/>
                <a:ea typeface="MS PGothic" charset="-128"/>
              </a:rPr>
              <a:t>H. pylori infection and ulcers</a:t>
            </a:r>
          </a:p>
          <a:p>
            <a:pPr>
              <a:lnSpc>
                <a:spcPct val="105000"/>
              </a:lnSpc>
            </a:pPr>
            <a:r>
              <a:rPr lang="en-US" altLang="ja-JP" sz="2400" b="0" dirty="0">
                <a:latin typeface="Arial" charset="0"/>
                <a:ea typeface="MS PGothic" charset="-128"/>
              </a:rPr>
              <a:t>Impractically large sample size</a:t>
            </a:r>
          </a:p>
          <a:p>
            <a:pPr lvl="1">
              <a:lnSpc>
                <a:spcPct val="105000"/>
              </a:lnSpc>
            </a:pPr>
            <a:r>
              <a:rPr lang="en-US" altLang="ja-JP" sz="2400" b="0" dirty="0">
                <a:latin typeface="Arial" charset="0"/>
                <a:ea typeface="MS PGothic" charset="-128"/>
              </a:rPr>
              <a:t>Very low-incidence event, </a:t>
            </a:r>
            <a:r>
              <a:rPr lang="en-US" altLang="ja-JP" sz="2400" b="0" dirty="0" err="1">
                <a:latin typeface="Arial" charset="0"/>
                <a:ea typeface="MS PGothic" charset="-128"/>
              </a:rPr>
              <a:t>eg</a:t>
            </a:r>
            <a:r>
              <a:rPr lang="en-US" altLang="ja-JP" sz="2400" b="0" dirty="0">
                <a:latin typeface="Arial" charset="0"/>
                <a:ea typeface="MS PGothic" charset="-128"/>
              </a:rPr>
              <a:t>, rare side effect</a:t>
            </a:r>
          </a:p>
          <a:p>
            <a:pPr>
              <a:lnSpc>
                <a:spcPct val="105000"/>
              </a:lnSpc>
            </a:pPr>
            <a:r>
              <a:rPr lang="en-US" altLang="ja-JP" sz="2400" b="0" dirty="0">
                <a:latin typeface="Arial" charset="0"/>
                <a:ea typeface="MS PGothic" charset="-128"/>
              </a:rPr>
              <a:t>Impractically long duration </a:t>
            </a:r>
          </a:p>
          <a:p>
            <a:pPr lvl="1">
              <a:lnSpc>
                <a:spcPct val="105000"/>
              </a:lnSpc>
            </a:pPr>
            <a:r>
              <a:rPr lang="en-US" altLang="ja-JP" sz="2400" b="0" dirty="0">
                <a:latin typeface="Arial" charset="0"/>
                <a:ea typeface="MS PGothic" charset="-128"/>
              </a:rPr>
              <a:t>Outcome requires years to develop, </a:t>
            </a:r>
            <a:r>
              <a:rPr lang="en-US" altLang="ja-JP" sz="2400" b="0" dirty="0" err="1">
                <a:latin typeface="Arial" charset="0"/>
                <a:ea typeface="MS PGothic" charset="-128"/>
              </a:rPr>
              <a:t>eg</a:t>
            </a:r>
            <a:r>
              <a:rPr lang="en-US" altLang="ja-JP" sz="2400" b="0" dirty="0">
                <a:latin typeface="Arial" charset="0"/>
                <a:ea typeface="MS PGothic" charset="-128"/>
              </a:rPr>
              <a:t>, cancer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Not Ethical or Practical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49C235-FF58-A18A-4C1B-DD222B0FD308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20689876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380293"/>
            <a:ext cx="7652347" cy="3328183"/>
          </a:xfrm>
        </p:spPr>
        <p:txBody>
          <a:bodyPr>
            <a:noAutofit/>
          </a:bodyPr>
          <a:lstStyle/>
          <a:p>
            <a:r>
              <a:rPr lang="en-US" altLang="en-US" sz="2400" b="0" dirty="0">
                <a:latin typeface="Arial" charset="0"/>
                <a:ea typeface="Arial" charset="0"/>
                <a:cs typeface="Times New Roman" charset="0"/>
              </a:rPr>
              <a:t>Medicine is different than other natural sciences in elevating the RCT to gold standard</a:t>
            </a:r>
          </a:p>
          <a:p>
            <a:r>
              <a:rPr lang="en-US" altLang="en-US" sz="2400" b="0" dirty="0">
                <a:latin typeface="Arial" charset="0"/>
                <a:cs typeface="Times New Roman" charset="0"/>
              </a:rPr>
              <a:t>If you can directly measure the outcomes and all the relevant variables, then you do not need an RCT to control for noise (“unmeasured confounding”)</a:t>
            </a:r>
          </a:p>
          <a:p>
            <a:r>
              <a:rPr lang="en-US" altLang="en-US" sz="2400" b="0" dirty="0">
                <a:latin typeface="Arial" charset="0"/>
                <a:cs typeface="Times New Roman" charset="0"/>
              </a:rPr>
              <a:t>This is true for engineering</a:t>
            </a:r>
          </a:p>
          <a:p>
            <a:pPr lvl="1"/>
            <a:r>
              <a:rPr lang="en-US" altLang="en-US" sz="2400" b="0" dirty="0">
                <a:latin typeface="Arial" charset="0"/>
                <a:cs typeface="Times New Roman" charset="0"/>
              </a:rPr>
              <a:t>You do not need an RCT to prove a new </a:t>
            </a:r>
            <a:r>
              <a:rPr lang="en-US" altLang="en-US" sz="2400" b="0" dirty="0" err="1">
                <a:latin typeface="Arial" charset="0"/>
                <a:cs typeface="Times New Roman" charset="0"/>
              </a:rPr>
              <a:t>Iphone</a:t>
            </a:r>
            <a:r>
              <a:rPr lang="en-US" altLang="en-US" sz="2400" b="0" dirty="0">
                <a:latin typeface="Arial" charset="0"/>
                <a:cs typeface="Times New Roman" charset="0"/>
              </a:rPr>
              <a:t> performs faster and better than an old </a:t>
            </a:r>
            <a:r>
              <a:rPr lang="en-US" altLang="en-US" sz="2400" b="0" dirty="0" err="1">
                <a:latin typeface="Arial" charset="0"/>
                <a:cs typeface="Times New Roman" charset="0"/>
              </a:rPr>
              <a:t>Iphone</a:t>
            </a:r>
            <a:endParaRPr lang="en-US" altLang="en-US" sz="2400" b="0" dirty="0">
              <a:latin typeface="Arial" charset="0"/>
              <a:cs typeface="Times New Roman" charset="0"/>
            </a:endParaRPr>
          </a:p>
          <a:p>
            <a:pPr lvl="1"/>
            <a:endParaRPr lang="en-US" altLang="en-US" sz="2400" b="0" dirty="0">
              <a:latin typeface="Arial" charset="0"/>
              <a:cs typeface="Times New Roman" charset="0"/>
            </a:endParaRPr>
          </a:p>
          <a:p>
            <a:pPr lvl="1"/>
            <a:endParaRPr lang="en-US" altLang="en-US" sz="2400" b="0" dirty="0">
              <a:latin typeface="Arial" charset="0"/>
            </a:endParaRP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689" y="849637"/>
            <a:ext cx="7824373" cy="542611"/>
          </a:xfrm>
        </p:spPr>
        <p:txBody>
          <a:bodyPr>
            <a:normAutofit/>
          </a:bodyPr>
          <a:lstStyle/>
          <a:p>
            <a:r>
              <a:rPr lang="en-US" sz="3200" dirty="0"/>
              <a:t>More than One Way to Find “Truth”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C1369-1203-AB01-2269-92FE5D89DF4D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68865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380293"/>
            <a:ext cx="7652347" cy="3328183"/>
          </a:xfrm>
        </p:spPr>
        <p:txBody>
          <a:bodyPr>
            <a:noAutofit/>
          </a:bodyPr>
          <a:lstStyle/>
          <a:p>
            <a:r>
              <a:rPr lang="en-US" altLang="en-US" sz="2400" b="0" dirty="0">
                <a:latin typeface="Arial" charset="0"/>
                <a:cs typeface="Times New Roman" charset="0"/>
              </a:rPr>
              <a:t>Design involves</a:t>
            </a:r>
          </a:p>
          <a:p>
            <a:pPr lvl="1"/>
            <a:r>
              <a:rPr lang="en-US" altLang="en-US" sz="2400" b="0" dirty="0">
                <a:latin typeface="Arial" charset="0"/>
                <a:cs typeface="Times New Roman" charset="0"/>
              </a:rPr>
              <a:t>High quality numeric models</a:t>
            </a:r>
          </a:p>
          <a:p>
            <a:pPr lvl="1"/>
            <a:r>
              <a:rPr lang="en-US" altLang="en-US" sz="2400" b="0" dirty="0">
                <a:latin typeface="Arial" charset="0"/>
                <a:cs typeface="Times New Roman" charset="0"/>
              </a:rPr>
              <a:t>Scale testing</a:t>
            </a:r>
          </a:p>
          <a:p>
            <a:pPr lvl="1"/>
            <a:r>
              <a:rPr lang="en-US" altLang="en-US" sz="2400" b="0" dirty="0">
                <a:latin typeface="Arial" charset="0"/>
                <a:cs typeface="Times New Roman" charset="0"/>
              </a:rPr>
              <a:t>Full-scale testing</a:t>
            </a:r>
          </a:p>
          <a:p>
            <a:pPr lvl="1"/>
            <a:r>
              <a:rPr lang="en-US" altLang="en-US" sz="2400" b="0" dirty="0">
                <a:latin typeface="Arial" charset="0"/>
                <a:cs typeface="Times New Roman" charset="0"/>
              </a:rPr>
              <a:t>Certification testing with live parachute trials, involving real people</a:t>
            </a:r>
          </a:p>
          <a:p>
            <a:r>
              <a:rPr lang="en-US" altLang="en-US" sz="2400" b="0" dirty="0">
                <a:latin typeface="Arial" charset="0"/>
                <a:cs typeface="Times New Roman" charset="0"/>
              </a:rPr>
              <a:t>Initial simulation, then physical design, with parameters measured with </a:t>
            </a:r>
            <a:r>
              <a:rPr lang="en-US" altLang="en-US" sz="2400" b="0">
                <a:latin typeface="Arial" charset="0"/>
                <a:cs typeface="Times New Roman" charset="0"/>
              </a:rPr>
              <a:t>high accuracy</a:t>
            </a:r>
            <a:endParaRPr lang="en-US" altLang="en-US" sz="2400" b="0" dirty="0">
              <a:latin typeface="Arial" charset="0"/>
            </a:endParaRP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689" y="849637"/>
            <a:ext cx="7824373" cy="542611"/>
          </a:xfrm>
        </p:spPr>
        <p:txBody>
          <a:bodyPr>
            <a:normAutofit/>
          </a:bodyPr>
          <a:lstStyle/>
          <a:p>
            <a:r>
              <a:rPr lang="en-US" sz="3200" dirty="0"/>
              <a:t>Parachute Example Again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CCDB9-E3BB-E5EC-CBDD-5105E8674282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5077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CE5D-1EC7-A21E-E547-CD572E802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STUDY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CF0C9-D086-C74F-249D-23498EAA8FF1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3255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 lnSpcReduction="10000"/>
          </a:bodyPr>
          <a:lstStyle/>
          <a:p>
            <a:r>
              <a:rPr lang="en-US" sz="2400" b="0" dirty="0"/>
              <a:t>Generate sequence of allocation</a:t>
            </a:r>
          </a:p>
          <a:p>
            <a:pPr lvl="1"/>
            <a:r>
              <a:rPr lang="en-US" sz="2400" b="0" dirty="0"/>
              <a:t>Computer generated random numbers table</a:t>
            </a:r>
          </a:p>
          <a:p>
            <a:pPr lvl="1"/>
            <a:r>
              <a:rPr lang="en-US" sz="2400" b="0" dirty="0"/>
              <a:t>Randomize in blocks</a:t>
            </a:r>
          </a:p>
          <a:p>
            <a:r>
              <a:rPr lang="en-US" sz="2400" b="0" dirty="0"/>
              <a:t>Concealed allocation</a:t>
            </a:r>
          </a:p>
          <a:p>
            <a:pPr lvl="1"/>
            <a:r>
              <a:rPr lang="en-US" sz="2400" b="0" dirty="0"/>
              <a:t>When obtaining informed consent to enroll a patient, investigator does not know if patient will get new treatment or control</a:t>
            </a:r>
          </a:p>
          <a:p>
            <a:r>
              <a:rPr lang="en-US" sz="2400" b="0" dirty="0"/>
              <a:t>Non-manipulable allocation schedule, e.g. off-site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Randomization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F89EA4-CB58-019B-2387-B35A418C875D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86179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457200"/>
            <a:ext cx="6908800" cy="857250"/>
          </a:xfrm>
        </p:spPr>
        <p:txBody>
          <a:bodyPr anchor="t">
            <a:normAutofit/>
          </a:bodyPr>
          <a:lstStyle/>
          <a:p>
            <a:r>
              <a:rPr lang="en-US" altLang="en-US" b="1" dirty="0"/>
              <a:t>Concealed Allocation</a:t>
            </a:r>
            <a:endParaRPr lang="el-GR" altLang="en-US" b="1" dirty="0"/>
          </a:p>
        </p:txBody>
      </p:sp>
      <p:graphicFrame>
        <p:nvGraphicFramePr>
          <p:cNvPr id="948239" name="Rectangle 3">
            <a:extLst>
              <a:ext uri="{FF2B5EF4-FFF2-40B4-BE49-F238E27FC236}">
                <a16:creationId xmlns:a16="http://schemas.microsoft.com/office/drawing/2014/main" id="{DA6FD27B-CBE9-6D50-47E8-BC3DD68E11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3878002"/>
              </p:ext>
            </p:extLst>
          </p:nvPr>
        </p:nvGraphicFramePr>
        <p:xfrm>
          <a:off x="1117600" y="1485900"/>
          <a:ext cx="6908800" cy="308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11AC512-43CB-85D2-A3AD-CA3352D5426E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0343114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17600" y="457200"/>
            <a:ext cx="6908800" cy="857250"/>
          </a:xfrm>
        </p:spPr>
        <p:txBody>
          <a:bodyPr anchor="t">
            <a:normAutofit/>
          </a:bodyPr>
          <a:lstStyle/>
          <a:p>
            <a:r>
              <a:rPr lang="en-US" altLang="en-US" b="1" dirty="0"/>
              <a:t>Concealed Allocation</a:t>
            </a:r>
            <a:endParaRPr lang="el-GR" altLang="en-US" b="1" dirty="0"/>
          </a:p>
        </p:txBody>
      </p:sp>
      <p:graphicFrame>
        <p:nvGraphicFramePr>
          <p:cNvPr id="948239" name="Rectangle 3">
            <a:extLst>
              <a:ext uri="{FF2B5EF4-FFF2-40B4-BE49-F238E27FC236}">
                <a16:creationId xmlns:a16="http://schemas.microsoft.com/office/drawing/2014/main" id="{DA6FD27B-CBE9-6D50-47E8-BC3DD68E11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4311085"/>
              </p:ext>
            </p:extLst>
          </p:nvPr>
        </p:nvGraphicFramePr>
        <p:xfrm>
          <a:off x="1117600" y="1485900"/>
          <a:ext cx="6908800" cy="308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2B03F8E-0095-941E-7494-903BE083BF78}"/>
              </a:ext>
            </a:extLst>
          </p:cNvPr>
          <p:cNvSpPr txBox="1"/>
          <p:nvPr/>
        </p:nvSpPr>
        <p:spPr>
          <a:xfrm>
            <a:off x="6785113" y="4897279"/>
            <a:ext cx="47177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9281062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WCM_Template_Masterbrand PPT_White">
  <a:themeElements>
    <a:clrScheme name="Custom 4">
      <a:dk1>
        <a:srgbClr val="2D2E2D"/>
      </a:dk1>
      <a:lt1>
        <a:srgbClr val="FFFFFF"/>
      </a:lt1>
      <a:dk2>
        <a:srgbClr val="B31B1B"/>
      </a:dk2>
      <a:lt2>
        <a:srgbClr val="EFEEED"/>
      </a:lt2>
      <a:accent1>
        <a:srgbClr val="B31B1B"/>
      </a:accent1>
      <a:accent2>
        <a:srgbClr val="C23019"/>
      </a:accent2>
      <a:accent3>
        <a:srgbClr val="E87722"/>
      </a:accent3>
      <a:accent4>
        <a:srgbClr val="FEBD22"/>
      </a:accent4>
      <a:accent5>
        <a:srgbClr val="8D8E8D"/>
      </a:accent5>
      <a:accent6>
        <a:srgbClr val="CECFCD"/>
      </a:accent6>
      <a:hlink>
        <a:srgbClr val="272727"/>
      </a:hlink>
      <a:folHlink>
        <a:srgbClr val="2727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MBAMS Program Theme">
      <a:dk1>
        <a:srgbClr val="000000"/>
      </a:dk1>
      <a:lt1>
        <a:srgbClr val="FFFFFF"/>
      </a:lt1>
      <a:dk2>
        <a:srgbClr val="B31B1B"/>
      </a:dk2>
      <a:lt2>
        <a:srgbClr val="DDDDDD"/>
      </a:lt2>
      <a:accent1>
        <a:srgbClr val="555555"/>
      </a:accent1>
      <a:accent2>
        <a:srgbClr val="E87722"/>
      </a:accent2>
      <a:accent3>
        <a:srgbClr val="609588"/>
      </a:accent3>
      <a:accent4>
        <a:srgbClr val="69BFC6"/>
      </a:accent4>
      <a:accent5>
        <a:srgbClr val="FFC72C"/>
      </a:accent5>
      <a:accent6>
        <a:srgbClr val="BED12A"/>
      </a:accent6>
      <a:hlink>
        <a:srgbClr val="B31B1B"/>
      </a:hlink>
      <a:folHlink>
        <a:srgbClr val="E8772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WCM_Template_Masterbrand PPT_White</Template>
  <TotalTime>3807</TotalTime>
  <Words>2718</Words>
  <Application>Microsoft Macintosh PowerPoint</Application>
  <PresentationFormat>On-screen Show (16:9)</PresentationFormat>
  <Paragraphs>441</Paragraphs>
  <Slides>59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8" baseType="lpstr">
      <vt:lpstr>Arial</vt:lpstr>
      <vt:lpstr>Calibri</vt:lpstr>
      <vt:lpstr>Cambria</vt:lpstr>
      <vt:lpstr>Courier New</vt:lpstr>
      <vt:lpstr>Helvetica</vt:lpstr>
      <vt:lpstr>Lucida Grande</vt:lpstr>
      <vt:lpstr>Segoe UI</vt:lpstr>
      <vt:lpstr>WCM_Template_Masterbrand PPT_White</vt:lpstr>
      <vt:lpstr>Office Theme</vt:lpstr>
      <vt:lpstr>PowerPoint Presentation</vt:lpstr>
      <vt:lpstr>PowerPoint Presentation</vt:lpstr>
      <vt:lpstr>Hierarchy of Evidence</vt:lpstr>
      <vt:lpstr>Randomized Clinical Trials</vt:lpstr>
      <vt:lpstr>Randomized Clinical Trials</vt:lpstr>
      <vt:lpstr>STUDY DESIGN</vt:lpstr>
      <vt:lpstr>Randomization</vt:lpstr>
      <vt:lpstr>Concealed Allocation</vt:lpstr>
      <vt:lpstr>Concealed Allocation</vt:lpstr>
      <vt:lpstr>Stratification</vt:lpstr>
      <vt:lpstr>Randomization “Blocks”</vt:lpstr>
      <vt:lpstr>Blinding</vt:lpstr>
      <vt:lpstr>Blinding</vt:lpstr>
      <vt:lpstr>Patient Population</vt:lpstr>
      <vt:lpstr>Choosing Control Intervention</vt:lpstr>
      <vt:lpstr>Primary vs. Additional Endpoints</vt:lpstr>
      <vt:lpstr>Surrogate vs. Clinically Meaningful </vt:lpstr>
      <vt:lpstr>Sample Size Based on Endpoints</vt:lpstr>
      <vt:lpstr>Feasible Sample Size</vt:lpstr>
      <vt:lpstr>Non-Inferiority Study</vt:lpstr>
      <vt:lpstr>Recruitment and Retention</vt:lpstr>
      <vt:lpstr>Follow Up of Patients</vt:lpstr>
      <vt:lpstr>STUDY ANALYSIS</vt:lpstr>
      <vt:lpstr>Which Patients to Study?</vt:lpstr>
      <vt:lpstr>New Surgery to Stop Gastric Bleeding?</vt:lpstr>
      <vt:lpstr>Whom to Include in Analysis?</vt:lpstr>
      <vt:lpstr>Superiority Study</vt:lpstr>
      <vt:lpstr>Non-Inferiority Study</vt:lpstr>
      <vt:lpstr>Define Analysis Before Enrollment</vt:lpstr>
      <vt:lpstr>Is Difference Due to Chance?</vt:lpstr>
      <vt:lpstr>PowerPoint Presentation</vt:lpstr>
      <vt:lpstr>PowerPoint Presentation</vt:lpstr>
      <vt:lpstr>Subgroup Analysis</vt:lpstr>
      <vt:lpstr>DATA SAFETY  MONITORING BOARD</vt:lpstr>
      <vt:lpstr>Data Safety Monitoring Board</vt:lpstr>
      <vt:lpstr>Data Safety Monitoring Board</vt:lpstr>
      <vt:lpstr>Interim Analysis</vt:lpstr>
      <vt:lpstr>Stopping Study</vt:lpstr>
      <vt:lpstr>TRIAL REGISTRATION</vt:lpstr>
      <vt:lpstr>Trial Registration</vt:lpstr>
      <vt:lpstr>What is a Clinical Trial?</vt:lpstr>
      <vt:lpstr>Obligation to Register</vt:lpstr>
      <vt:lpstr>TRIAL REPORTING</vt:lpstr>
      <vt:lpstr>CONSORT Guidelines on Reporting </vt:lpstr>
      <vt:lpstr>PowerPoint Presentation</vt:lpstr>
      <vt:lpstr>TRIAL ASSESSMENT</vt:lpstr>
      <vt:lpstr>General</vt:lpstr>
      <vt:lpstr>Design</vt:lpstr>
      <vt:lpstr>Design</vt:lpstr>
      <vt:lpstr>Design</vt:lpstr>
      <vt:lpstr>Analysis</vt:lpstr>
      <vt:lpstr>Conclusions</vt:lpstr>
      <vt:lpstr>WHY NOT DO RCT?</vt:lpstr>
      <vt:lpstr>PowerPoint Presentation</vt:lpstr>
      <vt:lpstr>PowerPoint Presentation</vt:lpstr>
      <vt:lpstr>PowerPoint Presentation</vt:lpstr>
      <vt:lpstr>Not Ethical or Practical</vt:lpstr>
      <vt:lpstr>More than One Way to Find “Truth”</vt:lpstr>
      <vt:lpstr>Parachute Example Again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 Title </dc:title>
  <dc:creator>Lisa Grey</dc:creator>
  <cp:lastModifiedBy>Jay Varma</cp:lastModifiedBy>
  <cp:revision>53</cp:revision>
  <cp:lastPrinted>2021-05-20T21:11:53Z</cp:lastPrinted>
  <dcterms:created xsi:type="dcterms:W3CDTF">2021-05-17T14:32:27Z</dcterms:created>
  <dcterms:modified xsi:type="dcterms:W3CDTF">2025-06-02T21:18:40Z</dcterms:modified>
</cp:coreProperties>
</file>