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charts/chart7.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handoutMasterIdLst>
    <p:handoutMasterId r:id="rId58"/>
  </p:handoutMasterIdLst>
  <p:sldIdLst>
    <p:sldId id="275" r:id="rId2"/>
    <p:sldId id="1119" r:id="rId3"/>
    <p:sldId id="452" r:id="rId4"/>
    <p:sldId id="1145" r:id="rId5"/>
    <p:sldId id="1144" r:id="rId6"/>
    <p:sldId id="1120" r:id="rId7"/>
    <p:sldId id="1121" r:id="rId8"/>
    <p:sldId id="390" r:id="rId9"/>
    <p:sldId id="440" r:id="rId10"/>
    <p:sldId id="1122" r:id="rId11"/>
    <p:sldId id="460" r:id="rId12"/>
    <p:sldId id="461" r:id="rId13"/>
    <p:sldId id="1124" r:id="rId14"/>
    <p:sldId id="1123" r:id="rId15"/>
    <p:sldId id="1126" r:id="rId16"/>
    <p:sldId id="1127" r:id="rId17"/>
    <p:sldId id="1128" r:id="rId18"/>
    <p:sldId id="1129" r:id="rId19"/>
    <p:sldId id="1130" r:id="rId20"/>
    <p:sldId id="1131" r:id="rId21"/>
    <p:sldId id="1132" r:id="rId22"/>
    <p:sldId id="1133" r:id="rId23"/>
    <p:sldId id="1134" r:id="rId24"/>
    <p:sldId id="473" r:id="rId25"/>
    <p:sldId id="1135" r:id="rId26"/>
    <p:sldId id="1136" r:id="rId27"/>
    <p:sldId id="1137" r:id="rId28"/>
    <p:sldId id="1138" r:id="rId29"/>
    <p:sldId id="488" r:id="rId30"/>
    <p:sldId id="1139" r:id="rId31"/>
    <p:sldId id="444" r:id="rId32"/>
    <p:sldId id="445" r:id="rId33"/>
    <p:sldId id="446" r:id="rId34"/>
    <p:sldId id="447" r:id="rId35"/>
    <p:sldId id="1140" r:id="rId36"/>
    <p:sldId id="479" r:id="rId37"/>
    <p:sldId id="480" r:id="rId38"/>
    <p:sldId id="481" r:id="rId39"/>
    <p:sldId id="482" r:id="rId40"/>
    <p:sldId id="400" r:id="rId41"/>
    <p:sldId id="1142" r:id="rId42"/>
    <p:sldId id="379" r:id="rId43"/>
    <p:sldId id="388" r:id="rId44"/>
    <p:sldId id="1143" r:id="rId45"/>
    <p:sldId id="392" r:id="rId46"/>
    <p:sldId id="391" r:id="rId47"/>
    <p:sldId id="396" r:id="rId48"/>
    <p:sldId id="393" r:id="rId49"/>
    <p:sldId id="397" r:id="rId50"/>
    <p:sldId id="395" r:id="rId51"/>
    <p:sldId id="1141" r:id="rId52"/>
    <p:sldId id="394" r:id="rId53"/>
    <p:sldId id="398" r:id="rId54"/>
    <p:sldId id="403" r:id="rId55"/>
    <p:sldId id="387" r:id="rId56"/>
  </p:sldIdLst>
  <p:sldSz cx="9144000" cy="5143500" type="screen16x9"/>
  <p:notesSz cx="7026275" cy="9312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815"/>
    <a:srgbClr val="CF4520"/>
    <a:srgbClr val="E87722"/>
    <a:srgbClr val="636463"/>
    <a:srgbClr val="B31B1B"/>
    <a:srgbClr val="000000"/>
    <a:srgbClr val="F47A22"/>
    <a:srgbClr val="A21E33"/>
    <a:srgbClr val="FFC627"/>
    <a:srgbClr val="EFEE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5A5EC-C820-2A41-A75C-175BAE38109C}" v="1" dt="2025-10-28T17:55:16.6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9767" autoAdjust="0"/>
  </p:normalViewPr>
  <p:slideViewPr>
    <p:cSldViewPr snapToGrid="0" snapToObjects="1">
      <p:cViewPr varScale="1">
        <p:scale>
          <a:sx n="98" d="100"/>
          <a:sy n="98" d="100"/>
        </p:scale>
        <p:origin x="776" y="48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 Varma" userId="8d965b7354adb81e" providerId="LiveId" clId="{7E6991C2-58C1-59A7-81D9-EAAC6AE472CA}"/>
    <pc:docChg chg="modSld">
      <pc:chgData name="Jay Varma" userId="8d965b7354adb81e" providerId="LiveId" clId="{7E6991C2-58C1-59A7-81D9-EAAC6AE472CA}" dt="2025-10-28T17:55:16.619" v="0" actId="18331"/>
      <pc:docMkLst>
        <pc:docMk/>
      </pc:docMkLst>
      <pc:sldChg chg="modSp">
        <pc:chgData name="Jay Varma" userId="8d965b7354adb81e" providerId="LiveId" clId="{7E6991C2-58C1-59A7-81D9-EAAC6AE472CA}" dt="2025-10-28T17:55:16.619" v="0" actId="18331"/>
        <pc:sldMkLst>
          <pc:docMk/>
          <pc:sldMk cId="223619979" sldId="392"/>
        </pc:sldMkLst>
        <pc:picChg chg="mod">
          <ac:chgData name="Jay Varma" userId="8d965b7354adb81e" providerId="LiveId" clId="{7E6991C2-58C1-59A7-81D9-EAAC6AE472CA}" dt="2025-10-28T17:55:16.619" v="0" actId="18331"/>
          <ac:picMkLst>
            <pc:docMk/>
            <pc:sldMk cId="223619979" sldId="392"/>
            <ac:picMk id="4" creationId="{4BF15C39-9412-FB34-BBB0-9A488ACC3EEF}"/>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oleObject" Target="https://medcornell.sharepoint.com/sites/eMBATeam1/Shared%20Documents/Evidence-Based%20Decision%20Making/Hamid%20excel.xlsx" TargetMode="External"/><Relationship Id="rId2" Type="http://schemas.microsoft.com/office/2011/relationships/chartColorStyle" Target="colors1.xml"/><Relationship Id="rId1" Type="http://schemas.microsoft.com/office/2011/relationships/chartStyle" Target="style1.xml"/></Relationships>
</file>

<file path=ppt/charts/_rels/chart7.xml.rels><?xml version="1.0" encoding="UTF-8" standalone="yes"?>
<Relationships xmlns="http://schemas.openxmlformats.org/package/2006/relationships"><Relationship Id="rId3" Type="http://schemas.openxmlformats.org/officeDocument/2006/relationships/oleObject" Target="https://medcornell.sharepoint.com/sites/eMBATeam1/Shared%20Documents/Evidence-Based%20Decision%20Making/Hamid%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Lbls>
            <c:dLbl>
              <c:idx val="0"/>
              <c:layout>
                <c:manualLayout>
                  <c:x val="-0.21151993983222203"/>
                  <c:y val="0.1071584420918301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1032-4A45-88A1-6A5E63FD4BC0}"/>
                </c:ext>
              </c:extLst>
            </c:dLbl>
            <c:dLbl>
              <c:idx val="1"/>
              <c:layout>
                <c:manualLayout>
                  <c:x val="6.6809452307145509E-2"/>
                  <c:y val="-0.1694881536052570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032-4A45-88A1-6A5E63FD4BC0}"/>
                </c:ext>
              </c:extLst>
            </c:dLbl>
            <c:dLbl>
              <c:idx val="2"/>
              <c:layout>
                <c:manualLayout>
                  <c:x val="0.17877409210176268"/>
                  <c:y val="-2.112998214148200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032-4A45-88A1-6A5E63FD4BC0}"/>
                </c:ext>
              </c:extLst>
            </c:dLbl>
            <c:dLbl>
              <c:idx val="3"/>
              <c:layout>
                <c:manualLayout>
                  <c:x val="0.18077016448292257"/>
                  <c:y val="0.1706075196462033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032-4A45-88A1-6A5E63FD4BC0}"/>
                </c:ext>
              </c:extLst>
            </c:dLbl>
            <c:spPr>
              <a:noFill/>
              <a:ln>
                <a:noFill/>
              </a:ln>
              <a:effectLst/>
            </c:spPr>
            <c:txPr>
              <a:bodyPr/>
              <a:lstStyle/>
              <a:p>
                <a:pPr>
                  <a:defRPr sz="1100" b="1">
                    <a:solidFill>
                      <a:schemeClr val="bg1"/>
                    </a:solidFill>
                    <a:latin typeface="Arial" panose="020B0604020202020204" pitchFamily="34" charset="0"/>
                    <a:cs typeface="Arial" panose="020B0604020202020204" pitchFamily="34" charset="0"/>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Qt4</c:v>
                </c:pt>
                <c:pt idx="3">
                  <c:v>4th Qtr</c:v>
                </c:pt>
              </c:strCache>
            </c:strRef>
          </c:cat>
          <c:val>
            <c:numRef>
              <c:f>Sheet1!$B$2:$B$5</c:f>
              <c:numCache>
                <c:formatCode>General</c:formatCode>
                <c:ptCount val="4"/>
                <c:pt idx="0">
                  <c:v>42</c:v>
                </c:pt>
                <c:pt idx="1">
                  <c:v>31</c:v>
                </c:pt>
                <c:pt idx="2">
                  <c:v>15</c:v>
                </c:pt>
                <c:pt idx="3">
                  <c:v>22</c:v>
                </c:pt>
              </c:numCache>
            </c:numRef>
          </c:val>
          <c:extLst>
            <c:ext xmlns:c16="http://schemas.microsoft.com/office/drawing/2014/chart" uri="{C3380CC4-5D6E-409C-BE32-E72D297353CC}">
              <c16:uniqueId val="{00000004-1032-4A45-88A1-6A5E63FD4BC0}"/>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Lbls>
            <c:dLbl>
              <c:idx val="0"/>
              <c:layout>
                <c:manualLayout>
                  <c:x val="-0.21151993983222203"/>
                  <c:y val="0.1071584420918301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B8E0-4949-989F-894893201A94}"/>
                </c:ext>
              </c:extLst>
            </c:dLbl>
            <c:dLbl>
              <c:idx val="1"/>
              <c:layout>
                <c:manualLayout>
                  <c:x val="6.6809452307145509E-2"/>
                  <c:y val="-0.1694881536052570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8E0-4949-989F-894893201A94}"/>
                </c:ext>
              </c:extLst>
            </c:dLbl>
            <c:dLbl>
              <c:idx val="2"/>
              <c:layout>
                <c:manualLayout>
                  <c:x val="0.17877409210176268"/>
                  <c:y val="-2.112998214148200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B8E0-4949-989F-894893201A94}"/>
                </c:ext>
              </c:extLst>
            </c:dLbl>
            <c:dLbl>
              <c:idx val="3"/>
              <c:layout>
                <c:manualLayout>
                  <c:x val="0.18077016448292257"/>
                  <c:y val="0.1706075196462033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8E0-4949-989F-894893201A94}"/>
                </c:ext>
              </c:extLst>
            </c:dLbl>
            <c:spPr>
              <a:noFill/>
              <a:ln>
                <a:noFill/>
              </a:ln>
              <a:effectLst/>
            </c:spPr>
            <c:txPr>
              <a:bodyPr/>
              <a:lstStyle/>
              <a:p>
                <a:pPr>
                  <a:defRPr sz="1100" b="1">
                    <a:solidFill>
                      <a:schemeClr val="bg1"/>
                    </a:solidFill>
                    <a:latin typeface="Arial" panose="020B0604020202020204" pitchFamily="34" charset="0"/>
                    <a:cs typeface="Arial" panose="020B0604020202020204" pitchFamily="34" charset="0"/>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Qt4</c:v>
                </c:pt>
                <c:pt idx="3">
                  <c:v>4th Qtr</c:v>
                </c:pt>
              </c:strCache>
            </c:strRef>
          </c:cat>
          <c:val>
            <c:numRef>
              <c:f>Sheet1!$B$2:$B$5</c:f>
              <c:numCache>
                <c:formatCode>General</c:formatCode>
                <c:ptCount val="4"/>
                <c:pt idx="0">
                  <c:v>42</c:v>
                </c:pt>
                <c:pt idx="1">
                  <c:v>31</c:v>
                </c:pt>
                <c:pt idx="2">
                  <c:v>15</c:v>
                </c:pt>
                <c:pt idx="3">
                  <c:v>22</c:v>
                </c:pt>
              </c:numCache>
            </c:numRef>
          </c:val>
          <c:extLst>
            <c:ext xmlns:c16="http://schemas.microsoft.com/office/drawing/2014/chart" uri="{C3380CC4-5D6E-409C-BE32-E72D297353CC}">
              <c16:uniqueId val="{00000004-B8E0-4949-989F-894893201A94}"/>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Lbls>
            <c:dLbl>
              <c:idx val="0"/>
              <c:layout>
                <c:manualLayout>
                  <c:x val="-0.21151993983222203"/>
                  <c:y val="0.1071584420918301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EE37-4544-AA69-456A32F80C99}"/>
                </c:ext>
              </c:extLst>
            </c:dLbl>
            <c:dLbl>
              <c:idx val="1"/>
              <c:layout>
                <c:manualLayout>
                  <c:x val="6.6809452307145509E-2"/>
                  <c:y val="-0.1694881536052570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E37-4544-AA69-456A32F80C99}"/>
                </c:ext>
              </c:extLst>
            </c:dLbl>
            <c:dLbl>
              <c:idx val="2"/>
              <c:layout>
                <c:manualLayout>
                  <c:x val="0.17877409210176268"/>
                  <c:y val="-2.112998214148200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EE37-4544-AA69-456A32F80C99}"/>
                </c:ext>
              </c:extLst>
            </c:dLbl>
            <c:dLbl>
              <c:idx val="3"/>
              <c:layout>
                <c:manualLayout>
                  <c:x val="0.18077016448292257"/>
                  <c:y val="0.1706075196462033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E37-4544-AA69-456A32F80C99}"/>
                </c:ext>
              </c:extLst>
            </c:dLbl>
            <c:spPr>
              <a:noFill/>
              <a:ln>
                <a:noFill/>
              </a:ln>
              <a:effectLst/>
            </c:spPr>
            <c:txPr>
              <a:bodyPr/>
              <a:lstStyle/>
              <a:p>
                <a:pPr>
                  <a:defRPr sz="1100" b="1">
                    <a:solidFill>
                      <a:schemeClr val="bg1"/>
                    </a:solidFill>
                    <a:latin typeface="Arial" panose="020B0604020202020204" pitchFamily="34" charset="0"/>
                    <a:cs typeface="Arial" panose="020B0604020202020204" pitchFamily="34" charset="0"/>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Qt4</c:v>
                </c:pt>
                <c:pt idx="3">
                  <c:v>4th Qtr</c:v>
                </c:pt>
              </c:strCache>
            </c:strRef>
          </c:cat>
          <c:val>
            <c:numRef>
              <c:f>Sheet1!$B$2:$B$5</c:f>
              <c:numCache>
                <c:formatCode>General</c:formatCode>
                <c:ptCount val="4"/>
                <c:pt idx="0">
                  <c:v>42</c:v>
                </c:pt>
                <c:pt idx="1">
                  <c:v>31</c:v>
                </c:pt>
                <c:pt idx="2">
                  <c:v>15</c:v>
                </c:pt>
                <c:pt idx="3">
                  <c:v>22</c:v>
                </c:pt>
              </c:numCache>
            </c:numRef>
          </c:val>
          <c:extLst>
            <c:ext xmlns:c16="http://schemas.microsoft.com/office/drawing/2014/chart" uri="{C3380CC4-5D6E-409C-BE32-E72D297353CC}">
              <c16:uniqueId val="{00000004-EE37-4544-AA69-456A32F80C99}"/>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Lbls>
            <c:dLbl>
              <c:idx val="0"/>
              <c:layout>
                <c:manualLayout>
                  <c:x val="-0.21151993983222203"/>
                  <c:y val="0.1071584420918301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004C-8946-95EA-33CA83327E6D}"/>
                </c:ext>
              </c:extLst>
            </c:dLbl>
            <c:dLbl>
              <c:idx val="1"/>
              <c:layout>
                <c:manualLayout>
                  <c:x val="6.6809452307145509E-2"/>
                  <c:y val="-0.1694881536052570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04C-8946-95EA-33CA83327E6D}"/>
                </c:ext>
              </c:extLst>
            </c:dLbl>
            <c:dLbl>
              <c:idx val="2"/>
              <c:layout>
                <c:manualLayout>
                  <c:x val="0.17877409210176268"/>
                  <c:y val="-2.112998214148200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004C-8946-95EA-33CA83327E6D}"/>
                </c:ext>
              </c:extLst>
            </c:dLbl>
            <c:dLbl>
              <c:idx val="3"/>
              <c:layout>
                <c:manualLayout>
                  <c:x val="0.18077016448292257"/>
                  <c:y val="0.1706075196462033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04C-8946-95EA-33CA83327E6D}"/>
                </c:ext>
              </c:extLst>
            </c:dLbl>
            <c:spPr>
              <a:noFill/>
              <a:ln>
                <a:noFill/>
              </a:ln>
              <a:effectLst/>
            </c:spPr>
            <c:txPr>
              <a:bodyPr/>
              <a:lstStyle/>
              <a:p>
                <a:pPr>
                  <a:defRPr sz="1100" b="1">
                    <a:solidFill>
                      <a:schemeClr val="bg1"/>
                    </a:solidFill>
                    <a:latin typeface="Arial" panose="020B0604020202020204" pitchFamily="34" charset="0"/>
                    <a:cs typeface="Arial" panose="020B0604020202020204" pitchFamily="34" charset="0"/>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Qt4</c:v>
                </c:pt>
                <c:pt idx="3">
                  <c:v>4th Qtr</c:v>
                </c:pt>
              </c:strCache>
            </c:strRef>
          </c:cat>
          <c:val>
            <c:numRef>
              <c:f>Sheet1!$B$2:$B$5</c:f>
              <c:numCache>
                <c:formatCode>General</c:formatCode>
                <c:ptCount val="4"/>
                <c:pt idx="0">
                  <c:v>42</c:v>
                </c:pt>
                <c:pt idx="1">
                  <c:v>31</c:v>
                </c:pt>
                <c:pt idx="2">
                  <c:v>15</c:v>
                </c:pt>
                <c:pt idx="3">
                  <c:v>22</c:v>
                </c:pt>
              </c:numCache>
            </c:numRef>
          </c:val>
          <c:extLst>
            <c:ext xmlns:c16="http://schemas.microsoft.com/office/drawing/2014/chart" uri="{C3380CC4-5D6E-409C-BE32-E72D297353CC}">
              <c16:uniqueId val="{00000004-004C-8946-95EA-33CA83327E6D}"/>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49804541086755"/>
          <c:y val="5.2094785316069092E-2"/>
          <c:w val="0.83350193249522109"/>
          <c:h val="0.65393859669165932"/>
        </c:manualLayout>
      </c:layout>
      <c:barChart>
        <c:barDir val="col"/>
        <c:grouping val="clustered"/>
        <c:varyColors val="1"/>
        <c:ser>
          <c:idx val="0"/>
          <c:order val="0"/>
          <c:tx>
            <c:strRef>
              <c:f>Sheet1!$B$1</c:f>
              <c:strCache>
                <c:ptCount val="1"/>
                <c:pt idx="0">
                  <c:v>Series 1</c:v>
                </c:pt>
              </c:strCache>
            </c:strRef>
          </c:tx>
          <c:invertIfNegative val="0"/>
          <c:dPt>
            <c:idx val="3"/>
            <c:invertIfNegative val="0"/>
            <c:bubble3D val="0"/>
            <c:extLst>
              <c:ext xmlns:c16="http://schemas.microsoft.com/office/drawing/2014/chart" uri="{C3380CC4-5D6E-409C-BE32-E72D297353CC}">
                <c16:uniqueId val="{00000000-2B00-7541-AB8F-D9D4FC86B503}"/>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c:formatCode>
                <c:ptCount val="4"/>
                <c:pt idx="0">
                  <c:v>0.35</c:v>
                </c:pt>
                <c:pt idx="1">
                  <c:v>0.2</c:v>
                </c:pt>
                <c:pt idx="2">
                  <c:v>0.45</c:v>
                </c:pt>
                <c:pt idx="3">
                  <c:v>0.65</c:v>
                </c:pt>
              </c:numCache>
            </c:numRef>
          </c:val>
          <c:extLst>
            <c:ext xmlns:c16="http://schemas.microsoft.com/office/drawing/2014/chart" uri="{C3380CC4-5D6E-409C-BE32-E72D297353CC}">
              <c16:uniqueId val="{00000001-2B00-7541-AB8F-D9D4FC86B503}"/>
            </c:ext>
          </c:extLst>
        </c:ser>
        <c:dLbls>
          <c:showLegendKey val="0"/>
          <c:showVal val="1"/>
          <c:showCatName val="0"/>
          <c:showSerName val="0"/>
          <c:showPercent val="0"/>
          <c:showBubbleSize val="0"/>
        </c:dLbls>
        <c:gapWidth val="75"/>
        <c:axId val="165490688"/>
        <c:axId val="165492224"/>
      </c:barChart>
      <c:catAx>
        <c:axId val="165490688"/>
        <c:scaling>
          <c:orientation val="minMax"/>
        </c:scaling>
        <c:delete val="0"/>
        <c:axPos val="b"/>
        <c:numFmt formatCode="General" sourceLinked="0"/>
        <c:majorTickMark val="none"/>
        <c:minorTickMark val="none"/>
        <c:tickLblPos val="nextTo"/>
        <c:crossAx val="165492224"/>
        <c:crosses val="autoZero"/>
        <c:auto val="1"/>
        <c:lblAlgn val="ctr"/>
        <c:lblOffset val="100"/>
        <c:noMultiLvlLbl val="0"/>
      </c:catAx>
      <c:valAx>
        <c:axId val="165492224"/>
        <c:scaling>
          <c:orientation val="minMax"/>
        </c:scaling>
        <c:delete val="0"/>
        <c:axPos val="l"/>
        <c:numFmt formatCode="0%" sourceLinked="1"/>
        <c:majorTickMark val="none"/>
        <c:minorTickMark val="none"/>
        <c:tickLblPos val="none"/>
        <c:crossAx val="1654906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r>
              <a:rPr lang="en-US"/>
              <a:t>1940 Census</a:t>
            </a:r>
          </a:p>
        </c:rich>
      </c:tx>
      <c:layout>
        <c:manualLayout>
          <c:xMode val="edge"/>
          <c:yMode val="edge"/>
          <c:x val="0.10905972408045095"/>
          <c:y val="0.12037037037037036"/>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bg2"/>
              </a:solidFill>
              <a:ln w="25400">
                <a:solidFill>
                  <a:schemeClr val="lt1"/>
                </a:solidFill>
              </a:ln>
              <a:effectLst/>
              <a:sp3d contourW="25400">
                <a:contourClr>
                  <a:schemeClr val="lt1"/>
                </a:contourClr>
              </a:sp3d>
            </c:spPr>
            <c:extLst>
              <c:ext xmlns:c16="http://schemas.microsoft.com/office/drawing/2014/chart" uri="{C3380CC4-5D6E-409C-BE32-E72D297353CC}">
                <c16:uniqueId val="{00000001-E185-A44D-9279-1A316DE8CAAC}"/>
              </c:ext>
            </c:extLst>
          </c:dPt>
          <c:dPt>
            <c:idx val="1"/>
            <c:bubble3D val="0"/>
            <c:spPr>
              <a:solidFill>
                <a:srgbClr val="00B050"/>
              </a:solidFill>
              <a:ln w="25400">
                <a:solidFill>
                  <a:schemeClr val="lt1"/>
                </a:solidFill>
              </a:ln>
              <a:effectLst/>
              <a:sp3d contourW="25400">
                <a:contourClr>
                  <a:schemeClr val="lt1"/>
                </a:contourClr>
              </a:sp3d>
            </c:spPr>
            <c:extLst>
              <c:ext xmlns:c16="http://schemas.microsoft.com/office/drawing/2014/chart" uri="{C3380CC4-5D6E-409C-BE32-E72D297353CC}">
                <c16:uniqueId val="{00000003-E185-A44D-9279-1A316DE8CAAC}"/>
              </c:ext>
            </c:extLst>
          </c:dPt>
          <c:dPt>
            <c:idx val="2"/>
            <c:bubble3D val="0"/>
            <c:spPr>
              <a:solidFill>
                <a:srgbClr val="7030A0"/>
              </a:solidFill>
              <a:ln w="25400">
                <a:solidFill>
                  <a:schemeClr val="lt1"/>
                </a:solidFill>
              </a:ln>
              <a:effectLst/>
              <a:sp3d contourW="25400">
                <a:contourClr>
                  <a:schemeClr val="lt1"/>
                </a:contourClr>
              </a:sp3d>
            </c:spPr>
            <c:extLst>
              <c:ext xmlns:c16="http://schemas.microsoft.com/office/drawing/2014/chart" uri="{C3380CC4-5D6E-409C-BE32-E72D297353CC}">
                <c16:uniqueId val="{00000005-E185-A44D-9279-1A316DE8CAAC}"/>
              </c:ext>
            </c:extLst>
          </c:dPt>
          <c:dLbls>
            <c:dLbl>
              <c:idx val="0"/>
              <c:layout>
                <c:manualLayout>
                  <c:x val="-0.11975050994670235"/>
                  <c:y val="-0.2707494896471274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E185-A44D-9279-1A316DE8CAAC}"/>
                </c:ext>
              </c:extLst>
            </c:dLbl>
            <c:dLbl>
              <c:idx val="1"/>
              <c:layout>
                <c:manualLayout>
                  <c:x val="0.18391419735485712"/>
                  <c:y val="-9.4327792359288426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E185-A44D-9279-1A316DE8CAAC}"/>
                </c:ext>
              </c:extLst>
            </c:dLbl>
            <c:dLbl>
              <c:idx val="2"/>
              <c:layout>
                <c:manualLayout>
                  <c:x val="0.15575943675564222"/>
                  <c:y val="-6.3695683872849228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E185-A44D-9279-1A316DE8CAAC}"/>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Garamond" panose="02020404030301010803" pitchFamily="18" charset="0"/>
                    <a:ea typeface="+mn-ea"/>
                    <a:cs typeface="+mn-cs"/>
                  </a:defRPr>
                </a:pPr>
                <a:endParaRPr lang="en-US"/>
              </a:p>
            </c:txPr>
            <c:dLblPos val="bestFit"/>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Sheet2!$A$2:$A$4</c:f>
              <c:strCache>
                <c:ptCount val="3"/>
                <c:pt idx="0">
                  <c:v>White</c:v>
                </c:pt>
                <c:pt idx="1">
                  <c:v>Black</c:v>
                </c:pt>
                <c:pt idx="2">
                  <c:v>Other</c:v>
                </c:pt>
              </c:strCache>
            </c:strRef>
          </c:cat>
          <c:val>
            <c:numRef>
              <c:f>Sheet2!$B$2:$B$4</c:f>
              <c:numCache>
                <c:formatCode>0.0%</c:formatCode>
                <c:ptCount val="3"/>
                <c:pt idx="0">
                  <c:v>0.89800000000000002</c:v>
                </c:pt>
                <c:pt idx="1">
                  <c:v>9.8000000000000004E-2</c:v>
                </c:pt>
                <c:pt idx="2">
                  <c:v>3.9999999999999758E-3</c:v>
                </c:pt>
              </c:numCache>
            </c:numRef>
          </c:val>
          <c:extLst>
            <c:ext xmlns:c16="http://schemas.microsoft.com/office/drawing/2014/chart" uri="{C3380CC4-5D6E-409C-BE32-E72D297353CC}">
              <c16:uniqueId val="{00000006-E185-A44D-9279-1A316DE8CAAC}"/>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Garamond" panose="02020404030301010803"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r>
              <a:rPr lang="en-US"/>
              <a:t>1943 Framingham Cohort</a:t>
            </a:r>
          </a:p>
        </c:rich>
      </c:tx>
      <c:layout>
        <c:manualLayout>
          <c:xMode val="edge"/>
          <c:yMode val="edge"/>
          <c:x val="9.7617891513560803E-2"/>
          <c:y val="6.944444444444444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Garamond" panose="02020404030301010803" pitchFamily="18" charset="0"/>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bg2"/>
              </a:solidFill>
              <a:ln w="25400">
                <a:solidFill>
                  <a:schemeClr val="lt1"/>
                </a:solidFill>
              </a:ln>
              <a:effectLst/>
              <a:sp3d contourW="25400">
                <a:contourClr>
                  <a:schemeClr val="lt1"/>
                </a:contourClr>
              </a:sp3d>
            </c:spPr>
            <c:extLst>
              <c:ext xmlns:c16="http://schemas.microsoft.com/office/drawing/2014/chart" uri="{C3380CC4-5D6E-409C-BE32-E72D297353CC}">
                <c16:uniqueId val="{00000001-6DB6-D841-98CC-5FB315CB8AE4}"/>
              </c:ext>
            </c:extLst>
          </c:dPt>
          <c:dPt>
            <c:idx val="1"/>
            <c:bubble3D val="0"/>
            <c:spPr>
              <a:solidFill>
                <a:srgbClr val="00B050"/>
              </a:solidFill>
              <a:ln w="25400">
                <a:solidFill>
                  <a:schemeClr val="lt1"/>
                </a:solidFill>
              </a:ln>
              <a:effectLst/>
              <a:sp3d contourW="25400">
                <a:contourClr>
                  <a:schemeClr val="lt1"/>
                </a:contourClr>
              </a:sp3d>
            </c:spPr>
            <c:extLst>
              <c:ext xmlns:c16="http://schemas.microsoft.com/office/drawing/2014/chart" uri="{C3380CC4-5D6E-409C-BE32-E72D297353CC}">
                <c16:uniqueId val="{00000003-6DB6-D841-98CC-5FB315CB8AE4}"/>
              </c:ext>
            </c:extLst>
          </c:dPt>
          <c:dPt>
            <c:idx val="2"/>
            <c:bubble3D val="0"/>
            <c:spPr>
              <a:solidFill>
                <a:srgbClr val="7030A0"/>
              </a:solidFill>
              <a:ln w="25400">
                <a:solidFill>
                  <a:schemeClr val="lt1"/>
                </a:solidFill>
              </a:ln>
              <a:effectLst/>
              <a:sp3d contourW="25400">
                <a:contourClr>
                  <a:schemeClr val="lt1"/>
                </a:contourClr>
              </a:sp3d>
            </c:spPr>
            <c:extLst>
              <c:ext xmlns:c16="http://schemas.microsoft.com/office/drawing/2014/chart" uri="{C3380CC4-5D6E-409C-BE32-E72D297353CC}">
                <c16:uniqueId val="{00000005-6DB6-D841-98CC-5FB315CB8AE4}"/>
              </c:ext>
            </c:extLst>
          </c:dPt>
          <c:dLbls>
            <c:dLbl>
              <c:idx val="0"/>
              <c:layout>
                <c:manualLayout>
                  <c:x val="0.11006846019247594"/>
                  <c:y val="-0.32646945173519976"/>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6DB6-D841-98CC-5FB315CB8AE4}"/>
                </c:ext>
              </c:extLst>
            </c:dLbl>
            <c:dLbl>
              <c:idx val="1"/>
              <c:layout>
                <c:manualLayout>
                  <c:x val="0.17117957130358705"/>
                  <c:y val="-6.7308617672790907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6DB6-D841-98CC-5FB315CB8AE4}"/>
                </c:ext>
              </c:extLst>
            </c:dLbl>
            <c:dLbl>
              <c:idx val="2"/>
              <c:layout>
                <c:manualLayout>
                  <c:x val="0.17117957130358705"/>
                  <c:y val="4.4506415864683582E-3"/>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6DB6-D841-98CC-5FB315CB8AE4}"/>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Garamond" panose="02020404030301010803" pitchFamily="18" charset="0"/>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Sheet2!$A$2:$A$4</c:f>
              <c:strCache>
                <c:ptCount val="3"/>
                <c:pt idx="0">
                  <c:v>White</c:v>
                </c:pt>
                <c:pt idx="1">
                  <c:v>Black</c:v>
                </c:pt>
                <c:pt idx="2">
                  <c:v>Other</c:v>
                </c:pt>
              </c:strCache>
            </c:strRef>
          </c:cat>
          <c:val>
            <c:numRef>
              <c:f>Sheet2!$C$2:$C$4</c:f>
              <c:numCache>
                <c:formatCode>0.0%</c:formatCode>
                <c:ptCount val="3"/>
                <c:pt idx="0">
                  <c:v>0.98899999999999999</c:v>
                </c:pt>
                <c:pt idx="1">
                  <c:v>0</c:v>
                </c:pt>
                <c:pt idx="2">
                  <c:v>1.100000000000001E-2</c:v>
                </c:pt>
              </c:numCache>
            </c:numRef>
          </c:val>
          <c:extLst>
            <c:ext xmlns:c16="http://schemas.microsoft.com/office/drawing/2014/chart" uri="{C3380CC4-5D6E-409C-BE32-E72D297353CC}">
              <c16:uniqueId val="{00000006-6DB6-D841-98CC-5FB315CB8AE4}"/>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Garamond" panose="02020404030301010803"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ABAC8F-3389-400F-9F94-927C9CBFCD9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074D936-DE67-41E7-988F-17458D10BD98}">
      <dgm:prSet/>
      <dgm:spPr/>
      <dgm:t>
        <a:bodyPr/>
        <a:lstStyle/>
        <a:p>
          <a:r>
            <a:rPr lang="en-US" b="0"/>
            <a:t>The risk of publication bias may be higher for reviews that are based on small randomized controlled trials (RCTs), whereas RCTs including large numbers of patients are less likely to remain unpublished or ignored and tend to provide more precise estimates of the treatment effect, whether positive or negative </a:t>
          </a:r>
          <a:endParaRPr lang="en-US"/>
        </a:p>
      </dgm:t>
    </dgm:pt>
    <dgm:pt modelId="{9DAE2E04-D306-4002-9616-9DDECC306A2B}" type="parTrans" cxnId="{53CC9DAC-EAC4-4853-AE67-8EFBE3039E72}">
      <dgm:prSet/>
      <dgm:spPr/>
      <dgm:t>
        <a:bodyPr/>
        <a:lstStyle/>
        <a:p>
          <a:endParaRPr lang="en-US"/>
        </a:p>
      </dgm:t>
    </dgm:pt>
    <dgm:pt modelId="{87A630B4-7600-49D5-8776-441A6ACFD4F0}" type="sibTrans" cxnId="{53CC9DAC-EAC4-4853-AE67-8EFBE3039E72}">
      <dgm:prSet/>
      <dgm:spPr/>
      <dgm:t>
        <a:bodyPr/>
        <a:lstStyle/>
        <a:p>
          <a:endParaRPr lang="en-US"/>
        </a:p>
      </dgm:t>
    </dgm:pt>
    <dgm:pt modelId="{166A281B-91D3-4E52-9513-3D41937E18C2}">
      <dgm:prSet/>
      <dgm:spPr/>
      <dgm:t>
        <a:bodyPr/>
        <a:lstStyle/>
        <a:p>
          <a:r>
            <a:rPr lang="en-US" b="0"/>
            <a:t>Discrepancies between results of meta-analyses of small studies and subsequent large trials may occur as often as 20% of the time, and publication bias may be a major contributor to the discrepancies </a:t>
          </a:r>
          <a:endParaRPr lang="en-US"/>
        </a:p>
      </dgm:t>
    </dgm:pt>
    <dgm:pt modelId="{249A5AFE-98F7-4013-B3F1-F148E211832E}" type="parTrans" cxnId="{DD77CD50-FF42-4094-8BCE-042A45B7A45E}">
      <dgm:prSet/>
      <dgm:spPr/>
      <dgm:t>
        <a:bodyPr/>
        <a:lstStyle/>
        <a:p>
          <a:endParaRPr lang="en-US"/>
        </a:p>
      </dgm:t>
    </dgm:pt>
    <dgm:pt modelId="{AC3D9550-33C5-4169-96A3-7AF183A81F77}" type="sibTrans" cxnId="{DD77CD50-FF42-4094-8BCE-042A45B7A45E}">
      <dgm:prSet/>
      <dgm:spPr/>
      <dgm:t>
        <a:bodyPr/>
        <a:lstStyle/>
        <a:p>
          <a:endParaRPr lang="en-US"/>
        </a:p>
      </dgm:t>
    </dgm:pt>
    <dgm:pt modelId="{FF4BA03C-3573-4008-86AA-A104E97F70E2}">
      <dgm:prSet/>
      <dgm:spPr/>
      <dgm:t>
        <a:bodyPr/>
        <a:lstStyle/>
        <a:p>
          <a:pPr rtl="0"/>
          <a:r>
            <a:rPr lang="en-US" b="0"/>
            <a:t>Although large studies are more likely to be published, sponsors who are displeased with the results may delay or even suppress publication</a:t>
          </a:r>
          <a:r>
            <a:rPr lang="en-US" b="0">
              <a:latin typeface="Calibri"/>
            </a:rPr>
            <a:t> </a:t>
          </a:r>
          <a:endParaRPr lang="en-US"/>
        </a:p>
      </dgm:t>
    </dgm:pt>
    <dgm:pt modelId="{D9ED75D6-6EB7-43B0-B813-21979EEF4BF0}" type="parTrans" cxnId="{8C0C8F2D-386A-41CA-A33F-17EC18992B76}">
      <dgm:prSet/>
      <dgm:spPr/>
      <dgm:t>
        <a:bodyPr/>
        <a:lstStyle/>
        <a:p>
          <a:endParaRPr lang="en-US"/>
        </a:p>
      </dgm:t>
    </dgm:pt>
    <dgm:pt modelId="{FBB6D340-4D7E-4240-9337-CBEDB9119C9D}" type="sibTrans" cxnId="{8C0C8F2D-386A-41CA-A33F-17EC18992B76}">
      <dgm:prSet/>
      <dgm:spPr/>
      <dgm:t>
        <a:bodyPr/>
        <a:lstStyle/>
        <a:p>
          <a:endParaRPr lang="en-US"/>
        </a:p>
      </dgm:t>
    </dgm:pt>
    <dgm:pt modelId="{9B1DA2FB-E80B-4AED-915F-4FD1D9965FF5}" type="pres">
      <dgm:prSet presAssocID="{CAABAC8F-3389-400F-9F94-927C9CBFCD93}" presName="linear" presStyleCnt="0">
        <dgm:presLayoutVars>
          <dgm:animLvl val="lvl"/>
          <dgm:resizeHandles val="exact"/>
        </dgm:presLayoutVars>
      </dgm:prSet>
      <dgm:spPr/>
    </dgm:pt>
    <dgm:pt modelId="{C039FA55-1C11-4A15-AB03-58E841DEFB03}" type="pres">
      <dgm:prSet presAssocID="{1074D936-DE67-41E7-988F-17458D10BD98}" presName="parentText" presStyleLbl="node1" presStyleIdx="0" presStyleCnt="3">
        <dgm:presLayoutVars>
          <dgm:chMax val="0"/>
          <dgm:bulletEnabled val="1"/>
        </dgm:presLayoutVars>
      </dgm:prSet>
      <dgm:spPr/>
    </dgm:pt>
    <dgm:pt modelId="{FC7A4F5D-A8DC-48E8-8AA1-F328784216DC}" type="pres">
      <dgm:prSet presAssocID="{87A630B4-7600-49D5-8776-441A6ACFD4F0}" presName="spacer" presStyleCnt="0"/>
      <dgm:spPr/>
    </dgm:pt>
    <dgm:pt modelId="{C30EC93B-2A53-438D-BC93-216B9E002AEB}" type="pres">
      <dgm:prSet presAssocID="{166A281B-91D3-4E52-9513-3D41937E18C2}" presName="parentText" presStyleLbl="node1" presStyleIdx="1" presStyleCnt="3">
        <dgm:presLayoutVars>
          <dgm:chMax val="0"/>
          <dgm:bulletEnabled val="1"/>
        </dgm:presLayoutVars>
      </dgm:prSet>
      <dgm:spPr/>
    </dgm:pt>
    <dgm:pt modelId="{B16E8FFC-63B1-4F9C-B74A-9DBC4C766976}" type="pres">
      <dgm:prSet presAssocID="{AC3D9550-33C5-4169-96A3-7AF183A81F77}" presName="spacer" presStyleCnt="0"/>
      <dgm:spPr/>
    </dgm:pt>
    <dgm:pt modelId="{4A2FE139-4A45-4B42-B5A6-6D7BDA46B577}" type="pres">
      <dgm:prSet presAssocID="{FF4BA03C-3573-4008-86AA-A104E97F70E2}" presName="parentText" presStyleLbl="node1" presStyleIdx="2" presStyleCnt="3">
        <dgm:presLayoutVars>
          <dgm:chMax val="0"/>
          <dgm:bulletEnabled val="1"/>
        </dgm:presLayoutVars>
      </dgm:prSet>
      <dgm:spPr/>
    </dgm:pt>
  </dgm:ptLst>
  <dgm:cxnLst>
    <dgm:cxn modelId="{8C0C8F2D-386A-41CA-A33F-17EC18992B76}" srcId="{CAABAC8F-3389-400F-9F94-927C9CBFCD93}" destId="{FF4BA03C-3573-4008-86AA-A104E97F70E2}" srcOrd="2" destOrd="0" parTransId="{D9ED75D6-6EB7-43B0-B813-21979EEF4BF0}" sibTransId="{FBB6D340-4D7E-4240-9337-CBEDB9119C9D}"/>
    <dgm:cxn modelId="{0062F538-212F-4E51-9CC5-A26D63ECCE0B}" type="presOf" srcId="{FF4BA03C-3573-4008-86AA-A104E97F70E2}" destId="{4A2FE139-4A45-4B42-B5A6-6D7BDA46B577}" srcOrd="0" destOrd="0" presId="urn:microsoft.com/office/officeart/2005/8/layout/vList2"/>
    <dgm:cxn modelId="{029DB444-5650-42C1-ACE0-C8F81A291BEC}" type="presOf" srcId="{CAABAC8F-3389-400F-9F94-927C9CBFCD93}" destId="{9B1DA2FB-E80B-4AED-915F-4FD1D9965FF5}" srcOrd="0" destOrd="0" presId="urn:microsoft.com/office/officeart/2005/8/layout/vList2"/>
    <dgm:cxn modelId="{DD77CD50-FF42-4094-8BCE-042A45B7A45E}" srcId="{CAABAC8F-3389-400F-9F94-927C9CBFCD93}" destId="{166A281B-91D3-4E52-9513-3D41937E18C2}" srcOrd="1" destOrd="0" parTransId="{249A5AFE-98F7-4013-B3F1-F148E211832E}" sibTransId="{AC3D9550-33C5-4169-96A3-7AF183A81F77}"/>
    <dgm:cxn modelId="{F88A825C-5FFA-4163-A2A1-2F7D1050EB81}" type="presOf" srcId="{1074D936-DE67-41E7-988F-17458D10BD98}" destId="{C039FA55-1C11-4A15-AB03-58E841DEFB03}" srcOrd="0" destOrd="0" presId="urn:microsoft.com/office/officeart/2005/8/layout/vList2"/>
    <dgm:cxn modelId="{3DC18E6C-E873-4282-9048-893ACCA4D765}" type="presOf" srcId="{166A281B-91D3-4E52-9513-3D41937E18C2}" destId="{C30EC93B-2A53-438D-BC93-216B9E002AEB}" srcOrd="0" destOrd="0" presId="urn:microsoft.com/office/officeart/2005/8/layout/vList2"/>
    <dgm:cxn modelId="{53CC9DAC-EAC4-4853-AE67-8EFBE3039E72}" srcId="{CAABAC8F-3389-400F-9F94-927C9CBFCD93}" destId="{1074D936-DE67-41E7-988F-17458D10BD98}" srcOrd="0" destOrd="0" parTransId="{9DAE2E04-D306-4002-9616-9DDECC306A2B}" sibTransId="{87A630B4-7600-49D5-8776-441A6ACFD4F0}"/>
    <dgm:cxn modelId="{6D462EF8-B6B4-44BA-A7A1-230F9247AAC6}" type="presParOf" srcId="{9B1DA2FB-E80B-4AED-915F-4FD1D9965FF5}" destId="{C039FA55-1C11-4A15-AB03-58E841DEFB03}" srcOrd="0" destOrd="0" presId="urn:microsoft.com/office/officeart/2005/8/layout/vList2"/>
    <dgm:cxn modelId="{3EC491B1-60FA-4343-9130-6C338F95AD3E}" type="presParOf" srcId="{9B1DA2FB-E80B-4AED-915F-4FD1D9965FF5}" destId="{FC7A4F5D-A8DC-48E8-8AA1-F328784216DC}" srcOrd="1" destOrd="0" presId="urn:microsoft.com/office/officeart/2005/8/layout/vList2"/>
    <dgm:cxn modelId="{4087246F-FF7A-4AA5-BDA5-46BF4486A39E}" type="presParOf" srcId="{9B1DA2FB-E80B-4AED-915F-4FD1D9965FF5}" destId="{C30EC93B-2A53-438D-BC93-216B9E002AEB}" srcOrd="2" destOrd="0" presId="urn:microsoft.com/office/officeart/2005/8/layout/vList2"/>
    <dgm:cxn modelId="{45AB1250-6DC0-4AD4-953A-3F485EB33E82}" type="presParOf" srcId="{9B1DA2FB-E80B-4AED-915F-4FD1D9965FF5}" destId="{B16E8FFC-63B1-4F9C-B74A-9DBC4C766976}" srcOrd="3" destOrd="0" presId="urn:microsoft.com/office/officeart/2005/8/layout/vList2"/>
    <dgm:cxn modelId="{2F66566C-DB68-4A63-8912-36664E580236}" type="presParOf" srcId="{9B1DA2FB-E80B-4AED-915F-4FD1D9965FF5}" destId="{4A2FE139-4A45-4B42-B5A6-6D7BDA46B57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74226A-73A5-4A74-9114-F711E5F3674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C7C1319-7F6E-4B56-8E60-889BA0BBEAE6}">
      <dgm:prSet/>
      <dgm:spPr/>
      <dgm:t>
        <a:bodyPr/>
        <a:lstStyle/>
        <a:p>
          <a:r>
            <a:rPr lang="en-US"/>
            <a:t>The pattern of study results can indicate bias</a:t>
          </a:r>
        </a:p>
      </dgm:t>
    </dgm:pt>
    <dgm:pt modelId="{88A261F2-CB03-4022-800A-FAC5534FBB02}" type="parTrans" cxnId="{97F56ECD-DC2C-44A0-9E10-1DAFCD8DA3E8}">
      <dgm:prSet/>
      <dgm:spPr/>
      <dgm:t>
        <a:bodyPr/>
        <a:lstStyle/>
        <a:p>
          <a:endParaRPr lang="en-US"/>
        </a:p>
      </dgm:t>
    </dgm:pt>
    <dgm:pt modelId="{45B044FF-DBA8-4937-9A11-72279D0D786F}" type="sibTrans" cxnId="{97F56ECD-DC2C-44A0-9E10-1DAFCD8DA3E8}">
      <dgm:prSet/>
      <dgm:spPr/>
      <dgm:t>
        <a:bodyPr/>
        <a:lstStyle/>
        <a:p>
          <a:endParaRPr lang="en-US"/>
        </a:p>
      </dgm:t>
    </dgm:pt>
    <dgm:pt modelId="{5D4A69F8-7E7A-4197-B267-47870097CA94}">
      <dgm:prSet/>
      <dgm:spPr/>
      <dgm:t>
        <a:bodyPr/>
        <a:lstStyle/>
        <a:p>
          <a:r>
            <a:rPr lang="en-US"/>
            <a:t>Funnel plots are most popular, but have limitations</a:t>
          </a:r>
        </a:p>
      </dgm:t>
    </dgm:pt>
    <dgm:pt modelId="{27C0ECAD-1701-4F4E-9278-E5EC0F8AFCF2}" type="parTrans" cxnId="{5F631E86-5707-41D4-BE97-B85CAD0B1C0D}">
      <dgm:prSet/>
      <dgm:spPr/>
      <dgm:t>
        <a:bodyPr/>
        <a:lstStyle/>
        <a:p>
          <a:endParaRPr lang="en-US"/>
        </a:p>
      </dgm:t>
    </dgm:pt>
    <dgm:pt modelId="{0CB313F7-1878-4DAC-81EF-40F72C432F4D}" type="sibTrans" cxnId="{5F631E86-5707-41D4-BE97-B85CAD0B1C0D}">
      <dgm:prSet/>
      <dgm:spPr/>
      <dgm:t>
        <a:bodyPr/>
        <a:lstStyle/>
        <a:p>
          <a:endParaRPr lang="en-US"/>
        </a:p>
      </dgm:t>
    </dgm:pt>
    <dgm:pt modelId="{9EAFBC5C-6639-4B4A-86BC-755675138F89}">
      <dgm:prSet/>
      <dgm:spPr/>
      <dgm:t>
        <a:bodyPr/>
        <a:lstStyle/>
        <a:p>
          <a:r>
            <a:rPr lang="en-US"/>
            <a:t>Suspicion increases if asymmetrical rather than symmetrical data surrounding the pooled estimate</a:t>
          </a:r>
        </a:p>
      </dgm:t>
    </dgm:pt>
    <dgm:pt modelId="{FA9A289E-6D6B-479A-9944-A0A5807E201F}" type="parTrans" cxnId="{5CD9C023-72C7-4AEE-B374-7D1990597983}">
      <dgm:prSet/>
      <dgm:spPr/>
      <dgm:t>
        <a:bodyPr/>
        <a:lstStyle/>
        <a:p>
          <a:endParaRPr lang="en-US"/>
        </a:p>
      </dgm:t>
    </dgm:pt>
    <dgm:pt modelId="{D4F4166A-A964-4694-B3CD-FB07CABA23C3}" type="sibTrans" cxnId="{5CD9C023-72C7-4AEE-B374-7D1990597983}">
      <dgm:prSet/>
      <dgm:spPr/>
      <dgm:t>
        <a:bodyPr/>
        <a:lstStyle/>
        <a:p>
          <a:endParaRPr lang="en-US"/>
        </a:p>
      </dgm:t>
    </dgm:pt>
    <dgm:pt modelId="{ABFC55FD-BCF8-4A7C-95B6-71CB5F970D56}" type="pres">
      <dgm:prSet presAssocID="{9174226A-73A5-4A74-9114-F711E5F3674F}" presName="root" presStyleCnt="0">
        <dgm:presLayoutVars>
          <dgm:dir/>
          <dgm:resizeHandles val="exact"/>
        </dgm:presLayoutVars>
      </dgm:prSet>
      <dgm:spPr/>
    </dgm:pt>
    <dgm:pt modelId="{C4A9CD99-B8F5-4FD3-B3F6-1DCCC912D1B8}" type="pres">
      <dgm:prSet presAssocID="{0C7C1319-7F6E-4B56-8E60-889BA0BBEAE6}" presName="compNode" presStyleCnt="0"/>
      <dgm:spPr/>
    </dgm:pt>
    <dgm:pt modelId="{F5825A63-6464-41FA-8F5F-90DC57133E6E}" type="pres">
      <dgm:prSet presAssocID="{0C7C1319-7F6E-4B56-8E60-889BA0BBEAE6}" presName="bgRect" presStyleLbl="bgShp" presStyleIdx="0" presStyleCnt="3"/>
      <dgm:spPr/>
    </dgm:pt>
    <dgm:pt modelId="{72A5E1B9-4131-484B-8986-77DF2EACCFCB}" type="pres">
      <dgm:prSet presAssocID="{0C7C1319-7F6E-4B56-8E60-889BA0BBEA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4D27D4A2-8702-4108-8519-80C8676648E5}" type="pres">
      <dgm:prSet presAssocID="{0C7C1319-7F6E-4B56-8E60-889BA0BBEAE6}" presName="spaceRect" presStyleCnt="0"/>
      <dgm:spPr/>
    </dgm:pt>
    <dgm:pt modelId="{463EE0FF-DAA3-4427-A317-3570AB52ACC0}" type="pres">
      <dgm:prSet presAssocID="{0C7C1319-7F6E-4B56-8E60-889BA0BBEAE6}" presName="parTx" presStyleLbl="revTx" presStyleIdx="0" presStyleCnt="3">
        <dgm:presLayoutVars>
          <dgm:chMax val="0"/>
          <dgm:chPref val="0"/>
        </dgm:presLayoutVars>
      </dgm:prSet>
      <dgm:spPr/>
    </dgm:pt>
    <dgm:pt modelId="{B3D8C0C7-E745-41C7-A813-AC9CC00D8993}" type="pres">
      <dgm:prSet presAssocID="{45B044FF-DBA8-4937-9A11-72279D0D786F}" presName="sibTrans" presStyleCnt="0"/>
      <dgm:spPr/>
    </dgm:pt>
    <dgm:pt modelId="{A20BAA2D-FA60-4954-807F-6536A3F5C894}" type="pres">
      <dgm:prSet presAssocID="{5D4A69F8-7E7A-4197-B267-47870097CA94}" presName="compNode" presStyleCnt="0"/>
      <dgm:spPr/>
    </dgm:pt>
    <dgm:pt modelId="{553F42DA-A168-49DA-B66B-370F7867F87B}" type="pres">
      <dgm:prSet presAssocID="{5D4A69F8-7E7A-4197-B267-47870097CA94}" presName="bgRect" presStyleLbl="bgShp" presStyleIdx="1" presStyleCnt="3"/>
      <dgm:spPr/>
    </dgm:pt>
    <dgm:pt modelId="{4A6D9C77-0BC4-48C7-A1CC-A516C9A4F1E8}" type="pres">
      <dgm:prSet presAssocID="{5D4A69F8-7E7A-4197-B267-47870097CA9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AD05E4A4-98E6-4328-AB16-29A3F8BCE017}" type="pres">
      <dgm:prSet presAssocID="{5D4A69F8-7E7A-4197-B267-47870097CA94}" presName="spaceRect" presStyleCnt="0"/>
      <dgm:spPr/>
    </dgm:pt>
    <dgm:pt modelId="{09F7657C-83DE-4F10-94C3-DD02C49C9C15}" type="pres">
      <dgm:prSet presAssocID="{5D4A69F8-7E7A-4197-B267-47870097CA94}" presName="parTx" presStyleLbl="revTx" presStyleIdx="1" presStyleCnt="3">
        <dgm:presLayoutVars>
          <dgm:chMax val="0"/>
          <dgm:chPref val="0"/>
        </dgm:presLayoutVars>
      </dgm:prSet>
      <dgm:spPr/>
    </dgm:pt>
    <dgm:pt modelId="{EBC394CF-D05D-4303-86D3-E5DC653609D8}" type="pres">
      <dgm:prSet presAssocID="{0CB313F7-1878-4DAC-81EF-40F72C432F4D}" presName="sibTrans" presStyleCnt="0"/>
      <dgm:spPr/>
    </dgm:pt>
    <dgm:pt modelId="{2DE14A2F-3729-4E61-804F-FE21F6AD763F}" type="pres">
      <dgm:prSet presAssocID="{9EAFBC5C-6639-4B4A-86BC-755675138F89}" presName="compNode" presStyleCnt="0"/>
      <dgm:spPr/>
    </dgm:pt>
    <dgm:pt modelId="{DD03B390-FE35-4A5B-A7A3-084B37A83BD4}" type="pres">
      <dgm:prSet presAssocID="{9EAFBC5C-6639-4B4A-86BC-755675138F89}" presName="bgRect" presStyleLbl="bgShp" presStyleIdx="2" presStyleCnt="3"/>
      <dgm:spPr/>
    </dgm:pt>
    <dgm:pt modelId="{D6FCE912-9F45-447C-8C18-DAE5152A016D}" type="pres">
      <dgm:prSet presAssocID="{9EAFBC5C-6639-4B4A-86BC-755675138F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C7ED6C51-BF69-4463-914B-CB11D6550F73}" type="pres">
      <dgm:prSet presAssocID="{9EAFBC5C-6639-4B4A-86BC-755675138F89}" presName="spaceRect" presStyleCnt="0"/>
      <dgm:spPr/>
    </dgm:pt>
    <dgm:pt modelId="{369524A5-B886-4ADD-A31E-2DE13E55A0F6}" type="pres">
      <dgm:prSet presAssocID="{9EAFBC5C-6639-4B4A-86BC-755675138F89}" presName="parTx" presStyleLbl="revTx" presStyleIdx="2" presStyleCnt="3">
        <dgm:presLayoutVars>
          <dgm:chMax val="0"/>
          <dgm:chPref val="0"/>
        </dgm:presLayoutVars>
      </dgm:prSet>
      <dgm:spPr/>
    </dgm:pt>
  </dgm:ptLst>
  <dgm:cxnLst>
    <dgm:cxn modelId="{5CD9C023-72C7-4AEE-B374-7D1990597983}" srcId="{9174226A-73A5-4A74-9114-F711E5F3674F}" destId="{9EAFBC5C-6639-4B4A-86BC-755675138F89}" srcOrd="2" destOrd="0" parTransId="{FA9A289E-6D6B-479A-9944-A0A5807E201F}" sibTransId="{D4F4166A-A964-4694-B3CD-FB07CABA23C3}"/>
    <dgm:cxn modelId="{B8466280-B3EF-413C-8A1B-8C37521865C0}" type="presOf" srcId="{0C7C1319-7F6E-4B56-8E60-889BA0BBEAE6}" destId="{463EE0FF-DAA3-4427-A317-3570AB52ACC0}" srcOrd="0" destOrd="0" presId="urn:microsoft.com/office/officeart/2018/2/layout/IconVerticalSolidList"/>
    <dgm:cxn modelId="{5F631E86-5707-41D4-BE97-B85CAD0B1C0D}" srcId="{9174226A-73A5-4A74-9114-F711E5F3674F}" destId="{5D4A69F8-7E7A-4197-B267-47870097CA94}" srcOrd="1" destOrd="0" parTransId="{27C0ECAD-1701-4F4E-9278-E5EC0F8AFCF2}" sibTransId="{0CB313F7-1878-4DAC-81EF-40F72C432F4D}"/>
    <dgm:cxn modelId="{90E02D93-0017-4067-ADD9-4BB10BCD3404}" type="presOf" srcId="{9EAFBC5C-6639-4B4A-86BC-755675138F89}" destId="{369524A5-B886-4ADD-A31E-2DE13E55A0F6}" srcOrd="0" destOrd="0" presId="urn:microsoft.com/office/officeart/2018/2/layout/IconVerticalSolidList"/>
    <dgm:cxn modelId="{0DD1C1B0-2298-4503-B7BD-8BFBE52105F2}" type="presOf" srcId="{9174226A-73A5-4A74-9114-F711E5F3674F}" destId="{ABFC55FD-BCF8-4A7C-95B6-71CB5F970D56}" srcOrd="0" destOrd="0" presId="urn:microsoft.com/office/officeart/2018/2/layout/IconVerticalSolidList"/>
    <dgm:cxn modelId="{97F56ECD-DC2C-44A0-9E10-1DAFCD8DA3E8}" srcId="{9174226A-73A5-4A74-9114-F711E5F3674F}" destId="{0C7C1319-7F6E-4B56-8E60-889BA0BBEAE6}" srcOrd="0" destOrd="0" parTransId="{88A261F2-CB03-4022-800A-FAC5534FBB02}" sibTransId="{45B044FF-DBA8-4937-9A11-72279D0D786F}"/>
    <dgm:cxn modelId="{6F2DCAEC-316A-4D6A-8573-3EF640B58846}" type="presOf" srcId="{5D4A69F8-7E7A-4197-B267-47870097CA94}" destId="{09F7657C-83DE-4F10-94C3-DD02C49C9C15}" srcOrd="0" destOrd="0" presId="urn:microsoft.com/office/officeart/2018/2/layout/IconVerticalSolidList"/>
    <dgm:cxn modelId="{A5EC4EC8-AEAA-414B-B1D9-80CEF64DDACE}" type="presParOf" srcId="{ABFC55FD-BCF8-4A7C-95B6-71CB5F970D56}" destId="{C4A9CD99-B8F5-4FD3-B3F6-1DCCC912D1B8}" srcOrd="0" destOrd="0" presId="urn:microsoft.com/office/officeart/2018/2/layout/IconVerticalSolidList"/>
    <dgm:cxn modelId="{EF0B182F-415A-4777-833D-13FB109B63A4}" type="presParOf" srcId="{C4A9CD99-B8F5-4FD3-B3F6-1DCCC912D1B8}" destId="{F5825A63-6464-41FA-8F5F-90DC57133E6E}" srcOrd="0" destOrd="0" presId="urn:microsoft.com/office/officeart/2018/2/layout/IconVerticalSolidList"/>
    <dgm:cxn modelId="{411FD2F0-44A0-4078-9B66-9F34D5A800A8}" type="presParOf" srcId="{C4A9CD99-B8F5-4FD3-B3F6-1DCCC912D1B8}" destId="{72A5E1B9-4131-484B-8986-77DF2EACCFCB}" srcOrd="1" destOrd="0" presId="urn:microsoft.com/office/officeart/2018/2/layout/IconVerticalSolidList"/>
    <dgm:cxn modelId="{EB85AA17-CC12-4E3F-BE43-4CEC50C57149}" type="presParOf" srcId="{C4A9CD99-B8F5-4FD3-B3F6-1DCCC912D1B8}" destId="{4D27D4A2-8702-4108-8519-80C8676648E5}" srcOrd="2" destOrd="0" presId="urn:microsoft.com/office/officeart/2018/2/layout/IconVerticalSolidList"/>
    <dgm:cxn modelId="{2B6CF7FF-E067-45AB-AA28-16D5ACE1464E}" type="presParOf" srcId="{C4A9CD99-B8F5-4FD3-B3F6-1DCCC912D1B8}" destId="{463EE0FF-DAA3-4427-A317-3570AB52ACC0}" srcOrd="3" destOrd="0" presId="urn:microsoft.com/office/officeart/2018/2/layout/IconVerticalSolidList"/>
    <dgm:cxn modelId="{8F81150A-36F6-4AE2-900E-ECCEF3768D87}" type="presParOf" srcId="{ABFC55FD-BCF8-4A7C-95B6-71CB5F970D56}" destId="{B3D8C0C7-E745-41C7-A813-AC9CC00D8993}" srcOrd="1" destOrd="0" presId="urn:microsoft.com/office/officeart/2018/2/layout/IconVerticalSolidList"/>
    <dgm:cxn modelId="{72E2646F-AED9-4DC2-BEA9-DEF742CEF775}" type="presParOf" srcId="{ABFC55FD-BCF8-4A7C-95B6-71CB5F970D56}" destId="{A20BAA2D-FA60-4954-807F-6536A3F5C894}" srcOrd="2" destOrd="0" presId="urn:microsoft.com/office/officeart/2018/2/layout/IconVerticalSolidList"/>
    <dgm:cxn modelId="{187A48A9-C3F2-4418-B923-14AF03164981}" type="presParOf" srcId="{A20BAA2D-FA60-4954-807F-6536A3F5C894}" destId="{553F42DA-A168-49DA-B66B-370F7867F87B}" srcOrd="0" destOrd="0" presId="urn:microsoft.com/office/officeart/2018/2/layout/IconVerticalSolidList"/>
    <dgm:cxn modelId="{8231936C-EC0F-4497-B3FD-1300DF69905A}" type="presParOf" srcId="{A20BAA2D-FA60-4954-807F-6536A3F5C894}" destId="{4A6D9C77-0BC4-48C7-A1CC-A516C9A4F1E8}" srcOrd="1" destOrd="0" presId="urn:microsoft.com/office/officeart/2018/2/layout/IconVerticalSolidList"/>
    <dgm:cxn modelId="{715A0006-EA70-4BE4-B622-5130FC06E5FD}" type="presParOf" srcId="{A20BAA2D-FA60-4954-807F-6536A3F5C894}" destId="{AD05E4A4-98E6-4328-AB16-29A3F8BCE017}" srcOrd="2" destOrd="0" presId="urn:microsoft.com/office/officeart/2018/2/layout/IconVerticalSolidList"/>
    <dgm:cxn modelId="{3604DB71-763D-4940-80E9-0F82A9E291C9}" type="presParOf" srcId="{A20BAA2D-FA60-4954-807F-6536A3F5C894}" destId="{09F7657C-83DE-4F10-94C3-DD02C49C9C15}" srcOrd="3" destOrd="0" presId="urn:microsoft.com/office/officeart/2018/2/layout/IconVerticalSolidList"/>
    <dgm:cxn modelId="{048BB97C-9887-4874-8997-BE1CFE437470}" type="presParOf" srcId="{ABFC55FD-BCF8-4A7C-95B6-71CB5F970D56}" destId="{EBC394CF-D05D-4303-86D3-E5DC653609D8}" srcOrd="3" destOrd="0" presId="urn:microsoft.com/office/officeart/2018/2/layout/IconVerticalSolidList"/>
    <dgm:cxn modelId="{90410E3D-4DAD-409C-85B6-967BA737079E}" type="presParOf" srcId="{ABFC55FD-BCF8-4A7C-95B6-71CB5F970D56}" destId="{2DE14A2F-3729-4E61-804F-FE21F6AD763F}" srcOrd="4" destOrd="0" presId="urn:microsoft.com/office/officeart/2018/2/layout/IconVerticalSolidList"/>
    <dgm:cxn modelId="{1275B2CD-7525-4BC3-9C1F-6A66D52E74CD}" type="presParOf" srcId="{2DE14A2F-3729-4E61-804F-FE21F6AD763F}" destId="{DD03B390-FE35-4A5B-A7A3-084B37A83BD4}" srcOrd="0" destOrd="0" presId="urn:microsoft.com/office/officeart/2018/2/layout/IconVerticalSolidList"/>
    <dgm:cxn modelId="{14F31CF3-243C-4A3F-8151-58AAD49AF97B}" type="presParOf" srcId="{2DE14A2F-3729-4E61-804F-FE21F6AD763F}" destId="{D6FCE912-9F45-447C-8C18-DAE5152A016D}" srcOrd="1" destOrd="0" presId="urn:microsoft.com/office/officeart/2018/2/layout/IconVerticalSolidList"/>
    <dgm:cxn modelId="{9D1B30DC-F227-4F9E-9D44-9CF1B285A292}" type="presParOf" srcId="{2DE14A2F-3729-4E61-804F-FE21F6AD763F}" destId="{C7ED6C51-BF69-4463-914B-CB11D6550F73}" srcOrd="2" destOrd="0" presId="urn:microsoft.com/office/officeart/2018/2/layout/IconVerticalSolidList"/>
    <dgm:cxn modelId="{CA454EBF-097A-49C3-BD97-B518C70A22AE}" type="presParOf" srcId="{2DE14A2F-3729-4E61-804F-FE21F6AD763F}" destId="{369524A5-B886-4ADD-A31E-2DE13E55A0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03E45C-C116-4D60-B3C5-1633C19549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DC411D6-B571-40DB-8AB3-FB8A82C261C0}">
      <dgm:prSet/>
      <dgm:spPr/>
      <dgm:t>
        <a:bodyPr/>
        <a:lstStyle/>
        <a:p>
          <a:r>
            <a:rPr lang="en-US" b="0" dirty="0"/>
            <a:t>In 1980, a clinical trial of an anti-arrhythmic drug ‘</a:t>
          </a:r>
          <a:r>
            <a:rPr lang="en-US" b="0" dirty="0">
              <a:latin typeface="Calibri"/>
            </a:rPr>
            <a:t>Lorcainide</a:t>
          </a:r>
          <a:r>
            <a:rPr lang="en-US" b="0" dirty="0"/>
            <a:t>’ was conducted in 100 patients. Half of the patients were given Lorcainide, half given a placebo</a:t>
          </a:r>
          <a:endParaRPr lang="en-US" dirty="0"/>
        </a:p>
      </dgm:t>
    </dgm:pt>
    <dgm:pt modelId="{8136862F-6D94-41F4-88D4-D109D8B45A5E}" type="parTrans" cxnId="{F5C767A5-9047-4DEF-AC17-B936DC153B8B}">
      <dgm:prSet/>
      <dgm:spPr/>
      <dgm:t>
        <a:bodyPr/>
        <a:lstStyle/>
        <a:p>
          <a:endParaRPr lang="en-US"/>
        </a:p>
      </dgm:t>
    </dgm:pt>
    <dgm:pt modelId="{8CDB340B-9EF7-41DD-B873-5619C7C05A27}" type="sibTrans" cxnId="{F5C767A5-9047-4DEF-AC17-B936DC153B8B}">
      <dgm:prSet/>
      <dgm:spPr/>
      <dgm:t>
        <a:bodyPr/>
        <a:lstStyle/>
        <a:p>
          <a:endParaRPr lang="en-US"/>
        </a:p>
      </dgm:t>
    </dgm:pt>
    <dgm:pt modelId="{D9EC0A49-A380-4023-830E-1BEC7F102E30}">
      <dgm:prSet/>
      <dgm:spPr/>
      <dgm:t>
        <a:bodyPr/>
        <a:lstStyle/>
        <a:p>
          <a:pPr rtl="0"/>
          <a:r>
            <a:rPr lang="en-US" b="0" dirty="0"/>
            <a:t>10 patients given the drug died vs. 1 patients given placebo died</a:t>
          </a:r>
          <a:endParaRPr lang="en-US" dirty="0"/>
        </a:p>
      </dgm:t>
    </dgm:pt>
    <dgm:pt modelId="{C4563E43-9580-496F-BBB2-D2AE7A696373}" type="parTrans" cxnId="{856D887E-911F-464B-B42B-CC048DB78CAB}">
      <dgm:prSet/>
      <dgm:spPr/>
      <dgm:t>
        <a:bodyPr/>
        <a:lstStyle/>
        <a:p>
          <a:endParaRPr lang="en-US"/>
        </a:p>
      </dgm:t>
    </dgm:pt>
    <dgm:pt modelId="{F7EF2123-FF19-488E-BEF2-17738A6117D0}" type="sibTrans" cxnId="{856D887E-911F-464B-B42B-CC048DB78CAB}">
      <dgm:prSet/>
      <dgm:spPr/>
      <dgm:t>
        <a:bodyPr/>
        <a:lstStyle/>
        <a:p>
          <a:endParaRPr lang="en-US"/>
        </a:p>
      </dgm:t>
    </dgm:pt>
    <dgm:pt modelId="{A856868D-AC16-4301-8C31-83A740DA7B71}">
      <dgm:prSet/>
      <dgm:spPr/>
      <dgm:t>
        <a:bodyPr/>
        <a:lstStyle/>
        <a:p>
          <a:pPr rtl="0"/>
          <a:r>
            <a:rPr lang="en-US" b="0" dirty="0"/>
            <a:t>Results never published, and development of drug halted.</a:t>
          </a:r>
          <a:r>
            <a:rPr lang="en-US" b="0" dirty="0">
              <a:latin typeface="Calibri"/>
            </a:rPr>
            <a:t> </a:t>
          </a:r>
          <a:r>
            <a:rPr lang="en-US" b="0" dirty="0"/>
            <a:t>Other companies pursued developed and sold of anti-arrhythmic </a:t>
          </a:r>
          <a:r>
            <a:rPr lang="en-US" b="0" dirty="0">
              <a:latin typeface="Calibri"/>
            </a:rPr>
            <a:t>drugs</a:t>
          </a:r>
          <a:r>
            <a:rPr lang="en-US" dirty="0">
              <a:latin typeface="Calibri"/>
            </a:rPr>
            <a:t>. </a:t>
          </a:r>
          <a:endParaRPr lang="en-US" dirty="0"/>
        </a:p>
      </dgm:t>
    </dgm:pt>
    <dgm:pt modelId="{651AD6D6-C56A-4E17-9A8C-E367E5B10293}" type="parTrans" cxnId="{B335AED6-C286-455C-8BAA-B9ADF1B1A0DB}">
      <dgm:prSet/>
      <dgm:spPr/>
      <dgm:t>
        <a:bodyPr/>
        <a:lstStyle/>
        <a:p>
          <a:endParaRPr lang="en-US"/>
        </a:p>
      </dgm:t>
    </dgm:pt>
    <dgm:pt modelId="{C7C66434-3873-4F51-B80A-1BDAB30BC783}" type="sibTrans" cxnId="{B335AED6-C286-455C-8BAA-B9ADF1B1A0DB}">
      <dgm:prSet/>
      <dgm:spPr/>
      <dgm:t>
        <a:bodyPr/>
        <a:lstStyle/>
        <a:p>
          <a:endParaRPr lang="en-US"/>
        </a:p>
      </dgm:t>
    </dgm:pt>
    <dgm:pt modelId="{7A7598D8-FD49-40D6-B192-D55C120925FA}">
      <dgm:prSet/>
      <dgm:spPr/>
      <dgm:t>
        <a:bodyPr/>
        <a:lstStyle/>
        <a:p>
          <a:r>
            <a:rPr lang="en-US" b="0" dirty="0"/>
            <a:t>~100,000 patients prescribed these drugs died. Unpublished 1980 results could have prevented some of these deaths.</a:t>
          </a:r>
          <a:endParaRPr lang="en-US" dirty="0"/>
        </a:p>
      </dgm:t>
    </dgm:pt>
    <dgm:pt modelId="{92A6B77A-E495-4BBC-AEA0-4D7C4FCC69E0}" type="parTrans" cxnId="{C2E154F4-8C34-480D-B8D0-AF4E32C8A836}">
      <dgm:prSet/>
      <dgm:spPr/>
      <dgm:t>
        <a:bodyPr/>
        <a:lstStyle/>
        <a:p>
          <a:endParaRPr lang="en-US"/>
        </a:p>
      </dgm:t>
    </dgm:pt>
    <dgm:pt modelId="{901FC0B9-C1C6-4597-8801-5AF6AF990320}" type="sibTrans" cxnId="{C2E154F4-8C34-480D-B8D0-AF4E32C8A836}">
      <dgm:prSet/>
      <dgm:spPr/>
      <dgm:t>
        <a:bodyPr/>
        <a:lstStyle/>
        <a:p>
          <a:endParaRPr lang="en-US"/>
        </a:p>
      </dgm:t>
    </dgm:pt>
    <dgm:pt modelId="{43837CB5-CDEB-467D-A4AF-E4F7A99EF627}" type="pres">
      <dgm:prSet presAssocID="{2103E45C-C116-4D60-B3C5-1633C19549FD}" presName="linear" presStyleCnt="0">
        <dgm:presLayoutVars>
          <dgm:animLvl val="lvl"/>
          <dgm:resizeHandles val="exact"/>
        </dgm:presLayoutVars>
      </dgm:prSet>
      <dgm:spPr/>
    </dgm:pt>
    <dgm:pt modelId="{F6671B37-3BDC-4AA0-8D27-39AD0B289477}" type="pres">
      <dgm:prSet presAssocID="{7DC411D6-B571-40DB-8AB3-FB8A82C261C0}" presName="parentText" presStyleLbl="node1" presStyleIdx="0" presStyleCnt="4">
        <dgm:presLayoutVars>
          <dgm:chMax val="0"/>
          <dgm:bulletEnabled val="1"/>
        </dgm:presLayoutVars>
      </dgm:prSet>
      <dgm:spPr/>
    </dgm:pt>
    <dgm:pt modelId="{5BB01A8E-3CC0-4D2B-AD91-09F84F5C7D39}" type="pres">
      <dgm:prSet presAssocID="{8CDB340B-9EF7-41DD-B873-5619C7C05A27}" presName="spacer" presStyleCnt="0"/>
      <dgm:spPr/>
    </dgm:pt>
    <dgm:pt modelId="{02D132EF-1FB8-4FCD-B863-143994CFD078}" type="pres">
      <dgm:prSet presAssocID="{D9EC0A49-A380-4023-830E-1BEC7F102E30}" presName="parentText" presStyleLbl="node1" presStyleIdx="1" presStyleCnt="4">
        <dgm:presLayoutVars>
          <dgm:chMax val="0"/>
          <dgm:bulletEnabled val="1"/>
        </dgm:presLayoutVars>
      </dgm:prSet>
      <dgm:spPr/>
    </dgm:pt>
    <dgm:pt modelId="{487268ED-B367-4E0B-A529-F5C4DF44192A}" type="pres">
      <dgm:prSet presAssocID="{F7EF2123-FF19-488E-BEF2-17738A6117D0}" presName="spacer" presStyleCnt="0"/>
      <dgm:spPr/>
    </dgm:pt>
    <dgm:pt modelId="{B5553499-442B-4696-A50E-5D100C8F5A0D}" type="pres">
      <dgm:prSet presAssocID="{A856868D-AC16-4301-8C31-83A740DA7B71}" presName="parentText" presStyleLbl="node1" presStyleIdx="2" presStyleCnt="4">
        <dgm:presLayoutVars>
          <dgm:chMax val="0"/>
          <dgm:bulletEnabled val="1"/>
        </dgm:presLayoutVars>
      </dgm:prSet>
      <dgm:spPr/>
    </dgm:pt>
    <dgm:pt modelId="{6AB70299-6845-465B-85CC-6C91CE1FB685}" type="pres">
      <dgm:prSet presAssocID="{C7C66434-3873-4F51-B80A-1BDAB30BC783}" presName="spacer" presStyleCnt="0"/>
      <dgm:spPr/>
    </dgm:pt>
    <dgm:pt modelId="{6420DD26-3B15-4F56-A72D-4CE0C2BD287F}" type="pres">
      <dgm:prSet presAssocID="{7A7598D8-FD49-40D6-B192-D55C120925FA}" presName="parentText" presStyleLbl="node1" presStyleIdx="3" presStyleCnt="4">
        <dgm:presLayoutVars>
          <dgm:chMax val="0"/>
          <dgm:bulletEnabled val="1"/>
        </dgm:presLayoutVars>
      </dgm:prSet>
      <dgm:spPr/>
    </dgm:pt>
  </dgm:ptLst>
  <dgm:cxnLst>
    <dgm:cxn modelId="{B5A44639-AE0D-4335-AC01-0D107F5AC9F5}" type="presOf" srcId="{2103E45C-C116-4D60-B3C5-1633C19549FD}" destId="{43837CB5-CDEB-467D-A4AF-E4F7A99EF627}" srcOrd="0" destOrd="0" presId="urn:microsoft.com/office/officeart/2005/8/layout/vList2"/>
    <dgm:cxn modelId="{FD9A2F4E-8482-4977-95CA-07FDF8C3C6AA}" type="presOf" srcId="{7A7598D8-FD49-40D6-B192-D55C120925FA}" destId="{6420DD26-3B15-4F56-A72D-4CE0C2BD287F}" srcOrd="0" destOrd="0" presId="urn:microsoft.com/office/officeart/2005/8/layout/vList2"/>
    <dgm:cxn modelId="{09C90D5F-F71C-4109-A638-173B281188CD}" type="presOf" srcId="{A856868D-AC16-4301-8C31-83A740DA7B71}" destId="{B5553499-442B-4696-A50E-5D100C8F5A0D}" srcOrd="0" destOrd="0" presId="urn:microsoft.com/office/officeart/2005/8/layout/vList2"/>
    <dgm:cxn modelId="{856D887E-911F-464B-B42B-CC048DB78CAB}" srcId="{2103E45C-C116-4D60-B3C5-1633C19549FD}" destId="{D9EC0A49-A380-4023-830E-1BEC7F102E30}" srcOrd="1" destOrd="0" parTransId="{C4563E43-9580-496F-BBB2-D2AE7A696373}" sibTransId="{F7EF2123-FF19-488E-BEF2-17738A6117D0}"/>
    <dgm:cxn modelId="{F5C767A5-9047-4DEF-AC17-B936DC153B8B}" srcId="{2103E45C-C116-4D60-B3C5-1633C19549FD}" destId="{7DC411D6-B571-40DB-8AB3-FB8A82C261C0}" srcOrd="0" destOrd="0" parTransId="{8136862F-6D94-41F4-88D4-D109D8B45A5E}" sibTransId="{8CDB340B-9EF7-41DD-B873-5619C7C05A27}"/>
    <dgm:cxn modelId="{3A71DEA6-D73E-44A9-98AE-DDB290C512E9}" type="presOf" srcId="{7DC411D6-B571-40DB-8AB3-FB8A82C261C0}" destId="{F6671B37-3BDC-4AA0-8D27-39AD0B289477}" srcOrd="0" destOrd="0" presId="urn:microsoft.com/office/officeart/2005/8/layout/vList2"/>
    <dgm:cxn modelId="{B335AED6-C286-455C-8BAA-B9ADF1B1A0DB}" srcId="{2103E45C-C116-4D60-B3C5-1633C19549FD}" destId="{A856868D-AC16-4301-8C31-83A740DA7B71}" srcOrd="2" destOrd="0" parTransId="{651AD6D6-C56A-4E17-9A8C-E367E5B10293}" sibTransId="{C7C66434-3873-4F51-B80A-1BDAB30BC783}"/>
    <dgm:cxn modelId="{42C20FEE-CAEA-49BA-9745-7F0F2D2E8FB5}" type="presOf" srcId="{D9EC0A49-A380-4023-830E-1BEC7F102E30}" destId="{02D132EF-1FB8-4FCD-B863-143994CFD078}" srcOrd="0" destOrd="0" presId="urn:microsoft.com/office/officeart/2005/8/layout/vList2"/>
    <dgm:cxn modelId="{C2E154F4-8C34-480D-B8D0-AF4E32C8A836}" srcId="{2103E45C-C116-4D60-B3C5-1633C19549FD}" destId="{7A7598D8-FD49-40D6-B192-D55C120925FA}" srcOrd="3" destOrd="0" parTransId="{92A6B77A-E495-4BBC-AEA0-4D7C4FCC69E0}" sibTransId="{901FC0B9-C1C6-4597-8801-5AF6AF990320}"/>
    <dgm:cxn modelId="{B1462783-6A54-49BA-B0A5-7D8DF5A45CDF}" type="presParOf" srcId="{43837CB5-CDEB-467D-A4AF-E4F7A99EF627}" destId="{F6671B37-3BDC-4AA0-8D27-39AD0B289477}" srcOrd="0" destOrd="0" presId="urn:microsoft.com/office/officeart/2005/8/layout/vList2"/>
    <dgm:cxn modelId="{3B79801E-D550-4114-91AC-9EB69AF0DC44}" type="presParOf" srcId="{43837CB5-CDEB-467D-A4AF-E4F7A99EF627}" destId="{5BB01A8E-3CC0-4D2B-AD91-09F84F5C7D39}" srcOrd="1" destOrd="0" presId="urn:microsoft.com/office/officeart/2005/8/layout/vList2"/>
    <dgm:cxn modelId="{79FEEB6B-7489-4A54-8B28-A912CA76AB71}" type="presParOf" srcId="{43837CB5-CDEB-467D-A4AF-E4F7A99EF627}" destId="{02D132EF-1FB8-4FCD-B863-143994CFD078}" srcOrd="2" destOrd="0" presId="urn:microsoft.com/office/officeart/2005/8/layout/vList2"/>
    <dgm:cxn modelId="{197BF35B-F654-4076-AC99-5DB146CC57F0}" type="presParOf" srcId="{43837CB5-CDEB-467D-A4AF-E4F7A99EF627}" destId="{487268ED-B367-4E0B-A529-F5C4DF44192A}" srcOrd="3" destOrd="0" presId="urn:microsoft.com/office/officeart/2005/8/layout/vList2"/>
    <dgm:cxn modelId="{0534F857-831F-47E3-BE60-CE97EA16A02C}" type="presParOf" srcId="{43837CB5-CDEB-467D-A4AF-E4F7A99EF627}" destId="{B5553499-442B-4696-A50E-5D100C8F5A0D}" srcOrd="4" destOrd="0" presId="urn:microsoft.com/office/officeart/2005/8/layout/vList2"/>
    <dgm:cxn modelId="{13E6972C-62E5-4EB6-9B21-3A0210CBE67C}" type="presParOf" srcId="{43837CB5-CDEB-467D-A4AF-E4F7A99EF627}" destId="{6AB70299-6845-465B-85CC-6C91CE1FB685}" srcOrd="5" destOrd="0" presId="urn:microsoft.com/office/officeart/2005/8/layout/vList2"/>
    <dgm:cxn modelId="{9E3B616B-7C79-4098-AE74-64A809665D65}" type="presParOf" srcId="{43837CB5-CDEB-467D-A4AF-E4F7A99EF627}" destId="{6420DD26-3B15-4F56-A72D-4CE0C2BD287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03E45C-C116-4D60-B3C5-1633C19549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DC411D6-B571-40DB-8AB3-FB8A82C261C0}">
      <dgm:prSet phldr="0"/>
      <dgm:spPr/>
      <dgm:t>
        <a:bodyPr/>
        <a:lstStyle/>
        <a:p>
          <a:pPr rtl="0"/>
          <a:r>
            <a:rPr lang="en-US" dirty="0">
              <a:latin typeface="Calibri"/>
            </a:rPr>
            <a:t>Seven studies were conducted to compare Reboxetine, an antidepressant, with a placebo. One of these was positive and subsequently published. Other six were negative and left unpublished.</a:t>
          </a:r>
          <a:endParaRPr lang="en-US" dirty="0"/>
        </a:p>
      </dgm:t>
    </dgm:pt>
    <dgm:pt modelId="{8136862F-6D94-41F4-88D4-D109D8B45A5E}" type="parTrans" cxnId="{F5C767A5-9047-4DEF-AC17-B936DC153B8B}">
      <dgm:prSet/>
      <dgm:spPr/>
      <dgm:t>
        <a:bodyPr/>
        <a:lstStyle/>
        <a:p>
          <a:endParaRPr lang="en-US"/>
        </a:p>
      </dgm:t>
    </dgm:pt>
    <dgm:pt modelId="{8CDB340B-9EF7-41DD-B873-5619C7C05A27}" type="sibTrans" cxnId="{F5C767A5-9047-4DEF-AC17-B936DC153B8B}">
      <dgm:prSet/>
      <dgm:spPr/>
      <dgm:t>
        <a:bodyPr/>
        <a:lstStyle/>
        <a:p>
          <a:endParaRPr lang="en-US"/>
        </a:p>
      </dgm:t>
    </dgm:pt>
    <dgm:pt modelId="{D9EC0A49-A380-4023-830E-1BEC7F102E30}">
      <dgm:prSet/>
      <dgm:spPr/>
      <dgm:t>
        <a:bodyPr/>
        <a:lstStyle/>
        <a:p>
          <a:pPr rtl="0"/>
          <a:r>
            <a:rPr lang="en-US" b="0">
              <a:latin typeface="Calibri"/>
            </a:rPr>
            <a:t>Three</a:t>
          </a:r>
          <a:r>
            <a:rPr lang="en-US">
              <a:latin typeface="Calibri"/>
            </a:rPr>
            <a:t> trials were published comparing reboxetine with other antidepressants where reboxetine was just as effective; however, three times as many patients' worth of data was collected that showed reboxetine was worse than the other treatments.</a:t>
          </a:r>
          <a:endParaRPr lang="en-US"/>
        </a:p>
      </dgm:t>
    </dgm:pt>
    <dgm:pt modelId="{C4563E43-9580-496F-BBB2-D2AE7A696373}" type="parTrans" cxnId="{856D887E-911F-464B-B42B-CC048DB78CAB}">
      <dgm:prSet/>
      <dgm:spPr/>
      <dgm:t>
        <a:bodyPr/>
        <a:lstStyle/>
        <a:p>
          <a:endParaRPr lang="en-US"/>
        </a:p>
      </dgm:t>
    </dgm:pt>
    <dgm:pt modelId="{F7EF2123-FF19-488E-BEF2-17738A6117D0}" type="sibTrans" cxnId="{856D887E-911F-464B-B42B-CC048DB78CAB}">
      <dgm:prSet/>
      <dgm:spPr/>
      <dgm:t>
        <a:bodyPr/>
        <a:lstStyle/>
        <a:p>
          <a:endParaRPr lang="en-US"/>
        </a:p>
      </dgm:t>
    </dgm:pt>
    <dgm:pt modelId="{43837CB5-CDEB-467D-A4AF-E4F7A99EF627}" type="pres">
      <dgm:prSet presAssocID="{2103E45C-C116-4D60-B3C5-1633C19549FD}" presName="linear" presStyleCnt="0">
        <dgm:presLayoutVars>
          <dgm:animLvl val="lvl"/>
          <dgm:resizeHandles val="exact"/>
        </dgm:presLayoutVars>
      </dgm:prSet>
      <dgm:spPr/>
    </dgm:pt>
    <dgm:pt modelId="{F6671B37-3BDC-4AA0-8D27-39AD0B289477}" type="pres">
      <dgm:prSet presAssocID="{7DC411D6-B571-40DB-8AB3-FB8A82C261C0}" presName="parentText" presStyleLbl="node1" presStyleIdx="0" presStyleCnt="2">
        <dgm:presLayoutVars>
          <dgm:chMax val="0"/>
          <dgm:bulletEnabled val="1"/>
        </dgm:presLayoutVars>
      </dgm:prSet>
      <dgm:spPr/>
    </dgm:pt>
    <dgm:pt modelId="{5BB01A8E-3CC0-4D2B-AD91-09F84F5C7D39}" type="pres">
      <dgm:prSet presAssocID="{8CDB340B-9EF7-41DD-B873-5619C7C05A27}" presName="spacer" presStyleCnt="0"/>
      <dgm:spPr/>
    </dgm:pt>
    <dgm:pt modelId="{02D132EF-1FB8-4FCD-B863-143994CFD078}" type="pres">
      <dgm:prSet presAssocID="{D9EC0A49-A380-4023-830E-1BEC7F102E30}" presName="parentText" presStyleLbl="node1" presStyleIdx="1" presStyleCnt="2">
        <dgm:presLayoutVars>
          <dgm:chMax val="0"/>
          <dgm:bulletEnabled val="1"/>
        </dgm:presLayoutVars>
      </dgm:prSet>
      <dgm:spPr/>
    </dgm:pt>
  </dgm:ptLst>
  <dgm:cxnLst>
    <dgm:cxn modelId="{B5A44639-AE0D-4335-AC01-0D107F5AC9F5}" type="presOf" srcId="{2103E45C-C116-4D60-B3C5-1633C19549FD}" destId="{43837CB5-CDEB-467D-A4AF-E4F7A99EF627}" srcOrd="0" destOrd="0" presId="urn:microsoft.com/office/officeart/2005/8/layout/vList2"/>
    <dgm:cxn modelId="{856D887E-911F-464B-B42B-CC048DB78CAB}" srcId="{2103E45C-C116-4D60-B3C5-1633C19549FD}" destId="{D9EC0A49-A380-4023-830E-1BEC7F102E30}" srcOrd="1" destOrd="0" parTransId="{C4563E43-9580-496F-BBB2-D2AE7A696373}" sibTransId="{F7EF2123-FF19-488E-BEF2-17738A6117D0}"/>
    <dgm:cxn modelId="{F5C767A5-9047-4DEF-AC17-B936DC153B8B}" srcId="{2103E45C-C116-4D60-B3C5-1633C19549FD}" destId="{7DC411D6-B571-40DB-8AB3-FB8A82C261C0}" srcOrd="0" destOrd="0" parTransId="{8136862F-6D94-41F4-88D4-D109D8B45A5E}" sibTransId="{8CDB340B-9EF7-41DD-B873-5619C7C05A27}"/>
    <dgm:cxn modelId="{3A71DEA6-D73E-44A9-98AE-DDB290C512E9}" type="presOf" srcId="{7DC411D6-B571-40DB-8AB3-FB8A82C261C0}" destId="{F6671B37-3BDC-4AA0-8D27-39AD0B289477}" srcOrd="0" destOrd="0" presId="urn:microsoft.com/office/officeart/2005/8/layout/vList2"/>
    <dgm:cxn modelId="{42C20FEE-CAEA-49BA-9745-7F0F2D2E8FB5}" type="presOf" srcId="{D9EC0A49-A380-4023-830E-1BEC7F102E30}" destId="{02D132EF-1FB8-4FCD-B863-143994CFD078}" srcOrd="0" destOrd="0" presId="urn:microsoft.com/office/officeart/2005/8/layout/vList2"/>
    <dgm:cxn modelId="{B1462783-6A54-49BA-B0A5-7D8DF5A45CDF}" type="presParOf" srcId="{43837CB5-CDEB-467D-A4AF-E4F7A99EF627}" destId="{F6671B37-3BDC-4AA0-8D27-39AD0B289477}" srcOrd="0" destOrd="0" presId="urn:microsoft.com/office/officeart/2005/8/layout/vList2"/>
    <dgm:cxn modelId="{3B79801E-D550-4114-91AC-9EB69AF0DC44}" type="presParOf" srcId="{43837CB5-CDEB-467D-A4AF-E4F7A99EF627}" destId="{5BB01A8E-3CC0-4D2B-AD91-09F84F5C7D39}" srcOrd="1" destOrd="0" presId="urn:microsoft.com/office/officeart/2005/8/layout/vList2"/>
    <dgm:cxn modelId="{79FEEB6B-7489-4A54-8B28-A912CA76AB71}" type="presParOf" srcId="{43837CB5-CDEB-467D-A4AF-E4F7A99EF627}" destId="{02D132EF-1FB8-4FCD-B863-143994CFD07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22D549-370B-40BE-872B-CAC88D43C52A}"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23AB86E6-C07B-412B-A51D-6FB09793A44C}">
      <dgm:prSet custT="1"/>
      <dgm:spPr/>
      <dgm:t>
        <a:bodyPr/>
        <a:lstStyle/>
        <a:p>
          <a:pPr>
            <a:lnSpc>
              <a:spcPct val="100000"/>
            </a:lnSpc>
            <a:defRPr b="1"/>
          </a:pPr>
          <a:r>
            <a:rPr lang="en-US" sz="2400" b="0" dirty="0">
              <a:latin typeface="Arial" panose="020B0604020202020204" pitchFamily="34" charset="0"/>
              <a:cs typeface="Arial" panose="020B0604020202020204" pitchFamily="34" charset="0"/>
            </a:rPr>
            <a:t>Publication bias can result in substantial overestimates of effect</a:t>
          </a:r>
          <a:endParaRPr lang="en-US" sz="2400" dirty="0">
            <a:latin typeface="Arial" panose="020B0604020202020204" pitchFamily="34" charset="0"/>
            <a:cs typeface="Arial" panose="020B0604020202020204" pitchFamily="34" charset="0"/>
          </a:endParaRPr>
        </a:p>
      </dgm:t>
    </dgm:pt>
    <dgm:pt modelId="{2D666611-609A-45DE-B3E5-B6F6728AD49D}" type="parTrans" cxnId="{6ED7DA81-2688-469C-B0B2-D6E8C69F0453}">
      <dgm:prSet/>
      <dgm:spPr/>
      <dgm:t>
        <a:bodyPr/>
        <a:lstStyle/>
        <a:p>
          <a:endParaRPr lang="en-US"/>
        </a:p>
      </dgm:t>
    </dgm:pt>
    <dgm:pt modelId="{EDFB4612-79F6-4083-907E-69B0F9248B41}" type="sibTrans" cxnId="{6ED7DA81-2688-469C-B0B2-D6E8C69F0453}">
      <dgm:prSet/>
      <dgm:spPr/>
      <dgm:t>
        <a:bodyPr/>
        <a:lstStyle/>
        <a:p>
          <a:endParaRPr lang="en-US"/>
        </a:p>
      </dgm:t>
    </dgm:pt>
    <dgm:pt modelId="{84B48709-6E95-466B-9932-24F83836D382}">
      <dgm:prSet custT="1"/>
      <dgm:spPr/>
      <dgm:t>
        <a:bodyPr/>
        <a:lstStyle/>
        <a:p>
          <a:pPr>
            <a:lnSpc>
              <a:spcPct val="100000"/>
            </a:lnSpc>
            <a:defRPr b="1"/>
          </a:pPr>
          <a:r>
            <a:rPr lang="en-US" sz="2400" b="0" dirty="0">
              <a:latin typeface="Arial" panose="020B0604020202020204" pitchFamily="34" charset="0"/>
              <a:cs typeface="Arial" panose="020B0604020202020204" pitchFamily="34" charset="0"/>
            </a:rPr>
            <a:t>Suspect when evidence comes from small studies, most of which have been commercially funded</a:t>
          </a:r>
          <a:endParaRPr lang="en-US" sz="2400" dirty="0">
            <a:latin typeface="Arial" panose="020B0604020202020204" pitchFamily="34" charset="0"/>
            <a:cs typeface="Arial" panose="020B0604020202020204" pitchFamily="34" charset="0"/>
          </a:endParaRPr>
        </a:p>
      </dgm:t>
    </dgm:pt>
    <dgm:pt modelId="{9FCF6D30-6D00-4421-86EF-76EA10E5812D}" type="parTrans" cxnId="{B78253CB-B855-4B64-82E8-F8DC23226B48}">
      <dgm:prSet/>
      <dgm:spPr/>
      <dgm:t>
        <a:bodyPr/>
        <a:lstStyle/>
        <a:p>
          <a:endParaRPr lang="en-US"/>
        </a:p>
      </dgm:t>
    </dgm:pt>
    <dgm:pt modelId="{D9022B61-3808-4672-922B-570FEF97159A}" type="sibTrans" cxnId="{B78253CB-B855-4B64-82E8-F8DC23226B48}">
      <dgm:prSet/>
      <dgm:spPr/>
      <dgm:t>
        <a:bodyPr/>
        <a:lstStyle/>
        <a:p>
          <a:endParaRPr lang="en-US"/>
        </a:p>
      </dgm:t>
    </dgm:pt>
    <dgm:pt modelId="{088BA659-1D6E-4D53-ADF2-BEF189B39FF1}">
      <dgm:prSet custT="1"/>
      <dgm:spPr/>
      <dgm:t>
        <a:bodyPr/>
        <a:lstStyle/>
        <a:p>
          <a:pPr>
            <a:lnSpc>
              <a:spcPct val="100000"/>
            </a:lnSpc>
            <a:defRPr b="1"/>
          </a:pPr>
          <a:r>
            <a:rPr lang="en-US" sz="2400" b="0" dirty="0">
              <a:latin typeface="Arial" panose="020B0604020202020204" pitchFamily="34" charset="0"/>
              <a:cs typeface="Arial" panose="020B0604020202020204" pitchFamily="34" charset="0"/>
            </a:rPr>
            <a:t>Funnel Plot is most commonly used to assess for publication bias, but has limitations</a:t>
          </a:r>
          <a:endParaRPr lang="en-US" sz="2400" dirty="0">
            <a:latin typeface="Arial" panose="020B0604020202020204" pitchFamily="34" charset="0"/>
            <a:cs typeface="Arial" panose="020B0604020202020204" pitchFamily="34" charset="0"/>
          </a:endParaRPr>
        </a:p>
      </dgm:t>
    </dgm:pt>
    <dgm:pt modelId="{E4CD24A8-DE77-408B-B078-26D918F3D3F8}" type="parTrans" cxnId="{2E4FE7B2-E03F-49B2-9521-C2FB9ADA69A7}">
      <dgm:prSet/>
      <dgm:spPr/>
      <dgm:t>
        <a:bodyPr/>
        <a:lstStyle/>
        <a:p>
          <a:endParaRPr lang="en-US"/>
        </a:p>
      </dgm:t>
    </dgm:pt>
    <dgm:pt modelId="{5DE51B59-2419-430B-8012-C8E582EF149F}" type="sibTrans" cxnId="{2E4FE7B2-E03F-49B2-9521-C2FB9ADA69A7}">
      <dgm:prSet/>
      <dgm:spPr/>
      <dgm:t>
        <a:bodyPr/>
        <a:lstStyle/>
        <a:p>
          <a:endParaRPr lang="en-US"/>
        </a:p>
      </dgm:t>
    </dgm:pt>
    <dgm:pt modelId="{91AC9CD9-252B-480C-AEAA-B81031C9B60B}" type="pres">
      <dgm:prSet presAssocID="{4322D549-370B-40BE-872B-CAC88D43C52A}" presName="root" presStyleCnt="0">
        <dgm:presLayoutVars>
          <dgm:dir/>
          <dgm:resizeHandles val="exact"/>
        </dgm:presLayoutVars>
      </dgm:prSet>
      <dgm:spPr/>
    </dgm:pt>
    <dgm:pt modelId="{D59A743B-86B9-4248-ACB2-CE95BE2A3947}" type="pres">
      <dgm:prSet presAssocID="{23AB86E6-C07B-412B-A51D-6FB09793A44C}" presName="compNode" presStyleCnt="0"/>
      <dgm:spPr/>
    </dgm:pt>
    <dgm:pt modelId="{51B5FD12-D5E6-48C5-88EE-EC496057D4B6}" type="pres">
      <dgm:prSet presAssocID="{23AB86E6-C07B-412B-A51D-6FB09793A4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6FBC428E-C54A-40EE-B6C0-CBB534FA22EB}" type="pres">
      <dgm:prSet presAssocID="{23AB86E6-C07B-412B-A51D-6FB09793A44C}" presName="iconSpace" presStyleCnt="0"/>
      <dgm:spPr/>
    </dgm:pt>
    <dgm:pt modelId="{636F173C-D3FE-4458-BDC6-31CD3CD85654}" type="pres">
      <dgm:prSet presAssocID="{23AB86E6-C07B-412B-A51D-6FB09793A44C}" presName="parTx" presStyleLbl="revTx" presStyleIdx="0" presStyleCnt="6">
        <dgm:presLayoutVars>
          <dgm:chMax val="0"/>
          <dgm:chPref val="0"/>
        </dgm:presLayoutVars>
      </dgm:prSet>
      <dgm:spPr/>
    </dgm:pt>
    <dgm:pt modelId="{A4AB5BD5-3ED1-4625-BCB8-2BC62943305E}" type="pres">
      <dgm:prSet presAssocID="{23AB86E6-C07B-412B-A51D-6FB09793A44C}" presName="txSpace" presStyleCnt="0"/>
      <dgm:spPr/>
    </dgm:pt>
    <dgm:pt modelId="{277FBD32-F780-4F38-A4F3-DE97B3F2A06A}" type="pres">
      <dgm:prSet presAssocID="{23AB86E6-C07B-412B-A51D-6FB09793A44C}" presName="desTx" presStyleLbl="revTx" presStyleIdx="1" presStyleCnt="6">
        <dgm:presLayoutVars/>
      </dgm:prSet>
      <dgm:spPr/>
    </dgm:pt>
    <dgm:pt modelId="{850E461B-073E-483C-82C0-6357736910E3}" type="pres">
      <dgm:prSet presAssocID="{EDFB4612-79F6-4083-907E-69B0F9248B41}" presName="sibTrans" presStyleCnt="0"/>
      <dgm:spPr/>
    </dgm:pt>
    <dgm:pt modelId="{14038602-F7DB-404C-BCE6-A80F8A0C54AE}" type="pres">
      <dgm:prSet presAssocID="{84B48709-6E95-466B-9932-24F83836D382}" presName="compNode" presStyleCnt="0"/>
      <dgm:spPr/>
    </dgm:pt>
    <dgm:pt modelId="{F68EEB68-5925-41A3-9A5D-6BA23B23834E}" type="pres">
      <dgm:prSet presAssocID="{84B48709-6E95-466B-9932-24F83836D3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317D434F-2F3F-40BE-B284-740A8D9216C0}" type="pres">
      <dgm:prSet presAssocID="{84B48709-6E95-466B-9932-24F83836D382}" presName="iconSpace" presStyleCnt="0"/>
      <dgm:spPr/>
    </dgm:pt>
    <dgm:pt modelId="{A8B61643-7BAE-401E-ACC9-0B391110C49F}" type="pres">
      <dgm:prSet presAssocID="{84B48709-6E95-466B-9932-24F83836D382}" presName="parTx" presStyleLbl="revTx" presStyleIdx="2" presStyleCnt="6" custScaleY="90909" custLinFactNeighborY="539">
        <dgm:presLayoutVars>
          <dgm:chMax val="0"/>
          <dgm:chPref val="0"/>
        </dgm:presLayoutVars>
      </dgm:prSet>
      <dgm:spPr/>
    </dgm:pt>
    <dgm:pt modelId="{6623656D-14D8-47A9-9AF7-389B931EC7D4}" type="pres">
      <dgm:prSet presAssocID="{84B48709-6E95-466B-9932-24F83836D382}" presName="txSpace" presStyleCnt="0"/>
      <dgm:spPr/>
    </dgm:pt>
    <dgm:pt modelId="{8E34A3D4-F264-47C1-8AEB-7164CF92C09A}" type="pres">
      <dgm:prSet presAssocID="{84B48709-6E95-466B-9932-24F83836D382}" presName="desTx" presStyleLbl="revTx" presStyleIdx="3" presStyleCnt="6" custLinFactX="17840" custLinFactNeighborX="100000" custLinFactNeighborY="33052">
        <dgm:presLayoutVars/>
      </dgm:prSet>
      <dgm:spPr/>
    </dgm:pt>
    <dgm:pt modelId="{09E5778E-343F-4379-B1BD-7FA863040390}" type="pres">
      <dgm:prSet presAssocID="{D9022B61-3808-4672-922B-570FEF97159A}" presName="sibTrans" presStyleCnt="0"/>
      <dgm:spPr/>
    </dgm:pt>
    <dgm:pt modelId="{92D6FA2B-B8AB-4F15-8041-3D1E59DD618E}" type="pres">
      <dgm:prSet presAssocID="{088BA659-1D6E-4D53-ADF2-BEF189B39FF1}" presName="compNode" presStyleCnt="0"/>
      <dgm:spPr/>
    </dgm:pt>
    <dgm:pt modelId="{313B8E83-C69D-4D3F-914D-B796960E551C}" type="pres">
      <dgm:prSet presAssocID="{088BA659-1D6E-4D53-ADF2-BEF189B39F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AFA5BA5F-CEE1-429C-B715-CFC0E047FF1E}" type="pres">
      <dgm:prSet presAssocID="{088BA659-1D6E-4D53-ADF2-BEF189B39FF1}" presName="iconSpace" presStyleCnt="0"/>
      <dgm:spPr/>
    </dgm:pt>
    <dgm:pt modelId="{7CB61E3E-F336-4001-94DD-51CC697F882E}" type="pres">
      <dgm:prSet presAssocID="{088BA659-1D6E-4D53-ADF2-BEF189B39FF1}" presName="parTx" presStyleLbl="revTx" presStyleIdx="4" presStyleCnt="6">
        <dgm:presLayoutVars>
          <dgm:chMax val="0"/>
          <dgm:chPref val="0"/>
        </dgm:presLayoutVars>
      </dgm:prSet>
      <dgm:spPr/>
    </dgm:pt>
    <dgm:pt modelId="{62387736-7F85-4229-B9FB-17E46CE7C644}" type="pres">
      <dgm:prSet presAssocID="{088BA659-1D6E-4D53-ADF2-BEF189B39FF1}" presName="txSpace" presStyleCnt="0"/>
      <dgm:spPr/>
    </dgm:pt>
    <dgm:pt modelId="{BE79E2B4-978E-4FD6-90BF-6EACCC6A1A76}" type="pres">
      <dgm:prSet presAssocID="{088BA659-1D6E-4D53-ADF2-BEF189B39FF1}" presName="desTx" presStyleLbl="revTx" presStyleIdx="5" presStyleCnt="6">
        <dgm:presLayoutVars/>
      </dgm:prSet>
      <dgm:spPr/>
    </dgm:pt>
  </dgm:ptLst>
  <dgm:cxnLst>
    <dgm:cxn modelId="{54C06A21-80F1-4ACD-B176-0793DBB680EF}" type="presOf" srcId="{4322D549-370B-40BE-872B-CAC88D43C52A}" destId="{91AC9CD9-252B-480C-AEAA-B81031C9B60B}" srcOrd="0" destOrd="0" presId="urn:microsoft.com/office/officeart/2018/2/layout/IconLabelDescriptionList"/>
    <dgm:cxn modelId="{6ED7DA81-2688-469C-B0B2-D6E8C69F0453}" srcId="{4322D549-370B-40BE-872B-CAC88D43C52A}" destId="{23AB86E6-C07B-412B-A51D-6FB09793A44C}" srcOrd="0" destOrd="0" parTransId="{2D666611-609A-45DE-B3E5-B6F6728AD49D}" sibTransId="{EDFB4612-79F6-4083-907E-69B0F9248B41}"/>
    <dgm:cxn modelId="{EECE919A-C740-4245-995C-741EA5CBD9B9}" type="presOf" srcId="{23AB86E6-C07B-412B-A51D-6FB09793A44C}" destId="{636F173C-D3FE-4458-BDC6-31CD3CD85654}" srcOrd="0" destOrd="0" presId="urn:microsoft.com/office/officeart/2018/2/layout/IconLabelDescriptionList"/>
    <dgm:cxn modelId="{2E4FE7B2-E03F-49B2-9521-C2FB9ADA69A7}" srcId="{4322D549-370B-40BE-872B-CAC88D43C52A}" destId="{088BA659-1D6E-4D53-ADF2-BEF189B39FF1}" srcOrd="2" destOrd="0" parTransId="{E4CD24A8-DE77-408B-B078-26D918F3D3F8}" sibTransId="{5DE51B59-2419-430B-8012-C8E582EF149F}"/>
    <dgm:cxn modelId="{B78253CB-B855-4B64-82E8-F8DC23226B48}" srcId="{4322D549-370B-40BE-872B-CAC88D43C52A}" destId="{84B48709-6E95-466B-9932-24F83836D382}" srcOrd="1" destOrd="0" parTransId="{9FCF6D30-6D00-4421-86EF-76EA10E5812D}" sibTransId="{D9022B61-3808-4672-922B-570FEF97159A}"/>
    <dgm:cxn modelId="{71F93FDA-8115-4AC9-AE69-C8F9E49605BD}" type="presOf" srcId="{088BA659-1D6E-4D53-ADF2-BEF189B39FF1}" destId="{7CB61E3E-F336-4001-94DD-51CC697F882E}" srcOrd="0" destOrd="0" presId="urn:microsoft.com/office/officeart/2018/2/layout/IconLabelDescriptionList"/>
    <dgm:cxn modelId="{2941F8F7-A28B-44E8-B773-D3F73DA72BEC}" type="presOf" srcId="{84B48709-6E95-466B-9932-24F83836D382}" destId="{A8B61643-7BAE-401E-ACC9-0B391110C49F}" srcOrd="0" destOrd="0" presId="urn:microsoft.com/office/officeart/2018/2/layout/IconLabelDescriptionList"/>
    <dgm:cxn modelId="{F5936547-F41C-4CD6-B63D-823969FF60F0}" type="presParOf" srcId="{91AC9CD9-252B-480C-AEAA-B81031C9B60B}" destId="{D59A743B-86B9-4248-ACB2-CE95BE2A3947}" srcOrd="0" destOrd="0" presId="urn:microsoft.com/office/officeart/2018/2/layout/IconLabelDescriptionList"/>
    <dgm:cxn modelId="{273F9B71-29D2-4768-A47C-CF8871613ABC}" type="presParOf" srcId="{D59A743B-86B9-4248-ACB2-CE95BE2A3947}" destId="{51B5FD12-D5E6-48C5-88EE-EC496057D4B6}" srcOrd="0" destOrd="0" presId="urn:microsoft.com/office/officeart/2018/2/layout/IconLabelDescriptionList"/>
    <dgm:cxn modelId="{5DE97E77-4854-4094-9021-7A49417F6639}" type="presParOf" srcId="{D59A743B-86B9-4248-ACB2-CE95BE2A3947}" destId="{6FBC428E-C54A-40EE-B6C0-CBB534FA22EB}" srcOrd="1" destOrd="0" presId="urn:microsoft.com/office/officeart/2018/2/layout/IconLabelDescriptionList"/>
    <dgm:cxn modelId="{41979F60-DABA-4734-ADFD-AB38159F9058}" type="presParOf" srcId="{D59A743B-86B9-4248-ACB2-CE95BE2A3947}" destId="{636F173C-D3FE-4458-BDC6-31CD3CD85654}" srcOrd="2" destOrd="0" presId="urn:microsoft.com/office/officeart/2018/2/layout/IconLabelDescriptionList"/>
    <dgm:cxn modelId="{D13B5125-334B-49CD-A454-56AA92407E1A}" type="presParOf" srcId="{D59A743B-86B9-4248-ACB2-CE95BE2A3947}" destId="{A4AB5BD5-3ED1-4625-BCB8-2BC62943305E}" srcOrd="3" destOrd="0" presId="urn:microsoft.com/office/officeart/2018/2/layout/IconLabelDescriptionList"/>
    <dgm:cxn modelId="{6565B0DC-ED85-4E9E-9C81-B216CB2D3F4D}" type="presParOf" srcId="{D59A743B-86B9-4248-ACB2-CE95BE2A3947}" destId="{277FBD32-F780-4F38-A4F3-DE97B3F2A06A}" srcOrd="4" destOrd="0" presId="urn:microsoft.com/office/officeart/2018/2/layout/IconLabelDescriptionList"/>
    <dgm:cxn modelId="{36A626B0-8FB3-4C85-9373-F99E5DF51760}" type="presParOf" srcId="{91AC9CD9-252B-480C-AEAA-B81031C9B60B}" destId="{850E461B-073E-483C-82C0-6357736910E3}" srcOrd="1" destOrd="0" presId="urn:microsoft.com/office/officeart/2018/2/layout/IconLabelDescriptionList"/>
    <dgm:cxn modelId="{50C262CD-3EAE-48B5-9621-3786EF4BC26C}" type="presParOf" srcId="{91AC9CD9-252B-480C-AEAA-B81031C9B60B}" destId="{14038602-F7DB-404C-BCE6-A80F8A0C54AE}" srcOrd="2" destOrd="0" presId="urn:microsoft.com/office/officeart/2018/2/layout/IconLabelDescriptionList"/>
    <dgm:cxn modelId="{A4BDFD4C-3B36-44FB-B774-A56531A7892D}" type="presParOf" srcId="{14038602-F7DB-404C-BCE6-A80F8A0C54AE}" destId="{F68EEB68-5925-41A3-9A5D-6BA23B23834E}" srcOrd="0" destOrd="0" presId="urn:microsoft.com/office/officeart/2018/2/layout/IconLabelDescriptionList"/>
    <dgm:cxn modelId="{F2C0019A-D777-4E84-A509-434C148ACB9B}" type="presParOf" srcId="{14038602-F7DB-404C-BCE6-A80F8A0C54AE}" destId="{317D434F-2F3F-40BE-B284-740A8D9216C0}" srcOrd="1" destOrd="0" presId="urn:microsoft.com/office/officeart/2018/2/layout/IconLabelDescriptionList"/>
    <dgm:cxn modelId="{47D58314-8CEA-4720-8850-8B599E684266}" type="presParOf" srcId="{14038602-F7DB-404C-BCE6-A80F8A0C54AE}" destId="{A8B61643-7BAE-401E-ACC9-0B391110C49F}" srcOrd="2" destOrd="0" presId="urn:microsoft.com/office/officeart/2018/2/layout/IconLabelDescriptionList"/>
    <dgm:cxn modelId="{C5C4EDE2-9FE5-4A61-A3E9-8292EDE5A0FE}" type="presParOf" srcId="{14038602-F7DB-404C-BCE6-A80F8A0C54AE}" destId="{6623656D-14D8-47A9-9AF7-389B931EC7D4}" srcOrd="3" destOrd="0" presId="urn:microsoft.com/office/officeart/2018/2/layout/IconLabelDescriptionList"/>
    <dgm:cxn modelId="{B545223B-D999-41E4-9CDF-40CCF781B18E}" type="presParOf" srcId="{14038602-F7DB-404C-BCE6-A80F8A0C54AE}" destId="{8E34A3D4-F264-47C1-8AEB-7164CF92C09A}" srcOrd="4" destOrd="0" presId="urn:microsoft.com/office/officeart/2018/2/layout/IconLabelDescriptionList"/>
    <dgm:cxn modelId="{3EB65888-3E56-4911-96AF-371301C718AC}" type="presParOf" srcId="{91AC9CD9-252B-480C-AEAA-B81031C9B60B}" destId="{09E5778E-343F-4379-B1BD-7FA863040390}" srcOrd="3" destOrd="0" presId="urn:microsoft.com/office/officeart/2018/2/layout/IconLabelDescriptionList"/>
    <dgm:cxn modelId="{E8B1E46A-59BF-466E-A6F8-0F10D5484986}" type="presParOf" srcId="{91AC9CD9-252B-480C-AEAA-B81031C9B60B}" destId="{92D6FA2B-B8AB-4F15-8041-3D1E59DD618E}" srcOrd="4" destOrd="0" presId="urn:microsoft.com/office/officeart/2018/2/layout/IconLabelDescriptionList"/>
    <dgm:cxn modelId="{2791F889-0FFC-47D8-9907-7CB4D49AD64F}" type="presParOf" srcId="{92D6FA2B-B8AB-4F15-8041-3D1E59DD618E}" destId="{313B8E83-C69D-4D3F-914D-B796960E551C}" srcOrd="0" destOrd="0" presId="urn:microsoft.com/office/officeart/2018/2/layout/IconLabelDescriptionList"/>
    <dgm:cxn modelId="{E583F056-B8D6-4D58-AF24-9CE55436B8B3}" type="presParOf" srcId="{92D6FA2B-B8AB-4F15-8041-3D1E59DD618E}" destId="{AFA5BA5F-CEE1-429C-B715-CFC0E047FF1E}" srcOrd="1" destOrd="0" presId="urn:microsoft.com/office/officeart/2018/2/layout/IconLabelDescriptionList"/>
    <dgm:cxn modelId="{4D39B7C4-BA7D-4944-8868-6545D0350BEC}" type="presParOf" srcId="{92D6FA2B-B8AB-4F15-8041-3D1E59DD618E}" destId="{7CB61E3E-F336-4001-94DD-51CC697F882E}" srcOrd="2" destOrd="0" presId="urn:microsoft.com/office/officeart/2018/2/layout/IconLabelDescriptionList"/>
    <dgm:cxn modelId="{4E84EA9C-8ED8-4BA2-B9E5-4F1A10F5F738}" type="presParOf" srcId="{92D6FA2B-B8AB-4F15-8041-3D1E59DD618E}" destId="{62387736-7F85-4229-B9FB-17E46CE7C644}" srcOrd="3" destOrd="0" presId="urn:microsoft.com/office/officeart/2018/2/layout/IconLabelDescriptionList"/>
    <dgm:cxn modelId="{E29DE7AF-9332-4CDF-ADB0-FD42C72D3B83}" type="presParOf" srcId="{92D6FA2B-B8AB-4F15-8041-3D1E59DD618E}" destId="{BE79E2B4-978E-4FD6-90BF-6EACCC6A1A7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9FA55-1C11-4A15-AB03-58E841DEFB03}">
      <dsp:nvSpPr>
        <dsp:cNvPr id="0" name=""/>
        <dsp:cNvSpPr/>
      </dsp:nvSpPr>
      <dsp:spPr>
        <a:xfrm>
          <a:off x="0" y="93078"/>
          <a:ext cx="7652347" cy="10705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a:t>The risk of publication bias may be higher for reviews that are based on small randomized controlled trials (RCTs), whereas RCTs including large numbers of patients are less likely to remain unpublished or ignored and tend to provide more precise estimates of the treatment effect, whether positive or negative </a:t>
          </a:r>
          <a:endParaRPr lang="en-US" sz="1500" kern="1200"/>
        </a:p>
      </dsp:txBody>
      <dsp:txXfrm>
        <a:off x="52260" y="145338"/>
        <a:ext cx="7547827" cy="966030"/>
      </dsp:txXfrm>
    </dsp:sp>
    <dsp:sp modelId="{C30EC93B-2A53-438D-BC93-216B9E002AEB}">
      <dsp:nvSpPr>
        <dsp:cNvPr id="0" name=""/>
        <dsp:cNvSpPr/>
      </dsp:nvSpPr>
      <dsp:spPr>
        <a:xfrm>
          <a:off x="0" y="1206828"/>
          <a:ext cx="7652347" cy="10705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a:t>Discrepancies between results of meta-analyses of small studies and subsequent large trials may occur as often as 20% of the time, and publication bias may be a major contributor to the discrepancies </a:t>
          </a:r>
          <a:endParaRPr lang="en-US" sz="1500" kern="1200"/>
        </a:p>
      </dsp:txBody>
      <dsp:txXfrm>
        <a:off x="52260" y="1259088"/>
        <a:ext cx="7547827" cy="966030"/>
      </dsp:txXfrm>
    </dsp:sp>
    <dsp:sp modelId="{4A2FE139-4A45-4B42-B5A6-6D7BDA46B577}">
      <dsp:nvSpPr>
        <dsp:cNvPr id="0" name=""/>
        <dsp:cNvSpPr/>
      </dsp:nvSpPr>
      <dsp:spPr>
        <a:xfrm>
          <a:off x="0" y="2320578"/>
          <a:ext cx="7652347" cy="10705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0" kern="1200"/>
            <a:t>Although large studies are more likely to be published, sponsors who are displeased with the results may delay or even suppress publication</a:t>
          </a:r>
          <a:r>
            <a:rPr lang="en-US" sz="1500" b="0" kern="1200">
              <a:latin typeface="Calibri"/>
            </a:rPr>
            <a:t> </a:t>
          </a:r>
          <a:endParaRPr lang="en-US" sz="1500" kern="1200"/>
        </a:p>
      </dsp:txBody>
      <dsp:txXfrm>
        <a:off x="52260" y="2372838"/>
        <a:ext cx="7547827" cy="966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25A63-6464-41FA-8F5F-90DC57133E6E}">
      <dsp:nvSpPr>
        <dsp:cNvPr id="0" name=""/>
        <dsp:cNvSpPr/>
      </dsp:nvSpPr>
      <dsp:spPr>
        <a:xfrm>
          <a:off x="0" y="398"/>
          <a:ext cx="7886700" cy="93220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A5E1B9-4131-484B-8986-77DF2EACCFCB}">
      <dsp:nvSpPr>
        <dsp:cNvPr id="0" name=""/>
        <dsp:cNvSpPr/>
      </dsp:nvSpPr>
      <dsp:spPr>
        <a:xfrm>
          <a:off x="281991" y="210143"/>
          <a:ext cx="512711" cy="5127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3EE0FF-DAA3-4427-A317-3570AB52ACC0}">
      <dsp:nvSpPr>
        <dsp:cNvPr id="0" name=""/>
        <dsp:cNvSpPr/>
      </dsp:nvSpPr>
      <dsp:spPr>
        <a:xfrm>
          <a:off x="1076693" y="398"/>
          <a:ext cx="6810006" cy="93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58" tIns="98658" rIns="98658" bIns="98658" numCol="1" spcCol="1270" anchor="ctr" anchorCtr="0">
          <a:noAutofit/>
        </a:bodyPr>
        <a:lstStyle/>
        <a:p>
          <a:pPr marL="0" lvl="0" indent="0" algn="l" defTabSz="1111250">
            <a:lnSpc>
              <a:spcPct val="90000"/>
            </a:lnSpc>
            <a:spcBef>
              <a:spcPct val="0"/>
            </a:spcBef>
            <a:spcAft>
              <a:spcPct val="35000"/>
            </a:spcAft>
            <a:buNone/>
          </a:pPr>
          <a:r>
            <a:rPr lang="en-US" sz="2500" kern="1200"/>
            <a:t>The pattern of study results can indicate bias</a:t>
          </a:r>
        </a:p>
      </dsp:txBody>
      <dsp:txXfrm>
        <a:off x="1076693" y="398"/>
        <a:ext cx="6810006" cy="932202"/>
      </dsp:txXfrm>
    </dsp:sp>
    <dsp:sp modelId="{553F42DA-A168-49DA-B66B-370F7867F87B}">
      <dsp:nvSpPr>
        <dsp:cNvPr id="0" name=""/>
        <dsp:cNvSpPr/>
      </dsp:nvSpPr>
      <dsp:spPr>
        <a:xfrm>
          <a:off x="0" y="1165650"/>
          <a:ext cx="7886700" cy="93220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D9C77-0BC4-48C7-A1CC-A516C9A4F1E8}">
      <dsp:nvSpPr>
        <dsp:cNvPr id="0" name=""/>
        <dsp:cNvSpPr/>
      </dsp:nvSpPr>
      <dsp:spPr>
        <a:xfrm>
          <a:off x="281991" y="1375396"/>
          <a:ext cx="512711" cy="5127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F7657C-83DE-4F10-94C3-DD02C49C9C15}">
      <dsp:nvSpPr>
        <dsp:cNvPr id="0" name=""/>
        <dsp:cNvSpPr/>
      </dsp:nvSpPr>
      <dsp:spPr>
        <a:xfrm>
          <a:off x="1076693" y="1165650"/>
          <a:ext cx="6810006" cy="93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58" tIns="98658" rIns="98658" bIns="98658" numCol="1" spcCol="1270" anchor="ctr" anchorCtr="0">
          <a:noAutofit/>
        </a:bodyPr>
        <a:lstStyle/>
        <a:p>
          <a:pPr marL="0" lvl="0" indent="0" algn="l" defTabSz="1111250">
            <a:lnSpc>
              <a:spcPct val="90000"/>
            </a:lnSpc>
            <a:spcBef>
              <a:spcPct val="0"/>
            </a:spcBef>
            <a:spcAft>
              <a:spcPct val="35000"/>
            </a:spcAft>
            <a:buNone/>
          </a:pPr>
          <a:r>
            <a:rPr lang="en-US" sz="2500" kern="1200"/>
            <a:t>Funnel plots are most popular, but have limitations</a:t>
          </a:r>
        </a:p>
      </dsp:txBody>
      <dsp:txXfrm>
        <a:off x="1076693" y="1165650"/>
        <a:ext cx="6810006" cy="932202"/>
      </dsp:txXfrm>
    </dsp:sp>
    <dsp:sp modelId="{DD03B390-FE35-4A5B-A7A3-084B37A83BD4}">
      <dsp:nvSpPr>
        <dsp:cNvPr id="0" name=""/>
        <dsp:cNvSpPr/>
      </dsp:nvSpPr>
      <dsp:spPr>
        <a:xfrm>
          <a:off x="0" y="2330903"/>
          <a:ext cx="7886700" cy="93220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FCE912-9F45-447C-8C18-DAE5152A016D}">
      <dsp:nvSpPr>
        <dsp:cNvPr id="0" name=""/>
        <dsp:cNvSpPr/>
      </dsp:nvSpPr>
      <dsp:spPr>
        <a:xfrm>
          <a:off x="281991" y="2540649"/>
          <a:ext cx="512711" cy="5127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9524A5-B886-4ADD-A31E-2DE13E55A0F6}">
      <dsp:nvSpPr>
        <dsp:cNvPr id="0" name=""/>
        <dsp:cNvSpPr/>
      </dsp:nvSpPr>
      <dsp:spPr>
        <a:xfrm>
          <a:off x="1076693" y="2330903"/>
          <a:ext cx="6810006" cy="93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58" tIns="98658" rIns="98658" bIns="98658" numCol="1" spcCol="1270" anchor="ctr" anchorCtr="0">
          <a:noAutofit/>
        </a:bodyPr>
        <a:lstStyle/>
        <a:p>
          <a:pPr marL="0" lvl="0" indent="0" algn="l" defTabSz="1111250">
            <a:lnSpc>
              <a:spcPct val="90000"/>
            </a:lnSpc>
            <a:spcBef>
              <a:spcPct val="0"/>
            </a:spcBef>
            <a:spcAft>
              <a:spcPct val="35000"/>
            </a:spcAft>
            <a:buNone/>
          </a:pPr>
          <a:r>
            <a:rPr lang="en-US" sz="2500" kern="1200"/>
            <a:t>Suspicion increases if asymmetrical rather than symmetrical data surrounding the pooled estimate</a:t>
          </a:r>
        </a:p>
      </dsp:txBody>
      <dsp:txXfrm>
        <a:off x="1076693" y="2330903"/>
        <a:ext cx="6810006" cy="9322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71B37-3BDC-4AA0-8D27-39AD0B289477}">
      <dsp:nvSpPr>
        <dsp:cNvPr id="0" name=""/>
        <dsp:cNvSpPr/>
      </dsp:nvSpPr>
      <dsp:spPr>
        <a:xfrm>
          <a:off x="0" y="123859"/>
          <a:ext cx="7652347"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In 1980, a clinical trial of an anti-arrhythmic drug ‘</a:t>
          </a:r>
          <a:r>
            <a:rPr lang="en-US" sz="1800" b="0" kern="1200" dirty="0">
              <a:latin typeface="Calibri"/>
            </a:rPr>
            <a:t>Lorcainide</a:t>
          </a:r>
          <a:r>
            <a:rPr lang="en-US" sz="1800" b="0" kern="1200" dirty="0"/>
            <a:t>’ was conducted in 100 patients. Half of the patients were given Lorcainide, half given a placebo</a:t>
          </a:r>
          <a:endParaRPr lang="en-US" sz="1800" kern="1200" dirty="0"/>
        </a:p>
      </dsp:txBody>
      <dsp:txXfrm>
        <a:off x="34954" y="158813"/>
        <a:ext cx="7582439" cy="646132"/>
      </dsp:txXfrm>
    </dsp:sp>
    <dsp:sp modelId="{02D132EF-1FB8-4FCD-B863-143994CFD078}">
      <dsp:nvSpPr>
        <dsp:cNvPr id="0" name=""/>
        <dsp:cNvSpPr/>
      </dsp:nvSpPr>
      <dsp:spPr>
        <a:xfrm>
          <a:off x="0" y="891740"/>
          <a:ext cx="7652347"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kern="1200" dirty="0"/>
            <a:t>10 patients given the drug died vs. 1 patients given placebo died</a:t>
          </a:r>
          <a:endParaRPr lang="en-US" sz="1800" kern="1200" dirty="0"/>
        </a:p>
      </dsp:txBody>
      <dsp:txXfrm>
        <a:off x="34954" y="926694"/>
        <a:ext cx="7582439" cy="646132"/>
      </dsp:txXfrm>
    </dsp:sp>
    <dsp:sp modelId="{B5553499-442B-4696-A50E-5D100C8F5A0D}">
      <dsp:nvSpPr>
        <dsp:cNvPr id="0" name=""/>
        <dsp:cNvSpPr/>
      </dsp:nvSpPr>
      <dsp:spPr>
        <a:xfrm>
          <a:off x="0" y="1659619"/>
          <a:ext cx="7652347"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kern="1200" dirty="0"/>
            <a:t>Results never published, and development of drug halted.</a:t>
          </a:r>
          <a:r>
            <a:rPr lang="en-US" sz="1800" b="0" kern="1200" dirty="0">
              <a:latin typeface="Calibri"/>
            </a:rPr>
            <a:t> </a:t>
          </a:r>
          <a:r>
            <a:rPr lang="en-US" sz="1800" b="0" kern="1200" dirty="0"/>
            <a:t>Other companies pursued developed and sold of anti-arrhythmic </a:t>
          </a:r>
          <a:r>
            <a:rPr lang="en-US" sz="1800" b="0" kern="1200" dirty="0">
              <a:latin typeface="Calibri"/>
            </a:rPr>
            <a:t>drugs</a:t>
          </a:r>
          <a:r>
            <a:rPr lang="en-US" sz="1800" kern="1200" dirty="0">
              <a:latin typeface="Calibri"/>
            </a:rPr>
            <a:t>. </a:t>
          </a:r>
          <a:endParaRPr lang="en-US" sz="1800" kern="1200" dirty="0"/>
        </a:p>
      </dsp:txBody>
      <dsp:txXfrm>
        <a:off x="34954" y="1694573"/>
        <a:ext cx="7582439" cy="646132"/>
      </dsp:txXfrm>
    </dsp:sp>
    <dsp:sp modelId="{6420DD26-3B15-4F56-A72D-4CE0C2BD287F}">
      <dsp:nvSpPr>
        <dsp:cNvPr id="0" name=""/>
        <dsp:cNvSpPr/>
      </dsp:nvSpPr>
      <dsp:spPr>
        <a:xfrm>
          <a:off x="0" y="2427499"/>
          <a:ext cx="7652347"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~100,000 patients prescribed these drugs died. Unpublished 1980 results could have prevented some of these deaths.</a:t>
          </a:r>
          <a:endParaRPr lang="en-US" sz="1800" kern="1200" dirty="0"/>
        </a:p>
      </dsp:txBody>
      <dsp:txXfrm>
        <a:off x="34954" y="2462453"/>
        <a:ext cx="7582439" cy="646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71B37-3BDC-4AA0-8D27-39AD0B289477}">
      <dsp:nvSpPr>
        <dsp:cNvPr id="0" name=""/>
        <dsp:cNvSpPr/>
      </dsp:nvSpPr>
      <dsp:spPr>
        <a:xfrm>
          <a:off x="0" y="195781"/>
          <a:ext cx="7652347" cy="14091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Calibri"/>
            </a:rPr>
            <a:t>Seven studies were conducted to compare Reboxetine, an antidepressant, with a placebo. One of these was positive and subsequently published. Other six were negative and left unpublished.</a:t>
          </a:r>
          <a:endParaRPr lang="en-US" sz="2000" kern="1200" dirty="0"/>
        </a:p>
      </dsp:txBody>
      <dsp:txXfrm>
        <a:off x="68787" y="264568"/>
        <a:ext cx="7514773" cy="1271544"/>
      </dsp:txXfrm>
    </dsp:sp>
    <dsp:sp modelId="{02D132EF-1FB8-4FCD-B863-143994CFD078}">
      <dsp:nvSpPr>
        <dsp:cNvPr id="0" name=""/>
        <dsp:cNvSpPr/>
      </dsp:nvSpPr>
      <dsp:spPr>
        <a:xfrm>
          <a:off x="0" y="1662500"/>
          <a:ext cx="7652347" cy="14091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kern="1200">
              <a:latin typeface="Calibri"/>
            </a:rPr>
            <a:t>Three</a:t>
          </a:r>
          <a:r>
            <a:rPr lang="en-US" sz="2000" kern="1200">
              <a:latin typeface="Calibri"/>
            </a:rPr>
            <a:t> trials were published comparing reboxetine with other antidepressants where reboxetine was just as effective; however, three times as many patients' worth of data was collected that showed reboxetine was worse than the other treatments.</a:t>
          </a:r>
          <a:endParaRPr lang="en-US" sz="2000" kern="1200"/>
        </a:p>
      </dsp:txBody>
      <dsp:txXfrm>
        <a:off x="68787" y="1731287"/>
        <a:ext cx="7514773" cy="12715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5FD12-D5E6-48C5-88EE-EC496057D4B6}">
      <dsp:nvSpPr>
        <dsp:cNvPr id="0" name=""/>
        <dsp:cNvSpPr/>
      </dsp:nvSpPr>
      <dsp:spPr>
        <a:xfrm>
          <a:off x="7992" y="97172"/>
          <a:ext cx="822313" cy="7128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6F173C-D3FE-4458-BDC6-31CD3CD85654}">
      <dsp:nvSpPr>
        <dsp:cNvPr id="0" name=""/>
        <dsp:cNvSpPr/>
      </dsp:nvSpPr>
      <dsp:spPr>
        <a:xfrm>
          <a:off x="7992" y="931529"/>
          <a:ext cx="2349466" cy="178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0" kern="1200" dirty="0">
              <a:latin typeface="Arial" panose="020B0604020202020204" pitchFamily="34" charset="0"/>
              <a:cs typeface="Arial" panose="020B0604020202020204" pitchFamily="34" charset="0"/>
            </a:rPr>
            <a:t>Publication bias can result in substantial overestimates of effect</a:t>
          </a:r>
          <a:endParaRPr lang="en-US" sz="2400" kern="1200" dirty="0">
            <a:latin typeface="Arial" panose="020B0604020202020204" pitchFamily="34" charset="0"/>
            <a:cs typeface="Arial" panose="020B0604020202020204" pitchFamily="34" charset="0"/>
          </a:endParaRPr>
        </a:p>
      </dsp:txBody>
      <dsp:txXfrm>
        <a:off x="7992" y="931529"/>
        <a:ext cx="2349466" cy="1780150"/>
      </dsp:txXfrm>
    </dsp:sp>
    <dsp:sp modelId="{277FBD32-F780-4F38-A4F3-DE97B3F2A06A}">
      <dsp:nvSpPr>
        <dsp:cNvPr id="0" name=""/>
        <dsp:cNvSpPr/>
      </dsp:nvSpPr>
      <dsp:spPr>
        <a:xfrm>
          <a:off x="7992" y="2768203"/>
          <a:ext cx="2349466" cy="398127"/>
        </a:xfrm>
        <a:prstGeom prst="rect">
          <a:avLst/>
        </a:prstGeom>
        <a:noFill/>
        <a:ln>
          <a:noFill/>
        </a:ln>
        <a:effectLst/>
      </dsp:spPr>
      <dsp:style>
        <a:lnRef idx="0">
          <a:scrgbClr r="0" g="0" b="0"/>
        </a:lnRef>
        <a:fillRef idx="0">
          <a:scrgbClr r="0" g="0" b="0"/>
        </a:fillRef>
        <a:effectRef idx="0">
          <a:scrgbClr r="0" g="0" b="0"/>
        </a:effectRef>
        <a:fontRef idx="minor"/>
      </dsp:style>
    </dsp:sp>
    <dsp:sp modelId="{F68EEB68-5925-41A3-9A5D-6BA23B23834E}">
      <dsp:nvSpPr>
        <dsp:cNvPr id="0" name=""/>
        <dsp:cNvSpPr/>
      </dsp:nvSpPr>
      <dsp:spPr>
        <a:xfrm>
          <a:off x="2768616" y="97172"/>
          <a:ext cx="822313" cy="7128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B61643-7BAE-401E-ACC9-0B391110C49F}">
      <dsp:nvSpPr>
        <dsp:cNvPr id="0" name=""/>
        <dsp:cNvSpPr/>
      </dsp:nvSpPr>
      <dsp:spPr>
        <a:xfrm>
          <a:off x="2768616" y="1022040"/>
          <a:ext cx="2349466" cy="1618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0" kern="1200" dirty="0">
              <a:latin typeface="Arial" panose="020B0604020202020204" pitchFamily="34" charset="0"/>
              <a:cs typeface="Arial" panose="020B0604020202020204" pitchFamily="34" charset="0"/>
            </a:rPr>
            <a:t>Suspect when evidence comes from small studies, most of which have been commercially funded</a:t>
          </a:r>
          <a:endParaRPr lang="en-US" sz="2400" kern="1200" dirty="0">
            <a:latin typeface="Arial" panose="020B0604020202020204" pitchFamily="34" charset="0"/>
            <a:cs typeface="Arial" panose="020B0604020202020204" pitchFamily="34" charset="0"/>
          </a:endParaRPr>
        </a:p>
      </dsp:txBody>
      <dsp:txXfrm>
        <a:off x="2768616" y="1022040"/>
        <a:ext cx="2349466" cy="1618316"/>
      </dsp:txXfrm>
    </dsp:sp>
    <dsp:sp modelId="{8E34A3D4-F264-47C1-8AEB-7164CF92C09A}">
      <dsp:nvSpPr>
        <dsp:cNvPr id="0" name=""/>
        <dsp:cNvSpPr/>
      </dsp:nvSpPr>
      <dsp:spPr>
        <a:xfrm>
          <a:off x="5537228" y="2865376"/>
          <a:ext cx="2349466" cy="398127"/>
        </a:xfrm>
        <a:prstGeom prst="rect">
          <a:avLst/>
        </a:prstGeom>
        <a:noFill/>
        <a:ln>
          <a:noFill/>
        </a:ln>
        <a:effectLst/>
      </dsp:spPr>
      <dsp:style>
        <a:lnRef idx="0">
          <a:scrgbClr r="0" g="0" b="0"/>
        </a:lnRef>
        <a:fillRef idx="0">
          <a:scrgbClr r="0" g="0" b="0"/>
        </a:fillRef>
        <a:effectRef idx="0">
          <a:scrgbClr r="0" g="0" b="0"/>
        </a:effectRef>
        <a:fontRef idx="minor"/>
      </dsp:style>
    </dsp:sp>
    <dsp:sp modelId="{313B8E83-C69D-4D3F-914D-B796960E551C}">
      <dsp:nvSpPr>
        <dsp:cNvPr id="0" name=""/>
        <dsp:cNvSpPr/>
      </dsp:nvSpPr>
      <dsp:spPr>
        <a:xfrm>
          <a:off x="5529240" y="97172"/>
          <a:ext cx="822313" cy="7128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B61E3E-F336-4001-94DD-51CC697F882E}">
      <dsp:nvSpPr>
        <dsp:cNvPr id="0" name=""/>
        <dsp:cNvSpPr/>
      </dsp:nvSpPr>
      <dsp:spPr>
        <a:xfrm>
          <a:off x="5529240" y="931529"/>
          <a:ext cx="2349466" cy="178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0" kern="1200" dirty="0">
              <a:latin typeface="Arial" panose="020B0604020202020204" pitchFamily="34" charset="0"/>
              <a:cs typeface="Arial" panose="020B0604020202020204" pitchFamily="34" charset="0"/>
            </a:rPr>
            <a:t>Funnel Plot is most commonly used to assess for publication bias, but has limitations</a:t>
          </a:r>
          <a:endParaRPr lang="en-US" sz="2400" kern="1200" dirty="0">
            <a:latin typeface="Arial" panose="020B0604020202020204" pitchFamily="34" charset="0"/>
            <a:cs typeface="Arial" panose="020B0604020202020204" pitchFamily="34" charset="0"/>
          </a:endParaRPr>
        </a:p>
      </dsp:txBody>
      <dsp:txXfrm>
        <a:off x="5529240" y="931529"/>
        <a:ext cx="2349466" cy="1780150"/>
      </dsp:txXfrm>
    </dsp:sp>
    <dsp:sp modelId="{BE79E2B4-978E-4FD6-90BF-6EACCC6A1A76}">
      <dsp:nvSpPr>
        <dsp:cNvPr id="0" name=""/>
        <dsp:cNvSpPr/>
      </dsp:nvSpPr>
      <dsp:spPr>
        <a:xfrm>
          <a:off x="5529240" y="2768203"/>
          <a:ext cx="2349466" cy="39812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sz="quarter" idx="1"/>
          </p:nvPr>
        </p:nvSpPr>
        <p:spPr>
          <a:xfrm>
            <a:off x="3979930" y="0"/>
            <a:ext cx="3044719" cy="465614"/>
          </a:xfrm>
          <a:prstGeom prst="rect">
            <a:avLst/>
          </a:prstGeom>
        </p:spPr>
        <p:txBody>
          <a:bodyPr vert="horz" lIns="93360" tIns="46680" rIns="93360" bIns="46680" rtlCol="0"/>
          <a:lstStyle>
            <a:lvl1pPr algn="r">
              <a:defRPr sz="1200"/>
            </a:lvl1pPr>
          </a:lstStyle>
          <a:p>
            <a:fld id="{9D880E72-C0D1-7B4E-95F7-AA2918E085BC}" type="datetimeFigureOut">
              <a:rPr lang="en-US" smtClean="0"/>
              <a:pPr/>
              <a:t>10/28/25</a:t>
            </a:fld>
            <a:endParaRPr lang="en-US"/>
          </a:p>
        </p:txBody>
      </p:sp>
      <p:sp>
        <p:nvSpPr>
          <p:cNvPr id="4" name="Footer Placeholder 3"/>
          <p:cNvSpPr>
            <a:spLocks noGrp="1"/>
          </p:cNvSpPr>
          <p:nvPr>
            <p:ph type="ftr" sz="quarter" idx="2"/>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p:cNvSpPr>
            <a:spLocks noGrp="1"/>
          </p:cNvSpPr>
          <p:nvPr>
            <p:ph type="sldNum" sz="quarter" idx="3"/>
          </p:nvPr>
        </p:nvSpPr>
        <p:spPr>
          <a:xfrm>
            <a:off x="3979930" y="8845045"/>
            <a:ext cx="3044719" cy="465614"/>
          </a:xfrm>
          <a:prstGeom prst="rect">
            <a:avLst/>
          </a:prstGeom>
        </p:spPr>
        <p:txBody>
          <a:bodyPr vert="horz" lIns="93360" tIns="46680" rIns="93360" bIns="46680" rtlCol="0" anchor="b"/>
          <a:lstStyle>
            <a:lvl1pPr algn="r">
              <a:defRPr sz="1200"/>
            </a:lvl1pPr>
          </a:lstStyle>
          <a:p>
            <a:fld id="{25FBFBE2-5FC1-6D49-9CB1-BEBD9B36BDD1}" type="slidenum">
              <a:rPr lang="en-US" smtClean="0"/>
              <a:pPr/>
              <a:t>‹#›</a:t>
            </a:fld>
            <a:endParaRPr lang="en-US"/>
          </a:p>
        </p:txBody>
      </p:sp>
    </p:spTree>
    <p:extLst>
      <p:ext uri="{BB962C8B-B14F-4D97-AF65-F5344CB8AC3E}">
        <p14:creationId xmlns:p14="http://schemas.microsoft.com/office/powerpoint/2010/main" val="31587213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5614"/>
          </a:xfrm>
          <a:prstGeom prst="rect">
            <a:avLst/>
          </a:prstGeom>
        </p:spPr>
        <p:txBody>
          <a:bodyPr vert="horz" lIns="93360" tIns="46680" rIns="93360" bIns="46680" rtlCol="0"/>
          <a:lstStyle>
            <a:lvl1pPr algn="r">
              <a:defRPr sz="1200"/>
            </a:lvl1pPr>
          </a:lstStyle>
          <a:p>
            <a:fld id="{835B1ABD-57F1-1B46-A417-3C7D1F2A85D0}" type="datetimeFigureOut">
              <a:rPr lang="en-US" smtClean="0"/>
              <a:pPr/>
              <a:t>10/28/25</a:t>
            </a:fld>
            <a:endParaRPr lang="en-US"/>
          </a:p>
        </p:txBody>
      </p:sp>
      <p:sp>
        <p:nvSpPr>
          <p:cNvPr id="4" name="Slide Image Placeholder 3"/>
          <p:cNvSpPr>
            <a:spLocks noGrp="1" noRot="1" noChangeAspect="1"/>
          </p:cNvSpPr>
          <p:nvPr>
            <p:ph type="sldImg" idx="2"/>
          </p:nvPr>
        </p:nvSpPr>
        <p:spPr>
          <a:xfrm>
            <a:off x="409575" y="698500"/>
            <a:ext cx="6207125" cy="349250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60" tIns="46680" rIns="93360" bIns="466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5"/>
            <a:ext cx="3044719" cy="465614"/>
          </a:xfrm>
          <a:prstGeom prst="rect">
            <a:avLst/>
          </a:prstGeom>
        </p:spPr>
        <p:txBody>
          <a:bodyPr vert="horz" lIns="93360" tIns="46680" rIns="93360" bIns="46680" rtlCol="0" anchor="b"/>
          <a:lstStyle>
            <a:lvl1pPr algn="r">
              <a:defRPr sz="1200"/>
            </a:lvl1pPr>
          </a:lstStyle>
          <a:p>
            <a:fld id="{33FF746A-9A42-BC49-B5AB-F8339C12B1B4}" type="slidenum">
              <a:rPr lang="en-US" smtClean="0"/>
              <a:pPr/>
              <a:t>‹#›</a:t>
            </a:fld>
            <a:endParaRPr lang="en-US"/>
          </a:p>
        </p:txBody>
      </p:sp>
    </p:spTree>
    <p:extLst>
      <p:ext uri="{BB962C8B-B14F-4D97-AF65-F5344CB8AC3E}">
        <p14:creationId xmlns:p14="http://schemas.microsoft.com/office/powerpoint/2010/main" val="382390979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25E8258D-880E-0F47-83D9-4F0DA656A760}"/>
              </a:ext>
            </a:extLst>
          </p:cNvPr>
          <p:cNvSpPr>
            <a:spLocks noGrp="1" noRot="1" noChangeAspect="1" noChangeArrowheads="1" noTextEdit="1"/>
          </p:cNvSpPr>
          <p:nvPr>
            <p:ph type="sldImg"/>
          </p:nvPr>
        </p:nvSpPr>
        <p:spPr>
          <a:xfrm>
            <a:off x="717550" y="1162050"/>
            <a:ext cx="5575300" cy="3136900"/>
          </a:xfrm>
          <a:ln/>
        </p:spPr>
      </p:sp>
      <p:sp>
        <p:nvSpPr>
          <p:cNvPr id="53250" name="Notes Placeholder 2">
            <a:extLst>
              <a:ext uri="{FF2B5EF4-FFF2-40B4-BE49-F238E27FC236}">
                <a16:creationId xmlns:a16="http://schemas.microsoft.com/office/drawing/2014/main" id="{DB27C728-927C-514E-96D6-0B986387B49E}"/>
              </a:ext>
            </a:extLst>
          </p:cNvPr>
          <p:cNvSpPr>
            <a:spLocks noGrp="1" noChangeArrowheads="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4" name="Slide Number Placeholder 3">
            <a:extLst>
              <a:ext uri="{FF2B5EF4-FFF2-40B4-BE49-F238E27FC236}">
                <a16:creationId xmlns:a16="http://schemas.microsoft.com/office/drawing/2014/main" id="{83C38B92-A15D-5349-B253-B5AEC1FA062F}"/>
              </a:ext>
            </a:extLst>
          </p:cNvPr>
          <p:cNvSpPr txBox="1"/>
          <p:nvPr/>
        </p:nvSpPr>
        <p:spPr>
          <a:xfrm>
            <a:off x="3970338" y="8829675"/>
            <a:ext cx="3038475" cy="466725"/>
          </a:xfrm>
          <a:prstGeom prst="rect">
            <a:avLst/>
          </a:prstGeom>
          <a:noFill/>
          <a:ln cap="flat">
            <a:noFill/>
          </a:ln>
        </p:spPr>
        <p:txBody>
          <a:bodyPr lIns="93177" tIns="46589" rIns="93177" bIns="46589" anchor="b"/>
          <a:lstStyle/>
          <a:p>
            <a:pPr algn="r" defTabSz="931774">
              <a:defRPr sz="1800" b="0" i="0" u="none" strike="noStrike" kern="0" cap="none" spc="0" baseline="0">
                <a:solidFill>
                  <a:srgbClr val="000000"/>
                </a:solidFill>
                <a:uFillTx/>
              </a:defRPr>
            </a:pPr>
            <a:fld id="{287DC009-D526-134B-A8DE-0C179AB655DF}" type="slidenum">
              <a:rPr kern="0">
                <a:solidFill>
                  <a:srgbClr val="000000"/>
                </a:solidFill>
              </a:rPr>
              <a:pPr algn="r" defTabSz="931774">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extLst>
      <p:ext uri="{BB962C8B-B14F-4D97-AF65-F5344CB8AC3E}">
        <p14:creationId xmlns:p14="http://schemas.microsoft.com/office/powerpoint/2010/main" val="1536413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16</a:t>
            </a:fld>
            <a:endParaRPr lang="en-US"/>
          </a:p>
        </p:txBody>
      </p:sp>
    </p:spTree>
    <p:extLst>
      <p:ext uri="{BB962C8B-B14F-4D97-AF65-F5344CB8AC3E}">
        <p14:creationId xmlns:p14="http://schemas.microsoft.com/office/powerpoint/2010/main" val="3977890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17</a:t>
            </a:fld>
            <a:endParaRPr lang="en-US"/>
          </a:p>
        </p:txBody>
      </p:sp>
    </p:spTree>
    <p:extLst>
      <p:ext uri="{BB962C8B-B14F-4D97-AF65-F5344CB8AC3E}">
        <p14:creationId xmlns:p14="http://schemas.microsoft.com/office/powerpoint/2010/main" val="1701487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18</a:t>
            </a:fld>
            <a:endParaRPr lang="en-US"/>
          </a:p>
        </p:txBody>
      </p:sp>
    </p:spTree>
    <p:extLst>
      <p:ext uri="{BB962C8B-B14F-4D97-AF65-F5344CB8AC3E}">
        <p14:creationId xmlns:p14="http://schemas.microsoft.com/office/powerpoint/2010/main" val="3122396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19</a:t>
            </a:fld>
            <a:endParaRPr lang="en-US"/>
          </a:p>
        </p:txBody>
      </p:sp>
    </p:spTree>
    <p:extLst>
      <p:ext uri="{BB962C8B-B14F-4D97-AF65-F5344CB8AC3E}">
        <p14:creationId xmlns:p14="http://schemas.microsoft.com/office/powerpoint/2010/main" val="1414552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20</a:t>
            </a:fld>
            <a:endParaRPr lang="en-US"/>
          </a:p>
        </p:txBody>
      </p:sp>
    </p:spTree>
    <p:extLst>
      <p:ext uri="{BB962C8B-B14F-4D97-AF65-F5344CB8AC3E}">
        <p14:creationId xmlns:p14="http://schemas.microsoft.com/office/powerpoint/2010/main" val="4237303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latin typeface="Garamond" panose="02020404030301010803" pitchFamily="18" charset="0"/>
            </a:endParaRPr>
          </a:p>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21</a:t>
            </a:fld>
            <a:endParaRPr lang="en-US"/>
          </a:p>
        </p:txBody>
      </p:sp>
    </p:spTree>
    <p:extLst>
      <p:ext uri="{BB962C8B-B14F-4D97-AF65-F5344CB8AC3E}">
        <p14:creationId xmlns:p14="http://schemas.microsoft.com/office/powerpoint/2010/main" val="13209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latin typeface="Garamond" panose="02020404030301010803" pitchFamily="18" charset="0"/>
            </a:endParaRPr>
          </a:p>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22</a:t>
            </a:fld>
            <a:endParaRPr lang="en-US"/>
          </a:p>
        </p:txBody>
      </p:sp>
    </p:spTree>
    <p:extLst>
      <p:ext uri="{BB962C8B-B14F-4D97-AF65-F5344CB8AC3E}">
        <p14:creationId xmlns:p14="http://schemas.microsoft.com/office/powerpoint/2010/main" val="3440223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23</a:t>
            </a:fld>
            <a:endParaRPr lang="en-US"/>
          </a:p>
        </p:txBody>
      </p:sp>
    </p:spTree>
    <p:extLst>
      <p:ext uri="{BB962C8B-B14F-4D97-AF65-F5344CB8AC3E}">
        <p14:creationId xmlns:p14="http://schemas.microsoft.com/office/powerpoint/2010/main" val="2980757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24</a:t>
            </a:fld>
            <a:endParaRPr lang="en-US"/>
          </a:p>
        </p:txBody>
      </p:sp>
    </p:spTree>
    <p:extLst>
      <p:ext uri="{BB962C8B-B14F-4D97-AF65-F5344CB8AC3E}">
        <p14:creationId xmlns:p14="http://schemas.microsoft.com/office/powerpoint/2010/main" val="258346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latin typeface="Garamond" panose="02020404030301010803" pitchFamily="18" charset="0"/>
            </a:endParaRPr>
          </a:p>
        </p:txBody>
      </p:sp>
      <p:sp>
        <p:nvSpPr>
          <p:cNvPr id="4" name="Slide Number Placeholder 3"/>
          <p:cNvSpPr>
            <a:spLocks noGrp="1"/>
          </p:cNvSpPr>
          <p:nvPr>
            <p:ph type="sldNum" sz="quarter" idx="5"/>
          </p:nvPr>
        </p:nvSpPr>
        <p:spPr/>
        <p:txBody>
          <a:bodyPr/>
          <a:lstStyle/>
          <a:p>
            <a:fld id="{33FF746A-9A42-BC49-B5AB-F8339C12B1B4}" type="slidenum">
              <a:rPr lang="en-US" smtClean="0"/>
              <a:pPr/>
              <a:t>25</a:t>
            </a:fld>
            <a:endParaRPr lang="en-US"/>
          </a:p>
        </p:txBody>
      </p:sp>
    </p:spTree>
    <p:extLst>
      <p:ext uri="{BB962C8B-B14F-4D97-AF65-F5344CB8AC3E}">
        <p14:creationId xmlns:p14="http://schemas.microsoft.com/office/powerpoint/2010/main" val="589488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a:t>
            </a:fld>
            <a:endParaRPr lang="en-US"/>
          </a:p>
        </p:txBody>
      </p:sp>
    </p:spTree>
    <p:extLst>
      <p:ext uri="{BB962C8B-B14F-4D97-AF65-F5344CB8AC3E}">
        <p14:creationId xmlns:p14="http://schemas.microsoft.com/office/powerpoint/2010/main" val="1206781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b="0" dirty="0"/>
              <a:t>Reduces bias in care, testing, recording outcomes, and interpretation of results</a:t>
            </a:r>
          </a:p>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27</a:t>
            </a:fld>
            <a:endParaRPr lang="en-US"/>
          </a:p>
        </p:txBody>
      </p:sp>
    </p:spTree>
    <p:extLst>
      <p:ext uri="{BB962C8B-B14F-4D97-AF65-F5344CB8AC3E}">
        <p14:creationId xmlns:p14="http://schemas.microsoft.com/office/powerpoint/2010/main" val="3606689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28</a:t>
            </a:fld>
            <a:endParaRPr lang="en-US"/>
          </a:p>
        </p:txBody>
      </p:sp>
    </p:spTree>
    <p:extLst>
      <p:ext uri="{BB962C8B-B14F-4D97-AF65-F5344CB8AC3E}">
        <p14:creationId xmlns:p14="http://schemas.microsoft.com/office/powerpoint/2010/main" val="3130521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29</a:t>
            </a:fld>
            <a:endParaRPr lang="en-US"/>
          </a:p>
        </p:txBody>
      </p:sp>
    </p:spTree>
    <p:extLst>
      <p:ext uri="{BB962C8B-B14F-4D97-AF65-F5344CB8AC3E}">
        <p14:creationId xmlns:p14="http://schemas.microsoft.com/office/powerpoint/2010/main" val="1676992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sng"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36</a:t>
            </a:fld>
            <a:endParaRPr lang="en-US"/>
          </a:p>
        </p:txBody>
      </p:sp>
    </p:spTree>
    <p:extLst>
      <p:ext uri="{BB962C8B-B14F-4D97-AF65-F5344CB8AC3E}">
        <p14:creationId xmlns:p14="http://schemas.microsoft.com/office/powerpoint/2010/main" val="2877191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37</a:t>
            </a:fld>
            <a:endParaRPr lang="en-US"/>
          </a:p>
        </p:txBody>
      </p:sp>
    </p:spTree>
    <p:extLst>
      <p:ext uri="{BB962C8B-B14F-4D97-AF65-F5344CB8AC3E}">
        <p14:creationId xmlns:p14="http://schemas.microsoft.com/office/powerpoint/2010/main" val="2589181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38</a:t>
            </a:fld>
            <a:endParaRPr lang="en-US"/>
          </a:p>
        </p:txBody>
      </p:sp>
    </p:spTree>
    <p:extLst>
      <p:ext uri="{BB962C8B-B14F-4D97-AF65-F5344CB8AC3E}">
        <p14:creationId xmlns:p14="http://schemas.microsoft.com/office/powerpoint/2010/main" val="1345911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39</a:t>
            </a:fld>
            <a:endParaRPr lang="en-US"/>
          </a:p>
        </p:txBody>
      </p:sp>
    </p:spTree>
    <p:extLst>
      <p:ext uri="{BB962C8B-B14F-4D97-AF65-F5344CB8AC3E}">
        <p14:creationId xmlns:p14="http://schemas.microsoft.com/office/powerpoint/2010/main" val="2015930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42</a:t>
            </a:fld>
            <a:endParaRPr lang="en-US"/>
          </a:p>
        </p:txBody>
      </p:sp>
    </p:spTree>
    <p:extLst>
      <p:ext uri="{BB962C8B-B14F-4D97-AF65-F5344CB8AC3E}">
        <p14:creationId xmlns:p14="http://schemas.microsoft.com/office/powerpoint/2010/main" val="1000428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Theses, book chapters, compendia of meeting abstract submissions </a:t>
            </a:r>
          </a:p>
          <a:p>
            <a:r>
              <a:rPr lang="en-US" b="0" dirty="0"/>
              <a:t>Frequently omitted from systematic reviews without comprehensive searching</a:t>
            </a:r>
          </a:p>
          <a:p>
            <a:r>
              <a:rPr lang="en-US" b="0" dirty="0"/>
              <a:t>Authors may</a:t>
            </a:r>
          </a:p>
          <a:p>
            <a:r>
              <a:rPr lang="en-US" b="0" dirty="0"/>
              <a:t>Perceive studies as uninteresting and not seek publishing</a:t>
            </a:r>
          </a:p>
          <a:p>
            <a:r>
              <a:rPr lang="en-US" b="0" dirty="0"/>
              <a:t>Be deterred by repeated rejection at prominent journals</a:t>
            </a:r>
          </a:p>
          <a:p>
            <a:r>
              <a:rPr lang="en-US" b="0" dirty="0"/>
              <a:t>Submit studies to local, non-English journals</a:t>
            </a:r>
          </a:p>
          <a:p>
            <a:r>
              <a:rPr lang="en-US" b="0" dirty="0"/>
              <a:t>Leads to publishing in obscure journals not indexed at major databases</a:t>
            </a:r>
          </a:p>
          <a:p>
            <a:pPr marL="914400" lvl="2" indent="0">
              <a:buNone/>
            </a:pPr>
            <a:endParaRPr lang="en-US" b="0" dirty="0"/>
          </a:p>
          <a:p>
            <a:endParaRPr lang="en-US" dirty="0"/>
          </a:p>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44</a:t>
            </a:fld>
            <a:endParaRPr lang="en-US"/>
          </a:p>
        </p:txBody>
      </p:sp>
    </p:spTree>
    <p:extLst>
      <p:ext uri="{BB962C8B-B14F-4D97-AF65-F5344CB8AC3E}">
        <p14:creationId xmlns:p14="http://schemas.microsoft.com/office/powerpoint/2010/main" val="2786102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3FF746A-9A42-BC49-B5AB-F8339C12B1B4}" type="slidenum">
              <a:rPr lang="en-US" smtClean="0"/>
              <a:pPr/>
              <a:t>47</a:t>
            </a:fld>
            <a:endParaRPr lang="en-US"/>
          </a:p>
        </p:txBody>
      </p:sp>
    </p:spTree>
    <p:extLst>
      <p:ext uri="{BB962C8B-B14F-4D97-AF65-F5344CB8AC3E}">
        <p14:creationId xmlns:p14="http://schemas.microsoft.com/office/powerpoint/2010/main" val="325069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6</a:t>
            </a:fld>
            <a:endParaRPr lang="en-US"/>
          </a:p>
        </p:txBody>
      </p:sp>
    </p:spTree>
    <p:extLst>
      <p:ext uri="{BB962C8B-B14F-4D97-AF65-F5344CB8AC3E}">
        <p14:creationId xmlns:p14="http://schemas.microsoft.com/office/powerpoint/2010/main" val="3645097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3FF746A-9A42-BC49-B5AB-F8339C12B1B4}" type="slidenum">
              <a:rPr lang="en-US" smtClean="0"/>
              <a:pPr/>
              <a:t>48</a:t>
            </a:fld>
            <a:endParaRPr lang="en-US"/>
          </a:p>
        </p:txBody>
      </p:sp>
    </p:spTree>
    <p:extLst>
      <p:ext uri="{BB962C8B-B14F-4D97-AF65-F5344CB8AC3E}">
        <p14:creationId xmlns:p14="http://schemas.microsoft.com/office/powerpoint/2010/main" val="1587548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pubmed.ncbi.nlm.nih.gov</a:t>
            </a:r>
            <a:r>
              <a:rPr lang="en-US"/>
              <a:t>/8349379/</a:t>
            </a:r>
          </a:p>
        </p:txBody>
      </p:sp>
      <p:sp>
        <p:nvSpPr>
          <p:cNvPr id="4" name="Slide Number Placeholder 3"/>
          <p:cNvSpPr>
            <a:spLocks noGrp="1"/>
          </p:cNvSpPr>
          <p:nvPr>
            <p:ph type="sldNum" sz="quarter" idx="5"/>
          </p:nvPr>
        </p:nvSpPr>
        <p:spPr/>
        <p:txBody>
          <a:bodyPr/>
          <a:lstStyle/>
          <a:p>
            <a:fld id="{33FF746A-9A42-BC49-B5AB-F8339C12B1B4}" type="slidenum">
              <a:rPr lang="en-US" smtClean="0"/>
              <a:pPr/>
              <a:t>53</a:t>
            </a:fld>
            <a:endParaRPr lang="en-US"/>
          </a:p>
        </p:txBody>
      </p:sp>
    </p:spTree>
    <p:extLst>
      <p:ext uri="{BB962C8B-B14F-4D97-AF65-F5344CB8AC3E}">
        <p14:creationId xmlns:p14="http://schemas.microsoft.com/office/powerpoint/2010/main" val="264781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pubmed.ncbi.nlm.nih.gov</a:t>
            </a:r>
            <a:r>
              <a:rPr lang="en-US"/>
              <a:t>/8349379/</a:t>
            </a:r>
          </a:p>
        </p:txBody>
      </p:sp>
      <p:sp>
        <p:nvSpPr>
          <p:cNvPr id="4" name="Slide Number Placeholder 3"/>
          <p:cNvSpPr>
            <a:spLocks noGrp="1"/>
          </p:cNvSpPr>
          <p:nvPr>
            <p:ph type="sldNum" sz="quarter" idx="5"/>
          </p:nvPr>
        </p:nvSpPr>
        <p:spPr/>
        <p:txBody>
          <a:bodyPr/>
          <a:lstStyle/>
          <a:p>
            <a:fld id="{33FF746A-9A42-BC49-B5AB-F8339C12B1B4}" type="slidenum">
              <a:rPr lang="en-US" smtClean="0"/>
              <a:pPr/>
              <a:t>54</a:t>
            </a:fld>
            <a:endParaRPr lang="en-US"/>
          </a:p>
        </p:txBody>
      </p:sp>
    </p:spTree>
    <p:extLst>
      <p:ext uri="{BB962C8B-B14F-4D97-AF65-F5344CB8AC3E}">
        <p14:creationId xmlns:p14="http://schemas.microsoft.com/office/powerpoint/2010/main" val="232047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7</a:t>
            </a:fld>
            <a:endParaRPr lang="en-US"/>
          </a:p>
        </p:txBody>
      </p:sp>
    </p:spTree>
    <p:extLst>
      <p:ext uri="{BB962C8B-B14F-4D97-AF65-F5344CB8AC3E}">
        <p14:creationId xmlns:p14="http://schemas.microsoft.com/office/powerpoint/2010/main" val="206593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Lack of Allocation Concealment (Selection Bias)</a:t>
            </a:r>
          </a:p>
          <a:p>
            <a:pPr lvl="0"/>
            <a:r>
              <a:rPr lang="en-US" sz="1200" dirty="0"/>
              <a:t>Lack of Blinding (Performance Bias)</a:t>
            </a:r>
          </a:p>
          <a:p>
            <a:pPr lvl="0"/>
            <a:r>
              <a:rPr lang="en-US" sz="1200" dirty="0"/>
              <a:t>Incomplete Accounting of Patients and Outcome Events (Attrition Bias)</a:t>
            </a:r>
          </a:p>
          <a:p>
            <a:pPr lvl="0"/>
            <a:r>
              <a:rPr lang="en-US" sz="1200" dirty="0"/>
              <a:t>Selective Outcome Reporting Bias</a:t>
            </a:r>
          </a:p>
          <a:p>
            <a:pPr lvl="0"/>
            <a:r>
              <a:rPr lang="en-US" sz="1200" dirty="0"/>
              <a:t>Other Limitations</a:t>
            </a:r>
          </a:p>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10</a:t>
            </a:fld>
            <a:endParaRPr lang="en-US"/>
          </a:p>
        </p:txBody>
      </p:sp>
    </p:spTree>
    <p:extLst>
      <p:ext uri="{BB962C8B-B14F-4D97-AF65-F5344CB8AC3E}">
        <p14:creationId xmlns:p14="http://schemas.microsoft.com/office/powerpoint/2010/main" val="2239502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11</a:t>
            </a:fld>
            <a:endParaRPr lang="en-US"/>
          </a:p>
        </p:txBody>
      </p:sp>
    </p:spTree>
    <p:extLst>
      <p:ext uri="{BB962C8B-B14F-4D97-AF65-F5344CB8AC3E}">
        <p14:creationId xmlns:p14="http://schemas.microsoft.com/office/powerpoint/2010/main" val="3943318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13</a:t>
            </a:fld>
            <a:endParaRPr lang="en-US"/>
          </a:p>
        </p:txBody>
      </p:sp>
    </p:spTree>
    <p:extLst>
      <p:ext uri="{BB962C8B-B14F-4D97-AF65-F5344CB8AC3E}">
        <p14:creationId xmlns:p14="http://schemas.microsoft.com/office/powerpoint/2010/main" val="2078619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14</a:t>
            </a:fld>
            <a:endParaRPr lang="en-US"/>
          </a:p>
        </p:txBody>
      </p:sp>
    </p:spTree>
    <p:extLst>
      <p:ext uri="{BB962C8B-B14F-4D97-AF65-F5344CB8AC3E}">
        <p14:creationId xmlns:p14="http://schemas.microsoft.com/office/powerpoint/2010/main" val="576264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15</a:t>
            </a:fld>
            <a:endParaRPr lang="en-US"/>
          </a:p>
        </p:txBody>
      </p:sp>
    </p:spTree>
    <p:extLst>
      <p:ext uri="{BB962C8B-B14F-4D97-AF65-F5344CB8AC3E}">
        <p14:creationId xmlns:p14="http://schemas.microsoft.com/office/powerpoint/2010/main" val="4221091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5" Type="http://schemas.openxmlformats.org/officeDocument/2006/relationships/chart" Target="../charts/chart4.xml"/><Relationship Id="rId4" Type="http://schemas.openxmlformats.org/officeDocument/2006/relationships/chart" Target="../charts/chart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1101678" y="1488002"/>
            <a:ext cx="7553497" cy="742436"/>
          </a:xfrm>
        </p:spPr>
        <p:txBody>
          <a:bodyPr lIns="0" bIns="0">
            <a:noAutofit/>
          </a:bodyPr>
          <a:lstStyle>
            <a:lvl1pPr algn="l">
              <a:lnSpc>
                <a:spcPct val="90000"/>
              </a:lnSpc>
              <a:defRPr sz="6000" b="1" baseline="0">
                <a:solidFill>
                  <a:schemeClr val="bg1"/>
                </a:solidFill>
                <a:latin typeface="Arial"/>
                <a:cs typeface="Arial"/>
              </a:defRPr>
            </a:lvl1pPr>
          </a:lstStyle>
          <a:p>
            <a:r>
              <a:rPr lang="en-US" dirty="0"/>
              <a:t>Cover Slide Title</a:t>
            </a:r>
            <a:br>
              <a:rPr lang="en-US" dirty="0"/>
            </a:br>
            <a:endParaRPr lang="en-US" dirty="0"/>
          </a:p>
        </p:txBody>
      </p:sp>
      <p:sp>
        <p:nvSpPr>
          <p:cNvPr id="11" name="Subtitle 2"/>
          <p:cNvSpPr>
            <a:spLocks noGrp="1"/>
          </p:cNvSpPr>
          <p:nvPr>
            <p:ph type="subTitle" idx="1" hasCustomPrompt="1"/>
          </p:nvPr>
        </p:nvSpPr>
        <p:spPr>
          <a:xfrm>
            <a:off x="1101677" y="2240676"/>
            <a:ext cx="5602442" cy="662149"/>
          </a:xfrm>
        </p:spPr>
        <p:txBody>
          <a:bodyPr lIns="0" tIns="0" rIns="0" bIns="0">
            <a:normAutofit/>
          </a:bodyPr>
          <a:lstStyle>
            <a:lvl1pPr marL="0" indent="0" algn="l">
              <a:buNone/>
              <a:defRPr sz="24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Secondary Title</a:t>
            </a:r>
          </a:p>
        </p:txBody>
      </p:sp>
      <p:sp>
        <p:nvSpPr>
          <p:cNvPr id="18" name="Content Placeholder 8"/>
          <p:cNvSpPr>
            <a:spLocks noGrp="1"/>
          </p:cNvSpPr>
          <p:nvPr>
            <p:ph sz="quarter" idx="10" hasCustomPrompt="1"/>
          </p:nvPr>
        </p:nvSpPr>
        <p:spPr>
          <a:xfrm>
            <a:off x="1101677" y="3884669"/>
            <a:ext cx="3893268" cy="465717"/>
          </a:xfrm>
        </p:spPr>
        <p:txBody>
          <a:bodyPr anchor="b">
            <a:noAutofit/>
          </a:bodyPr>
          <a:lstStyle>
            <a:lvl1pPr marL="0" indent="0">
              <a:buNone/>
              <a:defRPr sz="15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Presenter’s Name</a:t>
            </a:r>
            <a:br>
              <a:rPr lang="en-US" dirty="0"/>
            </a:br>
            <a:r>
              <a:rPr lang="en-US" dirty="0"/>
              <a:t>Presenter’s Title</a:t>
            </a:r>
          </a:p>
        </p:txBody>
      </p:sp>
    </p:spTree>
    <p:extLst>
      <p:ext uri="{BB962C8B-B14F-4D97-AF65-F5344CB8AC3E}">
        <p14:creationId xmlns:p14="http://schemas.microsoft.com/office/powerpoint/2010/main" val="138579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Logo">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84896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0900-6AB7-C84D-9A24-D0FF2F456D28}"/>
              </a:ext>
            </a:extLst>
          </p:cNvPr>
          <p:cNvSpPr>
            <a:spLocks noGrp="1"/>
          </p:cNvSpPr>
          <p:nvPr>
            <p:ph type="title"/>
          </p:nvPr>
        </p:nvSpPr>
        <p:spPr>
          <a:xfrm>
            <a:off x="628650" y="273844"/>
            <a:ext cx="7886700" cy="994172"/>
          </a:xfrm>
          <a:prstGeom prst="rect">
            <a:avLst/>
          </a:prstGeom>
        </p:spPr>
        <p:txBody>
          <a:bodyPr/>
          <a:lstStyle>
            <a:lvl1pPr>
              <a:defRPr>
                <a:solidFill>
                  <a:schemeClr val="tx2"/>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D84EA36-06D5-EA43-B9B3-D7367565397C}"/>
              </a:ext>
            </a:extLst>
          </p:cNvPr>
          <p:cNvSpPr>
            <a:spLocks noGrp="1"/>
          </p:cNvSpPr>
          <p:nvPr>
            <p:ph idx="1"/>
          </p:nvPr>
        </p:nvSpPr>
        <p:spPr>
          <a:xfrm>
            <a:off x="628650" y="1369219"/>
            <a:ext cx="7886700" cy="3263504"/>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11">
            <a:extLst>
              <a:ext uri="{FF2B5EF4-FFF2-40B4-BE49-F238E27FC236}">
                <a16:creationId xmlns:a16="http://schemas.microsoft.com/office/drawing/2014/main" id="{5AE302D6-D84C-9046-8DE0-F2041513417B}"/>
              </a:ext>
            </a:extLst>
          </p:cNvPr>
          <p:cNvSpPr>
            <a:spLocks noGrp="1"/>
          </p:cNvSpPr>
          <p:nvPr>
            <p:ph type="dt" sz="half" idx="10"/>
          </p:nvPr>
        </p:nvSpPr>
        <p:spPr/>
        <p:txBody>
          <a:bodyPr/>
          <a:lstStyle/>
          <a:p>
            <a:fld id="{E81E3CD2-ECF7-A149-A504-A4E2CA0EFEFF}" type="datetimeFigureOut">
              <a:rPr lang="en-US" smtClean="0"/>
              <a:t>10/28/25</a:t>
            </a:fld>
            <a:endParaRPr lang="en-US"/>
          </a:p>
        </p:txBody>
      </p:sp>
      <p:sp>
        <p:nvSpPr>
          <p:cNvPr id="13" name="Footer Placeholder 12">
            <a:extLst>
              <a:ext uri="{FF2B5EF4-FFF2-40B4-BE49-F238E27FC236}">
                <a16:creationId xmlns:a16="http://schemas.microsoft.com/office/drawing/2014/main" id="{4B9BF878-C145-BD40-A13F-76E3A159592A}"/>
              </a:ext>
            </a:extLst>
          </p:cNvPr>
          <p:cNvSpPr>
            <a:spLocks noGrp="1"/>
          </p:cNvSpPr>
          <p:nvPr>
            <p:ph type="ftr" sz="quarter" idx="11"/>
          </p:nvPr>
        </p:nvSpPr>
        <p:spPr/>
        <p:txBody>
          <a:bodyPr/>
          <a:lstStyle/>
          <a:p>
            <a:r>
              <a:rPr lang="en-US"/>
              <a:t>Executive MBA/MS in Healthcare Leadership</a:t>
            </a:r>
            <a:endParaRPr lang="en-US" dirty="0"/>
          </a:p>
        </p:txBody>
      </p:sp>
      <p:sp>
        <p:nvSpPr>
          <p:cNvPr id="14" name="Slide Number Placeholder 13">
            <a:extLst>
              <a:ext uri="{FF2B5EF4-FFF2-40B4-BE49-F238E27FC236}">
                <a16:creationId xmlns:a16="http://schemas.microsoft.com/office/drawing/2014/main" id="{8D0245F8-5D69-D04C-871D-28461BCFE03D}"/>
              </a:ext>
            </a:extLst>
          </p:cNvPr>
          <p:cNvSpPr>
            <a:spLocks noGrp="1"/>
          </p:cNvSpPr>
          <p:nvPr>
            <p:ph type="sldNum" sz="quarter" idx="12"/>
          </p:nvPr>
        </p:nvSpPr>
        <p:spPr/>
        <p:txBody>
          <a:bodyPr/>
          <a:lstStyle/>
          <a:p>
            <a:fld id="{46D5FCF0-1B2E-054D-AF81-D4E8569DA032}" type="slidenum">
              <a:rPr lang="en-US" smtClean="0"/>
              <a:t>‹#›</a:t>
            </a:fld>
            <a:endParaRPr lang="en-US"/>
          </a:p>
        </p:txBody>
      </p:sp>
    </p:spTree>
    <p:extLst>
      <p:ext uri="{BB962C8B-B14F-4D97-AF65-F5344CB8AC3E}">
        <p14:creationId xmlns:p14="http://schemas.microsoft.com/office/powerpoint/2010/main" val="125989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775855" y="1884382"/>
            <a:ext cx="7671260" cy="685800"/>
          </a:xfrm>
        </p:spPr>
        <p:txBody>
          <a:bodyPr lIns="0" bIns="0">
            <a:noAutofit/>
          </a:bodyPr>
          <a:lstStyle>
            <a:lvl1pPr algn="l">
              <a:lnSpc>
                <a:spcPct val="90000"/>
              </a:lnSpc>
              <a:defRPr sz="4800" b="1" baseline="0">
                <a:solidFill>
                  <a:schemeClr val="tx2"/>
                </a:solidFill>
                <a:latin typeface="Arial"/>
                <a:cs typeface="Arial"/>
              </a:defRPr>
            </a:lvl1pPr>
          </a:lstStyle>
          <a:p>
            <a:r>
              <a:rPr lang="en-US" dirty="0"/>
              <a:t>Section Divider Title</a:t>
            </a:r>
            <a:br>
              <a:rPr lang="en-US" dirty="0"/>
            </a:br>
            <a:endParaRPr lang="en-US" dirty="0"/>
          </a:p>
        </p:txBody>
      </p:sp>
      <p:sp>
        <p:nvSpPr>
          <p:cNvPr id="9" name="Subtitle 2"/>
          <p:cNvSpPr>
            <a:spLocks noGrp="1"/>
          </p:cNvSpPr>
          <p:nvPr>
            <p:ph type="subTitle" idx="1" hasCustomPrompt="1"/>
          </p:nvPr>
        </p:nvSpPr>
        <p:spPr>
          <a:xfrm>
            <a:off x="775855" y="2570182"/>
            <a:ext cx="5720204" cy="662149"/>
          </a:xfrm>
        </p:spPr>
        <p:txBody>
          <a:bodyPr lIns="0" tIns="0" rIns="0" bIns="0">
            <a:normAutofit/>
          </a:bodyPr>
          <a:lstStyle>
            <a:lvl1pPr marL="0" indent="0" algn="l">
              <a:buNone/>
              <a:defRPr sz="24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Secondary Title</a:t>
            </a:r>
          </a:p>
        </p:txBody>
      </p:sp>
    </p:spTree>
    <p:extLst>
      <p:ext uri="{BB962C8B-B14F-4D97-AF65-F5344CB8AC3E}">
        <p14:creationId xmlns:p14="http://schemas.microsoft.com/office/powerpoint/2010/main" val="42157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 Only">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692689" y="1448533"/>
            <a:ext cx="7652347" cy="2313101"/>
          </a:xfrm>
        </p:spPr>
        <p:txBody>
          <a:bodyPr>
            <a:normAutofit/>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sz="1800" b="1" baseline="0">
                <a:solidFill>
                  <a:schemeClr val="tx1"/>
                </a:solidFill>
                <a:latin typeface="Arial"/>
                <a:cs typeface="Arial"/>
              </a:defRPr>
            </a:lvl1pPr>
            <a:lvl2pPr marL="742950" marR="0" indent="-2857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defRPr sz="1800" b="1">
                <a:solidFill>
                  <a:schemeClr val="tx1"/>
                </a:solidFill>
                <a:latin typeface="Arial"/>
                <a:cs typeface="Arial"/>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1800" b="1" baseline="0">
                <a:solidFill>
                  <a:schemeClr val="tx1"/>
                </a:solidFill>
                <a:latin typeface="Arial"/>
                <a:cs typeface="Arial"/>
              </a:defRPr>
            </a:lvl3pPr>
            <a:lvl4pPr marL="0">
              <a:defRPr sz="1500">
                <a:solidFill>
                  <a:srgbClr val="7F7F7F"/>
                </a:solidFill>
                <a:latin typeface="Arial"/>
                <a:cs typeface="Arial"/>
              </a:defRPr>
            </a:lvl4pPr>
            <a:lvl5pPr marL="457200">
              <a:defRPr sz="1500">
                <a:solidFill>
                  <a:srgbClr val="7F7F7F"/>
                </a:solidFill>
                <a:latin typeface="Arial"/>
                <a:cs typeface="Arial"/>
              </a:defRPr>
            </a:lvl5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3200" dirty="0"/>
              <a:t>First Level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s-UY" altLang="en-US" sz="2800" b="0" i="0" u="none" strike="noStrike" kern="0" cap="none" spc="0" normalizeH="0" baseline="0" noProof="0" dirty="0">
                <a:ln>
                  <a:noFill/>
                </a:ln>
                <a:solidFill>
                  <a:srgbClr val="000000"/>
                </a:solidFill>
                <a:effectLst/>
                <a:uLnTx/>
                <a:uFillTx/>
                <a:latin typeface="Arial"/>
                <a:ea typeface="+mn-ea"/>
                <a:cs typeface="Arial"/>
              </a:rPr>
              <a:t>Second level copy</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endParaRPr kumimoji="0" lang="es-UY" altLang="en-US" sz="2400" b="0" i="0" u="none" strike="noStrike" kern="0" cap="none" spc="0" normalizeH="0" baseline="0" noProof="0" dirty="0">
              <a:ln>
                <a:noFill/>
              </a:ln>
              <a:solidFill>
                <a:srgbClr val="000000"/>
              </a:solidFill>
              <a:effectLst/>
              <a:uLnTx/>
              <a:uFillTx/>
              <a:latin typeface="Arial"/>
              <a:ea typeface="+mn-ea"/>
              <a:cs typeface="Arial"/>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s-UY" altLang="en-US" sz="2400" b="0" i="0" u="none" strike="noStrike" kern="0" cap="none" spc="0" normalizeH="0" baseline="0" noProof="0" dirty="0">
                <a:ln>
                  <a:noFill/>
                </a:ln>
                <a:solidFill>
                  <a:srgbClr val="000000"/>
                </a:solidFill>
                <a:effectLst/>
                <a:uLnTx/>
                <a:uFillTx/>
                <a:latin typeface="Arial"/>
                <a:ea typeface="+mn-ea"/>
                <a:cs typeface="Arial"/>
              </a:rPr>
              <a:t>Third level copy</a:t>
            </a:r>
            <a:endParaRPr kumimoji="0" lang="es-ES" altLang="en-US" sz="2400" b="0" i="0" u="none" strike="noStrike" kern="0" cap="none" spc="0" normalizeH="0" baseline="0" noProof="0" dirty="0">
              <a:ln>
                <a:noFill/>
              </a:ln>
              <a:solidFill>
                <a:srgbClr val="000000"/>
              </a:solidFill>
              <a:effectLst/>
              <a:uLnTx/>
              <a:uFillTx/>
              <a:latin typeface="Arial"/>
              <a:ea typeface="+mn-ea"/>
              <a:cs typeface="Arial"/>
            </a:endParaRPr>
          </a:p>
          <a:p>
            <a:pPr lvl="0"/>
            <a:endParaRPr lang="en-US" dirty="0"/>
          </a:p>
        </p:txBody>
      </p:sp>
      <p:sp>
        <p:nvSpPr>
          <p:cNvPr id="7" name="Title 1">
            <a:extLst>
              <a:ext uri="{FF2B5EF4-FFF2-40B4-BE49-F238E27FC236}">
                <a16:creationId xmlns:a16="http://schemas.microsoft.com/office/drawing/2014/main" id="{8581E629-F60F-5245-B880-A84FF24A92B3}"/>
              </a:ext>
            </a:extLst>
          </p:cNvPr>
          <p:cNvSpPr>
            <a:spLocks noGrp="1"/>
          </p:cNvSpPr>
          <p:nvPr>
            <p:ph type="title" hasCustomPrompt="1"/>
          </p:nvPr>
        </p:nvSpPr>
        <p:spPr>
          <a:xfrm>
            <a:off x="692689" y="863285"/>
            <a:ext cx="7824373" cy="542611"/>
          </a:xfrm>
        </p:spPr>
        <p:txBody>
          <a:bodyPr lIns="0" tIns="0" rIns="0" bIns="0" anchor="t">
            <a:normAutofit/>
          </a:bodyPr>
          <a:lstStyle>
            <a:lvl1pPr algn="l">
              <a:defRPr sz="3000" b="1" i="0" baseline="0">
                <a:solidFill>
                  <a:schemeClr val="tx2"/>
                </a:solidFill>
                <a:latin typeface="Arial"/>
                <a:cs typeface="Arial"/>
              </a:defRPr>
            </a:lvl1pPr>
          </a:lstStyle>
          <a:p>
            <a:r>
              <a:rPr lang="en-US" dirty="0"/>
              <a:t>Insert Title Here</a:t>
            </a:r>
            <a:br>
              <a:rPr lang="en-US" dirty="0"/>
            </a:br>
            <a:endParaRPr lang="en-US" dirty="0"/>
          </a:p>
        </p:txBody>
      </p:sp>
    </p:spTree>
    <p:extLst>
      <p:ext uri="{BB962C8B-B14F-4D97-AF65-F5344CB8AC3E}">
        <p14:creationId xmlns:p14="http://schemas.microsoft.com/office/powerpoint/2010/main" val="241284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7" name="Content Placeholder 6"/>
          <p:cNvSpPr>
            <a:spLocks noGrp="1"/>
          </p:cNvSpPr>
          <p:nvPr>
            <p:ph sz="quarter" idx="15" hasCustomPrompt="1"/>
          </p:nvPr>
        </p:nvSpPr>
        <p:spPr>
          <a:xfrm>
            <a:off x="687015" y="1278034"/>
            <a:ext cx="3744913" cy="3005870"/>
          </a:xfrm>
        </p:spPr>
        <p:txBody>
          <a:bodyPr>
            <a:normAutofit/>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kumimoji="0" lang="es-UY" altLang="en-US" sz="2400" b="1" i="0" u="none" strike="noStrike" kern="0" cap="none" spc="0" normalizeH="0" baseline="0" noProof="0">
                <a:ln>
                  <a:noFill/>
                </a:ln>
                <a:solidFill>
                  <a:schemeClr val="tx1"/>
                </a:solidFill>
                <a:effectLst/>
                <a:uLnTx/>
                <a:uFillTx/>
                <a:latin typeface="Arial"/>
              </a:defRPr>
            </a:lvl1pPr>
            <a:lvl2pPr marL="742950" marR="0" indent="-2857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defRPr sz="1800" b="1">
                <a:solidFill>
                  <a:schemeClr val="tx1">
                    <a:lumMod val="75000"/>
                    <a:lumOff val="25000"/>
                  </a:schemeClr>
                </a:solidFill>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1800" b="1">
                <a:solidFill>
                  <a:schemeClr val="tx1">
                    <a:lumMod val="75000"/>
                    <a:lumOff val="25000"/>
                  </a:schemeClr>
                </a:solidFill>
              </a:defRPr>
            </a:lvl3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3200" dirty="0"/>
              <a:t>First Level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s-UY" altLang="en-US" sz="2800" b="0" i="0" u="none" strike="noStrike" kern="0" cap="none" spc="0" normalizeH="0" baseline="0" noProof="0" dirty="0">
                <a:ln>
                  <a:noFill/>
                </a:ln>
                <a:solidFill>
                  <a:srgbClr val="000000"/>
                </a:solidFill>
                <a:effectLst/>
                <a:uLnTx/>
                <a:uFillTx/>
                <a:latin typeface="Arial"/>
                <a:ea typeface="+mn-ea"/>
                <a:cs typeface="Arial"/>
              </a:rPr>
              <a:t>Second level copy</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s-UY" altLang="en-US" sz="2400" b="0" i="0" u="none" strike="noStrike" kern="0" cap="none" spc="0" normalizeH="0" baseline="0" noProof="0" dirty="0">
                <a:ln>
                  <a:noFill/>
                </a:ln>
                <a:solidFill>
                  <a:srgbClr val="000000"/>
                </a:solidFill>
                <a:effectLst/>
                <a:uLnTx/>
                <a:uFillTx/>
                <a:latin typeface="Arial"/>
                <a:ea typeface="+mn-ea"/>
                <a:cs typeface="Arial"/>
              </a:rPr>
              <a:t>Third level copy</a:t>
            </a:r>
            <a:endParaRPr kumimoji="0" lang="es-ES" altLang="en-US" sz="2400" b="0" i="0" u="none" strike="noStrike" kern="0" cap="none" spc="0" normalizeH="0" baseline="0" noProof="0" dirty="0">
              <a:ln>
                <a:noFill/>
              </a:ln>
              <a:solidFill>
                <a:srgbClr val="000000"/>
              </a:solidFill>
              <a:effectLst/>
              <a:uLnTx/>
              <a:uFillTx/>
              <a:latin typeface="Arial"/>
              <a:ea typeface="+mn-ea"/>
              <a:cs typeface="Arial"/>
            </a:endParaRPr>
          </a:p>
          <a:p>
            <a:pPr lvl="0"/>
            <a:endParaRPr lang="en-US" dirty="0"/>
          </a:p>
        </p:txBody>
      </p:sp>
      <p:sp>
        <p:nvSpPr>
          <p:cNvPr id="2" name="Title 1"/>
          <p:cNvSpPr>
            <a:spLocks noGrp="1"/>
          </p:cNvSpPr>
          <p:nvPr>
            <p:ph type="title" hasCustomPrompt="1"/>
          </p:nvPr>
        </p:nvSpPr>
        <p:spPr>
          <a:xfrm>
            <a:off x="687015" y="865396"/>
            <a:ext cx="7824373" cy="585248"/>
          </a:xfrm>
        </p:spPr>
        <p:txBody>
          <a:bodyPr lIns="0" tIns="0" rIns="0" bIns="0" anchor="t">
            <a:normAutofit/>
          </a:bodyPr>
          <a:lstStyle>
            <a:lvl1pPr algn="l">
              <a:defRPr sz="3000" b="1" i="0" baseline="0">
                <a:solidFill>
                  <a:schemeClr val="tx2"/>
                </a:solidFill>
                <a:latin typeface="Arial"/>
                <a:cs typeface="Arial"/>
              </a:defRPr>
            </a:lvl1pPr>
          </a:lstStyle>
          <a:p>
            <a:r>
              <a:rPr lang="en-US" dirty="0"/>
              <a:t>Insert Title Here</a:t>
            </a:r>
            <a:br>
              <a:rPr lang="en-US" dirty="0"/>
            </a:br>
            <a:endParaRPr lang="en-US" dirty="0"/>
          </a:p>
        </p:txBody>
      </p:sp>
      <p:sp>
        <p:nvSpPr>
          <p:cNvPr id="8" name="Picture Placeholder 7"/>
          <p:cNvSpPr>
            <a:spLocks noGrp="1"/>
          </p:cNvSpPr>
          <p:nvPr>
            <p:ph type="pic" sz="quarter" idx="13"/>
          </p:nvPr>
        </p:nvSpPr>
        <p:spPr>
          <a:xfrm>
            <a:off x="5066558" y="865396"/>
            <a:ext cx="3554338" cy="2681864"/>
          </a:xfrm>
          <a:solidFill>
            <a:schemeClr val="bg1">
              <a:lumMod val="50000"/>
            </a:schemeClr>
          </a:solidFill>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50441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7563" y="908228"/>
            <a:ext cx="7619615" cy="623685"/>
          </a:xfrm>
        </p:spPr>
        <p:txBody>
          <a:bodyPr lIns="0" tIns="0" rIns="0" bIns="0" anchor="t">
            <a:noAutofit/>
          </a:bodyPr>
          <a:lstStyle>
            <a:lvl1pPr algn="l">
              <a:defRPr sz="3000" b="1" i="0" baseline="0">
                <a:solidFill>
                  <a:schemeClr val="tx2"/>
                </a:solidFill>
                <a:latin typeface="Arial"/>
                <a:cs typeface="Arial"/>
              </a:defRPr>
            </a:lvl1pPr>
          </a:lstStyle>
          <a:p>
            <a:r>
              <a:rPr lang="en-US" dirty="0"/>
              <a:t>Insert Title Here</a:t>
            </a:r>
            <a:br>
              <a:rPr lang="en-US" dirty="0"/>
            </a:br>
            <a:endParaRPr lang="en-US" dirty="0"/>
          </a:p>
        </p:txBody>
      </p:sp>
      <p:sp>
        <p:nvSpPr>
          <p:cNvPr id="7" name="Content Placeholder 6"/>
          <p:cNvSpPr>
            <a:spLocks noGrp="1"/>
          </p:cNvSpPr>
          <p:nvPr>
            <p:ph sz="quarter" idx="15" hasCustomPrompt="1"/>
          </p:nvPr>
        </p:nvSpPr>
        <p:spPr>
          <a:xfrm>
            <a:off x="687562" y="1347780"/>
            <a:ext cx="3681846" cy="3229844"/>
          </a:xfrm>
        </p:spPr>
        <p:txBody>
          <a:bodyPr>
            <a:normAutofit/>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kumimoji="0" lang="es-UY" altLang="en-US" sz="2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defRPr>
            </a:lvl1pPr>
            <a:lvl2pPr marL="742950" marR="0" indent="-2857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defRPr sz="1800" b="1">
                <a:solidFill>
                  <a:srgbClr val="000000"/>
                </a:solidFill>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1800" b="1">
                <a:solidFill>
                  <a:srgbClr val="000000"/>
                </a:solidFill>
              </a:defRPr>
            </a:lvl3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3200" dirty="0"/>
              <a:t>First Level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s-UY" altLang="en-US" sz="2800" b="0" i="0" u="none" strike="noStrike" kern="0" cap="none" spc="0" normalizeH="0" baseline="0" noProof="0" dirty="0">
                <a:ln>
                  <a:noFill/>
                </a:ln>
                <a:solidFill>
                  <a:srgbClr val="000000"/>
                </a:solidFill>
                <a:effectLst/>
                <a:uLnTx/>
                <a:uFillTx/>
                <a:latin typeface="Arial"/>
                <a:ea typeface="+mn-ea"/>
                <a:cs typeface="Arial"/>
              </a:rPr>
              <a:t>Second level copy</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endParaRPr kumimoji="0" lang="es-UY" altLang="en-US" sz="2400" b="0" i="0" u="none" strike="noStrike" kern="0" cap="none" spc="0" normalizeH="0" baseline="0" noProof="0" dirty="0">
              <a:ln>
                <a:noFill/>
              </a:ln>
              <a:solidFill>
                <a:srgbClr val="000000"/>
              </a:solidFill>
              <a:effectLst/>
              <a:uLnTx/>
              <a:uFillTx/>
              <a:latin typeface="Arial"/>
              <a:ea typeface="+mn-ea"/>
              <a:cs typeface="Arial"/>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s-UY" altLang="en-US" sz="2400" b="0" i="0" u="none" strike="noStrike" kern="0" cap="none" spc="0" normalizeH="0" baseline="0" noProof="0" dirty="0">
                <a:ln>
                  <a:noFill/>
                </a:ln>
                <a:solidFill>
                  <a:srgbClr val="000000"/>
                </a:solidFill>
                <a:effectLst/>
                <a:uLnTx/>
                <a:uFillTx/>
                <a:latin typeface="Arial"/>
                <a:ea typeface="+mn-ea"/>
                <a:cs typeface="Arial"/>
              </a:rPr>
              <a:t>Third level copy</a:t>
            </a:r>
            <a:endParaRPr kumimoji="0" lang="es-ES" altLang="en-US" sz="2400" b="0" i="0" u="none" strike="noStrike" kern="0" cap="none" spc="0" normalizeH="0" baseline="0" noProof="0" dirty="0">
              <a:ln>
                <a:noFill/>
              </a:ln>
              <a:solidFill>
                <a:srgbClr val="000000"/>
              </a:solidFill>
              <a:effectLst/>
              <a:uLnTx/>
              <a:uFillTx/>
              <a:latin typeface="Arial"/>
              <a:ea typeface="+mn-ea"/>
              <a:cs typeface="Arial"/>
            </a:endParaRPr>
          </a:p>
        </p:txBody>
      </p:sp>
      <p:sp>
        <p:nvSpPr>
          <p:cNvPr id="11" name="Content Placeholder 6">
            <a:extLst>
              <a:ext uri="{FF2B5EF4-FFF2-40B4-BE49-F238E27FC236}">
                <a16:creationId xmlns:a16="http://schemas.microsoft.com/office/drawing/2014/main" id="{54D62DE5-6937-0A41-ADEB-619FDD91411D}"/>
              </a:ext>
            </a:extLst>
          </p:cNvPr>
          <p:cNvSpPr>
            <a:spLocks noGrp="1"/>
          </p:cNvSpPr>
          <p:nvPr>
            <p:ph sz="quarter" idx="16" hasCustomPrompt="1"/>
          </p:nvPr>
        </p:nvSpPr>
        <p:spPr>
          <a:xfrm>
            <a:off x="4625331" y="1347780"/>
            <a:ext cx="3681846" cy="2397427"/>
          </a:xfrm>
        </p:spPr>
        <p:txBody>
          <a:bodyPr>
            <a:normAutofit/>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kumimoji="0" lang="es-UY" altLang="en-US" sz="2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defRPr>
            </a:lvl1pPr>
            <a:lvl2pPr marL="742950" marR="0" indent="-2857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defRPr sz="1800" b="1">
                <a:solidFill>
                  <a:srgbClr val="000000"/>
                </a:solidFill>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1800" b="1">
                <a:solidFill>
                  <a:srgbClr val="000000"/>
                </a:solidFill>
              </a:defRPr>
            </a:lvl3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3200" dirty="0"/>
              <a:t>First Level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s-UY" altLang="en-US" sz="2800" b="0" i="0" u="none" strike="noStrike" kern="0" cap="none" spc="0" normalizeH="0" baseline="0" noProof="0" dirty="0">
                <a:ln>
                  <a:noFill/>
                </a:ln>
                <a:solidFill>
                  <a:srgbClr val="000000"/>
                </a:solidFill>
                <a:effectLst/>
                <a:uLnTx/>
                <a:uFillTx/>
                <a:latin typeface="Arial"/>
                <a:ea typeface="+mn-ea"/>
                <a:cs typeface="Arial"/>
              </a:rPr>
              <a:t>Second level copy</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endParaRPr kumimoji="0" lang="es-UY" altLang="en-US" sz="2400" b="0" i="0" u="none" strike="noStrike" kern="0" cap="none" spc="0" normalizeH="0" baseline="0" noProof="0" dirty="0">
              <a:ln>
                <a:noFill/>
              </a:ln>
              <a:solidFill>
                <a:srgbClr val="000000"/>
              </a:solidFill>
              <a:effectLst/>
              <a:uLnTx/>
              <a:uFillTx/>
              <a:latin typeface="Arial"/>
              <a:ea typeface="+mn-ea"/>
              <a:cs typeface="Arial"/>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s-UY" altLang="en-US" sz="2400" b="0" i="0" u="none" strike="noStrike" kern="0" cap="none" spc="0" normalizeH="0" baseline="0" noProof="0" dirty="0">
                <a:ln>
                  <a:noFill/>
                </a:ln>
                <a:solidFill>
                  <a:srgbClr val="000000"/>
                </a:solidFill>
                <a:effectLst/>
                <a:uLnTx/>
                <a:uFillTx/>
                <a:latin typeface="Arial"/>
                <a:ea typeface="+mn-ea"/>
                <a:cs typeface="Arial"/>
              </a:rPr>
              <a:t>Third level copy</a:t>
            </a:r>
            <a:endParaRPr kumimoji="0" lang="es-ES" altLang="en-US" sz="2400" b="0" i="0" u="none" strike="noStrike" kern="0" cap="none" spc="0" normalizeH="0" baseline="0" noProof="0" dirty="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173101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986074-BAB1-7E44-86DB-948BAB16BD41}"/>
              </a:ext>
            </a:extLst>
          </p:cNvPr>
          <p:cNvSpPr txBox="1">
            <a:spLocks/>
          </p:cNvSpPr>
          <p:nvPr userDrawn="1"/>
        </p:nvSpPr>
        <p:spPr>
          <a:xfrm>
            <a:off x="680342" y="971348"/>
            <a:ext cx="7619615" cy="623685"/>
          </a:xfrm>
          <a:prstGeom prst="rect">
            <a:avLst/>
          </a:prstGeom>
        </p:spPr>
        <p:txBody>
          <a:bodyPr vert="horz" lIns="0" tIns="0" rIns="0" bIns="0" rtlCol="0" anchor="t">
            <a:noAutofit/>
          </a:bodyPr>
          <a:lstStyle>
            <a:lvl1pPr algn="l" defTabSz="457200" rtl="0" eaLnBrk="1" latinLnBrk="0" hangingPunct="1">
              <a:spcBef>
                <a:spcPct val="0"/>
              </a:spcBef>
              <a:buNone/>
              <a:defRPr sz="3000" b="1" i="0" kern="1200" baseline="0">
                <a:solidFill>
                  <a:srgbClr val="A20815"/>
                </a:solidFill>
                <a:latin typeface="Arial"/>
                <a:ea typeface="+mj-ea"/>
                <a:cs typeface="Arial"/>
              </a:defRPr>
            </a:lvl1pPr>
          </a:lstStyle>
          <a:p>
            <a:r>
              <a:rPr lang="en-US" sz="3000" baseline="0" dirty="0">
                <a:solidFill>
                  <a:schemeClr val="tx2"/>
                </a:solidFill>
              </a:rPr>
              <a:t>Insert Title Here – Pie Charts</a:t>
            </a:r>
            <a:br>
              <a:rPr lang="en-US" sz="3000" baseline="0" dirty="0">
                <a:solidFill>
                  <a:schemeClr val="tx2"/>
                </a:solidFill>
              </a:rPr>
            </a:br>
            <a:endParaRPr lang="en-US" sz="3000" baseline="0" dirty="0">
              <a:solidFill>
                <a:schemeClr val="tx2"/>
              </a:solidFill>
            </a:endParaRPr>
          </a:p>
        </p:txBody>
      </p:sp>
      <p:sp>
        <p:nvSpPr>
          <p:cNvPr id="5" name="Content Placeholder 2">
            <a:extLst>
              <a:ext uri="{FF2B5EF4-FFF2-40B4-BE49-F238E27FC236}">
                <a16:creationId xmlns:a16="http://schemas.microsoft.com/office/drawing/2014/main" id="{8F9D840D-5679-A940-8D91-5CEC013911D8}"/>
              </a:ext>
            </a:extLst>
          </p:cNvPr>
          <p:cNvSpPr>
            <a:spLocks noGrp="1"/>
          </p:cNvSpPr>
          <p:nvPr>
            <p:ph sz="half" idx="2" hasCustomPrompt="1"/>
          </p:nvPr>
        </p:nvSpPr>
        <p:spPr>
          <a:xfrm>
            <a:off x="680342" y="2956485"/>
            <a:ext cx="6490949" cy="1807046"/>
          </a:xfrm>
        </p:spPr>
        <p:txBody>
          <a:bodyPr>
            <a:normAutofit/>
          </a:bodyPr>
          <a:lstStyle>
            <a:lvl1pPr marL="0" indent="0">
              <a:buFontTx/>
              <a:buNone/>
              <a:defRPr sz="1400" baseline="0">
                <a:solidFill>
                  <a:schemeClr val="tx1"/>
                </a:solidFill>
              </a:defRPr>
            </a:lvl1pPr>
            <a:lvl2pPr marL="0" indent="0">
              <a:buNone/>
              <a:defRPr/>
            </a:lvl2pPr>
            <a:lvl3pPr marL="0" marR="0" indent="0" algn="l" defTabSz="914400" rtl="0" eaLnBrk="1" fontAlgn="base" latinLnBrk="0" hangingPunct="1">
              <a:lnSpc>
                <a:spcPct val="150000"/>
              </a:lnSpc>
              <a:spcBef>
                <a:spcPts val="0"/>
              </a:spcBef>
              <a:spcAft>
                <a:spcPct val="0"/>
              </a:spcAft>
              <a:buClrTx/>
              <a:buSzTx/>
              <a:buFontTx/>
              <a:buNone/>
              <a:tabLst/>
              <a:defRPr lang="en-US" sz="1400" baseline="0" smtClean="0">
                <a:solidFill>
                  <a:schemeClr val="tx1"/>
                </a:solidFill>
                <a:effectLst/>
              </a:defRPr>
            </a:lvl3pPr>
          </a:lstStyle>
          <a:p>
            <a:pPr marL="0" marR="0" lvl="2" indent="0" algn="l" defTabSz="914400" rtl="0" eaLnBrk="1" fontAlgn="base" latinLnBrk="0" hangingPunct="1">
              <a:lnSpc>
                <a:spcPct val="150000"/>
              </a:lnSpc>
              <a:spcBef>
                <a:spcPts val="0"/>
              </a:spcBef>
              <a:spcAft>
                <a:spcPct val="0"/>
              </a:spcAft>
              <a:buClrTx/>
              <a:buSzTx/>
              <a:buFontTx/>
              <a:buNone/>
              <a:tabLst/>
              <a:defRPr/>
            </a:pPr>
            <a:r>
              <a:rPr lang="en-US" dirty="0">
                <a:effectLst/>
                <a:latin typeface="Helvetica" pitchFamily="2" charset="0"/>
              </a:rPr>
              <a:t>Git rest que </a:t>
            </a:r>
            <a:r>
              <a:rPr lang="en-US" dirty="0" err="1">
                <a:effectLst/>
                <a:latin typeface="Helvetica" pitchFamily="2" charset="0"/>
              </a:rPr>
              <a:t>eatur</a:t>
            </a:r>
            <a:r>
              <a:rPr lang="en-US" dirty="0">
                <a:effectLst/>
                <a:latin typeface="Helvetica" pitchFamily="2" charset="0"/>
              </a:rPr>
              <a:t>, </a:t>
            </a:r>
            <a:r>
              <a:rPr lang="en-US" dirty="0" err="1">
                <a:effectLst/>
                <a:latin typeface="Helvetica" pitchFamily="2" charset="0"/>
              </a:rPr>
              <a:t>aut</a:t>
            </a:r>
            <a:r>
              <a:rPr lang="en-US" dirty="0">
                <a:effectLst/>
                <a:latin typeface="Helvetica" pitchFamily="2" charset="0"/>
              </a:rPr>
              <a:t> </a:t>
            </a:r>
            <a:r>
              <a:rPr lang="en-US" dirty="0" err="1">
                <a:effectLst/>
                <a:latin typeface="Helvetica" pitchFamily="2" charset="0"/>
              </a:rPr>
              <a:t>reius</a:t>
            </a:r>
            <a:r>
              <a:rPr lang="en-US" dirty="0">
                <a:effectLst/>
                <a:latin typeface="Helvetica" pitchFamily="2" charset="0"/>
              </a:rPr>
              <a:t> </a:t>
            </a:r>
            <a:r>
              <a:rPr lang="en-US" dirty="0" err="1">
                <a:effectLst/>
                <a:latin typeface="Helvetica" pitchFamily="2" charset="0"/>
              </a:rPr>
              <a:t>aut</a:t>
            </a:r>
            <a:r>
              <a:rPr lang="en-US" dirty="0">
                <a:effectLst/>
                <a:latin typeface="Helvetica" pitchFamily="2" charset="0"/>
              </a:rPr>
              <a:t> </a:t>
            </a:r>
            <a:r>
              <a:rPr lang="en-US" dirty="0" err="1">
                <a:effectLst/>
                <a:latin typeface="Helvetica" pitchFamily="2" charset="0"/>
              </a:rPr>
              <a:t>harion</a:t>
            </a:r>
            <a:r>
              <a:rPr lang="en-US" dirty="0">
                <a:effectLst/>
                <a:latin typeface="Helvetica" pitchFamily="2" charset="0"/>
              </a:rPr>
              <a:t> </a:t>
            </a:r>
            <a:r>
              <a:rPr lang="en-US" dirty="0" err="1">
                <a:effectLst/>
                <a:latin typeface="Helvetica" pitchFamily="2" charset="0"/>
              </a:rPr>
              <a:t>conserc</a:t>
            </a:r>
            <a:r>
              <a:rPr lang="en-US" dirty="0">
                <a:effectLst/>
                <a:latin typeface="Helvetica" pitchFamily="2" charset="0"/>
              </a:rPr>
              <a:t> </a:t>
            </a:r>
            <a:r>
              <a:rPr lang="en-US" dirty="0" err="1">
                <a:effectLst/>
                <a:latin typeface="Helvetica" pitchFamily="2" charset="0"/>
              </a:rPr>
              <a:t>hicimporiasi</a:t>
            </a:r>
            <a:r>
              <a:rPr lang="en-US" dirty="0">
                <a:effectLst/>
                <a:latin typeface="Helvetica" pitchFamily="2" charset="0"/>
              </a:rPr>
              <a:t> </a:t>
            </a:r>
            <a:r>
              <a:rPr lang="en-US" dirty="0" err="1">
                <a:effectLst/>
                <a:latin typeface="Helvetica" pitchFamily="2" charset="0"/>
              </a:rPr>
              <a:t>beriatq</a:t>
            </a:r>
            <a:r>
              <a:rPr lang="en-US" dirty="0">
                <a:effectLst/>
                <a:latin typeface="Helvetica" pitchFamily="2" charset="0"/>
              </a:rPr>
              <a:t> </a:t>
            </a:r>
            <a:r>
              <a:rPr lang="en-US" dirty="0" err="1">
                <a:effectLst/>
                <a:latin typeface="Helvetica" pitchFamily="2" charset="0"/>
              </a:rPr>
              <a:t>uidicta</a:t>
            </a:r>
            <a:r>
              <a:rPr lang="en-US" dirty="0">
                <a:effectLst/>
                <a:latin typeface="Helvetica" pitchFamily="2" charset="0"/>
              </a:rPr>
              <a:t> </a:t>
            </a:r>
            <a:r>
              <a:rPr lang="en-US" dirty="0" err="1">
                <a:effectLst/>
                <a:latin typeface="Helvetica" pitchFamily="2" charset="0"/>
              </a:rPr>
              <a:t>tendamusda</a:t>
            </a:r>
            <a:r>
              <a:rPr lang="en-US" dirty="0">
                <a:effectLst/>
                <a:latin typeface="Helvetica" pitchFamily="2" charset="0"/>
              </a:rPr>
              <a:t> </a:t>
            </a:r>
            <a:r>
              <a:rPr lang="en-US" dirty="0" err="1">
                <a:effectLst/>
                <a:latin typeface="Helvetica" pitchFamily="2" charset="0"/>
              </a:rPr>
              <a:t>nimus</a:t>
            </a:r>
            <a:r>
              <a:rPr lang="en-US" dirty="0">
                <a:effectLst/>
                <a:latin typeface="Helvetica" pitchFamily="2" charset="0"/>
              </a:rPr>
              <a:t> qui </a:t>
            </a:r>
            <a:r>
              <a:rPr lang="en-US" dirty="0" err="1">
                <a:effectLst/>
                <a:latin typeface="Helvetica" pitchFamily="2" charset="0"/>
              </a:rPr>
              <a:t>reperum</a:t>
            </a:r>
            <a:r>
              <a:rPr lang="en-US" dirty="0">
                <a:effectLst/>
                <a:latin typeface="Helvetica" pitchFamily="2" charset="0"/>
              </a:rPr>
              <a:t> il </a:t>
            </a:r>
            <a:r>
              <a:rPr lang="en-US" dirty="0" err="1">
                <a:effectLst/>
                <a:latin typeface="Helvetica" pitchFamily="2" charset="0"/>
              </a:rPr>
              <a:t>ipsande</a:t>
            </a:r>
            <a:r>
              <a:rPr lang="en-US" dirty="0">
                <a:effectLst/>
                <a:latin typeface="Helvetica" pitchFamily="2" charset="0"/>
              </a:rPr>
              <a:t> </a:t>
            </a:r>
            <a:r>
              <a:rPr lang="en-US" dirty="0" err="1">
                <a:effectLst/>
                <a:latin typeface="Helvetica" pitchFamily="2" charset="0"/>
              </a:rPr>
              <a:t>ssuntinti</a:t>
            </a:r>
            <a:r>
              <a:rPr lang="en-US" dirty="0">
                <a:effectLst/>
                <a:latin typeface="Helvetica" pitchFamily="2" charset="0"/>
              </a:rPr>
              <a:t> a que </a:t>
            </a:r>
            <a:r>
              <a:rPr lang="en-US" dirty="0" err="1">
                <a:effectLst/>
                <a:latin typeface="Helvetica" pitchFamily="2" charset="0"/>
              </a:rPr>
              <a:t>elibusc</a:t>
            </a:r>
            <a:r>
              <a:rPr lang="en-US" dirty="0">
                <a:effectLst/>
                <a:latin typeface="Helvetica" pitchFamily="2" charset="0"/>
              </a:rPr>
              <a:t> </a:t>
            </a:r>
            <a:r>
              <a:rPr lang="en-US" dirty="0" err="1">
                <a:effectLst/>
                <a:latin typeface="Helvetica" pitchFamily="2" charset="0"/>
              </a:rPr>
              <a:t>iliqui</a:t>
            </a:r>
            <a:r>
              <a:rPr lang="en-US" dirty="0">
                <a:effectLst/>
                <a:latin typeface="Helvetica" pitchFamily="2" charset="0"/>
              </a:rPr>
              <a:t> </a:t>
            </a:r>
            <a:r>
              <a:rPr lang="en-US" dirty="0" err="1">
                <a:effectLst/>
                <a:latin typeface="Helvetica" pitchFamily="2" charset="0"/>
              </a:rPr>
              <a:t>voluptur</a:t>
            </a:r>
            <a:r>
              <a:rPr lang="en-US" dirty="0">
                <a:effectLst/>
                <a:latin typeface="Helvetica" pitchFamily="2" charset="0"/>
              </a:rPr>
              <a:t> </a:t>
            </a:r>
            <a:r>
              <a:rPr lang="en-US" dirty="0" err="1">
                <a:effectLst/>
                <a:latin typeface="Helvetica" pitchFamily="2" charset="0"/>
              </a:rPr>
              <a:t>magnihi</a:t>
            </a:r>
            <a:r>
              <a:rPr lang="en-US" dirty="0">
                <a:effectLst/>
                <a:latin typeface="Helvetica" pitchFamily="2" charset="0"/>
              </a:rPr>
              <a:t> </a:t>
            </a:r>
            <a:r>
              <a:rPr lang="en-US" dirty="0" err="1">
                <a:effectLst/>
                <a:latin typeface="Helvetica" pitchFamily="2" charset="0"/>
              </a:rPr>
              <a:t>llestio</a:t>
            </a:r>
            <a:r>
              <a:rPr lang="en-US" dirty="0">
                <a:effectLst/>
                <a:latin typeface="Helvetica" pitchFamily="2" charset="0"/>
              </a:rPr>
              <a:t> </a:t>
            </a:r>
            <a:r>
              <a:rPr lang="en-US" dirty="0" err="1">
                <a:effectLst/>
                <a:latin typeface="Helvetica" pitchFamily="2" charset="0"/>
              </a:rPr>
              <a:t>bea</a:t>
            </a:r>
            <a:r>
              <a:rPr lang="en-US" dirty="0">
                <a:effectLst/>
                <a:latin typeface="Helvetica" pitchFamily="2" charset="0"/>
              </a:rPr>
              <a:t> </a:t>
            </a:r>
            <a:r>
              <a:rPr lang="en-US" dirty="0" err="1">
                <a:effectLst/>
                <a:latin typeface="Helvetica" pitchFamily="2" charset="0"/>
              </a:rPr>
              <a:t>volluptatur</a:t>
            </a:r>
            <a:r>
              <a:rPr lang="en-US" dirty="0">
                <a:effectLst/>
                <a:latin typeface="Helvetica" pitchFamily="2" charset="0"/>
              </a:rPr>
              <a:t>, </a:t>
            </a:r>
            <a:r>
              <a:rPr lang="en-US" dirty="0" err="1">
                <a:effectLst/>
                <a:latin typeface="Helvetica" pitchFamily="2" charset="0"/>
              </a:rPr>
              <a:t>ut</a:t>
            </a:r>
            <a:r>
              <a:rPr lang="en-US" dirty="0">
                <a:effectLst/>
                <a:latin typeface="Helvetica" pitchFamily="2" charset="0"/>
              </a:rPr>
              <a:t> </a:t>
            </a:r>
            <a:r>
              <a:rPr lang="en-US" dirty="0" err="1">
                <a:effectLst/>
                <a:latin typeface="Helvetica" pitchFamily="2" charset="0"/>
              </a:rPr>
              <a:t>quidunt</a:t>
            </a:r>
            <a:r>
              <a:rPr lang="en-US" dirty="0">
                <a:effectLst/>
                <a:latin typeface="Helvetica" pitchFamily="2" charset="0"/>
              </a:rPr>
              <a:t> </a:t>
            </a:r>
            <a:r>
              <a:rPr lang="en-US" dirty="0" err="1">
                <a:effectLst/>
                <a:latin typeface="Helvetica" pitchFamily="2" charset="0"/>
              </a:rPr>
              <a:t>unt</a:t>
            </a:r>
            <a:r>
              <a:rPr lang="en-US" dirty="0">
                <a:effectLst/>
                <a:latin typeface="Helvetica" pitchFamily="2" charset="0"/>
              </a:rPr>
              <a:t> que </a:t>
            </a:r>
            <a:r>
              <a:rPr lang="en-US" dirty="0" err="1">
                <a:effectLst/>
                <a:latin typeface="Helvetica" pitchFamily="2" charset="0"/>
              </a:rPr>
              <a:t>pra</a:t>
            </a:r>
            <a:r>
              <a:rPr lang="en-US" dirty="0">
                <a:effectLst/>
                <a:latin typeface="Helvetica" pitchFamily="2" charset="0"/>
              </a:rPr>
              <a:t> </a:t>
            </a:r>
            <a:r>
              <a:rPr lang="en-US" dirty="0" err="1">
                <a:effectLst/>
                <a:latin typeface="Helvetica" pitchFamily="2" charset="0"/>
              </a:rPr>
              <a:t>dercitaqui</a:t>
            </a:r>
            <a:r>
              <a:rPr lang="en-US" dirty="0">
                <a:effectLst/>
                <a:latin typeface="Helvetica" pitchFamily="2" charset="0"/>
              </a:rPr>
              <a:t> </a:t>
            </a:r>
            <a:r>
              <a:rPr lang="en-US" dirty="0" err="1">
                <a:effectLst/>
                <a:latin typeface="Helvetica" pitchFamily="2" charset="0"/>
              </a:rPr>
              <a:t>rerferibus</a:t>
            </a:r>
            <a:r>
              <a:rPr lang="en-US" dirty="0">
                <a:effectLst/>
                <a:latin typeface="Helvetica" pitchFamily="2" charset="0"/>
              </a:rPr>
              <a:t> id et </a:t>
            </a:r>
            <a:r>
              <a:rPr lang="en-US" dirty="0" err="1">
                <a:effectLst/>
                <a:latin typeface="Helvetica" pitchFamily="2" charset="0"/>
              </a:rPr>
              <a:t>fuga</a:t>
            </a:r>
            <a:r>
              <a:rPr lang="en-US" dirty="0">
                <a:effectLst/>
                <a:latin typeface="Helvetica" pitchFamily="2" charset="0"/>
              </a:rPr>
              <a:t>. </a:t>
            </a:r>
            <a:r>
              <a:rPr lang="en-US" dirty="0" err="1">
                <a:effectLst/>
                <a:latin typeface="Helvetica" pitchFamily="2" charset="0"/>
              </a:rPr>
              <a:t>Ita</a:t>
            </a:r>
            <a:r>
              <a:rPr lang="en-US" dirty="0">
                <a:effectLst/>
                <a:latin typeface="Helvetica" pitchFamily="2" charset="0"/>
              </a:rPr>
              <a:t> </a:t>
            </a:r>
            <a:r>
              <a:rPr lang="en-US" dirty="0" err="1">
                <a:effectLst/>
                <a:latin typeface="Helvetica" pitchFamily="2" charset="0"/>
              </a:rPr>
              <a:t>parcium</a:t>
            </a:r>
            <a:r>
              <a:rPr lang="en-US" dirty="0">
                <a:effectLst/>
                <a:latin typeface="Helvetica" pitchFamily="2" charset="0"/>
              </a:rPr>
              <a:t> </a:t>
            </a:r>
            <a:r>
              <a:rPr lang="en-US" dirty="0" err="1">
                <a:effectLst/>
                <a:latin typeface="Helvetica" pitchFamily="2" charset="0"/>
              </a:rPr>
              <a:t>faccusam</a:t>
            </a:r>
            <a:r>
              <a:rPr lang="en-US" dirty="0">
                <a:effectLst/>
                <a:latin typeface="Helvetica" pitchFamily="2" charset="0"/>
              </a:rPr>
              <a:t> quid </a:t>
            </a:r>
            <a:r>
              <a:rPr lang="en-US" dirty="0" err="1">
                <a:effectLst/>
                <a:latin typeface="Helvetica" pitchFamily="2" charset="0"/>
              </a:rPr>
              <a:t>quis</a:t>
            </a:r>
            <a:r>
              <a:rPr lang="en-US" dirty="0">
                <a:effectLst/>
                <a:latin typeface="Helvetica" pitchFamily="2" charset="0"/>
              </a:rPr>
              <a:t> </a:t>
            </a:r>
            <a:r>
              <a:rPr lang="en-US" dirty="0" err="1">
                <a:effectLst/>
                <a:latin typeface="Helvetica" pitchFamily="2" charset="0"/>
              </a:rPr>
              <a:t>modias</a:t>
            </a:r>
            <a:r>
              <a:rPr lang="en-US" dirty="0">
                <a:effectLst/>
                <a:latin typeface="Helvetica" pitchFamily="2" charset="0"/>
              </a:rPr>
              <a:t> </a:t>
            </a:r>
            <a:r>
              <a:rPr lang="en-US" dirty="0" err="1">
                <a:effectLst/>
                <a:latin typeface="Helvetica" pitchFamily="2" charset="0"/>
              </a:rPr>
              <a:t>nonseri</a:t>
            </a:r>
            <a:r>
              <a:rPr lang="en-US" dirty="0">
                <a:effectLst/>
                <a:latin typeface="Helvetica" pitchFamily="2" charset="0"/>
              </a:rPr>
              <a:t> </a:t>
            </a:r>
            <a:r>
              <a:rPr lang="en-US" dirty="0" err="1">
                <a:effectLst/>
                <a:latin typeface="Helvetica" pitchFamily="2" charset="0"/>
              </a:rPr>
              <a:t>stotass</a:t>
            </a:r>
            <a:r>
              <a:rPr lang="en-US" dirty="0">
                <a:effectLst/>
                <a:latin typeface="Helvetica" pitchFamily="2" charset="0"/>
              </a:rPr>
              <a:t> </a:t>
            </a:r>
            <a:r>
              <a:rPr lang="en-US" dirty="0" err="1">
                <a:effectLst/>
                <a:latin typeface="Helvetica" pitchFamily="2" charset="0"/>
              </a:rPr>
              <a:t>incium</a:t>
            </a:r>
            <a:r>
              <a:rPr lang="en-US" dirty="0">
                <a:effectLst/>
                <a:latin typeface="Helvetica" pitchFamily="2" charset="0"/>
              </a:rPr>
              <a:t> ipsum </a:t>
            </a:r>
            <a:r>
              <a:rPr lang="en-US" dirty="0" err="1">
                <a:effectLst/>
                <a:latin typeface="Helvetica" pitchFamily="2" charset="0"/>
              </a:rPr>
              <a:t>ipsant</a:t>
            </a:r>
            <a:r>
              <a:rPr lang="en-US" dirty="0">
                <a:effectLst/>
                <a:latin typeface="Helvetica" pitchFamily="2" charset="0"/>
              </a:rPr>
              <a:t> </a:t>
            </a:r>
            <a:r>
              <a:rPr lang="en-US" dirty="0" err="1">
                <a:effectLst/>
                <a:latin typeface="Helvetica" pitchFamily="2" charset="0"/>
              </a:rPr>
              <a:t>acearument</a:t>
            </a:r>
            <a:r>
              <a:rPr lang="en-US" dirty="0">
                <a:effectLst/>
                <a:latin typeface="Helvetica" pitchFamily="2" charset="0"/>
              </a:rPr>
              <a:t> </a:t>
            </a:r>
            <a:r>
              <a:rPr lang="en-US" dirty="0" err="1">
                <a:effectLst/>
                <a:latin typeface="Helvetica" pitchFamily="2" charset="0"/>
              </a:rPr>
              <a:t>optat</a:t>
            </a:r>
            <a:endParaRPr lang="en-US" dirty="0"/>
          </a:p>
        </p:txBody>
      </p:sp>
      <p:graphicFrame>
        <p:nvGraphicFramePr>
          <p:cNvPr id="6" name="Chart Placeholder 11">
            <a:extLst>
              <a:ext uri="{FF2B5EF4-FFF2-40B4-BE49-F238E27FC236}">
                <a16:creationId xmlns:a16="http://schemas.microsoft.com/office/drawing/2014/main" id="{D032D877-3039-CD49-8208-C2C467757B25}"/>
              </a:ext>
            </a:extLst>
          </p:cNvPr>
          <p:cNvGraphicFramePr>
            <a:graphicFrameLocks/>
          </p:cNvGraphicFramePr>
          <p:nvPr userDrawn="1">
            <p:extLst>
              <p:ext uri="{D42A27DB-BD31-4B8C-83A1-F6EECF244321}">
                <p14:modId xmlns:p14="http://schemas.microsoft.com/office/powerpoint/2010/main" val="3358320803"/>
              </p:ext>
            </p:extLst>
          </p:nvPr>
        </p:nvGraphicFramePr>
        <p:xfrm>
          <a:off x="533797" y="1311016"/>
          <a:ext cx="1890713" cy="16361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Placeholder 11">
            <a:extLst>
              <a:ext uri="{FF2B5EF4-FFF2-40B4-BE49-F238E27FC236}">
                <a16:creationId xmlns:a16="http://schemas.microsoft.com/office/drawing/2014/main" id="{BC3C1A4B-A177-0446-8462-D2EE3501CA71}"/>
              </a:ext>
            </a:extLst>
          </p:cNvPr>
          <p:cNvGraphicFramePr>
            <a:graphicFrameLocks/>
          </p:cNvGraphicFramePr>
          <p:nvPr userDrawn="1">
            <p:extLst>
              <p:ext uri="{D42A27DB-BD31-4B8C-83A1-F6EECF244321}">
                <p14:modId xmlns:p14="http://schemas.microsoft.com/office/powerpoint/2010/main" val="1779422034"/>
              </p:ext>
            </p:extLst>
          </p:nvPr>
        </p:nvGraphicFramePr>
        <p:xfrm>
          <a:off x="4391034" y="1311016"/>
          <a:ext cx="1890713" cy="16361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Placeholder 11">
            <a:extLst>
              <a:ext uri="{FF2B5EF4-FFF2-40B4-BE49-F238E27FC236}">
                <a16:creationId xmlns:a16="http://schemas.microsoft.com/office/drawing/2014/main" id="{BC03DB7C-5B01-F446-878D-A0DABAE81271}"/>
              </a:ext>
            </a:extLst>
          </p:cNvPr>
          <p:cNvGraphicFramePr>
            <a:graphicFrameLocks/>
          </p:cNvGraphicFramePr>
          <p:nvPr userDrawn="1">
            <p:extLst>
              <p:ext uri="{D42A27DB-BD31-4B8C-83A1-F6EECF244321}">
                <p14:modId xmlns:p14="http://schemas.microsoft.com/office/powerpoint/2010/main" val="1176103224"/>
              </p:ext>
            </p:extLst>
          </p:nvPr>
        </p:nvGraphicFramePr>
        <p:xfrm>
          <a:off x="6384737" y="1301741"/>
          <a:ext cx="1890713" cy="163619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Placeholder 11">
            <a:extLst>
              <a:ext uri="{FF2B5EF4-FFF2-40B4-BE49-F238E27FC236}">
                <a16:creationId xmlns:a16="http://schemas.microsoft.com/office/drawing/2014/main" id="{6DED1AF8-E5EC-0041-AB35-8A52AAFB1C96}"/>
              </a:ext>
            </a:extLst>
          </p:cNvPr>
          <p:cNvGraphicFramePr>
            <a:graphicFrameLocks/>
          </p:cNvGraphicFramePr>
          <p:nvPr userDrawn="1">
            <p:extLst>
              <p:ext uri="{D42A27DB-BD31-4B8C-83A1-F6EECF244321}">
                <p14:modId xmlns:p14="http://schemas.microsoft.com/office/powerpoint/2010/main" val="1693835860"/>
              </p:ext>
            </p:extLst>
          </p:nvPr>
        </p:nvGraphicFramePr>
        <p:xfrm>
          <a:off x="2500321" y="1301741"/>
          <a:ext cx="1890713" cy="163619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2281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3" name="Chart Placeholder 7">
            <a:extLst>
              <a:ext uri="{FF2B5EF4-FFF2-40B4-BE49-F238E27FC236}">
                <a16:creationId xmlns:a16="http://schemas.microsoft.com/office/drawing/2014/main" id="{4E3F724F-E3D3-3B43-AEB3-838AA12447C5}"/>
              </a:ext>
            </a:extLst>
          </p:cNvPr>
          <p:cNvGraphicFramePr>
            <a:graphicFrameLocks/>
          </p:cNvGraphicFramePr>
          <p:nvPr userDrawn="1">
            <p:extLst>
              <p:ext uri="{D42A27DB-BD31-4B8C-83A1-F6EECF244321}">
                <p14:modId xmlns:p14="http://schemas.microsoft.com/office/powerpoint/2010/main" val="2774644290"/>
              </p:ext>
            </p:extLst>
          </p:nvPr>
        </p:nvGraphicFramePr>
        <p:xfrm>
          <a:off x="3398656" y="1357358"/>
          <a:ext cx="3739149" cy="2996888"/>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a:extLst>
              <a:ext uri="{FF2B5EF4-FFF2-40B4-BE49-F238E27FC236}">
                <a16:creationId xmlns:a16="http://schemas.microsoft.com/office/drawing/2014/main" id="{5D14AEE8-1DB7-1449-B308-66FDDFA84F75}"/>
              </a:ext>
            </a:extLst>
          </p:cNvPr>
          <p:cNvSpPr>
            <a:spLocks noGrp="1"/>
          </p:cNvSpPr>
          <p:nvPr>
            <p:ph type="title" hasCustomPrompt="1"/>
          </p:nvPr>
        </p:nvSpPr>
        <p:spPr>
          <a:xfrm>
            <a:off x="698165" y="846859"/>
            <a:ext cx="7824373" cy="585248"/>
          </a:xfrm>
        </p:spPr>
        <p:txBody>
          <a:bodyPr lIns="0" tIns="0" rIns="0" bIns="0" anchor="t">
            <a:normAutofit/>
          </a:bodyPr>
          <a:lstStyle>
            <a:lvl1pPr algn="l">
              <a:defRPr sz="3000" b="1" i="0" baseline="0">
                <a:solidFill>
                  <a:schemeClr val="tx2"/>
                </a:solidFill>
                <a:latin typeface="Arial"/>
                <a:cs typeface="Arial"/>
              </a:defRPr>
            </a:lvl1pPr>
          </a:lstStyle>
          <a:p>
            <a:r>
              <a:rPr lang="en-US" dirty="0"/>
              <a:t>Insert Title Here - Bar Chart and Copy</a:t>
            </a:r>
            <a:br>
              <a:rPr lang="en-US" dirty="0"/>
            </a:br>
            <a:endParaRPr lang="en-US" dirty="0"/>
          </a:p>
        </p:txBody>
      </p:sp>
      <p:sp>
        <p:nvSpPr>
          <p:cNvPr id="7" name="Content Placeholder 2">
            <a:extLst>
              <a:ext uri="{FF2B5EF4-FFF2-40B4-BE49-F238E27FC236}">
                <a16:creationId xmlns:a16="http://schemas.microsoft.com/office/drawing/2014/main" id="{BB64134D-9A5F-0343-B145-7A3A381C0AE6}"/>
              </a:ext>
            </a:extLst>
          </p:cNvPr>
          <p:cNvSpPr>
            <a:spLocks noGrp="1"/>
          </p:cNvSpPr>
          <p:nvPr>
            <p:ph sz="half" idx="2" hasCustomPrompt="1"/>
          </p:nvPr>
        </p:nvSpPr>
        <p:spPr>
          <a:xfrm>
            <a:off x="698165" y="1357358"/>
            <a:ext cx="2665700" cy="2184818"/>
          </a:xfrm>
        </p:spPr>
        <p:txBody>
          <a:bodyPr>
            <a:normAutofit/>
          </a:bodyPr>
          <a:lstStyle>
            <a:lvl1pPr marL="0" indent="0">
              <a:lnSpc>
                <a:spcPct val="150000"/>
              </a:lnSpc>
              <a:buFontTx/>
              <a:buNone/>
              <a:defRPr lang="en-US" smtClean="0">
                <a:effectLst/>
              </a:defRPr>
            </a:lvl1pPr>
            <a:lvl2pPr marL="0" indent="0">
              <a:buNone/>
              <a:defRPr/>
            </a:lvl2pPr>
            <a:lvl3pPr marL="0" marR="0" indent="0" algn="l" defTabSz="914400" rtl="0" eaLnBrk="1" fontAlgn="base" latinLnBrk="0" hangingPunct="1">
              <a:lnSpc>
                <a:spcPct val="150000"/>
              </a:lnSpc>
              <a:spcBef>
                <a:spcPts val="0"/>
              </a:spcBef>
              <a:spcAft>
                <a:spcPct val="0"/>
              </a:spcAft>
              <a:buClrTx/>
              <a:buSzTx/>
              <a:buFontTx/>
              <a:buNone/>
              <a:tabLst/>
              <a:defRPr sz="1400" baseline="0">
                <a:solidFill>
                  <a:schemeClr val="tx1"/>
                </a:solidFill>
              </a:defRPr>
            </a:lvl3pPr>
          </a:lstStyle>
          <a:p>
            <a:pPr marL="0" marR="0" lvl="2" indent="0" algn="l" defTabSz="914400" rtl="0" eaLnBrk="1" fontAlgn="base" latinLnBrk="0" hangingPunct="1">
              <a:lnSpc>
                <a:spcPct val="150000"/>
              </a:lnSpc>
              <a:spcBef>
                <a:spcPts val="0"/>
              </a:spcBef>
              <a:spcAft>
                <a:spcPct val="0"/>
              </a:spcAft>
              <a:buClrTx/>
              <a:buSzTx/>
              <a:buFontTx/>
              <a:buNone/>
              <a:tabLst/>
              <a:defRPr/>
            </a:pPr>
            <a:r>
              <a:rPr lang="en-US" dirty="0">
                <a:effectLst/>
                <a:latin typeface="Helvetica" pitchFamily="2" charset="0"/>
              </a:rPr>
              <a:t>Git rest que </a:t>
            </a:r>
            <a:r>
              <a:rPr lang="en-US" dirty="0" err="1">
                <a:effectLst/>
                <a:latin typeface="Helvetica" pitchFamily="2" charset="0"/>
              </a:rPr>
              <a:t>eatur</a:t>
            </a:r>
            <a:r>
              <a:rPr lang="en-US" dirty="0">
                <a:effectLst/>
                <a:latin typeface="Helvetica" pitchFamily="2" charset="0"/>
              </a:rPr>
              <a:t>, </a:t>
            </a:r>
            <a:r>
              <a:rPr lang="en-US" dirty="0" err="1">
                <a:effectLst/>
                <a:latin typeface="Helvetica" pitchFamily="2" charset="0"/>
              </a:rPr>
              <a:t>aut</a:t>
            </a:r>
            <a:r>
              <a:rPr lang="en-US" dirty="0">
                <a:effectLst/>
                <a:latin typeface="Helvetica" pitchFamily="2" charset="0"/>
              </a:rPr>
              <a:t> </a:t>
            </a:r>
            <a:r>
              <a:rPr lang="en-US" dirty="0" err="1">
                <a:effectLst/>
                <a:latin typeface="Helvetica" pitchFamily="2" charset="0"/>
              </a:rPr>
              <a:t>reius</a:t>
            </a:r>
            <a:r>
              <a:rPr lang="en-US" dirty="0">
                <a:effectLst/>
                <a:latin typeface="Helvetica" pitchFamily="2" charset="0"/>
              </a:rPr>
              <a:t> </a:t>
            </a:r>
            <a:r>
              <a:rPr lang="en-US" dirty="0" err="1">
                <a:effectLst/>
                <a:latin typeface="Helvetica" pitchFamily="2" charset="0"/>
              </a:rPr>
              <a:t>aut</a:t>
            </a:r>
            <a:r>
              <a:rPr lang="en-US" dirty="0">
                <a:effectLst/>
                <a:latin typeface="Helvetica" pitchFamily="2" charset="0"/>
              </a:rPr>
              <a:t> </a:t>
            </a:r>
            <a:r>
              <a:rPr lang="en-US" dirty="0" err="1">
                <a:effectLst/>
                <a:latin typeface="Helvetica" pitchFamily="2" charset="0"/>
              </a:rPr>
              <a:t>harion</a:t>
            </a:r>
            <a:r>
              <a:rPr lang="en-US" dirty="0">
                <a:effectLst/>
                <a:latin typeface="Helvetica" pitchFamily="2" charset="0"/>
              </a:rPr>
              <a:t> </a:t>
            </a:r>
            <a:r>
              <a:rPr lang="en-US" dirty="0" err="1">
                <a:effectLst/>
                <a:latin typeface="Helvetica" pitchFamily="2" charset="0"/>
              </a:rPr>
              <a:t>conserc</a:t>
            </a:r>
            <a:r>
              <a:rPr lang="en-US" dirty="0">
                <a:effectLst/>
                <a:latin typeface="Helvetica" pitchFamily="2" charset="0"/>
              </a:rPr>
              <a:t> </a:t>
            </a:r>
            <a:r>
              <a:rPr lang="en-US" dirty="0" err="1">
                <a:effectLst/>
                <a:latin typeface="Helvetica" pitchFamily="2" charset="0"/>
              </a:rPr>
              <a:t>hicimporiasi</a:t>
            </a:r>
            <a:r>
              <a:rPr lang="en-US" dirty="0">
                <a:effectLst/>
                <a:latin typeface="Helvetica" pitchFamily="2" charset="0"/>
              </a:rPr>
              <a:t> </a:t>
            </a:r>
            <a:r>
              <a:rPr lang="en-US" dirty="0" err="1">
                <a:effectLst/>
                <a:latin typeface="Helvetica" pitchFamily="2" charset="0"/>
              </a:rPr>
              <a:t>beriatq</a:t>
            </a:r>
            <a:r>
              <a:rPr lang="en-US" dirty="0">
                <a:effectLst/>
                <a:latin typeface="Helvetica" pitchFamily="2" charset="0"/>
              </a:rPr>
              <a:t> </a:t>
            </a:r>
            <a:r>
              <a:rPr lang="en-US" dirty="0" err="1">
                <a:effectLst/>
                <a:latin typeface="Helvetica" pitchFamily="2" charset="0"/>
              </a:rPr>
              <a:t>uidicta</a:t>
            </a:r>
            <a:r>
              <a:rPr lang="en-US" dirty="0">
                <a:effectLst/>
                <a:latin typeface="Helvetica" pitchFamily="2" charset="0"/>
              </a:rPr>
              <a:t> </a:t>
            </a:r>
            <a:r>
              <a:rPr lang="en-US" dirty="0" err="1">
                <a:effectLst/>
                <a:latin typeface="Helvetica" pitchFamily="2" charset="0"/>
              </a:rPr>
              <a:t>tendamusda</a:t>
            </a:r>
            <a:r>
              <a:rPr lang="en-US" dirty="0">
                <a:effectLst/>
                <a:latin typeface="Helvetica" pitchFamily="2" charset="0"/>
              </a:rPr>
              <a:t> </a:t>
            </a:r>
            <a:r>
              <a:rPr lang="en-US" dirty="0" err="1">
                <a:effectLst/>
                <a:latin typeface="Helvetica" pitchFamily="2" charset="0"/>
              </a:rPr>
              <a:t>nimus</a:t>
            </a:r>
            <a:r>
              <a:rPr lang="en-US" dirty="0">
                <a:effectLst/>
                <a:latin typeface="Helvetica" pitchFamily="2" charset="0"/>
              </a:rPr>
              <a:t> qui </a:t>
            </a:r>
            <a:r>
              <a:rPr lang="en-US" dirty="0" err="1">
                <a:effectLst/>
                <a:latin typeface="Helvetica" pitchFamily="2" charset="0"/>
              </a:rPr>
              <a:t>reperum</a:t>
            </a:r>
            <a:r>
              <a:rPr lang="en-US" dirty="0">
                <a:effectLst/>
                <a:latin typeface="Helvetica" pitchFamily="2" charset="0"/>
              </a:rPr>
              <a:t> il </a:t>
            </a:r>
            <a:r>
              <a:rPr lang="en-US" dirty="0" err="1">
                <a:effectLst/>
                <a:latin typeface="Helvetica" pitchFamily="2" charset="0"/>
              </a:rPr>
              <a:t>ipsande</a:t>
            </a:r>
            <a:r>
              <a:rPr lang="en-US" dirty="0">
                <a:effectLst/>
                <a:latin typeface="Helvetica" pitchFamily="2" charset="0"/>
              </a:rPr>
              <a:t> </a:t>
            </a:r>
            <a:r>
              <a:rPr lang="en-US" dirty="0" err="1">
                <a:effectLst/>
                <a:latin typeface="Helvetica" pitchFamily="2" charset="0"/>
              </a:rPr>
              <a:t>ssuntinti</a:t>
            </a:r>
            <a:r>
              <a:rPr lang="en-US" dirty="0">
                <a:effectLst/>
                <a:latin typeface="Helvetica" pitchFamily="2" charset="0"/>
              </a:rPr>
              <a:t> a que </a:t>
            </a:r>
            <a:r>
              <a:rPr lang="en-US" dirty="0" err="1">
                <a:effectLst/>
                <a:latin typeface="Helvetica" pitchFamily="2" charset="0"/>
              </a:rPr>
              <a:t>elibusc</a:t>
            </a:r>
            <a:r>
              <a:rPr lang="en-US" dirty="0">
                <a:effectLst/>
                <a:latin typeface="Helvetica" pitchFamily="2" charset="0"/>
              </a:rPr>
              <a:t> </a:t>
            </a:r>
            <a:r>
              <a:rPr lang="en-US" dirty="0" err="1">
                <a:effectLst/>
                <a:latin typeface="Helvetica" pitchFamily="2" charset="0"/>
              </a:rPr>
              <a:t>iliqui</a:t>
            </a:r>
            <a:r>
              <a:rPr lang="en-US" dirty="0">
                <a:effectLst/>
                <a:latin typeface="Helvetica" pitchFamily="2" charset="0"/>
              </a:rPr>
              <a:t> </a:t>
            </a:r>
            <a:r>
              <a:rPr lang="en-US" dirty="0" err="1">
                <a:effectLst/>
                <a:latin typeface="Helvetica" pitchFamily="2" charset="0"/>
              </a:rPr>
              <a:t>voluptur</a:t>
            </a:r>
            <a:r>
              <a:rPr lang="en-US" dirty="0">
                <a:effectLst/>
                <a:latin typeface="Helvetica" pitchFamily="2" charset="0"/>
              </a:rPr>
              <a:t> </a:t>
            </a:r>
            <a:r>
              <a:rPr lang="en-US" dirty="0" err="1">
                <a:effectLst/>
                <a:latin typeface="Helvetica" pitchFamily="2" charset="0"/>
              </a:rPr>
              <a:t>magihi</a:t>
            </a:r>
            <a:r>
              <a:rPr lang="en-US" dirty="0">
                <a:effectLst/>
                <a:latin typeface="Helvetica" pitchFamily="2" charset="0"/>
              </a:rPr>
              <a:t> </a:t>
            </a:r>
            <a:r>
              <a:rPr lang="en-US" dirty="0" err="1">
                <a:effectLst/>
                <a:latin typeface="Helvetica" pitchFamily="2" charset="0"/>
              </a:rPr>
              <a:t>llestio</a:t>
            </a:r>
            <a:r>
              <a:rPr lang="en-US" dirty="0">
                <a:effectLst/>
                <a:latin typeface="Helvetica" pitchFamily="2" charset="0"/>
              </a:rPr>
              <a:t> </a:t>
            </a:r>
            <a:r>
              <a:rPr lang="en-US" dirty="0" err="1">
                <a:effectLst/>
                <a:latin typeface="Helvetica" pitchFamily="2" charset="0"/>
              </a:rPr>
              <a:t>bea</a:t>
            </a:r>
            <a:endParaRPr lang="en-US" dirty="0"/>
          </a:p>
        </p:txBody>
      </p:sp>
    </p:spTree>
    <p:extLst>
      <p:ext uri="{BB962C8B-B14F-4D97-AF65-F5344CB8AC3E}">
        <p14:creationId xmlns:p14="http://schemas.microsoft.com/office/powerpoint/2010/main" val="280604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graphicFrame>
        <p:nvGraphicFramePr>
          <p:cNvPr id="4" name="Table Placeholder 4">
            <a:extLst>
              <a:ext uri="{FF2B5EF4-FFF2-40B4-BE49-F238E27FC236}">
                <a16:creationId xmlns:a16="http://schemas.microsoft.com/office/drawing/2014/main" id="{3FFF4598-4AE6-F341-8D98-57DA5B11C791}"/>
              </a:ext>
            </a:extLst>
          </p:cNvPr>
          <p:cNvGraphicFramePr>
            <a:graphicFrameLocks/>
          </p:cNvGraphicFramePr>
          <p:nvPr userDrawn="1">
            <p:extLst>
              <p:ext uri="{D42A27DB-BD31-4B8C-83A1-F6EECF244321}">
                <p14:modId xmlns:p14="http://schemas.microsoft.com/office/powerpoint/2010/main" val="4109426657"/>
              </p:ext>
            </p:extLst>
          </p:nvPr>
        </p:nvGraphicFramePr>
        <p:xfrm>
          <a:off x="681738" y="2021129"/>
          <a:ext cx="6160056" cy="2470504"/>
        </p:xfrm>
        <a:graphic>
          <a:graphicData uri="http://schemas.openxmlformats.org/drawingml/2006/table">
            <a:tbl>
              <a:tblPr firstRow="1" bandRow="1">
                <a:tableStyleId>{69012ECD-51FC-41F1-AA8D-1B2483CD663E}</a:tableStyleId>
              </a:tblPr>
              <a:tblGrid>
                <a:gridCol w="770007">
                  <a:extLst>
                    <a:ext uri="{9D8B030D-6E8A-4147-A177-3AD203B41FA5}">
                      <a16:colId xmlns:a16="http://schemas.microsoft.com/office/drawing/2014/main" val="20000"/>
                    </a:ext>
                  </a:extLst>
                </a:gridCol>
                <a:gridCol w="770007">
                  <a:extLst>
                    <a:ext uri="{9D8B030D-6E8A-4147-A177-3AD203B41FA5}">
                      <a16:colId xmlns:a16="http://schemas.microsoft.com/office/drawing/2014/main" val="20001"/>
                    </a:ext>
                  </a:extLst>
                </a:gridCol>
                <a:gridCol w="770007">
                  <a:extLst>
                    <a:ext uri="{9D8B030D-6E8A-4147-A177-3AD203B41FA5}">
                      <a16:colId xmlns:a16="http://schemas.microsoft.com/office/drawing/2014/main" val="20002"/>
                    </a:ext>
                  </a:extLst>
                </a:gridCol>
                <a:gridCol w="770007">
                  <a:extLst>
                    <a:ext uri="{9D8B030D-6E8A-4147-A177-3AD203B41FA5}">
                      <a16:colId xmlns:a16="http://schemas.microsoft.com/office/drawing/2014/main" val="20003"/>
                    </a:ext>
                  </a:extLst>
                </a:gridCol>
                <a:gridCol w="770007">
                  <a:extLst>
                    <a:ext uri="{9D8B030D-6E8A-4147-A177-3AD203B41FA5}">
                      <a16:colId xmlns:a16="http://schemas.microsoft.com/office/drawing/2014/main" val="20004"/>
                    </a:ext>
                  </a:extLst>
                </a:gridCol>
                <a:gridCol w="770007">
                  <a:extLst>
                    <a:ext uri="{9D8B030D-6E8A-4147-A177-3AD203B41FA5}">
                      <a16:colId xmlns:a16="http://schemas.microsoft.com/office/drawing/2014/main" val="20005"/>
                    </a:ext>
                  </a:extLst>
                </a:gridCol>
                <a:gridCol w="770007">
                  <a:extLst>
                    <a:ext uri="{9D8B030D-6E8A-4147-A177-3AD203B41FA5}">
                      <a16:colId xmlns:a16="http://schemas.microsoft.com/office/drawing/2014/main" val="20006"/>
                    </a:ext>
                  </a:extLst>
                </a:gridCol>
                <a:gridCol w="770007">
                  <a:extLst>
                    <a:ext uri="{9D8B030D-6E8A-4147-A177-3AD203B41FA5}">
                      <a16:colId xmlns:a16="http://schemas.microsoft.com/office/drawing/2014/main" val="20007"/>
                    </a:ext>
                  </a:extLst>
                </a:gridCol>
              </a:tblGrid>
              <a:tr h="461105">
                <a:tc>
                  <a:txBody>
                    <a:bodyPr/>
                    <a:lstStyle/>
                    <a:p>
                      <a:endParaRPr lang="en-US" sz="1200" dirty="0"/>
                    </a:p>
                  </a:txBody>
                  <a:tcPr marL="81415" marR="81415" marT="30530" marB="30530"/>
                </a:tc>
                <a:tc>
                  <a:txBody>
                    <a:bodyPr/>
                    <a:lstStyle/>
                    <a:p>
                      <a:endParaRPr lang="en-US" sz="1200" dirty="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extLst>
                  <a:ext uri="{0D108BD9-81ED-4DB2-BD59-A6C34878D82A}">
                    <a16:rowId xmlns:a16="http://schemas.microsoft.com/office/drawing/2014/main" val="10000"/>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extLst>
                  <a:ext uri="{0D108BD9-81ED-4DB2-BD59-A6C34878D82A}">
                    <a16:rowId xmlns:a16="http://schemas.microsoft.com/office/drawing/2014/main" val="10001"/>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extLst>
                  <a:ext uri="{0D108BD9-81ED-4DB2-BD59-A6C34878D82A}">
                    <a16:rowId xmlns:a16="http://schemas.microsoft.com/office/drawing/2014/main" val="10002"/>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extLst>
                  <a:ext uri="{0D108BD9-81ED-4DB2-BD59-A6C34878D82A}">
                    <a16:rowId xmlns:a16="http://schemas.microsoft.com/office/drawing/2014/main" val="10003"/>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extLst>
                  <a:ext uri="{0D108BD9-81ED-4DB2-BD59-A6C34878D82A}">
                    <a16:rowId xmlns:a16="http://schemas.microsoft.com/office/drawing/2014/main" val="10004"/>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extLst>
                  <a:ext uri="{0D108BD9-81ED-4DB2-BD59-A6C34878D82A}">
                    <a16:rowId xmlns:a16="http://schemas.microsoft.com/office/drawing/2014/main" val="10005"/>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extLst>
                  <a:ext uri="{0D108BD9-81ED-4DB2-BD59-A6C34878D82A}">
                    <a16:rowId xmlns:a16="http://schemas.microsoft.com/office/drawing/2014/main" val="10006"/>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dirty="0"/>
                    </a:p>
                  </a:txBody>
                  <a:tcPr marL="81415" marR="81415" marT="30530" marB="30530"/>
                </a:tc>
                <a:extLst>
                  <a:ext uri="{0D108BD9-81ED-4DB2-BD59-A6C34878D82A}">
                    <a16:rowId xmlns:a16="http://schemas.microsoft.com/office/drawing/2014/main" val="10007"/>
                  </a:ext>
                </a:extLst>
              </a:tr>
            </a:tbl>
          </a:graphicData>
        </a:graphic>
      </p:graphicFrame>
      <p:sp>
        <p:nvSpPr>
          <p:cNvPr id="7" name="Title 1">
            <a:extLst>
              <a:ext uri="{FF2B5EF4-FFF2-40B4-BE49-F238E27FC236}">
                <a16:creationId xmlns:a16="http://schemas.microsoft.com/office/drawing/2014/main" id="{B1C9689F-B068-1644-8E85-D41AAB099156}"/>
              </a:ext>
            </a:extLst>
          </p:cNvPr>
          <p:cNvSpPr>
            <a:spLocks noGrp="1"/>
          </p:cNvSpPr>
          <p:nvPr>
            <p:ph type="title" hasCustomPrompt="1"/>
          </p:nvPr>
        </p:nvSpPr>
        <p:spPr>
          <a:xfrm>
            <a:off x="681738" y="784014"/>
            <a:ext cx="7824373" cy="585248"/>
          </a:xfrm>
        </p:spPr>
        <p:txBody>
          <a:bodyPr lIns="0" tIns="0" rIns="0" bIns="0" anchor="t">
            <a:normAutofit/>
          </a:bodyPr>
          <a:lstStyle>
            <a:lvl1pPr algn="l">
              <a:defRPr sz="3000" b="1" i="0" baseline="0">
                <a:solidFill>
                  <a:schemeClr val="accent1"/>
                </a:solidFill>
                <a:latin typeface="Arial"/>
                <a:cs typeface="Arial"/>
              </a:defRPr>
            </a:lvl1pPr>
          </a:lstStyle>
          <a:p>
            <a:r>
              <a:rPr lang="en-US" dirty="0"/>
              <a:t>Insert Title Here - Table</a:t>
            </a:r>
            <a:br>
              <a:rPr lang="en-US" dirty="0"/>
            </a:br>
            <a:endParaRPr lang="en-US" dirty="0"/>
          </a:p>
        </p:txBody>
      </p:sp>
      <p:sp>
        <p:nvSpPr>
          <p:cNvPr id="8" name="Content Placeholder 2">
            <a:extLst>
              <a:ext uri="{FF2B5EF4-FFF2-40B4-BE49-F238E27FC236}">
                <a16:creationId xmlns:a16="http://schemas.microsoft.com/office/drawing/2014/main" id="{DE4B4E13-5107-9D41-97D0-CB2D947DC107}"/>
              </a:ext>
            </a:extLst>
          </p:cNvPr>
          <p:cNvSpPr>
            <a:spLocks noGrp="1"/>
          </p:cNvSpPr>
          <p:nvPr>
            <p:ph sz="half" idx="2" hasCustomPrompt="1"/>
          </p:nvPr>
        </p:nvSpPr>
        <p:spPr>
          <a:xfrm>
            <a:off x="588653" y="1178237"/>
            <a:ext cx="7824373" cy="585248"/>
          </a:xfrm>
        </p:spPr>
        <p:txBody>
          <a:bodyPr>
            <a:normAutofit/>
          </a:bodyPr>
          <a:lstStyle>
            <a:lvl1pPr marL="0" indent="0">
              <a:buFontTx/>
              <a:buNone/>
              <a:defRPr lang="en-US" smtClean="0">
                <a:effectLst/>
              </a:defRPr>
            </a:lvl1pPr>
            <a:lvl2pPr marL="0" indent="0">
              <a:buNone/>
              <a:defRPr/>
            </a:lvl2pPr>
            <a:lvl3pPr marL="0" marR="0" indent="0" algn="l" defTabSz="914400" rtl="0" eaLnBrk="1" fontAlgn="base" latinLnBrk="0" hangingPunct="1">
              <a:lnSpc>
                <a:spcPct val="150000"/>
              </a:lnSpc>
              <a:spcBef>
                <a:spcPts val="0"/>
              </a:spcBef>
              <a:spcAft>
                <a:spcPct val="0"/>
              </a:spcAft>
              <a:buClrTx/>
              <a:buSzTx/>
              <a:buFontTx/>
              <a:buNone/>
              <a:tabLst/>
              <a:defRPr sz="1400" baseline="0">
                <a:solidFill>
                  <a:schemeClr val="tx1"/>
                </a:solidFill>
              </a:defRPr>
            </a:lvl3pPr>
          </a:lstStyle>
          <a:p>
            <a:pPr marL="0" marR="0" lvl="2" indent="0" algn="l" defTabSz="914400" rtl="0" eaLnBrk="1" fontAlgn="base" latinLnBrk="0" hangingPunct="1">
              <a:lnSpc>
                <a:spcPct val="150000"/>
              </a:lnSpc>
              <a:spcBef>
                <a:spcPts val="0"/>
              </a:spcBef>
              <a:spcAft>
                <a:spcPct val="0"/>
              </a:spcAft>
              <a:buClrTx/>
              <a:buSzTx/>
              <a:buFontTx/>
              <a:buNone/>
              <a:tabLst/>
              <a:defRPr/>
            </a:pPr>
            <a:r>
              <a:rPr lang="en-US" dirty="0">
                <a:effectLst/>
                <a:latin typeface="Helvetica" pitchFamily="2" charset="0"/>
              </a:rPr>
              <a:t>Git rest que </a:t>
            </a:r>
            <a:r>
              <a:rPr lang="en-US" dirty="0" err="1">
                <a:effectLst/>
                <a:latin typeface="Helvetica" pitchFamily="2" charset="0"/>
              </a:rPr>
              <a:t>eatur</a:t>
            </a:r>
            <a:r>
              <a:rPr lang="en-US" dirty="0">
                <a:effectLst/>
                <a:latin typeface="Helvetica" pitchFamily="2" charset="0"/>
              </a:rPr>
              <a:t>, </a:t>
            </a:r>
            <a:r>
              <a:rPr lang="en-US" dirty="0" err="1">
                <a:effectLst/>
                <a:latin typeface="Helvetica" pitchFamily="2" charset="0"/>
              </a:rPr>
              <a:t>aut</a:t>
            </a:r>
            <a:r>
              <a:rPr lang="en-US" dirty="0">
                <a:effectLst/>
                <a:latin typeface="Helvetica" pitchFamily="2" charset="0"/>
              </a:rPr>
              <a:t> </a:t>
            </a:r>
            <a:r>
              <a:rPr lang="en-US" dirty="0" err="1">
                <a:effectLst/>
                <a:latin typeface="Helvetica" pitchFamily="2" charset="0"/>
              </a:rPr>
              <a:t>reius</a:t>
            </a:r>
            <a:r>
              <a:rPr lang="en-US" dirty="0">
                <a:effectLst/>
                <a:latin typeface="Helvetica" pitchFamily="2" charset="0"/>
              </a:rPr>
              <a:t> </a:t>
            </a:r>
            <a:r>
              <a:rPr lang="en-US" dirty="0" err="1">
                <a:effectLst/>
                <a:latin typeface="Helvetica" pitchFamily="2" charset="0"/>
              </a:rPr>
              <a:t>aut</a:t>
            </a:r>
            <a:r>
              <a:rPr lang="en-US" dirty="0">
                <a:effectLst/>
                <a:latin typeface="Helvetica" pitchFamily="2" charset="0"/>
              </a:rPr>
              <a:t> </a:t>
            </a:r>
            <a:r>
              <a:rPr lang="en-US" dirty="0" err="1">
                <a:effectLst/>
                <a:latin typeface="Helvetica" pitchFamily="2" charset="0"/>
              </a:rPr>
              <a:t>harion</a:t>
            </a:r>
            <a:r>
              <a:rPr lang="en-US" dirty="0">
                <a:effectLst/>
                <a:latin typeface="Helvetica" pitchFamily="2" charset="0"/>
              </a:rPr>
              <a:t> </a:t>
            </a:r>
            <a:r>
              <a:rPr lang="en-US" dirty="0" err="1">
                <a:effectLst/>
                <a:latin typeface="Helvetica" pitchFamily="2" charset="0"/>
              </a:rPr>
              <a:t>conserc</a:t>
            </a:r>
            <a:r>
              <a:rPr lang="en-US" dirty="0">
                <a:effectLst/>
                <a:latin typeface="Helvetica" pitchFamily="2" charset="0"/>
              </a:rPr>
              <a:t> </a:t>
            </a:r>
            <a:r>
              <a:rPr lang="en-US" dirty="0" err="1">
                <a:effectLst/>
                <a:latin typeface="Helvetica" pitchFamily="2" charset="0"/>
              </a:rPr>
              <a:t>hicimporiasi</a:t>
            </a:r>
            <a:r>
              <a:rPr lang="en-US" dirty="0">
                <a:effectLst/>
                <a:latin typeface="Helvetica" pitchFamily="2" charset="0"/>
              </a:rPr>
              <a:t> </a:t>
            </a:r>
            <a:r>
              <a:rPr lang="en-US" dirty="0" err="1">
                <a:effectLst/>
                <a:latin typeface="Helvetica" pitchFamily="2" charset="0"/>
              </a:rPr>
              <a:t>beriatq</a:t>
            </a:r>
            <a:r>
              <a:rPr lang="en-US" dirty="0">
                <a:effectLst/>
                <a:latin typeface="Helvetica" pitchFamily="2" charset="0"/>
              </a:rPr>
              <a:t> </a:t>
            </a:r>
            <a:r>
              <a:rPr lang="en-US" dirty="0" err="1">
                <a:effectLst/>
                <a:latin typeface="Helvetica" pitchFamily="2" charset="0"/>
              </a:rPr>
              <a:t>uidicta</a:t>
            </a:r>
            <a:r>
              <a:rPr lang="en-US" dirty="0">
                <a:effectLst/>
                <a:latin typeface="Helvetica" pitchFamily="2" charset="0"/>
              </a:rPr>
              <a:t> </a:t>
            </a:r>
            <a:r>
              <a:rPr lang="en-US" dirty="0" err="1">
                <a:effectLst/>
                <a:latin typeface="Helvetica" pitchFamily="2" charset="0"/>
              </a:rPr>
              <a:t>tendamusda</a:t>
            </a:r>
            <a:r>
              <a:rPr lang="en-US" dirty="0">
                <a:effectLst/>
                <a:latin typeface="Helvetica" pitchFamily="2" charset="0"/>
              </a:rPr>
              <a:t> </a:t>
            </a:r>
            <a:r>
              <a:rPr lang="en-US" dirty="0" err="1">
                <a:effectLst/>
                <a:latin typeface="Helvetica" pitchFamily="2" charset="0"/>
              </a:rPr>
              <a:t>nimus</a:t>
            </a:r>
            <a:r>
              <a:rPr lang="en-US" dirty="0">
                <a:effectLst/>
                <a:latin typeface="Helvetica" pitchFamily="2" charset="0"/>
              </a:rPr>
              <a:t> qui </a:t>
            </a:r>
            <a:r>
              <a:rPr lang="en-US" dirty="0" err="1">
                <a:effectLst/>
                <a:latin typeface="Helvetica" pitchFamily="2" charset="0"/>
              </a:rPr>
              <a:t>reperum</a:t>
            </a:r>
            <a:r>
              <a:rPr lang="en-US" dirty="0">
                <a:effectLst/>
                <a:latin typeface="Helvetica" pitchFamily="2" charset="0"/>
              </a:rPr>
              <a:t> il </a:t>
            </a:r>
            <a:r>
              <a:rPr lang="en-US" dirty="0" err="1">
                <a:effectLst/>
                <a:latin typeface="Helvetica" pitchFamily="2" charset="0"/>
              </a:rPr>
              <a:t>ipsande</a:t>
            </a:r>
            <a:r>
              <a:rPr lang="en-US" dirty="0">
                <a:effectLst/>
                <a:latin typeface="Helvetica" pitchFamily="2" charset="0"/>
              </a:rPr>
              <a:t> </a:t>
            </a:r>
            <a:r>
              <a:rPr lang="en-US" dirty="0" err="1">
                <a:effectLst/>
                <a:latin typeface="Helvetica" pitchFamily="2" charset="0"/>
              </a:rPr>
              <a:t>ssuntinti</a:t>
            </a:r>
            <a:r>
              <a:rPr lang="en-US" dirty="0">
                <a:effectLst/>
                <a:latin typeface="Helvetica" pitchFamily="2" charset="0"/>
              </a:rPr>
              <a:t> a que </a:t>
            </a:r>
            <a:r>
              <a:rPr lang="en-US" dirty="0" err="1">
                <a:effectLst/>
                <a:latin typeface="Helvetica" pitchFamily="2" charset="0"/>
              </a:rPr>
              <a:t>elibusc</a:t>
            </a:r>
            <a:r>
              <a:rPr lang="en-US" dirty="0">
                <a:effectLst/>
                <a:latin typeface="Helvetica" pitchFamily="2" charset="0"/>
              </a:rPr>
              <a:t> </a:t>
            </a:r>
            <a:r>
              <a:rPr lang="en-US" dirty="0" err="1">
                <a:effectLst/>
                <a:latin typeface="Helvetica" pitchFamily="2" charset="0"/>
              </a:rPr>
              <a:t>iliqui</a:t>
            </a:r>
            <a:r>
              <a:rPr lang="en-US" dirty="0">
                <a:effectLst/>
                <a:latin typeface="Helvetica" pitchFamily="2" charset="0"/>
              </a:rPr>
              <a:t> </a:t>
            </a:r>
            <a:r>
              <a:rPr lang="en-US" dirty="0" err="1">
                <a:effectLst/>
                <a:latin typeface="Helvetica" pitchFamily="2" charset="0"/>
              </a:rPr>
              <a:t>voluptur</a:t>
            </a:r>
            <a:r>
              <a:rPr lang="en-US" dirty="0">
                <a:effectLst/>
                <a:latin typeface="Helvetica" pitchFamily="2" charset="0"/>
              </a:rPr>
              <a:t> </a:t>
            </a:r>
            <a:r>
              <a:rPr lang="en-US" dirty="0" err="1">
                <a:effectLst/>
                <a:latin typeface="Helvetica" pitchFamily="2" charset="0"/>
              </a:rPr>
              <a:t>magnihi</a:t>
            </a:r>
            <a:r>
              <a:rPr lang="en-US" dirty="0">
                <a:effectLst/>
                <a:latin typeface="Helvetica" pitchFamily="2" charset="0"/>
              </a:rPr>
              <a:t> </a:t>
            </a:r>
            <a:r>
              <a:rPr lang="en-US" dirty="0" err="1">
                <a:effectLst/>
                <a:latin typeface="Helvetica" pitchFamily="2" charset="0"/>
              </a:rPr>
              <a:t>llestio</a:t>
            </a:r>
            <a:r>
              <a:rPr lang="en-US" dirty="0">
                <a:effectLst/>
                <a:latin typeface="Helvetica" pitchFamily="2" charset="0"/>
              </a:rPr>
              <a:t> </a:t>
            </a:r>
            <a:r>
              <a:rPr lang="en-US" dirty="0" err="1">
                <a:effectLst/>
                <a:latin typeface="Helvetica" pitchFamily="2" charset="0"/>
              </a:rPr>
              <a:t>bea</a:t>
            </a:r>
            <a:r>
              <a:rPr lang="en-US" dirty="0">
                <a:effectLst/>
                <a:latin typeface="Helvetica" pitchFamily="2" charset="0"/>
              </a:rPr>
              <a:t> </a:t>
            </a:r>
            <a:r>
              <a:rPr lang="en-US" dirty="0" err="1">
                <a:effectLst/>
                <a:latin typeface="Helvetica" pitchFamily="2" charset="0"/>
              </a:rPr>
              <a:t>volluptatur</a:t>
            </a:r>
            <a:r>
              <a:rPr lang="en-US" dirty="0">
                <a:effectLst/>
                <a:latin typeface="Helvetica" pitchFamily="2" charset="0"/>
              </a:rPr>
              <a:t>, </a:t>
            </a:r>
            <a:r>
              <a:rPr lang="en-US" dirty="0" err="1">
                <a:effectLst/>
                <a:latin typeface="Helvetica" pitchFamily="2" charset="0"/>
              </a:rPr>
              <a:t>ut</a:t>
            </a:r>
            <a:endParaRPr lang="en-US" dirty="0"/>
          </a:p>
          <a:p>
            <a:endParaRPr lang="en-US" dirty="0"/>
          </a:p>
        </p:txBody>
      </p:sp>
    </p:spTree>
    <p:extLst>
      <p:ext uri="{BB962C8B-B14F-4D97-AF65-F5344CB8AC3E}">
        <p14:creationId xmlns:p14="http://schemas.microsoft.com/office/powerpoint/2010/main" val="259848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mp; Copy">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179593D-433B-3148-923C-C7FC6D57EAB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0" name="Picture Placeholder 9"/>
          <p:cNvSpPr>
            <a:spLocks noGrp="1"/>
          </p:cNvSpPr>
          <p:nvPr>
            <p:ph type="pic" sz="quarter" idx="16"/>
          </p:nvPr>
        </p:nvSpPr>
        <p:spPr>
          <a:xfrm>
            <a:off x="680546" y="1329596"/>
            <a:ext cx="2177520" cy="1884392"/>
          </a:xfrm>
          <a:solidFill>
            <a:schemeClr val="tx1">
              <a:lumMod val="50000"/>
              <a:lumOff val="50000"/>
            </a:schemeClr>
          </a:solidFill>
        </p:spPr>
        <p:txBody>
          <a:bodyPr>
            <a:normAutofit/>
          </a:bodyPr>
          <a:lstStyle>
            <a:lvl1pPr marL="0" indent="0">
              <a:buNone/>
              <a:defRPr sz="1800">
                <a:solidFill>
                  <a:schemeClr val="tx1"/>
                </a:solidFill>
              </a:defRPr>
            </a:lvl1pPr>
          </a:lstStyle>
          <a:p>
            <a:r>
              <a:rPr lang="en-US"/>
              <a:t>Click icon to add picture</a:t>
            </a:r>
            <a:endParaRPr lang="en-US" dirty="0"/>
          </a:p>
        </p:txBody>
      </p:sp>
      <p:sp>
        <p:nvSpPr>
          <p:cNvPr id="12" name="Picture Placeholder 9"/>
          <p:cNvSpPr>
            <a:spLocks noGrp="1"/>
          </p:cNvSpPr>
          <p:nvPr>
            <p:ph type="pic" sz="quarter" idx="18"/>
          </p:nvPr>
        </p:nvSpPr>
        <p:spPr>
          <a:xfrm>
            <a:off x="3292560" y="1329596"/>
            <a:ext cx="2177520" cy="1884392"/>
          </a:xfrm>
          <a:solidFill>
            <a:schemeClr val="tx1">
              <a:lumMod val="50000"/>
              <a:lumOff val="50000"/>
            </a:schemeClr>
          </a:solidFill>
        </p:spPr>
        <p:txBody>
          <a:bodyPr>
            <a:normAutofit/>
          </a:bodyPr>
          <a:lstStyle>
            <a:lvl1pPr marL="0" indent="0">
              <a:buNone/>
              <a:defRPr sz="1800">
                <a:solidFill>
                  <a:schemeClr val="tx1"/>
                </a:solidFill>
              </a:defRPr>
            </a:lvl1pPr>
          </a:lstStyle>
          <a:p>
            <a:r>
              <a:rPr lang="en-US"/>
              <a:t>Click icon to add picture</a:t>
            </a:r>
            <a:endParaRPr lang="en-US" dirty="0"/>
          </a:p>
        </p:txBody>
      </p:sp>
      <p:sp>
        <p:nvSpPr>
          <p:cNvPr id="14" name="Picture Placeholder 9"/>
          <p:cNvSpPr>
            <a:spLocks noGrp="1"/>
          </p:cNvSpPr>
          <p:nvPr>
            <p:ph type="pic" sz="quarter" idx="20"/>
          </p:nvPr>
        </p:nvSpPr>
        <p:spPr>
          <a:xfrm>
            <a:off x="5919826" y="1329596"/>
            <a:ext cx="2177520" cy="1884392"/>
          </a:xfrm>
          <a:solidFill>
            <a:schemeClr val="tx1">
              <a:lumMod val="50000"/>
              <a:lumOff val="50000"/>
            </a:schemeClr>
          </a:solidFill>
        </p:spPr>
        <p:txBody>
          <a:bodyPr>
            <a:normAutofit/>
          </a:bodyPr>
          <a:lstStyle>
            <a:lvl1pPr marL="0" indent="0">
              <a:buNone/>
              <a:defRPr sz="1800">
                <a:solidFill>
                  <a:schemeClr val="tx1"/>
                </a:solidFill>
              </a:defRPr>
            </a:lvl1pPr>
          </a:lstStyle>
          <a:p>
            <a:r>
              <a:rPr lang="en-US"/>
              <a:t>Click icon to add picture</a:t>
            </a:r>
            <a:endParaRPr lang="en-US" dirty="0"/>
          </a:p>
        </p:txBody>
      </p:sp>
      <p:sp>
        <p:nvSpPr>
          <p:cNvPr id="15" name="Content Placeholder 3"/>
          <p:cNvSpPr>
            <a:spLocks noGrp="1"/>
          </p:cNvSpPr>
          <p:nvPr>
            <p:ph sz="half" idx="2"/>
          </p:nvPr>
        </p:nvSpPr>
        <p:spPr>
          <a:xfrm>
            <a:off x="680546" y="3317012"/>
            <a:ext cx="2177520" cy="781915"/>
          </a:xfrm>
        </p:spPr>
        <p:txBody>
          <a:bodyPr lIns="0" tIns="0" rIns="0" bIns="0">
            <a:noAutofit/>
          </a:bodyPr>
          <a:lstStyle>
            <a:lvl1pPr marL="0" indent="0">
              <a:buFontTx/>
              <a:buNone/>
              <a:defRPr sz="1500" b="1">
                <a:solidFill>
                  <a:schemeClr val="tx1"/>
                </a:solidFill>
                <a:latin typeface="Arial"/>
                <a:cs typeface="Arial"/>
              </a:defRPr>
            </a:lvl1pPr>
            <a:lvl2pPr marL="0" indent="-137160">
              <a:lnSpc>
                <a:spcPct val="120000"/>
              </a:lnSpc>
              <a:buClr>
                <a:srgbClr val="8D8E8D"/>
              </a:buClr>
              <a:buFont typeface="Lucida Grande"/>
              <a:buChar char="-"/>
              <a:defRPr sz="1500">
                <a:solidFill>
                  <a:schemeClr val="tx1"/>
                </a:solidFill>
                <a:latin typeface="Arial"/>
                <a:cs typeface="Arial"/>
              </a:defRPr>
            </a:lvl2pPr>
            <a:lvl3pPr marL="914400" indent="0">
              <a:buFontTx/>
              <a:buNone/>
              <a:defRPr sz="1500">
                <a:latin typeface="Arial"/>
                <a:cs typeface="Arial"/>
              </a:defRPr>
            </a:lvl3pPr>
            <a:lvl4pPr marL="1371600" indent="0">
              <a:buFontTx/>
              <a:buNone/>
              <a:defRPr sz="1500">
                <a:latin typeface="Arial"/>
                <a:cs typeface="Arial"/>
              </a:defRPr>
            </a:lvl4pPr>
            <a:lvl5pPr marL="1828800" indent="0">
              <a:buFontTx/>
              <a:buNone/>
              <a:defRPr sz="1500">
                <a:latin typeface="Arial"/>
                <a:cs typeface="Arial"/>
              </a:defRPr>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16" name="Content Placeholder 3"/>
          <p:cNvSpPr>
            <a:spLocks noGrp="1"/>
          </p:cNvSpPr>
          <p:nvPr>
            <p:ph sz="half" idx="21"/>
          </p:nvPr>
        </p:nvSpPr>
        <p:spPr>
          <a:xfrm>
            <a:off x="3292560" y="3317012"/>
            <a:ext cx="2177520" cy="781915"/>
          </a:xfrm>
        </p:spPr>
        <p:txBody>
          <a:bodyPr lIns="0" tIns="0" rIns="0" bIns="0">
            <a:noAutofit/>
          </a:bodyPr>
          <a:lstStyle>
            <a:lvl1pPr marL="0" indent="0">
              <a:buFontTx/>
              <a:buNone/>
              <a:defRPr sz="1500" b="1">
                <a:solidFill>
                  <a:schemeClr val="tx1"/>
                </a:solidFill>
                <a:latin typeface="Arial"/>
                <a:cs typeface="Arial"/>
              </a:defRPr>
            </a:lvl1pPr>
            <a:lvl2pPr marL="0" indent="-137160">
              <a:lnSpc>
                <a:spcPct val="120000"/>
              </a:lnSpc>
              <a:buClr>
                <a:srgbClr val="8D8E8D"/>
              </a:buClr>
              <a:buFont typeface="Lucida Grande"/>
              <a:buChar char="-"/>
              <a:defRPr sz="1500">
                <a:solidFill>
                  <a:schemeClr val="tx1"/>
                </a:solidFill>
                <a:latin typeface="Arial"/>
                <a:cs typeface="Arial"/>
              </a:defRPr>
            </a:lvl2pPr>
            <a:lvl3pPr marL="914400" indent="0">
              <a:buFontTx/>
              <a:buNone/>
              <a:defRPr sz="1500">
                <a:latin typeface="Arial"/>
                <a:cs typeface="Arial"/>
              </a:defRPr>
            </a:lvl3pPr>
            <a:lvl4pPr marL="1371600" indent="0">
              <a:buFontTx/>
              <a:buNone/>
              <a:defRPr sz="1500">
                <a:latin typeface="Arial"/>
                <a:cs typeface="Arial"/>
              </a:defRPr>
            </a:lvl4pPr>
            <a:lvl5pPr marL="1828800" indent="0">
              <a:buFontTx/>
              <a:buNone/>
              <a:defRPr sz="1500">
                <a:latin typeface="Arial"/>
                <a:cs typeface="Arial"/>
              </a:defRPr>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17" name="Content Placeholder 3"/>
          <p:cNvSpPr>
            <a:spLocks noGrp="1"/>
          </p:cNvSpPr>
          <p:nvPr>
            <p:ph sz="half" idx="22"/>
          </p:nvPr>
        </p:nvSpPr>
        <p:spPr>
          <a:xfrm>
            <a:off x="5919826" y="3317012"/>
            <a:ext cx="2177520" cy="781915"/>
          </a:xfrm>
        </p:spPr>
        <p:txBody>
          <a:bodyPr lIns="0" tIns="0" rIns="0" bIns="0">
            <a:noAutofit/>
          </a:bodyPr>
          <a:lstStyle>
            <a:lvl1pPr marL="0" indent="0">
              <a:buFontTx/>
              <a:buNone/>
              <a:defRPr sz="1500" b="1">
                <a:solidFill>
                  <a:schemeClr val="tx1"/>
                </a:solidFill>
                <a:latin typeface="Arial"/>
                <a:cs typeface="Arial"/>
              </a:defRPr>
            </a:lvl1pPr>
            <a:lvl2pPr marL="0" indent="-137160">
              <a:lnSpc>
                <a:spcPct val="120000"/>
              </a:lnSpc>
              <a:buClr>
                <a:srgbClr val="8D8E8D"/>
              </a:buClr>
              <a:buFont typeface="Lucida Grande"/>
              <a:buChar char="-"/>
              <a:defRPr sz="1500">
                <a:solidFill>
                  <a:schemeClr val="tx1"/>
                </a:solidFill>
                <a:latin typeface="Arial"/>
                <a:cs typeface="Arial"/>
              </a:defRPr>
            </a:lvl2pPr>
            <a:lvl3pPr marL="914400" indent="0">
              <a:buFontTx/>
              <a:buNone/>
              <a:defRPr sz="1500">
                <a:latin typeface="Arial"/>
                <a:cs typeface="Arial"/>
              </a:defRPr>
            </a:lvl3pPr>
            <a:lvl4pPr marL="1371600" indent="0">
              <a:buFontTx/>
              <a:buNone/>
              <a:defRPr sz="1500">
                <a:latin typeface="Arial"/>
                <a:cs typeface="Arial"/>
              </a:defRPr>
            </a:lvl4pPr>
            <a:lvl5pPr marL="1828800" indent="0">
              <a:buFontTx/>
              <a:buNone/>
              <a:defRPr sz="1500">
                <a:latin typeface="Arial"/>
                <a:cs typeface="Arial"/>
              </a:defRPr>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11" name="Title 1">
            <a:extLst>
              <a:ext uri="{FF2B5EF4-FFF2-40B4-BE49-F238E27FC236}">
                <a16:creationId xmlns:a16="http://schemas.microsoft.com/office/drawing/2014/main" id="{4E3083A2-86B1-434E-96ED-9538F6A72B87}"/>
              </a:ext>
            </a:extLst>
          </p:cNvPr>
          <p:cNvSpPr>
            <a:spLocks noGrp="1"/>
          </p:cNvSpPr>
          <p:nvPr>
            <p:ph type="title" hasCustomPrompt="1"/>
          </p:nvPr>
        </p:nvSpPr>
        <p:spPr>
          <a:xfrm>
            <a:off x="677202" y="846859"/>
            <a:ext cx="7824373" cy="585248"/>
          </a:xfrm>
        </p:spPr>
        <p:txBody>
          <a:bodyPr lIns="0" tIns="0" rIns="0" bIns="0" anchor="t">
            <a:normAutofit/>
          </a:bodyPr>
          <a:lstStyle>
            <a:lvl1pPr algn="l">
              <a:defRPr sz="3000" b="1" i="0" baseline="0">
                <a:solidFill>
                  <a:schemeClr val="tx2"/>
                </a:solidFill>
                <a:latin typeface="Arial"/>
                <a:cs typeface="Arial"/>
              </a:defRPr>
            </a:lvl1pPr>
          </a:lstStyle>
          <a:p>
            <a:r>
              <a:rPr lang="en-US" dirty="0"/>
              <a:t>Insert Title Here</a:t>
            </a:r>
            <a:br>
              <a:rPr lang="en-US" dirty="0"/>
            </a:br>
            <a:endParaRPr lang="en-US" dirty="0"/>
          </a:p>
        </p:txBody>
      </p:sp>
    </p:spTree>
    <p:extLst>
      <p:ext uri="{BB962C8B-B14F-4D97-AF65-F5344CB8AC3E}">
        <p14:creationId xmlns:p14="http://schemas.microsoft.com/office/powerpoint/2010/main" val="2949941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0" tIns="0" rIns="91440" bIns="45720" rtlCol="0" anchor="t">
            <a:normAutofit/>
          </a:bodyPr>
          <a:lstStyle/>
          <a:p>
            <a:r>
              <a:rPr lang="en-US" dirty="0"/>
              <a:t>Click to edit Slide Title</a:t>
            </a:r>
          </a:p>
        </p:txBody>
      </p:sp>
      <p:sp>
        <p:nvSpPr>
          <p:cNvPr id="3" name="Text Placeholder 2"/>
          <p:cNvSpPr>
            <a:spLocks noGrp="1"/>
          </p:cNvSpPr>
          <p:nvPr>
            <p:ph type="body" idx="1"/>
          </p:nvPr>
        </p:nvSpPr>
        <p:spPr>
          <a:xfrm>
            <a:off x="927100" y="1079257"/>
            <a:ext cx="7734300" cy="3394472"/>
          </a:xfrm>
          <a:prstGeom prst="rect">
            <a:avLst/>
          </a:prstGeom>
        </p:spPr>
        <p:txBody>
          <a:bodyPr vert="horz" lIns="91440" tIns="45720" rIns="91440" bIns="45720" rtlCol="0">
            <a:normAutofit/>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s-UY" altLang="en-US" sz="3200" b="0" i="0" u="none" strike="noStrike" kern="0" cap="none" spc="0" normalizeH="0" baseline="0" noProof="0" dirty="0" err="1">
                <a:ln>
                  <a:noFill/>
                </a:ln>
                <a:solidFill>
                  <a:srgbClr val="000000"/>
                </a:solidFill>
                <a:effectLst/>
                <a:uLnTx/>
                <a:uFillTx/>
                <a:latin typeface="Arial"/>
                <a:ea typeface="+mn-ea"/>
                <a:cs typeface="Arial"/>
              </a:rPr>
              <a:t>First</a:t>
            </a:r>
            <a:r>
              <a:rPr kumimoji="0" lang="es-UY" altLang="en-US" sz="3200" b="0" i="0" u="none" strike="noStrike" kern="0" cap="none" spc="0" normalizeH="0" baseline="0" noProof="0" dirty="0">
                <a:ln>
                  <a:noFill/>
                </a:ln>
                <a:solidFill>
                  <a:srgbClr val="000000"/>
                </a:solidFill>
                <a:effectLst/>
                <a:uLnTx/>
                <a:uFillTx/>
                <a:latin typeface="Arial"/>
                <a:ea typeface="+mn-ea"/>
                <a:cs typeface="Arial"/>
              </a:rPr>
              <a:t> </a:t>
            </a:r>
            <a:r>
              <a:rPr kumimoji="0" lang="es-UY" altLang="en-US" sz="3200" b="0" i="0" u="none" strike="noStrike" kern="0" cap="none" spc="0" normalizeH="0" baseline="0" noProof="0" dirty="0" err="1">
                <a:ln>
                  <a:noFill/>
                </a:ln>
                <a:solidFill>
                  <a:srgbClr val="000000"/>
                </a:solidFill>
                <a:effectLst/>
                <a:uLnTx/>
                <a:uFillTx/>
                <a:latin typeface="Arial"/>
                <a:ea typeface="+mn-ea"/>
                <a:cs typeface="Arial"/>
              </a:rPr>
              <a:t>level</a:t>
            </a:r>
            <a:r>
              <a:rPr kumimoji="0" lang="es-UY" altLang="en-US" sz="3200" b="0" i="0" u="none" strike="noStrike" kern="0" cap="none" spc="0" normalizeH="0" baseline="0" noProof="0" dirty="0">
                <a:ln>
                  <a:noFill/>
                </a:ln>
                <a:solidFill>
                  <a:srgbClr val="000000"/>
                </a:solidFill>
                <a:effectLst/>
                <a:uLnTx/>
                <a:uFillTx/>
                <a:latin typeface="Arial"/>
                <a:ea typeface="+mn-ea"/>
                <a:cs typeface="Arial"/>
              </a:rPr>
              <a:t> </a:t>
            </a:r>
            <a:r>
              <a:rPr kumimoji="0" lang="es-UY" altLang="en-US" sz="3200" b="0" i="0" u="none" strike="noStrike" kern="0" cap="none" spc="0" normalizeH="0" baseline="0" noProof="0" dirty="0" err="1">
                <a:ln>
                  <a:noFill/>
                </a:ln>
                <a:solidFill>
                  <a:srgbClr val="000000"/>
                </a:solidFill>
                <a:effectLst/>
                <a:uLnTx/>
                <a:uFillTx/>
                <a:latin typeface="Arial"/>
                <a:ea typeface="+mn-ea"/>
                <a:cs typeface="Arial"/>
              </a:rPr>
              <a:t>copy</a:t>
            </a:r>
            <a:endParaRPr kumimoji="0" lang="es-UY" altLang="en-US" sz="3200" b="0" i="0" u="none" strike="noStrike" kern="0" cap="none" spc="0" normalizeH="0" baseline="0" noProof="0" dirty="0">
              <a:ln>
                <a:noFill/>
              </a:ln>
              <a:solidFill>
                <a:srgbClr val="000000"/>
              </a:solidFill>
              <a:effectLst/>
              <a:uLnTx/>
              <a:uFillTx/>
              <a:latin typeface="Arial"/>
              <a:ea typeface="+mn-ea"/>
              <a:cs typeface="Arial"/>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s-UY" altLang="en-US" sz="2800" b="0" i="0" u="none" strike="noStrike" kern="0" cap="none" spc="0" normalizeH="0" baseline="0" noProof="0" dirty="0" err="1">
                <a:ln>
                  <a:noFill/>
                </a:ln>
                <a:solidFill>
                  <a:srgbClr val="000000"/>
                </a:solidFill>
                <a:effectLst/>
                <a:uLnTx/>
                <a:uFillTx/>
                <a:latin typeface="Arial"/>
                <a:ea typeface="+mn-ea"/>
                <a:cs typeface="Arial"/>
              </a:rPr>
              <a:t>Second</a:t>
            </a:r>
            <a:r>
              <a:rPr kumimoji="0" lang="es-UY" altLang="en-US" sz="2800" b="0" i="0" u="none" strike="noStrike" kern="0" cap="none" spc="0" normalizeH="0" baseline="0" noProof="0" dirty="0">
                <a:ln>
                  <a:noFill/>
                </a:ln>
                <a:solidFill>
                  <a:srgbClr val="000000"/>
                </a:solidFill>
                <a:effectLst/>
                <a:uLnTx/>
                <a:uFillTx/>
                <a:latin typeface="Arial"/>
                <a:ea typeface="+mn-ea"/>
                <a:cs typeface="Arial"/>
              </a:rPr>
              <a:t> </a:t>
            </a:r>
            <a:r>
              <a:rPr kumimoji="0" lang="es-UY" altLang="en-US" sz="2800" b="0" i="0" u="none" strike="noStrike" kern="0" cap="none" spc="0" normalizeH="0" baseline="0" noProof="0" dirty="0" err="1">
                <a:ln>
                  <a:noFill/>
                </a:ln>
                <a:solidFill>
                  <a:srgbClr val="000000"/>
                </a:solidFill>
                <a:effectLst/>
                <a:uLnTx/>
                <a:uFillTx/>
                <a:latin typeface="Arial"/>
                <a:ea typeface="+mn-ea"/>
                <a:cs typeface="Arial"/>
              </a:rPr>
              <a:t>level</a:t>
            </a:r>
            <a:r>
              <a:rPr kumimoji="0" lang="es-UY" altLang="en-US" sz="2800" b="0" i="0" u="none" strike="noStrike" kern="0" cap="none" spc="0" normalizeH="0" baseline="0" noProof="0" dirty="0">
                <a:ln>
                  <a:noFill/>
                </a:ln>
                <a:solidFill>
                  <a:srgbClr val="000000"/>
                </a:solidFill>
                <a:effectLst/>
                <a:uLnTx/>
                <a:uFillTx/>
                <a:latin typeface="Arial"/>
                <a:ea typeface="+mn-ea"/>
                <a:cs typeface="Arial"/>
              </a:rPr>
              <a:t> </a:t>
            </a:r>
            <a:r>
              <a:rPr kumimoji="0" lang="es-UY" altLang="en-US" sz="2800" b="0" i="0" u="none" strike="noStrike" kern="0" cap="none" spc="0" normalizeH="0" baseline="0" noProof="0" dirty="0" err="1">
                <a:ln>
                  <a:noFill/>
                </a:ln>
                <a:solidFill>
                  <a:srgbClr val="000000"/>
                </a:solidFill>
                <a:effectLst/>
                <a:uLnTx/>
                <a:uFillTx/>
                <a:latin typeface="Arial"/>
                <a:ea typeface="+mn-ea"/>
                <a:cs typeface="Arial"/>
              </a:rPr>
              <a:t>copy</a:t>
            </a:r>
            <a:endParaRPr kumimoji="0" lang="es-UY" altLang="en-US" sz="2800" b="0" i="0" u="none" strike="noStrike" kern="0" cap="none" spc="0" normalizeH="0" baseline="0" noProof="0" dirty="0">
              <a:ln>
                <a:noFill/>
              </a:ln>
              <a:solidFill>
                <a:srgbClr val="000000"/>
              </a:solidFill>
              <a:effectLst/>
              <a:uLnTx/>
              <a:uFillTx/>
              <a:latin typeface="Arial"/>
              <a:ea typeface="+mn-ea"/>
              <a:cs typeface="Arial"/>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s-UY" altLang="en-US" sz="2400" b="0" i="0" u="none" strike="noStrike" kern="0" cap="none" spc="0" normalizeH="0" baseline="0" noProof="0" dirty="0">
                <a:ln>
                  <a:noFill/>
                </a:ln>
                <a:solidFill>
                  <a:srgbClr val="000000"/>
                </a:solidFill>
                <a:effectLst/>
                <a:uLnTx/>
                <a:uFillTx/>
                <a:latin typeface="Arial"/>
                <a:ea typeface="+mn-ea"/>
                <a:cs typeface="Arial"/>
              </a:rPr>
              <a:t>Third </a:t>
            </a:r>
            <a:r>
              <a:rPr kumimoji="0" lang="es-UY" altLang="en-US" sz="2400" b="0" i="0" u="none" strike="noStrike" kern="0" cap="none" spc="0" normalizeH="0" baseline="0" noProof="0" dirty="0" err="1">
                <a:ln>
                  <a:noFill/>
                </a:ln>
                <a:solidFill>
                  <a:srgbClr val="000000"/>
                </a:solidFill>
                <a:effectLst/>
                <a:uLnTx/>
                <a:uFillTx/>
                <a:latin typeface="Arial"/>
                <a:ea typeface="+mn-ea"/>
                <a:cs typeface="Arial"/>
              </a:rPr>
              <a:t>level</a:t>
            </a:r>
            <a:r>
              <a:rPr kumimoji="0" lang="es-UY" altLang="en-US" sz="2400" b="0" i="0" u="none" strike="noStrike" kern="0" cap="none" spc="0" normalizeH="0" baseline="0" noProof="0" dirty="0">
                <a:ln>
                  <a:noFill/>
                </a:ln>
                <a:solidFill>
                  <a:srgbClr val="000000"/>
                </a:solidFill>
                <a:effectLst/>
                <a:uLnTx/>
                <a:uFillTx/>
                <a:latin typeface="Arial"/>
                <a:ea typeface="+mn-ea"/>
                <a:cs typeface="Arial"/>
              </a:rPr>
              <a:t> </a:t>
            </a:r>
            <a:r>
              <a:rPr kumimoji="0" lang="es-UY" altLang="en-US" sz="2400" b="0" i="0" u="none" strike="noStrike" kern="0" cap="none" spc="0" normalizeH="0" baseline="0" noProof="0" dirty="0" err="1">
                <a:ln>
                  <a:noFill/>
                </a:ln>
                <a:solidFill>
                  <a:srgbClr val="000000"/>
                </a:solidFill>
                <a:effectLst/>
                <a:uLnTx/>
                <a:uFillTx/>
                <a:latin typeface="Arial"/>
                <a:ea typeface="+mn-ea"/>
                <a:cs typeface="Arial"/>
              </a:rPr>
              <a:t>copy</a:t>
            </a:r>
            <a:endParaRPr kumimoji="0" lang="es-ES" altLang="en-US" sz="2400" b="0" i="0" u="none" strike="noStrike" kern="0" cap="none" spc="0" normalizeH="0" baseline="0" noProof="0" dirty="0">
              <a:ln>
                <a:noFill/>
              </a:ln>
              <a:solidFill>
                <a:srgbClr val="000000"/>
              </a:solidFill>
              <a:effectLst/>
              <a:uLnTx/>
              <a:uFillTx/>
              <a:latin typeface="Arial"/>
              <a:ea typeface="+mn-ea"/>
              <a:cs typeface="Arial"/>
            </a:endParaRPr>
          </a:p>
        </p:txBody>
      </p:sp>
      <p:sp>
        <p:nvSpPr>
          <p:cNvPr id="8" name="Slide Number Placeholder 5"/>
          <p:cNvSpPr txBox="1">
            <a:spLocks/>
          </p:cNvSpPr>
          <p:nvPr/>
        </p:nvSpPr>
        <p:spPr>
          <a:xfrm>
            <a:off x="4311873" y="4862513"/>
            <a:ext cx="520255" cy="273844"/>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8D8E8D"/>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3BF4A0-F7E7-4F05-98F8-4325DF1FDB43}" type="slidenum">
              <a:rPr lang="en-US" sz="1200" smtClean="0">
                <a:solidFill>
                  <a:schemeClr val="tx1"/>
                </a:solidFill>
              </a:rPr>
              <a:pPr/>
              <a:t>‹#›</a:t>
            </a:fld>
            <a:endParaRPr lang="en-US" sz="1200" dirty="0">
              <a:solidFill>
                <a:schemeClr val="tx1"/>
              </a:solidFill>
            </a:endParaRPr>
          </a:p>
        </p:txBody>
      </p:sp>
    </p:spTree>
    <p:extLst>
      <p:ext uri="{BB962C8B-B14F-4D97-AF65-F5344CB8AC3E}">
        <p14:creationId xmlns:p14="http://schemas.microsoft.com/office/powerpoint/2010/main" val="42413398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51" r:id="rId3"/>
    <p:sldLayoutId id="2147483652" r:id="rId4"/>
    <p:sldLayoutId id="2147483653" r:id="rId5"/>
    <p:sldLayoutId id="2147483668" r:id="rId6"/>
    <p:sldLayoutId id="2147483669" r:id="rId7"/>
    <p:sldLayoutId id="2147483670" r:id="rId8"/>
    <p:sldLayoutId id="2147483654" r:id="rId9"/>
    <p:sldLayoutId id="2147483667" r:id="rId10"/>
    <p:sldLayoutId id="2147483671" r:id="rId11"/>
  </p:sldLayoutIdLst>
  <p:hf hdr="0" dt="0"/>
  <p:txStyles>
    <p:titleStyle>
      <a:lvl1pPr algn="l" defTabSz="457200" rtl="0" eaLnBrk="1" latinLnBrk="0" hangingPunct="1">
        <a:spcBef>
          <a:spcPct val="0"/>
        </a:spcBef>
        <a:buNone/>
        <a:defRPr sz="3600" kern="1200">
          <a:solidFill>
            <a:srgbClr val="A20815"/>
          </a:solidFill>
          <a:latin typeface="Arial"/>
          <a:ea typeface="+mj-ea"/>
          <a:cs typeface="Arial"/>
        </a:defRPr>
      </a:lvl1pPr>
    </p:titleStyle>
    <p:bodyStyle>
      <a:lvl1pPr marL="342900" marR="0" indent="-342900" algn="l" defTabSz="914400" rtl="0" eaLnBrk="1" fontAlgn="base" latinLnBrk="0" hangingPunct="1">
        <a:lnSpc>
          <a:spcPct val="100000"/>
        </a:lnSpc>
        <a:spcBef>
          <a:spcPct val="20000"/>
        </a:spcBef>
        <a:spcAft>
          <a:spcPct val="0"/>
        </a:spcAft>
        <a:buClrTx/>
        <a:buSzTx/>
        <a:buFontTx/>
        <a:buChar char="•"/>
        <a:tabLst/>
        <a:defRPr sz="2400" kern="1200">
          <a:solidFill>
            <a:srgbClr val="7F7F7F"/>
          </a:solidFill>
          <a:latin typeface="Arial"/>
          <a:ea typeface="+mn-ea"/>
          <a:cs typeface="Arial"/>
        </a:defRPr>
      </a:lvl1pPr>
      <a:lvl2pPr marL="742950" marR="0" indent="-285750" algn="l" defTabSz="914400" rtl="0" eaLnBrk="1" fontAlgn="base" latinLnBrk="0" hangingPunct="1">
        <a:lnSpc>
          <a:spcPct val="100000"/>
        </a:lnSpc>
        <a:spcBef>
          <a:spcPct val="20000"/>
        </a:spcBef>
        <a:spcAft>
          <a:spcPct val="0"/>
        </a:spcAft>
        <a:buClrTx/>
        <a:buSzTx/>
        <a:buFontTx/>
        <a:buChar char="–"/>
        <a:tabLst/>
        <a:defRPr sz="1500" b="1" kern="1200">
          <a:solidFill>
            <a:schemeClr val="accent3"/>
          </a:solidFill>
          <a:latin typeface="Arial"/>
          <a:ea typeface="+mn-ea"/>
          <a:cs typeface="Arial"/>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1500" kern="1200">
          <a:solidFill>
            <a:srgbClr val="7F7F7F"/>
          </a:solidFill>
          <a:latin typeface="Arial"/>
          <a:ea typeface="+mn-ea"/>
          <a:cs typeface="Arial"/>
        </a:defRPr>
      </a:lvl3pPr>
      <a:lvl4pPr marL="0" indent="-228600" algn="l" defTabSz="457200" rtl="0" eaLnBrk="1" latinLnBrk="0" hangingPunct="1">
        <a:spcBef>
          <a:spcPct val="20000"/>
        </a:spcBef>
        <a:buFont typeface="Arial"/>
        <a:buChar char="–"/>
        <a:defRPr sz="1500" kern="1200">
          <a:solidFill>
            <a:srgbClr val="7F7F7F"/>
          </a:solidFill>
          <a:latin typeface="Arial"/>
          <a:ea typeface="+mn-ea"/>
          <a:cs typeface="Arial"/>
        </a:defRPr>
      </a:lvl4pPr>
      <a:lvl5pPr marL="457200" indent="-228600" algn="l" defTabSz="457200" rtl="0" eaLnBrk="1" latinLnBrk="0" hangingPunct="1">
        <a:spcBef>
          <a:spcPct val="20000"/>
        </a:spcBef>
        <a:buFont typeface="Arial"/>
        <a:buChar char="»"/>
        <a:defRPr sz="1500" kern="1200">
          <a:solidFill>
            <a:srgbClr val="7F7F7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chart" Target="../charts/char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Box 3">
            <a:extLst>
              <a:ext uri="{FF2B5EF4-FFF2-40B4-BE49-F238E27FC236}">
                <a16:creationId xmlns:a16="http://schemas.microsoft.com/office/drawing/2014/main" id="{58596A21-8903-4044-A6C2-68B1A08B0273}"/>
              </a:ext>
            </a:extLst>
          </p:cNvPr>
          <p:cNvSpPr txBox="1">
            <a:spLocks noChangeArrowheads="1"/>
          </p:cNvSpPr>
          <p:nvPr/>
        </p:nvSpPr>
        <p:spPr bwMode="auto">
          <a:xfrm>
            <a:off x="469900" y="368982"/>
            <a:ext cx="83820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3300" b="1" dirty="0">
                <a:latin typeface="Cambria" panose="02040503050406030204" pitchFamily="18" charset="0"/>
              </a:rPr>
              <a:t>Evidence-Based Decision Making </a:t>
            </a:r>
          </a:p>
          <a:p>
            <a:pPr algn="ctr"/>
            <a:r>
              <a:rPr lang="en-US" altLang="en-US" sz="3300" b="1" dirty="0">
                <a:latin typeface="Cambria" panose="02040503050406030204" pitchFamily="18" charset="0"/>
              </a:rPr>
              <a:t>in Healthcare</a:t>
            </a:r>
          </a:p>
          <a:p>
            <a:pPr algn="ctr"/>
            <a:r>
              <a:rPr lang="en-US" altLang="en-US" sz="3300" b="1" i="1" dirty="0">
                <a:latin typeface="Cambria" panose="02040503050406030204" pitchFamily="18" charset="0"/>
              </a:rPr>
              <a:t>Risk of Bias in Studies and Publication Bias</a:t>
            </a:r>
          </a:p>
          <a:p>
            <a:pPr algn="ctr"/>
            <a:endParaRPr lang="en-US" altLang="en-US" sz="1500" i="1" dirty="0">
              <a:latin typeface="Cambria" panose="02040503050406030204" pitchFamily="18" charset="0"/>
            </a:endParaRPr>
          </a:p>
          <a:p>
            <a:pPr algn="ctr"/>
            <a:endParaRPr lang="en-US" altLang="en-US" sz="1500" i="1" dirty="0">
              <a:latin typeface="Cambria" panose="02040503050406030204" pitchFamily="18" charset="0"/>
            </a:endParaRPr>
          </a:p>
          <a:p>
            <a:pPr algn="ctr"/>
            <a:endParaRPr lang="en-US" altLang="en-US" sz="1500" dirty="0">
              <a:latin typeface="Cambria" panose="02040503050406030204" pitchFamily="18" charset="0"/>
            </a:endParaRPr>
          </a:p>
          <a:p>
            <a:pPr algn="ctr"/>
            <a:r>
              <a:rPr lang="en-US" altLang="en-US" sz="1500" dirty="0">
                <a:latin typeface="Cambria" panose="02040503050406030204" pitchFamily="18" charset="0"/>
              </a:rPr>
              <a:t>Dr. Jay K. Varma</a:t>
            </a:r>
          </a:p>
          <a:p>
            <a:pPr algn="ctr"/>
            <a:r>
              <a:rPr lang="en-US" altLang="en-US" sz="1500" dirty="0">
                <a:latin typeface="Cambria" panose="02040503050406030204" pitchFamily="18" charset="0"/>
              </a:rPr>
              <a:t>https://</a:t>
            </a:r>
            <a:r>
              <a:rPr lang="en-US" altLang="en-US" sz="1500" dirty="0" err="1">
                <a:latin typeface="Cambria" panose="02040503050406030204" pitchFamily="18" charset="0"/>
              </a:rPr>
              <a:t>drjayvarma.com</a:t>
            </a:r>
            <a:endParaRPr lang="en-US" altLang="en-US" sz="1500" dirty="0">
              <a:latin typeface="Cambria" panose="02040503050406030204" pitchFamily="18" charset="0"/>
            </a:endParaRPr>
          </a:p>
        </p:txBody>
      </p:sp>
      <p:sp>
        <p:nvSpPr>
          <p:cNvPr id="3" name="Rectangle 2">
            <a:extLst>
              <a:ext uri="{FF2B5EF4-FFF2-40B4-BE49-F238E27FC236}">
                <a16:creationId xmlns:a16="http://schemas.microsoft.com/office/drawing/2014/main" id="{14CE01A5-E645-0F46-A3EF-940C597825FA}"/>
              </a:ext>
            </a:extLst>
          </p:cNvPr>
          <p:cNvSpPr/>
          <p:nvPr/>
        </p:nvSpPr>
        <p:spPr>
          <a:xfrm>
            <a:off x="0" y="4085035"/>
            <a:ext cx="9144000" cy="105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TextBox 3">
            <a:extLst>
              <a:ext uri="{FF2B5EF4-FFF2-40B4-BE49-F238E27FC236}">
                <a16:creationId xmlns:a16="http://schemas.microsoft.com/office/drawing/2014/main" id="{B3E87A2C-293F-B025-6266-C6ACD1C42F0E}"/>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106450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p:cNvSpPr>
            <a:spLocks noGrp="1" noChangeArrowheads="1"/>
          </p:cNvSpPr>
          <p:nvPr>
            <p:ph sz="quarter" idx="11"/>
          </p:nvPr>
        </p:nvSpPr>
        <p:spPr>
          <a:xfrm>
            <a:off x="692689" y="1448533"/>
            <a:ext cx="7652347" cy="2313101"/>
          </a:xfrm>
        </p:spPr>
        <p:txBody>
          <a:bodyPr>
            <a:noAutofit/>
          </a:bodyPr>
          <a:lstStyle/>
          <a:p>
            <a:pPr lvl="0"/>
            <a:r>
              <a:rPr lang="en-US" altLang="en-US" sz="2400" b="0" dirty="0"/>
              <a:t>Sampling of a population for a study should, ideally, be randomized, blinded, and representative of the population that will receive the test or treatment</a:t>
            </a:r>
          </a:p>
          <a:p>
            <a:pPr lvl="0"/>
            <a:r>
              <a:rPr lang="en-US" altLang="en-US" sz="2400" b="0" dirty="0"/>
              <a:t>Limits likelihood that results represent “truth”</a:t>
            </a:r>
          </a:p>
          <a:p>
            <a:pPr lvl="0"/>
            <a:r>
              <a:rPr lang="en-US" altLang="en-US" sz="2400" b="0" dirty="0"/>
              <a:t>Limits generalizability – can you apply these results to your population in real life and get similar results?</a:t>
            </a:r>
          </a:p>
        </p:txBody>
      </p:sp>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89" y="863285"/>
            <a:ext cx="7824373" cy="542611"/>
          </a:xfrm>
        </p:spPr>
        <p:txBody>
          <a:bodyPr anchor="t">
            <a:normAutofit/>
          </a:bodyPr>
          <a:lstStyle/>
          <a:p>
            <a:pPr>
              <a:lnSpc>
                <a:spcPct val="90000"/>
              </a:lnSpc>
            </a:pPr>
            <a:r>
              <a:rPr lang="en-US" altLang="en-US" sz="3200" dirty="0"/>
              <a:t>Selection Bias</a:t>
            </a:r>
            <a:endParaRPr lang="el-GR" altLang="en-US" sz="3200" b="1" dirty="0"/>
          </a:p>
        </p:txBody>
      </p:sp>
      <p:sp>
        <p:nvSpPr>
          <p:cNvPr id="2" name="TextBox 1">
            <a:extLst>
              <a:ext uri="{FF2B5EF4-FFF2-40B4-BE49-F238E27FC236}">
                <a16:creationId xmlns:a16="http://schemas.microsoft.com/office/drawing/2014/main" id="{06DC7252-78E3-E298-BFE0-1B71F0A67F89}"/>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91974861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90F1D-93D0-8243-9CD3-6AF14EE8DE2D}"/>
              </a:ext>
            </a:extLst>
          </p:cNvPr>
          <p:cNvSpPr>
            <a:spLocks noGrp="1"/>
          </p:cNvSpPr>
          <p:nvPr>
            <p:ph sz="quarter" idx="11"/>
          </p:nvPr>
        </p:nvSpPr>
        <p:spPr>
          <a:xfrm>
            <a:off x="692688" y="1448533"/>
            <a:ext cx="3986887" cy="3017376"/>
          </a:xfrm>
        </p:spPr>
        <p:txBody>
          <a:bodyPr>
            <a:noAutofit/>
          </a:bodyPr>
          <a:lstStyle/>
          <a:p>
            <a:r>
              <a:rPr lang="en-US" sz="2400" b="0" dirty="0"/>
              <a:t>1936 election</a:t>
            </a:r>
          </a:p>
          <a:p>
            <a:r>
              <a:rPr lang="en-US" sz="2400" b="0" dirty="0"/>
              <a:t>Democratic President Franklin D. Roosevelt</a:t>
            </a:r>
          </a:p>
          <a:p>
            <a:r>
              <a:rPr lang="en-US" sz="2400" b="0" dirty="0"/>
              <a:t>Republican Alf Landon </a:t>
            </a:r>
          </a:p>
          <a:p>
            <a:r>
              <a:rPr lang="en-US" sz="2400" b="0" dirty="0"/>
              <a:t>A referendum on Roosevelt’s progress on Great Depression</a:t>
            </a:r>
          </a:p>
        </p:txBody>
      </p:sp>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sz="3200" dirty="0"/>
              <a:t>A Famous Example Outside Medicine</a:t>
            </a:r>
          </a:p>
        </p:txBody>
      </p:sp>
      <p:pic>
        <p:nvPicPr>
          <p:cNvPr id="1026" name="Picture 2">
            <a:extLst>
              <a:ext uri="{FF2B5EF4-FFF2-40B4-BE49-F238E27FC236}">
                <a16:creationId xmlns:a16="http://schemas.microsoft.com/office/drawing/2014/main" id="{8707AB06-2FFC-3544-94A5-5212AC2B198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58061" y="1535349"/>
            <a:ext cx="2201827" cy="28444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D92395F-3ABA-E044-B0E1-1F34E0138D8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859888" y="1535349"/>
            <a:ext cx="2025929" cy="28444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1CDED1-F409-7DF1-29D7-CDF45B963B30}"/>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06798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par>
                                <p:cTn id="8" presetID="5" presetClass="entr" presetSubtype="1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checkerboard(across)">
                                      <p:cBhvr>
                                        <p:cTn id="10" dur="5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7EF2056-A67D-CF4C-83CD-A584C70D4C4F}"/>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0" y="10"/>
            <a:ext cx="9143980" cy="5143490"/>
          </a:xfrm>
          <a:prstGeom prst="rect">
            <a:avLst/>
          </a:prstGeom>
          <a:solidFill>
            <a:srgbClr val="FFFFFF"/>
          </a:solidFill>
        </p:spPr>
      </p:pic>
    </p:spTree>
    <p:extLst>
      <p:ext uri="{BB962C8B-B14F-4D97-AF65-F5344CB8AC3E}">
        <p14:creationId xmlns:p14="http://schemas.microsoft.com/office/powerpoint/2010/main" val="189070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90F1D-93D0-8243-9CD3-6AF14EE8DE2D}"/>
              </a:ext>
            </a:extLst>
          </p:cNvPr>
          <p:cNvSpPr>
            <a:spLocks noGrp="1"/>
          </p:cNvSpPr>
          <p:nvPr>
            <p:ph sz="quarter" idx="11"/>
          </p:nvPr>
        </p:nvSpPr>
        <p:spPr>
          <a:xfrm>
            <a:off x="692688" y="1448533"/>
            <a:ext cx="3986887" cy="3017376"/>
          </a:xfrm>
        </p:spPr>
        <p:txBody>
          <a:bodyPr>
            <a:noAutofit/>
          </a:bodyPr>
          <a:lstStyle/>
          <a:p>
            <a:r>
              <a:rPr lang="en-US" sz="2400" b="0" dirty="0"/>
              <a:t>Poll set to ~10M people </a:t>
            </a:r>
          </a:p>
          <a:p>
            <a:r>
              <a:rPr lang="en-US" sz="2400" b="0" dirty="0"/>
              <a:t>~2.4M responses</a:t>
            </a:r>
          </a:p>
        </p:txBody>
      </p:sp>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fontScale="90000"/>
          </a:bodyPr>
          <a:lstStyle/>
          <a:p>
            <a:r>
              <a:rPr lang="en-US" sz="4000" dirty="0"/>
              <a:t>Literary Digest 1936 Poll</a:t>
            </a:r>
            <a:endParaRPr lang="en-US" sz="3200" dirty="0"/>
          </a:p>
        </p:txBody>
      </p:sp>
      <p:pic>
        <p:nvPicPr>
          <p:cNvPr id="1026" name="Picture 2">
            <a:extLst>
              <a:ext uri="{FF2B5EF4-FFF2-40B4-BE49-F238E27FC236}">
                <a16:creationId xmlns:a16="http://schemas.microsoft.com/office/drawing/2014/main" id="{8707AB06-2FFC-3544-94A5-5212AC2B198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58061" y="1535349"/>
            <a:ext cx="2201827" cy="28444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D92395F-3ABA-E044-B0E1-1F34E0138D8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859888" y="1535349"/>
            <a:ext cx="2025929" cy="28444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4C2319-2A5B-CD48-D1AC-0B38F31567E7}"/>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1374904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90F1D-93D0-8243-9CD3-6AF14EE8DE2D}"/>
              </a:ext>
            </a:extLst>
          </p:cNvPr>
          <p:cNvSpPr>
            <a:spLocks noGrp="1"/>
          </p:cNvSpPr>
          <p:nvPr>
            <p:ph sz="quarter" idx="11"/>
          </p:nvPr>
        </p:nvSpPr>
        <p:spPr>
          <a:xfrm>
            <a:off x="692688" y="1448533"/>
            <a:ext cx="3986887" cy="3017376"/>
          </a:xfrm>
        </p:spPr>
        <p:txBody>
          <a:bodyPr>
            <a:noAutofit/>
          </a:bodyPr>
          <a:lstStyle/>
          <a:p>
            <a:r>
              <a:rPr lang="en-US" sz="2400" b="0" dirty="0"/>
              <a:t>Poll set to ~10M people </a:t>
            </a:r>
          </a:p>
          <a:p>
            <a:r>
              <a:rPr lang="en-US" sz="2400" b="0" dirty="0"/>
              <a:t>~2.4M responses</a:t>
            </a:r>
          </a:p>
          <a:p>
            <a:r>
              <a:rPr lang="en-US" sz="2400" b="0" dirty="0"/>
              <a:t>Landon by a landslide (&gt;60%)</a:t>
            </a:r>
          </a:p>
        </p:txBody>
      </p:sp>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fontScale="90000"/>
          </a:bodyPr>
          <a:lstStyle/>
          <a:p>
            <a:r>
              <a:rPr lang="en-US" sz="4000" dirty="0"/>
              <a:t>Literary Digest 1936 Poll</a:t>
            </a:r>
            <a:endParaRPr lang="en-US" sz="3200" dirty="0"/>
          </a:p>
        </p:txBody>
      </p:sp>
      <p:pic>
        <p:nvPicPr>
          <p:cNvPr id="1026" name="Picture 2">
            <a:extLst>
              <a:ext uri="{FF2B5EF4-FFF2-40B4-BE49-F238E27FC236}">
                <a16:creationId xmlns:a16="http://schemas.microsoft.com/office/drawing/2014/main" id="{8707AB06-2FFC-3544-94A5-5212AC2B198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58061" y="1535349"/>
            <a:ext cx="2201827" cy="28444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D92395F-3ABA-E044-B0E1-1F34E0138D8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859888" y="1535349"/>
            <a:ext cx="2025929" cy="2844499"/>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a:extLst>
              <a:ext uri="{FF2B5EF4-FFF2-40B4-BE49-F238E27FC236}">
                <a16:creationId xmlns:a16="http://schemas.microsoft.com/office/drawing/2014/main" id="{0E831B42-D8DF-549B-E23A-208F456AAEE2}"/>
              </a:ext>
            </a:extLst>
          </p:cNvPr>
          <p:cNvSpPr/>
          <p:nvPr/>
        </p:nvSpPr>
        <p:spPr>
          <a:xfrm>
            <a:off x="7530353" y="484094"/>
            <a:ext cx="451821" cy="96443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AC49397-D4D6-A0FA-B09B-E5256DD09812}"/>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15951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90" y="863285"/>
            <a:ext cx="2749758" cy="542611"/>
          </a:xfrm>
        </p:spPr>
        <p:txBody>
          <a:bodyPr anchor="t">
            <a:normAutofit fontScale="90000"/>
          </a:bodyPr>
          <a:lstStyle/>
          <a:p>
            <a:pPr>
              <a:lnSpc>
                <a:spcPct val="90000"/>
              </a:lnSpc>
            </a:pPr>
            <a:r>
              <a:rPr lang="en-US" altLang="en-US" sz="3200" dirty="0"/>
              <a:t>Literary Digest</a:t>
            </a:r>
            <a:endParaRPr lang="el-GR" altLang="en-US" sz="3200" b="1" dirty="0"/>
          </a:p>
        </p:txBody>
      </p:sp>
      <p:pic>
        <p:nvPicPr>
          <p:cNvPr id="4" name="Picture 3" descr="Chart&#10;&#10;Description automatically generated">
            <a:extLst>
              <a:ext uri="{FF2B5EF4-FFF2-40B4-BE49-F238E27FC236}">
                <a16:creationId xmlns:a16="http://schemas.microsoft.com/office/drawing/2014/main" id="{041756C9-D8E4-81FC-1A19-62F692063C0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753992"/>
            <a:ext cx="4571610" cy="2234036"/>
          </a:xfrm>
          <a:prstGeom prst="rect">
            <a:avLst/>
          </a:prstGeom>
        </p:spPr>
      </p:pic>
      <p:sp>
        <p:nvSpPr>
          <p:cNvPr id="8" name="TextBox 7">
            <a:extLst>
              <a:ext uri="{FF2B5EF4-FFF2-40B4-BE49-F238E27FC236}">
                <a16:creationId xmlns:a16="http://schemas.microsoft.com/office/drawing/2014/main" id="{4181256E-7682-AC3C-0AA7-1DC738B9DFF0}"/>
              </a:ext>
            </a:extLst>
          </p:cNvPr>
          <p:cNvSpPr txBox="1"/>
          <p:nvPr/>
        </p:nvSpPr>
        <p:spPr>
          <a:xfrm>
            <a:off x="531778" y="4107275"/>
            <a:ext cx="3634328"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Poll response rate = 24%</a:t>
            </a:r>
          </a:p>
        </p:txBody>
      </p:sp>
      <p:sp>
        <p:nvSpPr>
          <p:cNvPr id="2" name="TextBox 1">
            <a:extLst>
              <a:ext uri="{FF2B5EF4-FFF2-40B4-BE49-F238E27FC236}">
                <a16:creationId xmlns:a16="http://schemas.microsoft.com/office/drawing/2014/main" id="{6B8E1FC9-8E5C-162C-2F57-CB1C6ADF1127}"/>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62095467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90" y="863285"/>
            <a:ext cx="2749758" cy="542611"/>
          </a:xfrm>
        </p:spPr>
        <p:txBody>
          <a:bodyPr anchor="t">
            <a:normAutofit fontScale="90000"/>
          </a:bodyPr>
          <a:lstStyle/>
          <a:p>
            <a:pPr>
              <a:lnSpc>
                <a:spcPct val="90000"/>
              </a:lnSpc>
            </a:pPr>
            <a:r>
              <a:rPr lang="en-US" altLang="en-US" sz="3200" dirty="0"/>
              <a:t>Literary Digest</a:t>
            </a:r>
            <a:endParaRPr lang="el-GR" altLang="en-US" sz="3200" b="1" dirty="0"/>
          </a:p>
        </p:txBody>
      </p:sp>
      <p:pic>
        <p:nvPicPr>
          <p:cNvPr id="4" name="Picture 3" descr="Chart&#10;&#10;Description automatically generated">
            <a:extLst>
              <a:ext uri="{FF2B5EF4-FFF2-40B4-BE49-F238E27FC236}">
                <a16:creationId xmlns:a16="http://schemas.microsoft.com/office/drawing/2014/main" id="{041756C9-D8E4-81FC-1A19-62F692063C0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753992"/>
            <a:ext cx="4571610" cy="2234036"/>
          </a:xfrm>
          <a:prstGeom prst="rect">
            <a:avLst/>
          </a:prstGeom>
        </p:spPr>
      </p:pic>
      <p:pic>
        <p:nvPicPr>
          <p:cNvPr id="6" name="Picture 5" descr="A picture containing text, businesscard, screenshot&#10;&#10;Description automatically generated">
            <a:extLst>
              <a:ext uri="{FF2B5EF4-FFF2-40B4-BE49-F238E27FC236}">
                <a16:creationId xmlns:a16="http://schemas.microsoft.com/office/drawing/2014/main" id="{A9E65CBB-C067-E08F-003A-143E97E0D06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571609" y="1843743"/>
            <a:ext cx="4571610" cy="2234036"/>
          </a:xfrm>
          <a:prstGeom prst="rect">
            <a:avLst/>
          </a:prstGeom>
        </p:spPr>
      </p:pic>
      <p:sp>
        <p:nvSpPr>
          <p:cNvPr id="7" name="TextBox 6">
            <a:extLst>
              <a:ext uri="{FF2B5EF4-FFF2-40B4-BE49-F238E27FC236}">
                <a16:creationId xmlns:a16="http://schemas.microsoft.com/office/drawing/2014/main" id="{7B539CF0-C469-C2BB-A260-416A3559621E}"/>
              </a:ext>
            </a:extLst>
          </p:cNvPr>
          <p:cNvSpPr txBox="1"/>
          <p:nvPr/>
        </p:nvSpPr>
        <p:spPr>
          <a:xfrm>
            <a:off x="4782499" y="4107275"/>
            <a:ext cx="3820277"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Actual voter turnout = 57%</a:t>
            </a:r>
          </a:p>
        </p:txBody>
      </p:sp>
      <p:sp>
        <p:nvSpPr>
          <p:cNvPr id="8" name="TextBox 7">
            <a:extLst>
              <a:ext uri="{FF2B5EF4-FFF2-40B4-BE49-F238E27FC236}">
                <a16:creationId xmlns:a16="http://schemas.microsoft.com/office/drawing/2014/main" id="{4181256E-7682-AC3C-0AA7-1DC738B9DFF0}"/>
              </a:ext>
            </a:extLst>
          </p:cNvPr>
          <p:cNvSpPr txBox="1"/>
          <p:nvPr/>
        </p:nvSpPr>
        <p:spPr>
          <a:xfrm>
            <a:off x="531778" y="4107275"/>
            <a:ext cx="3634328"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Poll response rate = 24%</a:t>
            </a:r>
          </a:p>
        </p:txBody>
      </p:sp>
      <p:sp>
        <p:nvSpPr>
          <p:cNvPr id="2" name="Rectangle 1026">
            <a:extLst>
              <a:ext uri="{FF2B5EF4-FFF2-40B4-BE49-F238E27FC236}">
                <a16:creationId xmlns:a16="http://schemas.microsoft.com/office/drawing/2014/main" id="{DA1E2887-EA29-7E83-9E51-854CD6B167F1}"/>
              </a:ext>
            </a:extLst>
          </p:cNvPr>
          <p:cNvSpPr txBox="1">
            <a:spLocks noChangeArrowheads="1"/>
          </p:cNvSpPr>
          <p:nvPr/>
        </p:nvSpPr>
        <p:spPr>
          <a:xfrm>
            <a:off x="5470877" y="794415"/>
            <a:ext cx="7824373" cy="542611"/>
          </a:xfrm>
          <a:prstGeom prst="rect">
            <a:avLst/>
          </a:prstGeom>
        </p:spPr>
        <p:txBody>
          <a:bodyPr vert="horz" lIns="0" tIns="0" rIns="0" bIns="0" rtlCol="0" anchor="t">
            <a:normAutofit/>
          </a:bodyPr>
          <a:lstStyle>
            <a:lvl1pPr algn="l" defTabSz="457200" rtl="0" eaLnBrk="1" latinLnBrk="0" hangingPunct="1">
              <a:spcBef>
                <a:spcPct val="0"/>
              </a:spcBef>
              <a:buNone/>
              <a:defRPr sz="3000" b="1" i="0" kern="1200" baseline="0">
                <a:solidFill>
                  <a:schemeClr val="tx2"/>
                </a:solidFill>
                <a:latin typeface="Arial"/>
                <a:ea typeface="+mj-ea"/>
                <a:cs typeface="Arial"/>
              </a:defRPr>
            </a:lvl1pPr>
          </a:lstStyle>
          <a:p>
            <a:pPr>
              <a:lnSpc>
                <a:spcPct val="90000"/>
              </a:lnSpc>
            </a:pPr>
            <a:r>
              <a:rPr lang="en-US" altLang="en-US" sz="3200" dirty="0"/>
              <a:t>Actual Vote</a:t>
            </a:r>
            <a:endParaRPr lang="el-GR" altLang="en-US" sz="3200" dirty="0"/>
          </a:p>
        </p:txBody>
      </p:sp>
      <p:sp>
        <p:nvSpPr>
          <p:cNvPr id="3" name="TextBox 2">
            <a:extLst>
              <a:ext uri="{FF2B5EF4-FFF2-40B4-BE49-F238E27FC236}">
                <a16:creationId xmlns:a16="http://schemas.microsoft.com/office/drawing/2014/main" id="{EF204EB0-D2A0-8087-BE99-247AA5B697E9}"/>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343393776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fontScale="90000"/>
          </a:bodyPr>
          <a:lstStyle/>
          <a:p>
            <a:r>
              <a:rPr lang="en-US" sz="4000" dirty="0"/>
              <a:t>Actual Result</a:t>
            </a:r>
            <a:endParaRPr lang="en-US" sz="3200" dirty="0"/>
          </a:p>
        </p:txBody>
      </p:sp>
      <p:pic>
        <p:nvPicPr>
          <p:cNvPr id="1026" name="Picture 2">
            <a:extLst>
              <a:ext uri="{FF2B5EF4-FFF2-40B4-BE49-F238E27FC236}">
                <a16:creationId xmlns:a16="http://schemas.microsoft.com/office/drawing/2014/main" id="{8707AB06-2FFC-3544-94A5-5212AC2B198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58061" y="1535349"/>
            <a:ext cx="2201827" cy="28444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D92395F-3ABA-E044-B0E1-1F34E0138D8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859888" y="1535349"/>
            <a:ext cx="2025929" cy="2844499"/>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a:extLst>
              <a:ext uri="{FF2B5EF4-FFF2-40B4-BE49-F238E27FC236}">
                <a16:creationId xmlns:a16="http://schemas.microsoft.com/office/drawing/2014/main" id="{0E831B42-D8DF-549B-E23A-208F456AAEE2}"/>
              </a:ext>
            </a:extLst>
          </p:cNvPr>
          <p:cNvSpPr/>
          <p:nvPr/>
        </p:nvSpPr>
        <p:spPr>
          <a:xfrm>
            <a:off x="5533064" y="506183"/>
            <a:ext cx="451821" cy="96443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74E94A3-99E1-ED26-B455-3C80A8130EEA}"/>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1828615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p:cNvSpPr>
            <a:spLocks noGrp="1" noChangeArrowheads="1"/>
          </p:cNvSpPr>
          <p:nvPr>
            <p:ph sz="quarter" idx="11"/>
          </p:nvPr>
        </p:nvSpPr>
        <p:spPr>
          <a:xfrm>
            <a:off x="692689" y="1448533"/>
            <a:ext cx="7652347" cy="2313101"/>
          </a:xfrm>
        </p:spPr>
        <p:txBody>
          <a:bodyPr>
            <a:noAutofit/>
          </a:bodyPr>
          <a:lstStyle/>
          <a:p>
            <a:pPr lvl="0"/>
            <a:r>
              <a:rPr lang="en-US" altLang="en-US" sz="2400" b="0" dirty="0"/>
              <a:t>Context: 1936, Great Depression</a:t>
            </a:r>
          </a:p>
          <a:p>
            <a:pPr lvl="0"/>
            <a:r>
              <a:rPr lang="en-US" altLang="en-US" sz="2400" b="0" dirty="0"/>
              <a:t>Sampled homes using telephone numbers obtained from magazine subscriptions and club memberships</a:t>
            </a:r>
          </a:p>
          <a:p>
            <a:pPr lvl="0"/>
            <a:r>
              <a:rPr lang="en-US" altLang="en-US" sz="2400" b="0" dirty="0"/>
              <a:t>Who is rich enough to have these memberships?</a:t>
            </a:r>
          </a:p>
          <a:p>
            <a:pPr lvl="0"/>
            <a:r>
              <a:rPr lang="en-US" altLang="en-US" sz="2400" b="0" dirty="0"/>
              <a:t>Who has a phone? </a:t>
            </a:r>
          </a:p>
          <a:p>
            <a:pPr lvl="0"/>
            <a:r>
              <a:rPr lang="en-US" altLang="en-US" sz="2400" b="0" dirty="0"/>
              <a:t>Who has a reliable address? </a:t>
            </a:r>
          </a:p>
          <a:p>
            <a:pPr lvl="0"/>
            <a:r>
              <a:rPr lang="en-US" altLang="en-US" sz="2400" b="0" dirty="0"/>
              <a:t>Who has time and interest to fill out a poll? </a:t>
            </a:r>
          </a:p>
          <a:p>
            <a:pPr lvl="0"/>
            <a:endParaRPr lang="en-US" altLang="en-US" sz="2400" b="0" dirty="0"/>
          </a:p>
        </p:txBody>
      </p:sp>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89" y="863285"/>
            <a:ext cx="7824373" cy="542611"/>
          </a:xfrm>
        </p:spPr>
        <p:txBody>
          <a:bodyPr anchor="t">
            <a:normAutofit/>
          </a:bodyPr>
          <a:lstStyle/>
          <a:p>
            <a:pPr>
              <a:lnSpc>
                <a:spcPct val="90000"/>
              </a:lnSpc>
            </a:pPr>
            <a:r>
              <a:rPr lang="en-US" altLang="en-US" sz="3200" dirty="0"/>
              <a:t>How Did Literary Digest Poll Fail?</a:t>
            </a:r>
            <a:endParaRPr lang="el-GR" altLang="en-US" sz="3200" b="1" dirty="0"/>
          </a:p>
        </p:txBody>
      </p:sp>
      <p:sp>
        <p:nvSpPr>
          <p:cNvPr id="2" name="TextBox 1">
            <a:extLst>
              <a:ext uri="{FF2B5EF4-FFF2-40B4-BE49-F238E27FC236}">
                <a16:creationId xmlns:a16="http://schemas.microsoft.com/office/drawing/2014/main" id="{641BD341-9B77-5B76-2272-1F9F5C206992}"/>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364760687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p:cNvSpPr>
            <a:spLocks noGrp="1" noChangeArrowheads="1"/>
          </p:cNvSpPr>
          <p:nvPr>
            <p:ph sz="quarter" idx="11"/>
          </p:nvPr>
        </p:nvSpPr>
        <p:spPr>
          <a:xfrm>
            <a:off x="692690" y="1448533"/>
            <a:ext cx="4513080" cy="2313101"/>
          </a:xfrm>
        </p:spPr>
        <p:txBody>
          <a:bodyPr>
            <a:noAutofit/>
          </a:bodyPr>
          <a:lstStyle/>
          <a:p>
            <a:pPr lvl="0"/>
            <a:r>
              <a:rPr lang="en-US" altLang="en-US" sz="2400" b="0" dirty="0"/>
              <a:t>1936 Presidential Poll</a:t>
            </a:r>
          </a:p>
          <a:p>
            <a:pPr lvl="0"/>
            <a:r>
              <a:rPr lang="en-US" altLang="en-US" sz="2400" b="0" dirty="0"/>
              <a:t>Sample size 50,000</a:t>
            </a:r>
          </a:p>
          <a:p>
            <a:pPr lvl="0"/>
            <a:r>
              <a:rPr lang="en-US" altLang="en-US" sz="2400" b="0" dirty="0"/>
              <a:t>“randomized” sampling</a:t>
            </a:r>
          </a:p>
          <a:p>
            <a:pPr lvl="0"/>
            <a:r>
              <a:rPr lang="en-US" altLang="en-US" sz="2400" b="0" dirty="0"/>
              <a:t>Predicted Roosevelt Victory 56% (reality would be 61%)</a:t>
            </a:r>
          </a:p>
          <a:p>
            <a:pPr lvl="0"/>
            <a:r>
              <a:rPr lang="en-US" altLang="en-US" sz="2400" b="0" dirty="0"/>
              <a:t>Limitation: no effort to replicate population proportions</a:t>
            </a:r>
          </a:p>
          <a:p>
            <a:pPr lvl="0"/>
            <a:endParaRPr lang="en-US" altLang="en-US" sz="2400" b="0" dirty="0"/>
          </a:p>
        </p:txBody>
      </p:sp>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89" y="863285"/>
            <a:ext cx="7824373" cy="542611"/>
          </a:xfrm>
        </p:spPr>
        <p:txBody>
          <a:bodyPr anchor="t">
            <a:normAutofit/>
          </a:bodyPr>
          <a:lstStyle/>
          <a:p>
            <a:pPr>
              <a:lnSpc>
                <a:spcPct val="90000"/>
              </a:lnSpc>
            </a:pPr>
            <a:r>
              <a:rPr lang="en-US" altLang="en-US" sz="3200" dirty="0"/>
              <a:t>Did Gallup Get It Right?</a:t>
            </a:r>
            <a:endParaRPr lang="el-GR" altLang="en-US" sz="3200" b="1" dirty="0"/>
          </a:p>
        </p:txBody>
      </p:sp>
      <p:pic>
        <p:nvPicPr>
          <p:cNvPr id="2" name="Picture 2">
            <a:extLst>
              <a:ext uri="{FF2B5EF4-FFF2-40B4-BE49-F238E27FC236}">
                <a16:creationId xmlns:a16="http://schemas.microsoft.com/office/drawing/2014/main" id="{277C8FA8-F7DC-93CB-3A21-C40D7E8B58A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5205769" y="1347780"/>
            <a:ext cx="3681846" cy="3229844"/>
          </a:xfrm>
          <a:prstGeom prst="rect">
            <a:avLst/>
          </a:prstGeom>
          <a:solidFill>
            <a:srgbClr val="FFFFFF"/>
          </a:solidFill>
        </p:spPr>
      </p:pic>
      <p:sp>
        <p:nvSpPr>
          <p:cNvPr id="3" name="TextBox 2">
            <a:extLst>
              <a:ext uri="{FF2B5EF4-FFF2-40B4-BE49-F238E27FC236}">
                <a16:creationId xmlns:a16="http://schemas.microsoft.com/office/drawing/2014/main" id="{3B67F70C-100B-DE87-940B-AFF9903DAB92}"/>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93504114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p:cNvSpPr>
            <a:spLocks noGrp="1" noChangeArrowheads="1"/>
          </p:cNvSpPr>
          <p:nvPr>
            <p:ph sz="quarter" idx="11"/>
          </p:nvPr>
        </p:nvSpPr>
        <p:spPr>
          <a:xfrm>
            <a:off x="692689" y="1448533"/>
            <a:ext cx="7652347" cy="2313101"/>
          </a:xfrm>
        </p:spPr>
        <p:txBody>
          <a:bodyPr>
            <a:noAutofit/>
          </a:bodyPr>
          <a:lstStyle/>
          <a:p>
            <a:pPr lvl="0"/>
            <a:r>
              <a:rPr lang="en-US" sz="2400" b="0" dirty="0"/>
              <a:t>Summary of evidence and systematic approach to make recommendations</a:t>
            </a:r>
          </a:p>
          <a:p>
            <a:pPr lvl="0"/>
            <a:r>
              <a:rPr lang="en-US" sz="2400" b="0" dirty="0"/>
              <a:t>Reviews quality of evidence with the study design</a:t>
            </a:r>
          </a:p>
          <a:p>
            <a:pPr lvl="1"/>
            <a:r>
              <a:rPr lang="en-US" sz="2400" b="0" dirty="0"/>
              <a:t>5 reasons to rate down, 3 reasons to rate up</a:t>
            </a:r>
          </a:p>
        </p:txBody>
      </p:sp>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89" y="863285"/>
            <a:ext cx="7824373" cy="542611"/>
          </a:xfrm>
        </p:spPr>
        <p:txBody>
          <a:bodyPr anchor="t">
            <a:normAutofit/>
          </a:bodyPr>
          <a:lstStyle/>
          <a:p>
            <a:pPr>
              <a:lnSpc>
                <a:spcPct val="90000"/>
              </a:lnSpc>
            </a:pPr>
            <a:r>
              <a:rPr lang="en-US" altLang="en-US" sz="3200" dirty="0"/>
              <a:t>GRADE</a:t>
            </a:r>
            <a:endParaRPr lang="el-GR" altLang="en-US" sz="3200" b="1" dirty="0"/>
          </a:p>
        </p:txBody>
      </p:sp>
      <p:sp>
        <p:nvSpPr>
          <p:cNvPr id="2" name="TextBox 1">
            <a:extLst>
              <a:ext uri="{FF2B5EF4-FFF2-40B4-BE49-F238E27FC236}">
                <a16:creationId xmlns:a16="http://schemas.microsoft.com/office/drawing/2014/main" id="{27E71239-E3DC-926C-9D2C-73F6AC3FB76B}"/>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94922189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90F1D-93D0-8243-9CD3-6AF14EE8DE2D}"/>
              </a:ext>
            </a:extLst>
          </p:cNvPr>
          <p:cNvSpPr>
            <a:spLocks noGrp="1"/>
          </p:cNvSpPr>
          <p:nvPr>
            <p:ph sz="quarter" idx="11"/>
          </p:nvPr>
        </p:nvSpPr>
        <p:spPr>
          <a:xfrm>
            <a:off x="692688" y="1448533"/>
            <a:ext cx="4782954" cy="3017376"/>
          </a:xfrm>
        </p:spPr>
        <p:txBody>
          <a:bodyPr>
            <a:noAutofit/>
          </a:bodyPr>
          <a:lstStyle/>
          <a:p>
            <a:r>
              <a:rPr lang="en-US" sz="2400" b="0" dirty="0"/>
              <a:t>Intended to identify risk factors for developing cardiovascular disease</a:t>
            </a:r>
          </a:p>
          <a:p>
            <a:r>
              <a:rPr lang="en-US" sz="2400" b="0" dirty="0"/>
              <a:t>Initiated in 1948</a:t>
            </a:r>
          </a:p>
          <a:p>
            <a:r>
              <a:rPr lang="en-US" sz="2400" b="0" dirty="0"/>
              <a:t>Initially recruited 5,209 people without cardiovascular disease</a:t>
            </a:r>
          </a:p>
          <a:p>
            <a:r>
              <a:rPr lang="en-US" sz="2400" b="0" dirty="0"/>
              <a:t>Prospective cohort design</a:t>
            </a:r>
          </a:p>
          <a:p>
            <a:endParaRPr lang="en-US" sz="2400" b="0" dirty="0"/>
          </a:p>
        </p:txBody>
      </p:sp>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sz="3200" dirty="0"/>
              <a:t>Framingham Heart Study</a:t>
            </a:r>
          </a:p>
        </p:txBody>
      </p:sp>
      <p:pic>
        <p:nvPicPr>
          <p:cNvPr id="5" name="Picture 2" descr="Framingham Heart Study logo">
            <a:extLst>
              <a:ext uri="{FF2B5EF4-FFF2-40B4-BE49-F238E27FC236}">
                <a16:creationId xmlns:a16="http://schemas.microsoft.com/office/drawing/2014/main" id="{DE97F745-0AFB-A70C-E966-E3D8982BC8A0}"/>
              </a:ext>
            </a:extLst>
          </p:cNvPr>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5554964" y="1347780"/>
            <a:ext cx="3241631" cy="3229844"/>
          </a:xfrm>
          <a:prstGeom prst="rect">
            <a:avLst/>
          </a:prstGeom>
          <a:solidFill>
            <a:srgbClr val="FFFFFF"/>
          </a:solidFill>
        </p:spPr>
      </p:pic>
      <p:sp>
        <p:nvSpPr>
          <p:cNvPr id="4" name="TextBox 3">
            <a:extLst>
              <a:ext uri="{FF2B5EF4-FFF2-40B4-BE49-F238E27FC236}">
                <a16:creationId xmlns:a16="http://schemas.microsoft.com/office/drawing/2014/main" id="{605131C6-6B3B-F007-7A20-E5A73C982787}"/>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59940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p:cNvSpPr>
            <a:spLocks noGrp="1" noChangeArrowheads="1"/>
          </p:cNvSpPr>
          <p:nvPr>
            <p:ph sz="quarter" idx="11"/>
          </p:nvPr>
        </p:nvSpPr>
        <p:spPr>
          <a:xfrm>
            <a:off x="692689" y="1448533"/>
            <a:ext cx="7652347" cy="2313101"/>
          </a:xfrm>
        </p:spPr>
        <p:txBody>
          <a:bodyPr>
            <a:noAutofit/>
          </a:bodyPr>
          <a:lstStyle/>
          <a:p>
            <a:pPr lvl="0"/>
            <a:r>
              <a:rPr lang="en-US" altLang="en-US" sz="2400" b="0" dirty="0"/>
              <a:t>Considered one of the most important prospective observational studies ever conducted</a:t>
            </a:r>
          </a:p>
          <a:p>
            <a:pPr lvl="0"/>
            <a:r>
              <a:rPr lang="en-US" altLang="en-US" sz="2400" b="0" dirty="0"/>
              <a:t>Source of concept of identifying and quantifying “risk factors” for chronic disease</a:t>
            </a:r>
          </a:p>
          <a:p>
            <a:pPr lvl="0"/>
            <a:r>
              <a:rPr lang="en-US" altLang="en-US" sz="2400" b="0" dirty="0"/>
              <a:t>Identified smoking, hypertension, hyperlipidemia, and obesity as risk factors</a:t>
            </a:r>
          </a:p>
          <a:p>
            <a:pPr lvl="0"/>
            <a:r>
              <a:rPr lang="en-US" altLang="en-US" sz="2400" b="0" dirty="0"/>
              <a:t>Identified aspirin as protective factor</a:t>
            </a:r>
          </a:p>
        </p:txBody>
      </p:sp>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89" y="863285"/>
            <a:ext cx="7824373" cy="542611"/>
          </a:xfrm>
        </p:spPr>
        <p:txBody>
          <a:bodyPr anchor="t">
            <a:normAutofit/>
          </a:bodyPr>
          <a:lstStyle/>
          <a:p>
            <a:pPr>
              <a:lnSpc>
                <a:spcPct val="90000"/>
              </a:lnSpc>
            </a:pPr>
            <a:r>
              <a:rPr lang="en-US" altLang="en-US" sz="3200" dirty="0"/>
              <a:t>Impact of Framingham Study</a:t>
            </a:r>
            <a:endParaRPr lang="el-GR" altLang="en-US" sz="3200" b="1" dirty="0"/>
          </a:p>
        </p:txBody>
      </p:sp>
      <p:sp>
        <p:nvSpPr>
          <p:cNvPr id="2" name="TextBox 1">
            <a:extLst>
              <a:ext uri="{FF2B5EF4-FFF2-40B4-BE49-F238E27FC236}">
                <a16:creationId xmlns:a16="http://schemas.microsoft.com/office/drawing/2014/main" id="{43435213-F1BB-CADF-8823-AE50CD2A2FC8}"/>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13601433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p:cNvSpPr>
            <a:spLocks noGrp="1" noChangeArrowheads="1"/>
          </p:cNvSpPr>
          <p:nvPr>
            <p:ph sz="quarter" idx="11"/>
          </p:nvPr>
        </p:nvSpPr>
        <p:spPr>
          <a:xfrm>
            <a:off x="692689" y="1448533"/>
            <a:ext cx="5234775" cy="2313101"/>
          </a:xfrm>
        </p:spPr>
        <p:txBody>
          <a:bodyPr>
            <a:noAutofit/>
          </a:bodyPr>
          <a:lstStyle/>
          <a:p>
            <a:pPr lvl="0"/>
            <a:r>
              <a:rPr lang="en-US" altLang="en-US" sz="2400" b="0" dirty="0"/>
              <a:t>“Framingham risk score” </a:t>
            </a:r>
          </a:p>
          <a:p>
            <a:pPr lvl="0"/>
            <a:r>
              <a:rPr lang="en-US" altLang="en-US" sz="2400" b="0" dirty="0"/>
              <a:t>Over 3000 manuscripts published based on study</a:t>
            </a:r>
          </a:p>
          <a:p>
            <a:pPr lvl="0"/>
            <a:endParaRPr lang="en-US" altLang="en-US" sz="2400" b="0" dirty="0"/>
          </a:p>
        </p:txBody>
      </p:sp>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89" y="863285"/>
            <a:ext cx="7824373" cy="542611"/>
          </a:xfrm>
        </p:spPr>
        <p:txBody>
          <a:bodyPr anchor="t">
            <a:normAutofit/>
          </a:bodyPr>
          <a:lstStyle/>
          <a:p>
            <a:pPr>
              <a:lnSpc>
                <a:spcPct val="90000"/>
              </a:lnSpc>
            </a:pPr>
            <a:r>
              <a:rPr lang="en-US" altLang="en-US" sz="3200" dirty="0"/>
              <a:t>Impact of Framingham Study</a:t>
            </a:r>
            <a:endParaRPr lang="el-GR" altLang="en-US" sz="3200" b="1" dirty="0"/>
          </a:p>
        </p:txBody>
      </p:sp>
      <p:pic>
        <p:nvPicPr>
          <p:cNvPr id="2" name="Picture 1">
            <a:extLst>
              <a:ext uri="{FF2B5EF4-FFF2-40B4-BE49-F238E27FC236}">
                <a16:creationId xmlns:a16="http://schemas.microsoft.com/office/drawing/2014/main" id="{DD02F7D7-3ABD-351D-FD5C-BD9A308334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35032" y="1347780"/>
            <a:ext cx="2823103" cy="3605348"/>
          </a:xfrm>
          <a:prstGeom prst="rect">
            <a:avLst/>
          </a:prstGeom>
        </p:spPr>
      </p:pic>
      <p:sp>
        <p:nvSpPr>
          <p:cNvPr id="3" name="TextBox 2">
            <a:extLst>
              <a:ext uri="{FF2B5EF4-FFF2-40B4-BE49-F238E27FC236}">
                <a16:creationId xmlns:a16="http://schemas.microsoft.com/office/drawing/2014/main" id="{DF360DC6-A327-C14F-B661-66C8694993C0}"/>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6913515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p:cNvSpPr>
            <a:spLocks noGrp="1" noChangeArrowheads="1"/>
          </p:cNvSpPr>
          <p:nvPr>
            <p:ph sz="quarter" idx="11"/>
          </p:nvPr>
        </p:nvSpPr>
        <p:spPr>
          <a:xfrm>
            <a:off x="692689" y="1448533"/>
            <a:ext cx="7652347" cy="2313101"/>
          </a:xfrm>
        </p:spPr>
        <p:txBody>
          <a:bodyPr>
            <a:noAutofit/>
          </a:bodyPr>
          <a:lstStyle/>
          <a:p>
            <a:pPr lvl="0"/>
            <a:r>
              <a:rPr lang="en-US" altLang="en-US" sz="2400" b="0" dirty="0"/>
              <a:t>Almost entirely white ethnic cohort</a:t>
            </a:r>
          </a:p>
          <a:p>
            <a:pPr lvl="0"/>
            <a:r>
              <a:rPr lang="en-US" altLang="en-US" sz="2400" b="0" dirty="0"/>
              <a:t>One small geographic area</a:t>
            </a:r>
          </a:p>
          <a:p>
            <a:pPr lvl="0"/>
            <a:r>
              <a:rPr lang="en-US" altLang="en-US" sz="2400" b="0" dirty="0"/>
              <a:t>Very narrow range of socioeconomic diversity: </a:t>
            </a:r>
          </a:p>
          <a:p>
            <a:pPr lvl="1"/>
            <a:r>
              <a:rPr lang="en-US" altLang="en-US" sz="2400" b="0" dirty="0"/>
              <a:t>Initial participants were themselves the very doctors and nurses performing the study</a:t>
            </a:r>
          </a:p>
          <a:p>
            <a:pPr lvl="1"/>
            <a:r>
              <a:rPr lang="en-US" altLang="en-US" sz="2400" b="0" dirty="0"/>
              <a:t>Spread to their friends and acquaintances through social networks</a:t>
            </a:r>
          </a:p>
          <a:p>
            <a:pPr lvl="0"/>
            <a:endParaRPr lang="en-US" altLang="en-US" sz="2400" b="0" dirty="0"/>
          </a:p>
        </p:txBody>
      </p:sp>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89" y="863285"/>
            <a:ext cx="7824373" cy="542611"/>
          </a:xfrm>
        </p:spPr>
        <p:txBody>
          <a:bodyPr anchor="t">
            <a:normAutofit/>
          </a:bodyPr>
          <a:lstStyle/>
          <a:p>
            <a:pPr>
              <a:lnSpc>
                <a:spcPct val="90000"/>
              </a:lnSpc>
            </a:pPr>
            <a:r>
              <a:rPr lang="en-US" altLang="en-US" sz="3200" dirty="0"/>
              <a:t>Limitations of Framingham Study</a:t>
            </a:r>
            <a:endParaRPr lang="el-GR" altLang="en-US" sz="3200" b="1" dirty="0"/>
          </a:p>
        </p:txBody>
      </p:sp>
      <p:sp>
        <p:nvSpPr>
          <p:cNvPr id="2" name="TextBox 1">
            <a:extLst>
              <a:ext uri="{FF2B5EF4-FFF2-40B4-BE49-F238E27FC236}">
                <a16:creationId xmlns:a16="http://schemas.microsoft.com/office/drawing/2014/main" id="{487D4C83-4F50-82B5-941D-A0B628D0E95A}"/>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3946255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9D0BE9-37E4-6949-BC6C-4FE0226CF39A}"/>
              </a:ext>
            </a:extLst>
          </p:cNvPr>
          <p:cNvSpPr>
            <a:spLocks noGrp="1"/>
          </p:cNvSpPr>
          <p:nvPr>
            <p:ph type="title"/>
          </p:nvPr>
        </p:nvSpPr>
        <p:spPr>
          <a:xfrm>
            <a:off x="687563" y="908228"/>
            <a:ext cx="7619615" cy="623685"/>
          </a:xfrm>
        </p:spPr>
        <p:txBody>
          <a:bodyPr anchor="t">
            <a:normAutofit/>
          </a:bodyPr>
          <a:lstStyle/>
          <a:p>
            <a:r>
              <a:rPr lang="en-US" altLang="en-US" sz="3200" dirty="0"/>
              <a:t>Selection Bias in Framingham Study</a:t>
            </a:r>
            <a:endParaRPr lang="en-US" sz="3200" dirty="0"/>
          </a:p>
        </p:txBody>
      </p:sp>
      <p:graphicFrame>
        <p:nvGraphicFramePr>
          <p:cNvPr id="6" name="Chart 5">
            <a:extLst>
              <a:ext uri="{FF2B5EF4-FFF2-40B4-BE49-F238E27FC236}">
                <a16:creationId xmlns:a16="http://schemas.microsoft.com/office/drawing/2014/main" id="{6DF0239F-6DFE-874E-BC9E-D4C543AA8577}"/>
              </a:ext>
            </a:extLst>
          </p:cNvPr>
          <p:cNvGraphicFramePr>
            <a:graphicFrameLocks/>
          </p:cNvGraphicFramePr>
          <p:nvPr/>
        </p:nvGraphicFramePr>
        <p:xfrm>
          <a:off x="-548234" y="1433613"/>
          <a:ext cx="5878992" cy="35372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661FDC2F-1D6F-AC4D-9825-97D4C9093BB9}"/>
              </a:ext>
            </a:extLst>
          </p:cNvPr>
          <p:cNvGraphicFramePr>
            <a:graphicFrameLocks/>
          </p:cNvGraphicFramePr>
          <p:nvPr/>
        </p:nvGraphicFramePr>
        <p:xfrm>
          <a:off x="3740165" y="1360777"/>
          <a:ext cx="6138153" cy="3682892"/>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FE7D6681-C6F7-D96B-D000-8F47C487AC2E}"/>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3845195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p:cNvSpPr>
            <a:spLocks noGrp="1" noChangeArrowheads="1"/>
          </p:cNvSpPr>
          <p:nvPr>
            <p:ph sz="quarter" idx="11"/>
          </p:nvPr>
        </p:nvSpPr>
        <p:spPr>
          <a:xfrm>
            <a:off x="692689" y="1448533"/>
            <a:ext cx="7652347" cy="2313101"/>
          </a:xfrm>
        </p:spPr>
        <p:txBody>
          <a:bodyPr>
            <a:noAutofit/>
          </a:bodyPr>
          <a:lstStyle/>
          <a:p>
            <a:pPr lvl="0"/>
            <a:r>
              <a:rPr lang="en-US" altLang="en-US" sz="2400" b="0" dirty="0"/>
              <a:t>Not a random sample</a:t>
            </a:r>
          </a:p>
          <a:p>
            <a:pPr lvl="0"/>
            <a:r>
              <a:rPr lang="en-US" altLang="en-US" sz="2400" b="0" dirty="0"/>
              <a:t>Not reflective of national population</a:t>
            </a:r>
          </a:p>
          <a:p>
            <a:pPr lvl="0"/>
            <a:r>
              <a:rPr lang="en-US" altLang="en-US" sz="2400" b="0" dirty="0"/>
              <a:t>Additional studies funded subsequently, including Jackson Heart Study, to “over-sample” black population</a:t>
            </a:r>
          </a:p>
        </p:txBody>
      </p:sp>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89" y="863285"/>
            <a:ext cx="7824373" cy="542611"/>
          </a:xfrm>
        </p:spPr>
        <p:txBody>
          <a:bodyPr anchor="t">
            <a:normAutofit/>
          </a:bodyPr>
          <a:lstStyle/>
          <a:p>
            <a:pPr>
              <a:lnSpc>
                <a:spcPct val="90000"/>
              </a:lnSpc>
            </a:pPr>
            <a:r>
              <a:rPr lang="en-US" altLang="en-US" sz="3200" dirty="0"/>
              <a:t>Generalizability of Framingham Study</a:t>
            </a:r>
            <a:endParaRPr lang="el-GR" altLang="en-US" sz="3200" b="1" dirty="0"/>
          </a:p>
        </p:txBody>
      </p:sp>
      <p:sp>
        <p:nvSpPr>
          <p:cNvPr id="2" name="TextBox 1">
            <a:extLst>
              <a:ext uri="{FF2B5EF4-FFF2-40B4-BE49-F238E27FC236}">
                <a16:creationId xmlns:a16="http://schemas.microsoft.com/office/drawing/2014/main" id="{57CB8FA9-F9F5-0780-B3D2-76B7BEB87885}"/>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5231979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88941" y="1932298"/>
            <a:ext cx="7824373" cy="542611"/>
          </a:xfrm>
        </p:spPr>
        <p:txBody>
          <a:bodyPr/>
          <a:lstStyle/>
          <a:p>
            <a:pPr algn="ctr"/>
            <a:r>
              <a:rPr lang="en-US" dirty="0"/>
              <a:t>PERFORMANCE BIAS</a:t>
            </a:r>
          </a:p>
        </p:txBody>
      </p:sp>
      <p:sp>
        <p:nvSpPr>
          <p:cNvPr id="2" name="TextBox 1">
            <a:extLst>
              <a:ext uri="{FF2B5EF4-FFF2-40B4-BE49-F238E27FC236}">
                <a16:creationId xmlns:a16="http://schemas.microsoft.com/office/drawing/2014/main" id="{5D427AA1-5E6A-0933-CD07-2333C6E18844}"/>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1815844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p:cNvSpPr>
            <a:spLocks noGrp="1" noChangeArrowheads="1"/>
          </p:cNvSpPr>
          <p:nvPr>
            <p:ph sz="quarter" idx="11"/>
          </p:nvPr>
        </p:nvSpPr>
        <p:spPr>
          <a:xfrm>
            <a:off x="692689" y="1448533"/>
            <a:ext cx="7652347" cy="2313101"/>
          </a:xfrm>
        </p:spPr>
        <p:txBody>
          <a:bodyPr>
            <a:noAutofit/>
          </a:bodyPr>
          <a:lstStyle/>
          <a:p>
            <a:pPr lvl="0"/>
            <a:r>
              <a:rPr lang="en-US" altLang="en-US" sz="2400" b="0" dirty="0"/>
              <a:t>Blinding means people involved in study do not know who is getting intervention and who is getting placebo/control</a:t>
            </a:r>
          </a:p>
          <a:p>
            <a:pPr lvl="0"/>
            <a:r>
              <a:rPr lang="en-US" altLang="en-US" sz="2400" b="0" dirty="0"/>
              <a:t>Patients</a:t>
            </a:r>
          </a:p>
          <a:p>
            <a:pPr lvl="0"/>
            <a:r>
              <a:rPr lang="en-US" altLang="en-US" sz="2400" b="0" dirty="0"/>
              <a:t>Researchers</a:t>
            </a:r>
          </a:p>
          <a:p>
            <a:pPr lvl="0"/>
            <a:r>
              <a:rPr lang="en-US" altLang="en-US" sz="2400" b="0" dirty="0"/>
              <a:t>Recorders and/or adjudicators of outcomes</a:t>
            </a:r>
          </a:p>
          <a:p>
            <a:pPr lvl="0"/>
            <a:r>
              <a:rPr lang="en-US" altLang="en-US" sz="2400" b="0" dirty="0"/>
              <a:t>Data analysts</a:t>
            </a:r>
          </a:p>
        </p:txBody>
      </p:sp>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89" y="863285"/>
            <a:ext cx="7824373" cy="542611"/>
          </a:xfrm>
        </p:spPr>
        <p:txBody>
          <a:bodyPr anchor="t">
            <a:normAutofit/>
          </a:bodyPr>
          <a:lstStyle/>
          <a:p>
            <a:pPr>
              <a:lnSpc>
                <a:spcPct val="90000"/>
              </a:lnSpc>
            </a:pPr>
            <a:r>
              <a:rPr lang="en-US" altLang="en-US" sz="3200" b="1" dirty="0"/>
              <a:t>Performance Bias = </a:t>
            </a:r>
            <a:r>
              <a:rPr lang="en-US" altLang="en-US" sz="3200" dirty="0"/>
              <a:t>Lack of Blinding</a:t>
            </a:r>
            <a:endParaRPr lang="el-GR" altLang="en-US" sz="3200" b="1" dirty="0"/>
          </a:p>
        </p:txBody>
      </p:sp>
      <p:sp>
        <p:nvSpPr>
          <p:cNvPr id="2" name="TextBox 1">
            <a:extLst>
              <a:ext uri="{FF2B5EF4-FFF2-40B4-BE49-F238E27FC236}">
                <a16:creationId xmlns:a16="http://schemas.microsoft.com/office/drawing/2014/main" id="{F6FA30DF-23CB-A745-29E9-88FAE89CF7D4}"/>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10261873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p:cNvSpPr>
            <a:spLocks noGrp="1" noChangeArrowheads="1"/>
          </p:cNvSpPr>
          <p:nvPr>
            <p:ph sz="quarter" idx="11"/>
          </p:nvPr>
        </p:nvSpPr>
        <p:spPr>
          <a:xfrm>
            <a:off x="692689" y="1448533"/>
            <a:ext cx="7652347" cy="2313101"/>
          </a:xfrm>
        </p:spPr>
        <p:txBody>
          <a:bodyPr>
            <a:noAutofit/>
          </a:bodyPr>
          <a:lstStyle/>
          <a:p>
            <a:r>
              <a:rPr lang="en-US" altLang="en-US" sz="2400" b="0" dirty="0"/>
              <a:t>Reduces bias in care, testing, recording outcomes, and interpretation of results</a:t>
            </a:r>
          </a:p>
          <a:p>
            <a:pPr lvl="0"/>
            <a:r>
              <a:rPr lang="en-US" altLang="en-US" sz="2400" b="0" dirty="0"/>
              <a:t>Such bias is subtle and may not be perceptible</a:t>
            </a:r>
          </a:p>
          <a:p>
            <a:pPr lvl="0"/>
            <a:r>
              <a:rPr lang="en-US" altLang="en-US" sz="2400" b="0" dirty="0"/>
              <a:t>Ideally study report should specify which groups were blinded, how blinding was maintained, and whether there were violations of blinding</a:t>
            </a:r>
          </a:p>
        </p:txBody>
      </p:sp>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89" y="863285"/>
            <a:ext cx="7824373" cy="542611"/>
          </a:xfrm>
        </p:spPr>
        <p:txBody>
          <a:bodyPr anchor="t">
            <a:normAutofit/>
          </a:bodyPr>
          <a:lstStyle/>
          <a:p>
            <a:pPr>
              <a:lnSpc>
                <a:spcPct val="90000"/>
              </a:lnSpc>
            </a:pPr>
            <a:r>
              <a:rPr lang="en-US" altLang="en-US" sz="3200" b="1" dirty="0"/>
              <a:t>Why Is Blinding Important?</a:t>
            </a:r>
            <a:endParaRPr lang="el-GR" altLang="en-US" sz="3200" b="1" dirty="0"/>
          </a:p>
        </p:txBody>
      </p:sp>
      <p:sp>
        <p:nvSpPr>
          <p:cNvPr id="2" name="TextBox 1">
            <a:extLst>
              <a:ext uri="{FF2B5EF4-FFF2-40B4-BE49-F238E27FC236}">
                <a16:creationId xmlns:a16="http://schemas.microsoft.com/office/drawing/2014/main" id="{CA7D33E1-5E23-124C-DFD9-86D2E6EBF43A}"/>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18903589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sz="3200" dirty="0"/>
              <a:t>Example from Reading</a:t>
            </a:r>
          </a:p>
        </p:txBody>
      </p:sp>
      <p:pic>
        <p:nvPicPr>
          <p:cNvPr id="6" name="Picture 5">
            <a:extLst>
              <a:ext uri="{FF2B5EF4-FFF2-40B4-BE49-F238E27FC236}">
                <a16:creationId xmlns:a16="http://schemas.microsoft.com/office/drawing/2014/main" id="{140081DD-1544-19B8-9247-BA26A068DBAB}"/>
              </a:ext>
            </a:extLst>
          </p:cNvPr>
          <p:cNvPicPr>
            <a:picLocks noChangeAspect="1"/>
          </p:cNvPicPr>
          <p:nvPr/>
        </p:nvPicPr>
        <p:blipFill>
          <a:blip r:embed="rId3"/>
          <a:stretch>
            <a:fillRect/>
          </a:stretch>
        </p:blipFill>
        <p:spPr>
          <a:xfrm>
            <a:off x="5856809" y="1485507"/>
            <a:ext cx="3287192" cy="2064517"/>
          </a:xfrm>
          <a:prstGeom prst="rect">
            <a:avLst/>
          </a:prstGeom>
        </p:spPr>
      </p:pic>
      <p:sp>
        <p:nvSpPr>
          <p:cNvPr id="7" name="Rectangle 3">
            <a:extLst>
              <a:ext uri="{FF2B5EF4-FFF2-40B4-BE49-F238E27FC236}">
                <a16:creationId xmlns:a16="http://schemas.microsoft.com/office/drawing/2014/main" id="{9EB2E7AC-EED6-D9F2-20F4-291EF6CA29CD}"/>
              </a:ext>
            </a:extLst>
          </p:cNvPr>
          <p:cNvSpPr>
            <a:spLocks noGrp="1" noChangeArrowheads="1"/>
          </p:cNvSpPr>
          <p:nvPr>
            <p:ph sz="quarter" idx="11"/>
          </p:nvPr>
        </p:nvSpPr>
        <p:spPr>
          <a:xfrm>
            <a:off x="692690" y="1448533"/>
            <a:ext cx="5299320" cy="2313101"/>
          </a:xfrm>
        </p:spPr>
        <p:txBody>
          <a:bodyPr>
            <a:noAutofit/>
          </a:bodyPr>
          <a:lstStyle/>
          <a:p>
            <a:r>
              <a:rPr lang="en-US" altLang="en-US" sz="2400" b="0" dirty="0"/>
              <a:t>3 clinical trials assessed impact of steroids on all-cause mortality and physical function in patients with spinal injury</a:t>
            </a:r>
          </a:p>
          <a:p>
            <a:r>
              <a:rPr lang="en-US" altLang="en-US" sz="2400" b="0" dirty="0"/>
              <a:t>One trial did not blind patients or doctors to steroids vs. placebo</a:t>
            </a:r>
          </a:p>
          <a:p>
            <a:pPr lvl="1"/>
            <a:r>
              <a:rPr lang="en-US" altLang="en-US" sz="2400" b="0" dirty="0"/>
              <a:t>Can bias assessment of physical function</a:t>
            </a:r>
          </a:p>
        </p:txBody>
      </p:sp>
      <p:sp>
        <p:nvSpPr>
          <p:cNvPr id="2" name="TextBox 1">
            <a:extLst>
              <a:ext uri="{FF2B5EF4-FFF2-40B4-BE49-F238E27FC236}">
                <a16:creationId xmlns:a16="http://schemas.microsoft.com/office/drawing/2014/main" id="{5D3F3430-53BD-C78C-89B6-60FE429E4CEB}"/>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402791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1559" y="713322"/>
            <a:ext cx="7824373" cy="542611"/>
          </a:xfrm>
        </p:spPr>
        <p:txBody>
          <a:bodyPr/>
          <a:lstStyle/>
          <a:p>
            <a:pPr algn="ctr"/>
            <a:r>
              <a:rPr lang="en-US"/>
              <a:t>Rating Quality of Evidence</a:t>
            </a:r>
          </a:p>
        </p:txBody>
      </p:sp>
      <p:pic>
        <p:nvPicPr>
          <p:cNvPr id="4" name="Picture 3">
            <a:extLst>
              <a:ext uri="{FF2B5EF4-FFF2-40B4-BE49-F238E27FC236}">
                <a16:creationId xmlns:a16="http://schemas.microsoft.com/office/drawing/2014/main" id="{C83E3F09-00C0-464E-AE69-FCFB31CEAFF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8173" y="1233717"/>
            <a:ext cx="8292367" cy="3487017"/>
          </a:xfrm>
          <a:prstGeom prst="rect">
            <a:avLst/>
          </a:prstGeom>
        </p:spPr>
      </p:pic>
      <p:sp>
        <p:nvSpPr>
          <p:cNvPr id="2" name="Title 2">
            <a:extLst>
              <a:ext uri="{FF2B5EF4-FFF2-40B4-BE49-F238E27FC236}">
                <a16:creationId xmlns:a16="http://schemas.microsoft.com/office/drawing/2014/main" id="{E78A50A4-405C-95D7-F92A-F17FECFC0D5F}"/>
              </a:ext>
            </a:extLst>
          </p:cNvPr>
          <p:cNvSpPr txBox="1">
            <a:spLocks/>
          </p:cNvSpPr>
          <p:nvPr/>
        </p:nvSpPr>
        <p:spPr>
          <a:xfrm>
            <a:off x="6160782" y="4850767"/>
            <a:ext cx="3265873" cy="376111"/>
          </a:xfrm>
          <a:prstGeom prst="rect">
            <a:avLst/>
          </a:prstGeom>
        </p:spPr>
        <p:txBody>
          <a:bodyPr vert="horz" lIns="0" tIns="0" rIns="0" bIns="0" rtlCol="0" anchor="t">
            <a:normAutofit/>
          </a:bodyPr>
          <a:lstStyle>
            <a:lvl1pPr algn="l" defTabSz="457200" rtl="0" eaLnBrk="1" latinLnBrk="0" hangingPunct="1">
              <a:spcBef>
                <a:spcPct val="0"/>
              </a:spcBef>
              <a:buNone/>
              <a:defRPr sz="3000" b="1" i="0" kern="1200" baseline="0">
                <a:solidFill>
                  <a:schemeClr val="tx2"/>
                </a:solidFill>
                <a:latin typeface="Arial"/>
                <a:ea typeface="+mj-ea"/>
                <a:cs typeface="Arial"/>
              </a:defRPr>
            </a:lvl1pPr>
          </a:lstStyle>
          <a:p>
            <a:pPr algn="ctr"/>
            <a:r>
              <a:rPr lang="en-US" sz="1000" b="0" i="1">
                <a:solidFill>
                  <a:schemeClr val="tx1">
                    <a:lumMod val="75000"/>
                    <a:lumOff val="25000"/>
                  </a:schemeClr>
                </a:solidFill>
              </a:rPr>
              <a:t>Source: Environment International 2016</a:t>
            </a:r>
          </a:p>
        </p:txBody>
      </p:sp>
      <p:sp>
        <p:nvSpPr>
          <p:cNvPr id="5" name="TextBox 4">
            <a:extLst>
              <a:ext uri="{FF2B5EF4-FFF2-40B4-BE49-F238E27FC236}">
                <a16:creationId xmlns:a16="http://schemas.microsoft.com/office/drawing/2014/main" id="{07881E44-6BF7-0EAF-FE40-FEFA36CF7B9A}"/>
              </a:ext>
            </a:extLst>
          </p:cNvPr>
          <p:cNvSpPr txBox="1"/>
          <p:nvPr/>
        </p:nvSpPr>
        <p:spPr>
          <a:xfrm>
            <a:off x="6692900" y="49480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1131346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88941" y="1932298"/>
            <a:ext cx="7824373" cy="542611"/>
          </a:xfrm>
        </p:spPr>
        <p:txBody>
          <a:bodyPr/>
          <a:lstStyle/>
          <a:p>
            <a:pPr algn="ctr"/>
            <a:r>
              <a:rPr lang="en-US" dirty="0"/>
              <a:t>ATTRITION BIAS</a:t>
            </a:r>
          </a:p>
        </p:txBody>
      </p:sp>
      <p:sp>
        <p:nvSpPr>
          <p:cNvPr id="2" name="TextBox 1">
            <a:extLst>
              <a:ext uri="{FF2B5EF4-FFF2-40B4-BE49-F238E27FC236}">
                <a16:creationId xmlns:a16="http://schemas.microsoft.com/office/drawing/2014/main" id="{AACFC83D-DAD7-04CC-FA12-55B135A6509D}"/>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3735786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90F1D-93D0-8243-9CD3-6AF14EE8DE2D}"/>
              </a:ext>
            </a:extLst>
          </p:cNvPr>
          <p:cNvSpPr>
            <a:spLocks noGrp="1"/>
          </p:cNvSpPr>
          <p:nvPr>
            <p:ph sz="quarter" idx="11"/>
          </p:nvPr>
        </p:nvSpPr>
        <p:spPr/>
        <p:txBody>
          <a:bodyPr>
            <a:normAutofit/>
          </a:bodyPr>
          <a:lstStyle/>
          <a:p>
            <a:r>
              <a:rPr lang="en-US" sz="2400" b="0" dirty="0"/>
              <a:t>Loss to follow-up</a:t>
            </a:r>
          </a:p>
          <a:p>
            <a:r>
              <a:rPr lang="en-US" sz="2400" b="0" dirty="0"/>
              <a:t>Failure to adhere to intention-to-treat or failure to conduct analyses considering only those who adhered to treatment and all patients for whom outcome data are available</a:t>
            </a:r>
          </a:p>
          <a:p>
            <a:pPr marL="0" indent="0">
              <a:buNone/>
            </a:pPr>
            <a:endParaRPr lang="en-US" sz="2400" dirty="0"/>
          </a:p>
        </p:txBody>
      </p:sp>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Autofit/>
          </a:bodyPr>
          <a:lstStyle/>
          <a:p>
            <a:r>
              <a:rPr lang="en-US" sz="3200" dirty="0"/>
              <a:t>Accounting of Patients &amp; Outcomes</a:t>
            </a:r>
          </a:p>
        </p:txBody>
      </p:sp>
      <p:sp>
        <p:nvSpPr>
          <p:cNvPr id="4" name="TextBox 3">
            <a:extLst>
              <a:ext uri="{FF2B5EF4-FFF2-40B4-BE49-F238E27FC236}">
                <a16:creationId xmlns:a16="http://schemas.microsoft.com/office/drawing/2014/main" id="{E9035E39-C2C1-4375-658F-1DA4104539B8}"/>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1738349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90F1D-93D0-8243-9CD3-6AF14EE8DE2D}"/>
              </a:ext>
            </a:extLst>
          </p:cNvPr>
          <p:cNvSpPr>
            <a:spLocks noGrp="1"/>
          </p:cNvSpPr>
          <p:nvPr>
            <p:ph sz="quarter" idx="11"/>
          </p:nvPr>
        </p:nvSpPr>
        <p:spPr>
          <a:xfrm>
            <a:off x="692689" y="1319441"/>
            <a:ext cx="7652347" cy="2567413"/>
          </a:xfrm>
        </p:spPr>
        <p:txBody>
          <a:bodyPr>
            <a:noAutofit/>
          </a:bodyPr>
          <a:lstStyle/>
          <a:p>
            <a:r>
              <a:rPr lang="en-US" sz="2400" b="0" dirty="0"/>
              <a:t>Importance of loss to follow-up varies widely</a:t>
            </a:r>
          </a:p>
          <a:p>
            <a:pPr lvl="1"/>
            <a:r>
              <a:rPr lang="en-US" sz="2400" b="0" dirty="0"/>
              <a:t>Loss to follow-up of 5% in both </a:t>
            </a:r>
            <a:r>
              <a:rPr lang="en-US" sz="2400" dirty="0"/>
              <a:t>intervention and control groups </a:t>
            </a:r>
            <a:r>
              <a:rPr lang="en-US" sz="2400" b="0" dirty="0"/>
              <a:t>unlikely to bias study if event rates were 20% and 40%, respectively</a:t>
            </a:r>
          </a:p>
          <a:p>
            <a:r>
              <a:rPr lang="en-US" sz="2400" b="0" dirty="0"/>
              <a:t>Bias increased if</a:t>
            </a:r>
          </a:p>
          <a:p>
            <a:pPr lvl="1"/>
            <a:r>
              <a:rPr lang="en-US" sz="2400" b="0" dirty="0"/>
              <a:t>Increased proportion lost to follow-up in relation to intervention and control event rates</a:t>
            </a:r>
          </a:p>
          <a:p>
            <a:pPr lvl="1"/>
            <a:r>
              <a:rPr lang="en-US" sz="2400" b="0" dirty="0"/>
              <a:t>Differences in loss to follow-up between intervention and control groups</a:t>
            </a:r>
          </a:p>
        </p:txBody>
      </p:sp>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sz="3200" dirty="0"/>
              <a:t>Loss to Follow-Up</a:t>
            </a:r>
          </a:p>
        </p:txBody>
      </p:sp>
      <p:sp>
        <p:nvSpPr>
          <p:cNvPr id="4" name="TextBox 3">
            <a:extLst>
              <a:ext uri="{FF2B5EF4-FFF2-40B4-BE49-F238E27FC236}">
                <a16:creationId xmlns:a16="http://schemas.microsoft.com/office/drawing/2014/main" id="{2EED4C00-9DF9-AB48-2F27-A2B53DE4E2F9}"/>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502658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90F1D-93D0-8243-9CD3-6AF14EE8DE2D}"/>
              </a:ext>
            </a:extLst>
          </p:cNvPr>
          <p:cNvSpPr>
            <a:spLocks noGrp="1"/>
          </p:cNvSpPr>
          <p:nvPr>
            <p:ph sz="quarter" idx="11"/>
          </p:nvPr>
        </p:nvSpPr>
        <p:spPr>
          <a:xfrm>
            <a:off x="692689" y="1448533"/>
            <a:ext cx="7652347" cy="2530343"/>
          </a:xfrm>
        </p:spPr>
        <p:txBody>
          <a:bodyPr>
            <a:normAutofit/>
          </a:bodyPr>
          <a:lstStyle/>
          <a:p>
            <a:r>
              <a:rPr lang="en-US" sz="2400" b="0" dirty="0"/>
              <a:t>Some outcomes should be easier to achieve completeness: all cause mortality (is study patient alive at end of study?)</a:t>
            </a:r>
          </a:p>
          <a:p>
            <a:r>
              <a:rPr lang="en-US" sz="2400" b="0" dirty="0"/>
              <a:t>Other outcomes require complete assessment, e.g., quality of life</a:t>
            </a:r>
          </a:p>
          <a:p>
            <a:pPr marL="0" indent="0">
              <a:buNone/>
            </a:pPr>
            <a:endParaRPr lang="en-US" sz="2400" dirty="0"/>
          </a:p>
        </p:txBody>
      </p:sp>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sz="3200" dirty="0"/>
              <a:t>Incomplete Assessment of Outcomes</a:t>
            </a:r>
          </a:p>
        </p:txBody>
      </p:sp>
      <p:sp>
        <p:nvSpPr>
          <p:cNvPr id="4" name="TextBox 3">
            <a:extLst>
              <a:ext uri="{FF2B5EF4-FFF2-40B4-BE49-F238E27FC236}">
                <a16:creationId xmlns:a16="http://schemas.microsoft.com/office/drawing/2014/main" id="{6FDDFE00-9AF8-D373-8227-A13B1323692E}"/>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4227598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90F1D-93D0-8243-9CD3-6AF14EE8DE2D}"/>
              </a:ext>
            </a:extLst>
          </p:cNvPr>
          <p:cNvSpPr>
            <a:spLocks noGrp="1"/>
          </p:cNvSpPr>
          <p:nvPr>
            <p:ph sz="quarter" idx="11"/>
          </p:nvPr>
        </p:nvSpPr>
        <p:spPr/>
        <p:txBody>
          <a:bodyPr>
            <a:noAutofit/>
          </a:bodyPr>
          <a:lstStyle/>
          <a:p>
            <a:r>
              <a:rPr lang="en-US" sz="2400" b="0" dirty="0"/>
              <a:t>Could loss to follow-up or incomplete outcome assessment change results in an important way?</a:t>
            </a:r>
          </a:p>
          <a:p>
            <a:r>
              <a:rPr lang="en-US" sz="2400" b="0" dirty="0"/>
              <a:t>Binary outcome: Test a variety of assumptions</a:t>
            </a:r>
          </a:p>
          <a:p>
            <a:pPr lvl="1"/>
            <a:r>
              <a:rPr lang="en-US" sz="2400" b="0" dirty="0"/>
              <a:t>Code missing as “dead” -&gt; one </a:t>
            </a:r>
            <a:r>
              <a:rPr lang="en-US" sz="2400" b="0" dirty="0" err="1"/>
              <a:t>extremne</a:t>
            </a:r>
            <a:endParaRPr lang="en-US" sz="2400" b="0" dirty="0"/>
          </a:p>
          <a:p>
            <a:pPr lvl="1"/>
            <a:r>
              <a:rPr lang="en-US" sz="2400" b="0" dirty="0"/>
              <a:t>Code missing as “alive” -&gt; other extreme</a:t>
            </a:r>
          </a:p>
          <a:p>
            <a:pPr lvl="1"/>
            <a:r>
              <a:rPr lang="en-US" sz="2400" b="0" dirty="0"/>
              <a:t>True effect lies between extremes</a:t>
            </a:r>
          </a:p>
          <a:p>
            <a:r>
              <a:rPr lang="en-US" sz="2400" b="0" dirty="0"/>
              <a:t>Continuous outcome: Conduct sensitivity analyses</a:t>
            </a:r>
          </a:p>
        </p:txBody>
      </p:sp>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sz="3200" dirty="0"/>
              <a:t>Mitigating Bias During Analysis</a:t>
            </a:r>
          </a:p>
        </p:txBody>
      </p:sp>
      <p:sp>
        <p:nvSpPr>
          <p:cNvPr id="4" name="TextBox 3">
            <a:extLst>
              <a:ext uri="{FF2B5EF4-FFF2-40B4-BE49-F238E27FC236}">
                <a16:creationId xmlns:a16="http://schemas.microsoft.com/office/drawing/2014/main" id="{31DA44FE-74FC-9079-56BF-2C675BE304E0}"/>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275681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88941" y="1932298"/>
            <a:ext cx="7824373" cy="542611"/>
          </a:xfrm>
        </p:spPr>
        <p:txBody>
          <a:bodyPr/>
          <a:lstStyle/>
          <a:p>
            <a:pPr algn="ctr"/>
            <a:r>
              <a:rPr lang="en-US" dirty="0"/>
              <a:t>SELECTIVE REPORTING BIAS</a:t>
            </a:r>
          </a:p>
        </p:txBody>
      </p:sp>
      <p:sp>
        <p:nvSpPr>
          <p:cNvPr id="2" name="TextBox 1">
            <a:extLst>
              <a:ext uri="{FF2B5EF4-FFF2-40B4-BE49-F238E27FC236}">
                <a16:creationId xmlns:a16="http://schemas.microsoft.com/office/drawing/2014/main" id="{93DA9E54-AE8D-F843-40FC-351777B66FCC}"/>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3005456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90F1D-93D0-8243-9CD3-6AF14EE8DE2D}"/>
              </a:ext>
            </a:extLst>
          </p:cNvPr>
          <p:cNvSpPr>
            <a:spLocks noGrp="1"/>
          </p:cNvSpPr>
          <p:nvPr>
            <p:ph sz="quarter" idx="11"/>
          </p:nvPr>
        </p:nvSpPr>
        <p:spPr>
          <a:xfrm>
            <a:off x="692689" y="1448533"/>
            <a:ext cx="7652347" cy="3075842"/>
          </a:xfrm>
        </p:spPr>
        <p:txBody>
          <a:bodyPr>
            <a:normAutofit/>
          </a:bodyPr>
          <a:lstStyle/>
          <a:p>
            <a:r>
              <a:rPr lang="en-US" sz="2400" b="0" dirty="0"/>
              <a:t>Incomplete reporting of some outcomes and not others – generally to suppressing negative and undesirable findings</a:t>
            </a:r>
          </a:p>
          <a:p>
            <a:r>
              <a:rPr lang="en-US" sz="2400" b="0" dirty="0"/>
              <a:t>May result in policy or practice using an intervention when it may not be beneficial</a:t>
            </a:r>
          </a:p>
          <a:p>
            <a:r>
              <a:rPr lang="en-US" sz="2400" b="0" dirty="0"/>
              <a:t>Downgrade quality when using the GRADE framework</a:t>
            </a:r>
          </a:p>
        </p:txBody>
      </p:sp>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sz="3200" dirty="0"/>
              <a:t>Selective Outcome Reporting</a:t>
            </a:r>
          </a:p>
        </p:txBody>
      </p:sp>
      <p:sp>
        <p:nvSpPr>
          <p:cNvPr id="4" name="TextBox 3">
            <a:extLst>
              <a:ext uri="{FF2B5EF4-FFF2-40B4-BE49-F238E27FC236}">
                <a16:creationId xmlns:a16="http://schemas.microsoft.com/office/drawing/2014/main" id="{A95B1A1E-39B9-23EB-A504-1C54CF42E598}"/>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3310013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E475-AB78-D648-92C2-F5204F9A24F9}"/>
              </a:ext>
            </a:extLst>
          </p:cNvPr>
          <p:cNvSpPr>
            <a:spLocks noGrp="1"/>
          </p:cNvSpPr>
          <p:nvPr>
            <p:ph type="title"/>
          </p:nvPr>
        </p:nvSpPr>
        <p:spPr/>
        <p:txBody>
          <a:bodyPr/>
          <a:lstStyle/>
          <a:p>
            <a:r>
              <a:rPr lang="en-US" sz="3200" dirty="0"/>
              <a:t>Bias in Changing Study Endpoints</a:t>
            </a:r>
          </a:p>
        </p:txBody>
      </p:sp>
      <p:sp>
        <p:nvSpPr>
          <p:cNvPr id="33" name="Content Placeholder 32">
            <a:extLst>
              <a:ext uri="{FF2B5EF4-FFF2-40B4-BE49-F238E27FC236}">
                <a16:creationId xmlns:a16="http://schemas.microsoft.com/office/drawing/2014/main" id="{E73D1E4A-0391-452F-8112-AD2F5370F654}"/>
              </a:ext>
            </a:extLst>
          </p:cNvPr>
          <p:cNvSpPr>
            <a:spLocks noGrp="1"/>
          </p:cNvSpPr>
          <p:nvPr>
            <p:ph sz="quarter" idx="15"/>
          </p:nvPr>
        </p:nvSpPr>
        <p:spPr>
          <a:xfrm>
            <a:off x="569227" y="1476873"/>
            <a:ext cx="3681846" cy="3229844"/>
          </a:xfrm>
        </p:spPr>
        <p:txBody>
          <a:bodyPr>
            <a:normAutofit lnSpcReduction="10000"/>
          </a:bodyPr>
          <a:lstStyle/>
          <a:p>
            <a:r>
              <a:rPr lang="en-US" b="0" dirty="0"/>
              <a:t>Some investigators change endpoints even after registering a protocol</a:t>
            </a:r>
          </a:p>
          <a:p>
            <a:r>
              <a:rPr lang="en-US" b="0" dirty="0"/>
              <a:t>Can influence results</a:t>
            </a:r>
          </a:p>
          <a:p>
            <a:r>
              <a:rPr lang="en-US" b="0" dirty="0"/>
              <a:t>Statistically significant results with a changed primary endpoint can be misleading</a:t>
            </a:r>
          </a:p>
        </p:txBody>
      </p:sp>
      <p:grpSp>
        <p:nvGrpSpPr>
          <p:cNvPr id="35" name="Group 34">
            <a:extLst>
              <a:ext uri="{FF2B5EF4-FFF2-40B4-BE49-F238E27FC236}">
                <a16:creationId xmlns:a16="http://schemas.microsoft.com/office/drawing/2014/main" id="{4E3F92E6-358B-484C-83F6-803B3057505A}"/>
              </a:ext>
            </a:extLst>
          </p:cNvPr>
          <p:cNvGrpSpPr/>
          <p:nvPr/>
        </p:nvGrpSpPr>
        <p:grpSpPr>
          <a:xfrm>
            <a:off x="4293476" y="1382540"/>
            <a:ext cx="4664907" cy="3396827"/>
            <a:chOff x="2724150" y="1594928"/>
            <a:chExt cx="5197778" cy="3396827"/>
          </a:xfrm>
        </p:grpSpPr>
        <p:grpSp>
          <p:nvGrpSpPr>
            <p:cNvPr id="10" name="Group 9">
              <a:extLst>
                <a:ext uri="{FF2B5EF4-FFF2-40B4-BE49-F238E27FC236}">
                  <a16:creationId xmlns:a16="http://schemas.microsoft.com/office/drawing/2014/main" id="{866CC387-6145-4AA8-9AE7-9BE0C64C7CFF}"/>
                </a:ext>
              </a:extLst>
            </p:cNvPr>
            <p:cNvGrpSpPr/>
            <p:nvPr/>
          </p:nvGrpSpPr>
          <p:grpSpPr>
            <a:xfrm>
              <a:off x="2724150" y="1594928"/>
              <a:ext cx="5197778" cy="3396827"/>
              <a:chOff x="1269999" y="1512678"/>
              <a:chExt cx="7166644" cy="3396827"/>
            </a:xfrm>
          </p:grpSpPr>
          <p:cxnSp>
            <p:nvCxnSpPr>
              <p:cNvPr id="11" name="Connector: Elbow 10">
                <a:extLst>
                  <a:ext uri="{FF2B5EF4-FFF2-40B4-BE49-F238E27FC236}">
                    <a16:creationId xmlns:a16="http://schemas.microsoft.com/office/drawing/2014/main" id="{359CEF9A-9EFC-478D-B257-E2D3A6A9B430}"/>
                  </a:ext>
                </a:extLst>
              </p:cNvPr>
              <p:cNvCxnSpPr>
                <a:cxnSpLocks/>
              </p:cNvCxnSpPr>
              <p:nvPr/>
            </p:nvCxnSpPr>
            <p:spPr>
              <a:xfrm rot="10800000" flipV="1">
                <a:off x="5224259" y="2139406"/>
                <a:ext cx="764232" cy="597312"/>
              </a:xfrm>
              <a:prstGeom prst="bentConnector3">
                <a:avLst/>
              </a:prstGeom>
              <a:ln w="12700"/>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7CB810C-3495-454F-8D48-18B3D86F50EB}"/>
                  </a:ext>
                </a:extLst>
              </p:cNvPr>
              <p:cNvCxnSpPr/>
              <p:nvPr/>
            </p:nvCxnSpPr>
            <p:spPr>
              <a:xfrm rot="10800000" flipV="1">
                <a:off x="2617476" y="1686459"/>
                <a:ext cx="764232" cy="597312"/>
              </a:xfrm>
              <a:prstGeom prst="bentConnector3">
                <a:avLst/>
              </a:prstGeom>
              <a:ln w="12700"/>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26206C60-F2C7-4374-9F78-2401C1489ACD}"/>
                  </a:ext>
                </a:extLst>
              </p:cNvPr>
              <p:cNvCxnSpPr>
                <a:cxnSpLocks/>
              </p:cNvCxnSpPr>
              <p:nvPr/>
            </p:nvCxnSpPr>
            <p:spPr>
              <a:xfrm rot="10800000">
                <a:off x="6259281" y="3483273"/>
                <a:ext cx="513424" cy="454202"/>
              </a:xfrm>
              <a:prstGeom prst="bentConnector3">
                <a:avLst>
                  <a:gd name="adj1" fmla="val 44255"/>
                </a:avLst>
              </a:prstGeom>
              <a:ln w="12700"/>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B70A5699-D4E2-435B-A2B3-A3A723E53AA4}"/>
                  </a:ext>
                </a:extLst>
              </p:cNvPr>
              <p:cNvCxnSpPr>
                <a:cxnSpLocks/>
              </p:cNvCxnSpPr>
              <p:nvPr/>
            </p:nvCxnSpPr>
            <p:spPr>
              <a:xfrm rot="10800000">
                <a:off x="4123314" y="3893123"/>
                <a:ext cx="513424" cy="454202"/>
              </a:xfrm>
              <a:prstGeom prst="bentConnector3">
                <a:avLst>
                  <a:gd name="adj1" fmla="val 44255"/>
                </a:avLst>
              </a:prstGeom>
              <a:ln w="12700"/>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1ABCD91B-EE28-4174-BD10-8091A7C06D77}"/>
                  </a:ext>
                </a:extLst>
              </p:cNvPr>
              <p:cNvSpPr/>
              <p:nvPr/>
            </p:nvSpPr>
            <p:spPr>
              <a:xfrm rot="5400000">
                <a:off x="3105838" y="147470"/>
                <a:ext cx="2489704" cy="6161381"/>
              </a:xfrm>
              <a:custGeom>
                <a:avLst/>
                <a:gdLst>
                  <a:gd name="connsiteX0" fmla="*/ 0 w 2489704"/>
                  <a:gd name="connsiteY0" fmla="*/ 7566527 h 7566527"/>
                  <a:gd name="connsiteX1" fmla="*/ 38771 w 2489704"/>
                  <a:gd name="connsiteY1" fmla="*/ 7446384 h 7566527"/>
                  <a:gd name="connsiteX2" fmla="*/ 1054918 w 2489704"/>
                  <a:gd name="connsiteY2" fmla="*/ 656822 h 7566527"/>
                  <a:gd name="connsiteX3" fmla="*/ 1062744 w 2489704"/>
                  <a:gd name="connsiteY3" fmla="*/ 559848 h 7566527"/>
                  <a:gd name="connsiteX4" fmla="*/ 946423 w 2489704"/>
                  <a:gd name="connsiteY4" fmla="*/ 559848 h 7566527"/>
                  <a:gd name="connsiteX5" fmla="*/ 1244852 w 2489704"/>
                  <a:gd name="connsiteY5" fmla="*/ 0 h 7566527"/>
                  <a:gd name="connsiteX6" fmla="*/ 1543281 w 2489704"/>
                  <a:gd name="connsiteY6" fmla="*/ 559848 h 7566527"/>
                  <a:gd name="connsiteX7" fmla="*/ 1426960 w 2489704"/>
                  <a:gd name="connsiteY7" fmla="*/ 559848 h 7566527"/>
                  <a:gd name="connsiteX8" fmla="*/ 1434786 w 2489704"/>
                  <a:gd name="connsiteY8" fmla="*/ 656823 h 7566527"/>
                  <a:gd name="connsiteX9" fmla="*/ 2450934 w 2489704"/>
                  <a:gd name="connsiteY9" fmla="*/ 7446386 h 7566527"/>
                  <a:gd name="connsiteX10" fmla="*/ 2489704 w 2489704"/>
                  <a:gd name="connsiteY10" fmla="*/ 7566527 h 756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89704" h="7566527">
                    <a:moveTo>
                      <a:pt x="0" y="7566527"/>
                    </a:moveTo>
                    <a:lnTo>
                      <a:pt x="38771" y="7446384"/>
                    </a:lnTo>
                    <a:cubicBezTo>
                      <a:pt x="563320" y="5715990"/>
                      <a:pt x="948600" y="1917284"/>
                      <a:pt x="1054918" y="656822"/>
                    </a:cubicBezTo>
                    <a:lnTo>
                      <a:pt x="1062744" y="559848"/>
                    </a:lnTo>
                    <a:lnTo>
                      <a:pt x="946423" y="559848"/>
                    </a:lnTo>
                    <a:lnTo>
                      <a:pt x="1244852" y="0"/>
                    </a:lnTo>
                    <a:lnTo>
                      <a:pt x="1543281" y="559848"/>
                    </a:lnTo>
                    <a:lnTo>
                      <a:pt x="1426960" y="559848"/>
                    </a:lnTo>
                    <a:lnTo>
                      <a:pt x="1434786" y="656823"/>
                    </a:lnTo>
                    <a:cubicBezTo>
                      <a:pt x="1541105" y="1917285"/>
                      <a:pt x="1926385" y="5715991"/>
                      <a:pt x="2450934" y="7446386"/>
                    </a:cubicBezTo>
                    <a:lnTo>
                      <a:pt x="2489704" y="7566527"/>
                    </a:lnTo>
                    <a:close/>
                  </a:path>
                </a:pathLst>
              </a:custGeom>
              <a:solidFill>
                <a:srgbClr val="F9E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3">
                <a:extLst>
                  <a:ext uri="{FF2B5EF4-FFF2-40B4-BE49-F238E27FC236}">
                    <a16:creationId xmlns:a16="http://schemas.microsoft.com/office/drawing/2014/main" id="{3D06A353-C445-4901-BD60-961C505261F4}"/>
                  </a:ext>
                </a:extLst>
              </p:cNvPr>
              <p:cNvSpPr/>
              <p:nvPr/>
            </p:nvSpPr>
            <p:spPr>
              <a:xfrm>
                <a:off x="2536399" y="1775039"/>
                <a:ext cx="933747" cy="2917768"/>
              </a:xfrm>
              <a:custGeom>
                <a:avLst/>
                <a:gdLst>
                  <a:gd name="connsiteX0" fmla="*/ 0 w 933747"/>
                  <a:gd name="connsiteY0" fmla="*/ 0 h 2917768"/>
                  <a:gd name="connsiteX1" fmla="*/ 777241 w 933747"/>
                  <a:gd name="connsiteY1" fmla="*/ 511339 h 2917768"/>
                  <a:gd name="connsiteX2" fmla="*/ 777241 w 933747"/>
                  <a:gd name="connsiteY2" fmla="*/ 514288 h 2917768"/>
                  <a:gd name="connsiteX3" fmla="*/ 781403 w 933747"/>
                  <a:gd name="connsiteY3" fmla="*/ 516404 h 2917768"/>
                  <a:gd name="connsiteX4" fmla="*/ 933747 w 933747"/>
                  <a:gd name="connsiteY4" fmla="*/ 1458884 h 2917768"/>
                  <a:gd name="connsiteX5" fmla="*/ 781403 w 933747"/>
                  <a:gd name="connsiteY5" fmla="*/ 2401364 h 2917768"/>
                  <a:gd name="connsiteX6" fmla="*/ 777241 w 933747"/>
                  <a:gd name="connsiteY6" fmla="*/ 2403480 h 2917768"/>
                  <a:gd name="connsiteX7" fmla="*/ 777241 w 933747"/>
                  <a:gd name="connsiteY7" fmla="*/ 2406430 h 2917768"/>
                  <a:gd name="connsiteX8" fmla="*/ 0 w 933747"/>
                  <a:gd name="connsiteY8" fmla="*/ 2917768 h 291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3747" h="2917768">
                    <a:moveTo>
                      <a:pt x="0" y="0"/>
                    </a:moveTo>
                    <a:lnTo>
                      <a:pt x="777241" y="511339"/>
                    </a:lnTo>
                    <a:lnTo>
                      <a:pt x="777241" y="514288"/>
                    </a:lnTo>
                    <a:lnTo>
                      <a:pt x="781403" y="516404"/>
                    </a:lnTo>
                    <a:cubicBezTo>
                      <a:pt x="868346" y="606109"/>
                      <a:pt x="933747" y="993986"/>
                      <a:pt x="933747" y="1458884"/>
                    </a:cubicBezTo>
                    <a:cubicBezTo>
                      <a:pt x="933747" y="1923782"/>
                      <a:pt x="868346" y="2311659"/>
                      <a:pt x="781403" y="2401364"/>
                    </a:cubicBezTo>
                    <a:lnTo>
                      <a:pt x="777241" y="2403480"/>
                    </a:lnTo>
                    <a:lnTo>
                      <a:pt x="777241" y="2406430"/>
                    </a:lnTo>
                    <a:lnTo>
                      <a:pt x="0" y="2917768"/>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E9AAE8A-05E3-4020-80FF-2C1B6E211F5B}"/>
                  </a:ext>
                </a:extLst>
              </p:cNvPr>
              <p:cNvSpPr/>
              <p:nvPr/>
            </p:nvSpPr>
            <p:spPr>
              <a:xfrm>
                <a:off x="2287811" y="1775040"/>
                <a:ext cx="497175" cy="2917767"/>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35">
                <a:extLst>
                  <a:ext uri="{FF2B5EF4-FFF2-40B4-BE49-F238E27FC236}">
                    <a16:creationId xmlns:a16="http://schemas.microsoft.com/office/drawing/2014/main" id="{489237E0-8006-4D0C-8F27-ACF9C814C90C}"/>
                  </a:ext>
                </a:extLst>
              </p:cNvPr>
              <p:cNvSpPr/>
              <p:nvPr/>
            </p:nvSpPr>
            <p:spPr>
              <a:xfrm>
                <a:off x="4072127" y="2110914"/>
                <a:ext cx="715086" cy="2234496"/>
              </a:xfrm>
              <a:custGeom>
                <a:avLst/>
                <a:gdLst>
                  <a:gd name="connsiteX0" fmla="*/ 0 w 933747"/>
                  <a:gd name="connsiteY0" fmla="*/ 0 h 2917768"/>
                  <a:gd name="connsiteX1" fmla="*/ 777241 w 933747"/>
                  <a:gd name="connsiteY1" fmla="*/ 511339 h 2917768"/>
                  <a:gd name="connsiteX2" fmla="*/ 777241 w 933747"/>
                  <a:gd name="connsiteY2" fmla="*/ 514288 h 2917768"/>
                  <a:gd name="connsiteX3" fmla="*/ 781403 w 933747"/>
                  <a:gd name="connsiteY3" fmla="*/ 516404 h 2917768"/>
                  <a:gd name="connsiteX4" fmla="*/ 933747 w 933747"/>
                  <a:gd name="connsiteY4" fmla="*/ 1458884 h 2917768"/>
                  <a:gd name="connsiteX5" fmla="*/ 781403 w 933747"/>
                  <a:gd name="connsiteY5" fmla="*/ 2401364 h 2917768"/>
                  <a:gd name="connsiteX6" fmla="*/ 777241 w 933747"/>
                  <a:gd name="connsiteY6" fmla="*/ 2403480 h 2917768"/>
                  <a:gd name="connsiteX7" fmla="*/ 777241 w 933747"/>
                  <a:gd name="connsiteY7" fmla="*/ 2406430 h 2917768"/>
                  <a:gd name="connsiteX8" fmla="*/ 0 w 933747"/>
                  <a:gd name="connsiteY8" fmla="*/ 2917768 h 291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3747" h="2917768">
                    <a:moveTo>
                      <a:pt x="0" y="0"/>
                    </a:moveTo>
                    <a:lnTo>
                      <a:pt x="777241" y="511339"/>
                    </a:lnTo>
                    <a:lnTo>
                      <a:pt x="777241" y="514288"/>
                    </a:lnTo>
                    <a:lnTo>
                      <a:pt x="781403" y="516404"/>
                    </a:lnTo>
                    <a:cubicBezTo>
                      <a:pt x="868346" y="606109"/>
                      <a:pt x="933747" y="993986"/>
                      <a:pt x="933747" y="1458884"/>
                    </a:cubicBezTo>
                    <a:cubicBezTo>
                      <a:pt x="933747" y="1923782"/>
                      <a:pt x="868346" y="2311659"/>
                      <a:pt x="781403" y="2401364"/>
                    </a:cubicBezTo>
                    <a:lnTo>
                      <a:pt x="777241" y="2403480"/>
                    </a:lnTo>
                    <a:lnTo>
                      <a:pt x="777241" y="2406430"/>
                    </a:lnTo>
                    <a:lnTo>
                      <a:pt x="0" y="291776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0" lon="0" rev="0"/>
                  </a:camera>
                  <a:lightRig rig="threePt" dir="t"/>
                </a:scene3d>
              </a:bodyPr>
              <a:lstStyle/>
              <a:p>
                <a:pPr algn="ctr"/>
                <a:r>
                  <a:rPr lang="en-US" sz="1200" dirty="0">
                    <a:latin typeface="Arial" panose="020B0604020202020204" pitchFamily="34" charset="0"/>
                    <a:cs typeface="Arial" panose="020B0604020202020204" pitchFamily="34" charset="0"/>
                  </a:rPr>
                  <a:t>31%</a:t>
                </a:r>
              </a:p>
            </p:txBody>
          </p:sp>
          <p:sp>
            <p:nvSpPr>
              <p:cNvPr id="19" name="Oval 18">
                <a:extLst>
                  <a:ext uri="{FF2B5EF4-FFF2-40B4-BE49-F238E27FC236}">
                    <a16:creationId xmlns:a16="http://schemas.microsoft.com/office/drawing/2014/main" id="{6AAA2ACC-3269-4E24-9440-AE0F19BA8AAC}"/>
                  </a:ext>
                </a:extLst>
              </p:cNvPr>
              <p:cNvSpPr/>
              <p:nvPr/>
            </p:nvSpPr>
            <p:spPr>
              <a:xfrm>
                <a:off x="3884324" y="2110913"/>
                <a:ext cx="380748" cy="223449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0">
                <a:extLst>
                  <a:ext uri="{FF2B5EF4-FFF2-40B4-BE49-F238E27FC236}">
                    <a16:creationId xmlns:a16="http://schemas.microsoft.com/office/drawing/2014/main" id="{B61DA965-9AE2-4067-9AB6-56E77EA0691F}"/>
                  </a:ext>
                </a:extLst>
              </p:cNvPr>
              <p:cNvSpPr/>
              <p:nvPr/>
            </p:nvSpPr>
            <p:spPr>
              <a:xfrm>
                <a:off x="6322804" y="2568685"/>
                <a:ext cx="424888" cy="1327686"/>
              </a:xfrm>
              <a:custGeom>
                <a:avLst/>
                <a:gdLst>
                  <a:gd name="connsiteX0" fmla="*/ 0 w 933747"/>
                  <a:gd name="connsiteY0" fmla="*/ 0 h 2917768"/>
                  <a:gd name="connsiteX1" fmla="*/ 777241 w 933747"/>
                  <a:gd name="connsiteY1" fmla="*/ 511339 h 2917768"/>
                  <a:gd name="connsiteX2" fmla="*/ 777241 w 933747"/>
                  <a:gd name="connsiteY2" fmla="*/ 514288 h 2917768"/>
                  <a:gd name="connsiteX3" fmla="*/ 781403 w 933747"/>
                  <a:gd name="connsiteY3" fmla="*/ 516404 h 2917768"/>
                  <a:gd name="connsiteX4" fmla="*/ 933747 w 933747"/>
                  <a:gd name="connsiteY4" fmla="*/ 1458884 h 2917768"/>
                  <a:gd name="connsiteX5" fmla="*/ 781403 w 933747"/>
                  <a:gd name="connsiteY5" fmla="*/ 2401364 h 2917768"/>
                  <a:gd name="connsiteX6" fmla="*/ 777241 w 933747"/>
                  <a:gd name="connsiteY6" fmla="*/ 2403480 h 2917768"/>
                  <a:gd name="connsiteX7" fmla="*/ 777241 w 933747"/>
                  <a:gd name="connsiteY7" fmla="*/ 2406430 h 2917768"/>
                  <a:gd name="connsiteX8" fmla="*/ 0 w 933747"/>
                  <a:gd name="connsiteY8" fmla="*/ 2917768 h 291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3747" h="2917768">
                    <a:moveTo>
                      <a:pt x="0" y="0"/>
                    </a:moveTo>
                    <a:lnTo>
                      <a:pt x="777241" y="511339"/>
                    </a:lnTo>
                    <a:lnTo>
                      <a:pt x="777241" y="514288"/>
                    </a:lnTo>
                    <a:lnTo>
                      <a:pt x="781403" y="516404"/>
                    </a:lnTo>
                    <a:cubicBezTo>
                      <a:pt x="868346" y="606109"/>
                      <a:pt x="933747" y="993986"/>
                      <a:pt x="933747" y="1458884"/>
                    </a:cubicBezTo>
                    <a:cubicBezTo>
                      <a:pt x="933747" y="1923782"/>
                      <a:pt x="868346" y="2311659"/>
                      <a:pt x="781403" y="2401364"/>
                    </a:cubicBezTo>
                    <a:lnTo>
                      <a:pt x="777241" y="2403480"/>
                    </a:lnTo>
                    <a:lnTo>
                      <a:pt x="777241" y="2406430"/>
                    </a:lnTo>
                    <a:lnTo>
                      <a:pt x="0" y="291776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latin typeface="Arial" panose="020B0604020202020204" pitchFamily="34" charset="0"/>
                    <a:cs typeface="Arial" panose="020B0604020202020204" pitchFamily="34" charset="0"/>
                  </a:rPr>
                  <a:t>83%</a:t>
                </a:r>
              </a:p>
            </p:txBody>
          </p:sp>
          <p:sp>
            <p:nvSpPr>
              <p:cNvPr id="21" name="Oval 20">
                <a:extLst>
                  <a:ext uri="{FF2B5EF4-FFF2-40B4-BE49-F238E27FC236}">
                    <a16:creationId xmlns:a16="http://schemas.microsoft.com/office/drawing/2014/main" id="{53CD540A-C1C8-4383-8E13-9BE938B66795}"/>
                  </a:ext>
                </a:extLst>
              </p:cNvPr>
              <p:cNvSpPr/>
              <p:nvPr/>
            </p:nvSpPr>
            <p:spPr>
              <a:xfrm>
                <a:off x="6201432" y="2568686"/>
                <a:ext cx="226232" cy="132768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35">
                <a:extLst>
                  <a:ext uri="{FF2B5EF4-FFF2-40B4-BE49-F238E27FC236}">
                    <a16:creationId xmlns:a16="http://schemas.microsoft.com/office/drawing/2014/main" id="{06F38CA7-B002-481E-B69B-FE4F827C8472}"/>
                  </a:ext>
                </a:extLst>
              </p:cNvPr>
              <p:cNvSpPr/>
              <p:nvPr/>
            </p:nvSpPr>
            <p:spPr>
              <a:xfrm>
                <a:off x="5333347" y="2398768"/>
                <a:ext cx="531949" cy="1662231"/>
              </a:xfrm>
              <a:custGeom>
                <a:avLst/>
                <a:gdLst>
                  <a:gd name="connsiteX0" fmla="*/ 0 w 933747"/>
                  <a:gd name="connsiteY0" fmla="*/ 0 h 2917768"/>
                  <a:gd name="connsiteX1" fmla="*/ 777241 w 933747"/>
                  <a:gd name="connsiteY1" fmla="*/ 511339 h 2917768"/>
                  <a:gd name="connsiteX2" fmla="*/ 777241 w 933747"/>
                  <a:gd name="connsiteY2" fmla="*/ 514288 h 2917768"/>
                  <a:gd name="connsiteX3" fmla="*/ 781403 w 933747"/>
                  <a:gd name="connsiteY3" fmla="*/ 516404 h 2917768"/>
                  <a:gd name="connsiteX4" fmla="*/ 933747 w 933747"/>
                  <a:gd name="connsiteY4" fmla="*/ 1458884 h 2917768"/>
                  <a:gd name="connsiteX5" fmla="*/ 781403 w 933747"/>
                  <a:gd name="connsiteY5" fmla="*/ 2401364 h 2917768"/>
                  <a:gd name="connsiteX6" fmla="*/ 777241 w 933747"/>
                  <a:gd name="connsiteY6" fmla="*/ 2403480 h 2917768"/>
                  <a:gd name="connsiteX7" fmla="*/ 777241 w 933747"/>
                  <a:gd name="connsiteY7" fmla="*/ 2406430 h 2917768"/>
                  <a:gd name="connsiteX8" fmla="*/ 0 w 933747"/>
                  <a:gd name="connsiteY8" fmla="*/ 2917768 h 291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3747" h="2917768">
                    <a:moveTo>
                      <a:pt x="0" y="0"/>
                    </a:moveTo>
                    <a:lnTo>
                      <a:pt x="777241" y="511339"/>
                    </a:lnTo>
                    <a:lnTo>
                      <a:pt x="777241" y="514288"/>
                    </a:lnTo>
                    <a:lnTo>
                      <a:pt x="781403" y="516404"/>
                    </a:lnTo>
                    <a:cubicBezTo>
                      <a:pt x="868346" y="606109"/>
                      <a:pt x="933747" y="993986"/>
                      <a:pt x="933747" y="1458884"/>
                    </a:cubicBezTo>
                    <a:cubicBezTo>
                      <a:pt x="933747" y="1923782"/>
                      <a:pt x="868346" y="2311659"/>
                      <a:pt x="781403" y="2401364"/>
                    </a:cubicBezTo>
                    <a:lnTo>
                      <a:pt x="777241" y="2403480"/>
                    </a:lnTo>
                    <a:lnTo>
                      <a:pt x="777241" y="2406430"/>
                    </a:lnTo>
                    <a:lnTo>
                      <a:pt x="0" y="291776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latin typeface="Arial" panose="020B0604020202020204" pitchFamily="34" charset="0"/>
                    <a:cs typeface="Arial" panose="020B0604020202020204" pitchFamily="34" charset="0"/>
                  </a:rPr>
                  <a:t>50%</a:t>
                </a:r>
              </a:p>
            </p:txBody>
          </p:sp>
          <p:sp>
            <p:nvSpPr>
              <p:cNvPr id="23" name="Oval 22">
                <a:extLst>
                  <a:ext uri="{FF2B5EF4-FFF2-40B4-BE49-F238E27FC236}">
                    <a16:creationId xmlns:a16="http://schemas.microsoft.com/office/drawing/2014/main" id="{0404BABB-1C9E-421D-9C1D-7B2E835A15F7}"/>
                  </a:ext>
                </a:extLst>
              </p:cNvPr>
              <p:cNvSpPr/>
              <p:nvPr/>
            </p:nvSpPr>
            <p:spPr>
              <a:xfrm>
                <a:off x="5177770" y="2398770"/>
                <a:ext cx="283238" cy="1662230"/>
              </a:xfrm>
              <a:prstGeom prst="ellipse">
                <a:avLst/>
              </a:prstGeom>
              <a:solidFill>
                <a:srgbClr val="916B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5D2B202-C5A4-4CF6-AAC1-EC05F4BCEE74}"/>
                  </a:ext>
                </a:extLst>
              </p:cNvPr>
              <p:cNvSpPr/>
              <p:nvPr/>
            </p:nvSpPr>
            <p:spPr>
              <a:xfrm rot="5400000">
                <a:off x="3431507" y="1163997"/>
                <a:ext cx="1852461" cy="4139853"/>
              </a:xfrm>
              <a:custGeom>
                <a:avLst/>
                <a:gdLst>
                  <a:gd name="connsiteX0" fmla="*/ 641758 w 1852461"/>
                  <a:gd name="connsiteY0" fmla="*/ 214544 h 4139853"/>
                  <a:gd name="connsiteX1" fmla="*/ 647818 w 1852461"/>
                  <a:gd name="connsiteY1" fmla="*/ 165352 h 4139853"/>
                  <a:gd name="connsiteX2" fmla="*/ 666064 w 1852461"/>
                  <a:gd name="connsiteY2" fmla="*/ 9441 h 4139853"/>
                  <a:gd name="connsiteX3" fmla="*/ 672027 w 1852461"/>
                  <a:gd name="connsiteY3" fmla="*/ 8889 h 4139853"/>
                  <a:gd name="connsiteX4" fmla="*/ 930424 w 1852461"/>
                  <a:gd name="connsiteY4" fmla="*/ 0 h 4139853"/>
                  <a:gd name="connsiteX5" fmla="*/ 1064212 w 1852461"/>
                  <a:gd name="connsiteY5" fmla="*/ 2298 h 4139853"/>
                  <a:gd name="connsiteX6" fmla="*/ 1185968 w 1852461"/>
                  <a:gd name="connsiteY6" fmla="*/ 8739 h 4139853"/>
                  <a:gd name="connsiteX7" fmla="*/ 1204296 w 1852461"/>
                  <a:gd name="connsiteY7" fmla="*/ 165353 h 4139853"/>
                  <a:gd name="connsiteX8" fmla="*/ 1210455 w 1852461"/>
                  <a:gd name="connsiteY8" fmla="*/ 215342 h 4139853"/>
                  <a:gd name="connsiteX9" fmla="*/ 1188822 w 1852461"/>
                  <a:gd name="connsiteY9" fmla="*/ 217343 h 4139853"/>
                  <a:gd name="connsiteX10" fmla="*/ 930424 w 1852461"/>
                  <a:gd name="connsiteY10" fmla="*/ 226232 h 4139853"/>
                  <a:gd name="connsiteX11" fmla="*/ 672027 w 1852461"/>
                  <a:gd name="connsiteY11" fmla="*/ 217343 h 4139853"/>
                  <a:gd name="connsiteX12" fmla="*/ 509383 w 1852461"/>
                  <a:gd name="connsiteY12" fmla="*/ 1229989 h 4139853"/>
                  <a:gd name="connsiteX13" fmla="*/ 543094 w 1852461"/>
                  <a:gd name="connsiteY13" fmla="*/ 983444 h 4139853"/>
                  <a:gd name="connsiteX14" fmla="*/ 604273 w 1852461"/>
                  <a:gd name="connsiteY14" fmla="*/ 977785 h 4139853"/>
                  <a:gd name="connsiteX15" fmla="*/ 927780 w 1852461"/>
                  <a:gd name="connsiteY15" fmla="*/ 966656 h 4139853"/>
                  <a:gd name="connsiteX16" fmla="*/ 1251288 w 1852461"/>
                  <a:gd name="connsiteY16" fmla="*/ 977785 h 4139853"/>
                  <a:gd name="connsiteX17" fmla="*/ 1308977 w 1852461"/>
                  <a:gd name="connsiteY17" fmla="*/ 983121 h 4139853"/>
                  <a:gd name="connsiteX18" fmla="*/ 1342775 w 1852461"/>
                  <a:gd name="connsiteY18" fmla="*/ 1230304 h 4139853"/>
                  <a:gd name="connsiteX19" fmla="*/ 1251288 w 1852461"/>
                  <a:gd name="connsiteY19" fmla="*/ 1238765 h 4139853"/>
                  <a:gd name="connsiteX20" fmla="*/ 927780 w 1852461"/>
                  <a:gd name="connsiteY20" fmla="*/ 1249894 h 4139853"/>
                  <a:gd name="connsiteX21" fmla="*/ 604273 w 1852461"/>
                  <a:gd name="connsiteY21" fmla="*/ 1238765 h 4139853"/>
                  <a:gd name="connsiteX22" fmla="*/ 309744 w 1852461"/>
                  <a:gd name="connsiteY22" fmla="*/ 2511600 h 4139853"/>
                  <a:gd name="connsiteX23" fmla="*/ 364288 w 1852461"/>
                  <a:gd name="connsiteY23" fmla="*/ 2189288 h 4139853"/>
                  <a:gd name="connsiteX24" fmla="*/ 491173 w 1852461"/>
                  <a:gd name="connsiteY24" fmla="*/ 2177553 h 4139853"/>
                  <a:gd name="connsiteX25" fmla="*/ 926056 w 1852461"/>
                  <a:gd name="connsiteY25" fmla="*/ 2162592 h 4139853"/>
                  <a:gd name="connsiteX26" fmla="*/ 1360939 w 1852461"/>
                  <a:gd name="connsiteY26" fmla="*/ 2177553 h 4139853"/>
                  <a:gd name="connsiteX27" fmla="*/ 1487827 w 1852461"/>
                  <a:gd name="connsiteY27" fmla="*/ 2189288 h 4139853"/>
                  <a:gd name="connsiteX28" fmla="*/ 1542370 w 1852461"/>
                  <a:gd name="connsiteY28" fmla="*/ 2511600 h 4139853"/>
                  <a:gd name="connsiteX29" fmla="*/ 1360939 w 1852461"/>
                  <a:gd name="connsiteY29" fmla="*/ 2528380 h 4139853"/>
                  <a:gd name="connsiteX30" fmla="*/ 926056 w 1852461"/>
                  <a:gd name="connsiteY30" fmla="*/ 2543340 h 4139853"/>
                  <a:gd name="connsiteX31" fmla="*/ 491173 w 1852461"/>
                  <a:gd name="connsiteY31" fmla="*/ 2528380 h 4139853"/>
                  <a:gd name="connsiteX32" fmla="*/ 0 w 1852461"/>
                  <a:gd name="connsiteY32" fmla="*/ 4082494 h 4139853"/>
                  <a:gd name="connsiteX33" fmla="*/ 85092 w 1852461"/>
                  <a:gd name="connsiteY33" fmla="*/ 3706214 h 4139853"/>
                  <a:gd name="connsiteX34" fmla="*/ 88708 w 1852461"/>
                  <a:gd name="connsiteY34" fmla="*/ 3688628 h 4139853"/>
                  <a:gd name="connsiteX35" fmla="*/ 116143 w 1852461"/>
                  <a:gd name="connsiteY35" fmla="*/ 3685132 h 4139853"/>
                  <a:gd name="connsiteX36" fmla="*/ 931819 w 1852461"/>
                  <a:gd name="connsiteY36" fmla="*/ 3642677 h 4139853"/>
                  <a:gd name="connsiteX37" fmla="*/ 1747495 w 1852461"/>
                  <a:gd name="connsiteY37" fmla="*/ 3685132 h 4139853"/>
                  <a:gd name="connsiteX38" fmla="*/ 1763097 w 1852461"/>
                  <a:gd name="connsiteY38" fmla="*/ 3687120 h 4139853"/>
                  <a:gd name="connsiteX39" fmla="*/ 1767023 w 1852461"/>
                  <a:gd name="connsiteY39" fmla="*/ 3706215 h 4139853"/>
                  <a:gd name="connsiteX40" fmla="*/ 1852461 w 1852461"/>
                  <a:gd name="connsiteY40" fmla="*/ 4084023 h 4139853"/>
                  <a:gd name="connsiteX41" fmla="*/ 1747495 w 1852461"/>
                  <a:gd name="connsiteY41" fmla="*/ 4097398 h 4139853"/>
                  <a:gd name="connsiteX42" fmla="*/ 931819 w 1852461"/>
                  <a:gd name="connsiteY42" fmla="*/ 4139853 h 4139853"/>
                  <a:gd name="connsiteX43" fmla="*/ 3833 w 1852461"/>
                  <a:gd name="connsiteY43" fmla="*/ 4083087 h 413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52461" h="4139853">
                    <a:moveTo>
                      <a:pt x="641758" y="214544"/>
                    </a:moveTo>
                    <a:lnTo>
                      <a:pt x="647818" y="165352"/>
                    </a:lnTo>
                    <a:lnTo>
                      <a:pt x="666064" y="9441"/>
                    </a:lnTo>
                    <a:lnTo>
                      <a:pt x="672027" y="8889"/>
                    </a:lnTo>
                    <a:cubicBezTo>
                      <a:pt x="751448" y="3166"/>
                      <a:pt x="838767" y="0"/>
                      <a:pt x="930424" y="0"/>
                    </a:cubicBezTo>
                    <a:cubicBezTo>
                      <a:pt x="976253" y="0"/>
                      <a:pt x="1020997" y="792"/>
                      <a:pt x="1064212" y="2298"/>
                    </a:cubicBezTo>
                    <a:lnTo>
                      <a:pt x="1185968" y="8739"/>
                    </a:lnTo>
                    <a:lnTo>
                      <a:pt x="1204296" y="165353"/>
                    </a:lnTo>
                    <a:lnTo>
                      <a:pt x="1210455" y="215342"/>
                    </a:lnTo>
                    <a:lnTo>
                      <a:pt x="1188822" y="217343"/>
                    </a:lnTo>
                    <a:cubicBezTo>
                      <a:pt x="1109401" y="223067"/>
                      <a:pt x="1022082" y="226232"/>
                      <a:pt x="930424" y="226232"/>
                    </a:cubicBezTo>
                    <a:cubicBezTo>
                      <a:pt x="838767" y="226232"/>
                      <a:pt x="751448" y="223067"/>
                      <a:pt x="672027" y="217343"/>
                    </a:cubicBezTo>
                    <a:close/>
                    <a:moveTo>
                      <a:pt x="509383" y="1229989"/>
                    </a:moveTo>
                    <a:lnTo>
                      <a:pt x="543094" y="983444"/>
                    </a:lnTo>
                    <a:lnTo>
                      <a:pt x="604273" y="977785"/>
                    </a:lnTo>
                    <a:cubicBezTo>
                      <a:pt x="703706" y="970619"/>
                      <a:pt x="813027" y="966656"/>
                      <a:pt x="927780" y="966656"/>
                    </a:cubicBezTo>
                    <a:cubicBezTo>
                      <a:pt x="1042533" y="966656"/>
                      <a:pt x="1151854" y="970619"/>
                      <a:pt x="1251288" y="977785"/>
                    </a:cubicBezTo>
                    <a:lnTo>
                      <a:pt x="1308977" y="983121"/>
                    </a:lnTo>
                    <a:lnTo>
                      <a:pt x="1342775" y="1230304"/>
                    </a:lnTo>
                    <a:lnTo>
                      <a:pt x="1251288" y="1238765"/>
                    </a:lnTo>
                    <a:cubicBezTo>
                      <a:pt x="1151854" y="1245931"/>
                      <a:pt x="1042533" y="1249894"/>
                      <a:pt x="927780" y="1249894"/>
                    </a:cubicBezTo>
                    <a:cubicBezTo>
                      <a:pt x="813027" y="1249894"/>
                      <a:pt x="703706" y="1245931"/>
                      <a:pt x="604273" y="1238765"/>
                    </a:cubicBezTo>
                    <a:close/>
                    <a:moveTo>
                      <a:pt x="309744" y="2511600"/>
                    </a:moveTo>
                    <a:lnTo>
                      <a:pt x="364288" y="2189288"/>
                    </a:lnTo>
                    <a:lnTo>
                      <a:pt x="491173" y="2177553"/>
                    </a:lnTo>
                    <a:cubicBezTo>
                      <a:pt x="624838" y="2167919"/>
                      <a:pt x="771796" y="2162592"/>
                      <a:pt x="926056" y="2162592"/>
                    </a:cubicBezTo>
                    <a:cubicBezTo>
                      <a:pt x="1080316" y="2162592"/>
                      <a:pt x="1227274" y="2167919"/>
                      <a:pt x="1360939" y="2177553"/>
                    </a:cubicBezTo>
                    <a:lnTo>
                      <a:pt x="1487827" y="2189288"/>
                    </a:lnTo>
                    <a:lnTo>
                      <a:pt x="1542370" y="2511600"/>
                    </a:lnTo>
                    <a:lnTo>
                      <a:pt x="1360939" y="2528380"/>
                    </a:lnTo>
                    <a:cubicBezTo>
                      <a:pt x="1227274" y="2538013"/>
                      <a:pt x="1080316" y="2543340"/>
                      <a:pt x="926056" y="2543340"/>
                    </a:cubicBezTo>
                    <a:cubicBezTo>
                      <a:pt x="771796" y="2543340"/>
                      <a:pt x="624838" y="2538013"/>
                      <a:pt x="491173" y="2528380"/>
                    </a:cubicBezTo>
                    <a:close/>
                    <a:moveTo>
                      <a:pt x="0" y="4082494"/>
                    </a:moveTo>
                    <a:lnTo>
                      <a:pt x="85092" y="3706214"/>
                    </a:lnTo>
                    <a:lnTo>
                      <a:pt x="88708" y="3688628"/>
                    </a:lnTo>
                    <a:lnTo>
                      <a:pt x="116143" y="3685132"/>
                    </a:lnTo>
                    <a:cubicBezTo>
                      <a:pt x="348983" y="3658328"/>
                      <a:pt x="629674" y="3642677"/>
                      <a:pt x="931819" y="3642677"/>
                    </a:cubicBezTo>
                    <a:cubicBezTo>
                      <a:pt x="1233963" y="3642677"/>
                      <a:pt x="1514655" y="3658328"/>
                      <a:pt x="1747495" y="3685132"/>
                    </a:cubicBezTo>
                    <a:lnTo>
                      <a:pt x="1763097" y="3687120"/>
                    </a:lnTo>
                    <a:lnTo>
                      <a:pt x="1767023" y="3706215"/>
                    </a:lnTo>
                    <a:lnTo>
                      <a:pt x="1852461" y="4084023"/>
                    </a:lnTo>
                    <a:lnTo>
                      <a:pt x="1747495" y="4097398"/>
                    </a:lnTo>
                    <a:cubicBezTo>
                      <a:pt x="1514655" y="4124202"/>
                      <a:pt x="1233963" y="4139853"/>
                      <a:pt x="931819" y="4139853"/>
                    </a:cubicBezTo>
                    <a:cubicBezTo>
                      <a:pt x="579317" y="4139853"/>
                      <a:pt x="256015" y="4118550"/>
                      <a:pt x="3833" y="4083087"/>
                    </a:cubicBezTo>
                    <a:close/>
                  </a:path>
                </a:pathLst>
              </a:cu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B6A653C-C3EB-4572-BD25-E350645E4E2B}"/>
                  </a:ext>
                </a:extLst>
              </p:cNvPr>
              <p:cNvSpPr txBox="1"/>
              <p:nvPr/>
            </p:nvSpPr>
            <p:spPr>
              <a:xfrm>
                <a:off x="3383421" y="1512678"/>
                <a:ext cx="3044242" cy="66172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Adequately Registered RCTs</a:t>
                </a:r>
              </a:p>
              <a:p>
                <a:r>
                  <a:rPr lang="en-US" sz="900" dirty="0">
                    <a:latin typeface="Arial" panose="020B0604020202020204" pitchFamily="34" charset="0"/>
                    <a:cs typeface="Arial" panose="020B0604020202020204" pitchFamily="34" charset="0"/>
                  </a:rPr>
                  <a:t>147 Adequately registered RCTs in cardiology, gastroenterology, and rheumatology</a:t>
                </a:r>
              </a:p>
            </p:txBody>
          </p:sp>
          <p:sp>
            <p:nvSpPr>
              <p:cNvPr id="26" name="TextBox 25">
                <a:extLst>
                  <a:ext uri="{FF2B5EF4-FFF2-40B4-BE49-F238E27FC236}">
                    <a16:creationId xmlns:a16="http://schemas.microsoft.com/office/drawing/2014/main" id="{9D849F4C-6A5B-41D8-85A4-D13C5D6B6DB5}"/>
                  </a:ext>
                </a:extLst>
              </p:cNvPr>
              <p:cNvSpPr txBox="1"/>
              <p:nvPr/>
            </p:nvSpPr>
            <p:spPr>
              <a:xfrm>
                <a:off x="5960857" y="1924966"/>
                <a:ext cx="2475786" cy="66172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Influence on Outcome</a:t>
                </a:r>
              </a:p>
              <a:p>
                <a:r>
                  <a:rPr lang="en-US" sz="900" dirty="0">
                    <a:latin typeface="Arial" panose="020B0604020202020204" pitchFamily="34" charset="0"/>
                    <a:cs typeface="Arial" panose="020B0604020202020204" pitchFamily="34" charset="0"/>
                  </a:rPr>
                  <a:t>Influence of the discrepancy could only be measured in 23 of 46 RCTs</a:t>
                </a:r>
              </a:p>
            </p:txBody>
          </p:sp>
          <p:sp>
            <p:nvSpPr>
              <p:cNvPr id="27" name="TextBox 26">
                <a:extLst>
                  <a:ext uri="{FF2B5EF4-FFF2-40B4-BE49-F238E27FC236}">
                    <a16:creationId xmlns:a16="http://schemas.microsoft.com/office/drawing/2014/main" id="{5E09E15B-468D-441A-96B6-48DC1E0B1FF3}"/>
                  </a:ext>
                </a:extLst>
              </p:cNvPr>
              <p:cNvSpPr txBox="1"/>
              <p:nvPr/>
            </p:nvSpPr>
            <p:spPr>
              <a:xfrm>
                <a:off x="4622927" y="4093897"/>
                <a:ext cx="2549883" cy="81560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Change in Starting and Ending Endpoints</a:t>
                </a:r>
              </a:p>
              <a:p>
                <a:r>
                  <a:rPr lang="en-US" sz="900" dirty="0">
                    <a:latin typeface="Arial" panose="020B0604020202020204" pitchFamily="34" charset="0"/>
                    <a:cs typeface="Arial" panose="020B0604020202020204" pitchFamily="34" charset="0"/>
                  </a:rPr>
                  <a:t>46 RCTs had discrepancies between registered vs. published primary endpoints</a:t>
                </a:r>
              </a:p>
            </p:txBody>
          </p:sp>
          <p:sp>
            <p:nvSpPr>
              <p:cNvPr id="28" name="Oval 27">
                <a:extLst>
                  <a:ext uri="{FF2B5EF4-FFF2-40B4-BE49-F238E27FC236}">
                    <a16:creationId xmlns:a16="http://schemas.microsoft.com/office/drawing/2014/main" id="{A9406060-F5A7-4196-BD7C-51F25E005DD4}"/>
                  </a:ext>
                </a:extLst>
              </p:cNvPr>
              <p:cNvSpPr/>
              <p:nvPr/>
            </p:nvSpPr>
            <p:spPr>
              <a:xfrm>
                <a:off x="4603554" y="4315622"/>
                <a:ext cx="66368" cy="66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8E583A-281E-46B1-A601-FA50E16E2D88}"/>
                  </a:ext>
                </a:extLst>
              </p:cNvPr>
              <p:cNvSpPr/>
              <p:nvPr/>
            </p:nvSpPr>
            <p:spPr>
              <a:xfrm>
                <a:off x="3348524" y="1646666"/>
                <a:ext cx="66368" cy="6636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3E1DEC1-7FBC-41C8-9556-D8F40901F2F4}"/>
                  </a:ext>
                </a:extLst>
              </p:cNvPr>
              <p:cNvSpPr/>
              <p:nvPr/>
            </p:nvSpPr>
            <p:spPr>
              <a:xfrm>
                <a:off x="5960858" y="2109377"/>
                <a:ext cx="66368" cy="663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73BA02E-4AC9-4235-BD30-87F45BCB3BA7}"/>
                  </a:ext>
                </a:extLst>
              </p:cNvPr>
              <p:cNvSpPr/>
              <p:nvPr/>
            </p:nvSpPr>
            <p:spPr>
              <a:xfrm>
                <a:off x="6747249" y="3903028"/>
                <a:ext cx="66368" cy="66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9FF08477-2D34-4257-B6A2-5CA7A55E8C7B}"/>
                </a:ext>
              </a:extLst>
            </p:cNvPr>
            <p:cNvSpPr txBox="1"/>
            <p:nvPr/>
          </p:nvSpPr>
          <p:spPr>
            <a:xfrm>
              <a:off x="6786899" y="3770827"/>
              <a:ext cx="1075713" cy="1092607"/>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Statistical Significance</a:t>
              </a:r>
            </a:p>
            <a:p>
              <a:r>
                <a:rPr lang="en-US" sz="900" dirty="0">
                  <a:latin typeface="Arial" panose="020B0604020202020204" pitchFamily="34" charset="0"/>
                  <a:cs typeface="Arial" panose="020B0604020202020204" pitchFamily="34" charset="0"/>
                </a:rPr>
                <a:t>19 of 23 RCTs demonstrated statistically significant results</a:t>
              </a:r>
            </a:p>
          </p:txBody>
        </p:sp>
      </p:grpSp>
      <p:sp>
        <p:nvSpPr>
          <p:cNvPr id="40" name="TextBox 39">
            <a:extLst>
              <a:ext uri="{FF2B5EF4-FFF2-40B4-BE49-F238E27FC236}">
                <a16:creationId xmlns:a16="http://schemas.microsoft.com/office/drawing/2014/main" id="{04E63A91-EB54-4A1C-B4F1-0FE7846C7A55}"/>
              </a:ext>
            </a:extLst>
          </p:cNvPr>
          <p:cNvSpPr txBox="1"/>
          <p:nvPr/>
        </p:nvSpPr>
        <p:spPr>
          <a:xfrm>
            <a:off x="687562" y="4733092"/>
            <a:ext cx="8217586" cy="223864"/>
          </a:xfrm>
          <a:prstGeom prst="rect">
            <a:avLst/>
          </a:prstGeom>
          <a:noFill/>
        </p:spPr>
        <p:txBody>
          <a:bodyPr wrap="square" rtlCol="0">
            <a:spAutoFit/>
          </a:bodyPr>
          <a:lstStyle/>
          <a:p>
            <a:r>
              <a:rPr lang="en-US" sz="800" i="1" dirty="0">
                <a:solidFill>
                  <a:schemeClr val="accent5"/>
                </a:solidFill>
              </a:rPr>
              <a:t>Source: Mathieu S, </a:t>
            </a:r>
            <a:r>
              <a:rPr lang="en-US" sz="800" i="1" dirty="0" err="1">
                <a:solidFill>
                  <a:schemeClr val="accent5"/>
                </a:solidFill>
              </a:rPr>
              <a:t>Boutron</a:t>
            </a:r>
            <a:r>
              <a:rPr lang="en-US" sz="800" i="1" dirty="0">
                <a:solidFill>
                  <a:schemeClr val="accent5"/>
                </a:solidFill>
              </a:rPr>
              <a:t> I, Moher D, Altman DG, </a:t>
            </a:r>
            <a:r>
              <a:rPr lang="en-US" sz="800" i="1" dirty="0" err="1">
                <a:solidFill>
                  <a:schemeClr val="accent5"/>
                </a:solidFill>
              </a:rPr>
              <a:t>Ravaud</a:t>
            </a:r>
            <a:r>
              <a:rPr lang="en-US" sz="800" i="1" dirty="0">
                <a:solidFill>
                  <a:schemeClr val="accent5"/>
                </a:solidFill>
              </a:rPr>
              <a:t> P. Comparison of registered and published primary outcomes in randomized controlled trials. JAMA 2009;302:977e84.</a:t>
            </a:r>
          </a:p>
        </p:txBody>
      </p:sp>
      <p:sp>
        <p:nvSpPr>
          <p:cNvPr id="3" name="TextBox 2">
            <a:extLst>
              <a:ext uri="{FF2B5EF4-FFF2-40B4-BE49-F238E27FC236}">
                <a16:creationId xmlns:a16="http://schemas.microsoft.com/office/drawing/2014/main" id="{345D97A0-AFD4-10D4-4322-5F3BBD4A45B4}"/>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3520235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C5553F9-A9E5-4247-A2D8-4417D15F01B8}"/>
              </a:ext>
            </a:extLst>
          </p:cNvPr>
          <p:cNvSpPr>
            <a:spLocks noGrp="1"/>
          </p:cNvSpPr>
          <p:nvPr>
            <p:ph sz="quarter" idx="15"/>
          </p:nvPr>
        </p:nvSpPr>
        <p:spPr>
          <a:xfrm>
            <a:off x="687015" y="1331824"/>
            <a:ext cx="7504485" cy="3005870"/>
          </a:xfrm>
        </p:spPr>
        <p:txBody>
          <a:bodyPr>
            <a:noAutofit/>
          </a:bodyPr>
          <a:lstStyle/>
          <a:p>
            <a:r>
              <a:rPr lang="en-US" b="0" dirty="0"/>
              <a:t>One study found </a:t>
            </a:r>
            <a:r>
              <a:rPr lang="en-US" b="0" u="sng" dirty="0"/>
              <a:t>&gt;</a:t>
            </a:r>
            <a:r>
              <a:rPr lang="en-US" b="0" dirty="0"/>
              <a:t>1 efficacy outcome that was not reported in 33% of RCTs in PubMed in 2000</a:t>
            </a:r>
          </a:p>
          <a:p>
            <a:r>
              <a:rPr lang="en-US" b="0" dirty="0"/>
              <a:t>Fully or partially reported outcomes are 2x as likely to have statistically significant efficacy results vs. unreported outcomes</a:t>
            </a:r>
          </a:p>
        </p:txBody>
      </p:sp>
      <p:sp>
        <p:nvSpPr>
          <p:cNvPr id="4" name="Title 3">
            <a:extLst>
              <a:ext uri="{FF2B5EF4-FFF2-40B4-BE49-F238E27FC236}">
                <a16:creationId xmlns:a16="http://schemas.microsoft.com/office/drawing/2014/main" id="{899D0BE9-37E4-6949-BC6C-4FE0226CF39A}"/>
              </a:ext>
            </a:extLst>
          </p:cNvPr>
          <p:cNvSpPr>
            <a:spLocks noGrp="1"/>
          </p:cNvSpPr>
          <p:nvPr>
            <p:ph type="title"/>
          </p:nvPr>
        </p:nvSpPr>
        <p:spPr/>
        <p:txBody>
          <a:bodyPr>
            <a:noAutofit/>
          </a:bodyPr>
          <a:lstStyle/>
          <a:p>
            <a:r>
              <a:rPr lang="en-US" sz="3200" dirty="0"/>
              <a:t>Bias from Unreported Outcomes</a:t>
            </a:r>
          </a:p>
        </p:txBody>
      </p:sp>
      <p:sp>
        <p:nvSpPr>
          <p:cNvPr id="7" name="TextBox 6">
            <a:extLst>
              <a:ext uri="{FF2B5EF4-FFF2-40B4-BE49-F238E27FC236}">
                <a16:creationId xmlns:a16="http://schemas.microsoft.com/office/drawing/2014/main" id="{0358A92C-398E-442E-86F6-C5B02CC42FEB}"/>
              </a:ext>
            </a:extLst>
          </p:cNvPr>
          <p:cNvSpPr txBox="1"/>
          <p:nvPr/>
        </p:nvSpPr>
        <p:spPr>
          <a:xfrm>
            <a:off x="687562" y="4733092"/>
            <a:ext cx="8217586" cy="215444"/>
          </a:xfrm>
          <a:prstGeom prst="rect">
            <a:avLst/>
          </a:prstGeom>
          <a:noFill/>
        </p:spPr>
        <p:txBody>
          <a:bodyPr wrap="square" rtlCol="0">
            <a:spAutoFit/>
          </a:bodyPr>
          <a:lstStyle/>
          <a:p>
            <a:r>
              <a:rPr lang="en-US" sz="800" i="1" dirty="0">
                <a:solidFill>
                  <a:schemeClr val="accent5"/>
                </a:solidFill>
              </a:rPr>
              <a:t>Source: Chan AW, Altman DG. Identifying outcome reporting bias in randomized trials on PubMed: review of publications and survey of authors. BMJ 2005;330:753.</a:t>
            </a:r>
          </a:p>
        </p:txBody>
      </p:sp>
      <p:sp>
        <p:nvSpPr>
          <p:cNvPr id="2" name="TextBox 1">
            <a:extLst>
              <a:ext uri="{FF2B5EF4-FFF2-40B4-BE49-F238E27FC236}">
                <a16:creationId xmlns:a16="http://schemas.microsoft.com/office/drawing/2014/main" id="{426D0B8A-BEC4-D703-9453-E711381D8859}"/>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090090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E475-AB78-D648-92C2-F5204F9A24F9}"/>
              </a:ext>
            </a:extLst>
          </p:cNvPr>
          <p:cNvSpPr>
            <a:spLocks noGrp="1"/>
          </p:cNvSpPr>
          <p:nvPr>
            <p:ph type="title"/>
          </p:nvPr>
        </p:nvSpPr>
        <p:spPr/>
        <p:txBody>
          <a:bodyPr/>
          <a:lstStyle/>
          <a:p>
            <a:r>
              <a:rPr lang="en-US" sz="3200" dirty="0"/>
              <a:t>How to Detect Selective Reporting Bias</a:t>
            </a:r>
          </a:p>
        </p:txBody>
      </p:sp>
      <p:sp>
        <p:nvSpPr>
          <p:cNvPr id="3" name="Content Placeholder 2">
            <a:extLst>
              <a:ext uri="{FF2B5EF4-FFF2-40B4-BE49-F238E27FC236}">
                <a16:creationId xmlns:a16="http://schemas.microsoft.com/office/drawing/2014/main" id="{3E82A7F9-70AA-AB42-9E48-B7C171816AFF}"/>
              </a:ext>
            </a:extLst>
          </p:cNvPr>
          <p:cNvSpPr>
            <a:spLocks noGrp="1"/>
          </p:cNvSpPr>
          <p:nvPr>
            <p:ph sz="quarter" idx="15"/>
          </p:nvPr>
        </p:nvSpPr>
        <p:spPr>
          <a:xfrm>
            <a:off x="687561" y="1347780"/>
            <a:ext cx="6980063" cy="3229844"/>
          </a:xfrm>
        </p:spPr>
        <p:txBody>
          <a:bodyPr>
            <a:normAutofit/>
          </a:bodyPr>
          <a:lstStyle/>
          <a:p>
            <a:r>
              <a:rPr lang="en-US" b="0" dirty="0"/>
              <a:t>Study protocol from before the study started</a:t>
            </a:r>
          </a:p>
          <a:p>
            <a:r>
              <a:rPr lang="en-US" b="0" dirty="0"/>
              <a:t>Suspect reporting bias if: 1) the study does not include a key expected outcome or 2) composite outcomes are presented without individual component outcomes</a:t>
            </a:r>
          </a:p>
          <a:p>
            <a:r>
              <a:rPr lang="en-US" b="0" dirty="0"/>
              <a:t>Consider rating down a body of evidence if suspecting selective reporting bias</a:t>
            </a:r>
          </a:p>
        </p:txBody>
      </p:sp>
      <p:sp>
        <p:nvSpPr>
          <p:cNvPr id="4" name="TextBox 3">
            <a:extLst>
              <a:ext uri="{FF2B5EF4-FFF2-40B4-BE49-F238E27FC236}">
                <a16:creationId xmlns:a16="http://schemas.microsoft.com/office/drawing/2014/main" id="{E03ECA5E-F608-0B53-6F47-CED0D425B32B}"/>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101488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1559" y="713322"/>
            <a:ext cx="7824373" cy="542611"/>
          </a:xfrm>
        </p:spPr>
        <p:txBody>
          <a:bodyPr/>
          <a:lstStyle/>
          <a:p>
            <a:pPr algn="ctr"/>
            <a:r>
              <a:rPr lang="en-US"/>
              <a:t>Rating Quality of Evidence</a:t>
            </a:r>
          </a:p>
        </p:txBody>
      </p:sp>
      <p:pic>
        <p:nvPicPr>
          <p:cNvPr id="4" name="Picture 3">
            <a:extLst>
              <a:ext uri="{FF2B5EF4-FFF2-40B4-BE49-F238E27FC236}">
                <a16:creationId xmlns:a16="http://schemas.microsoft.com/office/drawing/2014/main" id="{C83E3F09-00C0-464E-AE69-FCFB31CEAFF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8173" y="1233717"/>
            <a:ext cx="8292367" cy="3487017"/>
          </a:xfrm>
          <a:prstGeom prst="rect">
            <a:avLst/>
          </a:prstGeom>
        </p:spPr>
      </p:pic>
      <p:sp>
        <p:nvSpPr>
          <p:cNvPr id="2" name="Title 2">
            <a:extLst>
              <a:ext uri="{FF2B5EF4-FFF2-40B4-BE49-F238E27FC236}">
                <a16:creationId xmlns:a16="http://schemas.microsoft.com/office/drawing/2014/main" id="{E78A50A4-405C-95D7-F92A-F17FECFC0D5F}"/>
              </a:ext>
            </a:extLst>
          </p:cNvPr>
          <p:cNvSpPr txBox="1">
            <a:spLocks/>
          </p:cNvSpPr>
          <p:nvPr/>
        </p:nvSpPr>
        <p:spPr>
          <a:xfrm>
            <a:off x="6160782" y="4850767"/>
            <a:ext cx="3265873" cy="376111"/>
          </a:xfrm>
          <a:prstGeom prst="rect">
            <a:avLst/>
          </a:prstGeom>
        </p:spPr>
        <p:txBody>
          <a:bodyPr vert="horz" lIns="0" tIns="0" rIns="0" bIns="0" rtlCol="0" anchor="t">
            <a:normAutofit/>
          </a:bodyPr>
          <a:lstStyle>
            <a:lvl1pPr algn="l" defTabSz="457200" rtl="0" eaLnBrk="1" latinLnBrk="0" hangingPunct="1">
              <a:spcBef>
                <a:spcPct val="0"/>
              </a:spcBef>
              <a:buNone/>
              <a:defRPr sz="3000" b="1" i="0" kern="1200" baseline="0">
                <a:solidFill>
                  <a:schemeClr val="tx2"/>
                </a:solidFill>
                <a:latin typeface="Arial"/>
                <a:ea typeface="+mj-ea"/>
                <a:cs typeface="Arial"/>
              </a:defRPr>
            </a:lvl1pPr>
          </a:lstStyle>
          <a:p>
            <a:pPr algn="ctr"/>
            <a:r>
              <a:rPr lang="en-US" sz="1000" b="0" i="1">
                <a:solidFill>
                  <a:schemeClr val="tx1">
                    <a:lumMod val="75000"/>
                    <a:lumOff val="25000"/>
                  </a:schemeClr>
                </a:solidFill>
              </a:rPr>
              <a:t>Source: Environment International 2016</a:t>
            </a:r>
          </a:p>
        </p:txBody>
      </p:sp>
      <p:sp>
        <p:nvSpPr>
          <p:cNvPr id="5" name="Right Arrow 4">
            <a:extLst>
              <a:ext uri="{FF2B5EF4-FFF2-40B4-BE49-F238E27FC236}">
                <a16:creationId xmlns:a16="http://schemas.microsoft.com/office/drawing/2014/main" id="{BEB47673-EC89-C820-ED24-FA6933CB11B7}"/>
              </a:ext>
            </a:extLst>
          </p:cNvPr>
          <p:cNvSpPr/>
          <p:nvPr/>
        </p:nvSpPr>
        <p:spPr>
          <a:xfrm>
            <a:off x="2647950" y="2762250"/>
            <a:ext cx="942975" cy="180975"/>
          </a:xfrm>
          <a:prstGeom prs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highlight>
                <a:srgbClr val="FFFF00"/>
              </a:highlight>
            </a:endParaRPr>
          </a:p>
        </p:txBody>
      </p:sp>
      <p:sp>
        <p:nvSpPr>
          <p:cNvPr id="6" name="Right Arrow 5">
            <a:extLst>
              <a:ext uri="{FF2B5EF4-FFF2-40B4-BE49-F238E27FC236}">
                <a16:creationId xmlns:a16="http://schemas.microsoft.com/office/drawing/2014/main" id="{5EFFFE83-F2D0-37C5-4971-2669DB22CA33}"/>
              </a:ext>
            </a:extLst>
          </p:cNvPr>
          <p:cNvSpPr/>
          <p:nvPr/>
        </p:nvSpPr>
        <p:spPr>
          <a:xfrm>
            <a:off x="2647950" y="3770067"/>
            <a:ext cx="942975" cy="180975"/>
          </a:xfrm>
          <a:prstGeom prs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196CFFF-3317-0A1A-6D61-E51AACF88950}"/>
              </a:ext>
            </a:extLst>
          </p:cNvPr>
          <p:cNvSpPr txBox="1"/>
          <p:nvPr/>
        </p:nvSpPr>
        <p:spPr>
          <a:xfrm>
            <a:off x="6692900" y="49607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686146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An Example of Table Assessing Bias</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94166" y="1405896"/>
            <a:ext cx="5972240" cy="3457040"/>
          </a:xfrm>
          <a:prstGeom prst="rect">
            <a:avLst/>
          </a:prstGeom>
        </p:spPr>
      </p:pic>
      <p:sp>
        <p:nvSpPr>
          <p:cNvPr id="6" name="TextBox 5"/>
          <p:cNvSpPr txBox="1"/>
          <p:nvPr/>
        </p:nvSpPr>
        <p:spPr>
          <a:xfrm>
            <a:off x="7498080" y="4206240"/>
            <a:ext cx="1484986" cy="400110"/>
          </a:xfrm>
          <a:prstGeom prst="rect">
            <a:avLst/>
          </a:prstGeom>
          <a:noFill/>
        </p:spPr>
        <p:txBody>
          <a:bodyPr wrap="square" rtlCol="0">
            <a:spAutoFit/>
          </a:bodyPr>
          <a:lstStyle/>
          <a:p>
            <a:r>
              <a:rPr lang="en-US" sz="1000" i="1" dirty="0"/>
              <a:t>Source: Cochran Reviews, Chapter 8</a:t>
            </a:r>
          </a:p>
        </p:txBody>
      </p:sp>
      <p:sp>
        <p:nvSpPr>
          <p:cNvPr id="2" name="TextBox 1">
            <a:extLst>
              <a:ext uri="{FF2B5EF4-FFF2-40B4-BE49-F238E27FC236}">
                <a16:creationId xmlns:a16="http://schemas.microsoft.com/office/drawing/2014/main" id="{AC297A78-87AE-5914-43D3-DE597C497ABF}"/>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4108526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88941" y="1932298"/>
            <a:ext cx="7824373" cy="542611"/>
          </a:xfrm>
        </p:spPr>
        <p:txBody>
          <a:bodyPr>
            <a:normAutofit/>
          </a:bodyPr>
          <a:lstStyle/>
          <a:p>
            <a:pPr algn="ctr"/>
            <a:r>
              <a:rPr lang="en-US" sz="3200" dirty="0"/>
              <a:t>PUBLICATION BIAS</a:t>
            </a:r>
          </a:p>
        </p:txBody>
      </p:sp>
      <p:sp>
        <p:nvSpPr>
          <p:cNvPr id="2" name="TextBox 1">
            <a:extLst>
              <a:ext uri="{FF2B5EF4-FFF2-40B4-BE49-F238E27FC236}">
                <a16:creationId xmlns:a16="http://schemas.microsoft.com/office/drawing/2014/main" id="{372C72DD-962F-820A-DAEE-A434DA86C284}"/>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960884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90F1D-93D0-8243-9CD3-6AF14EE8DE2D}"/>
              </a:ext>
            </a:extLst>
          </p:cNvPr>
          <p:cNvSpPr>
            <a:spLocks noGrp="1"/>
          </p:cNvSpPr>
          <p:nvPr>
            <p:ph sz="quarter" idx="11"/>
          </p:nvPr>
        </p:nvSpPr>
        <p:spPr/>
        <p:txBody>
          <a:bodyPr vert="horz" lIns="91440" tIns="45720" rIns="91440" bIns="45720" rtlCol="0" anchor="t">
            <a:normAutofit/>
          </a:bodyPr>
          <a:lstStyle/>
          <a:p>
            <a:endParaRPr lang="en-US" b="0"/>
          </a:p>
          <a:p>
            <a:pPr lvl="1"/>
            <a:endParaRPr lang="en-US" b="0"/>
          </a:p>
        </p:txBody>
      </p:sp>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sz="3200" dirty="0"/>
              <a:t>Defining Publication Bias</a:t>
            </a:r>
          </a:p>
        </p:txBody>
      </p:sp>
      <p:sp>
        <p:nvSpPr>
          <p:cNvPr id="5" name="Content Placeholder 1">
            <a:extLst>
              <a:ext uri="{FF2B5EF4-FFF2-40B4-BE49-F238E27FC236}">
                <a16:creationId xmlns:a16="http://schemas.microsoft.com/office/drawing/2014/main" id="{3F5C85C7-CE17-475B-95B2-F11C69FDCF86}"/>
              </a:ext>
            </a:extLst>
          </p:cNvPr>
          <p:cNvSpPr txBox="1">
            <a:spLocks/>
          </p:cNvSpPr>
          <p:nvPr/>
        </p:nvSpPr>
        <p:spPr>
          <a:xfrm>
            <a:off x="511600" y="1439567"/>
            <a:ext cx="7652347" cy="2313101"/>
          </a:xfrm>
          <a:prstGeom prst="rect">
            <a:avLst/>
          </a:prstGeom>
        </p:spPr>
        <p:txBody>
          <a:bodyPr vert="horz" lIns="91440" tIns="45720" rIns="91440" bIns="45720" rtlCol="0" anchor="t">
            <a:noAutofit/>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sz="1800" b="1" kern="1200" baseline="0">
                <a:solidFill>
                  <a:schemeClr val="tx1"/>
                </a:solidFill>
                <a:latin typeface="Arial"/>
                <a:ea typeface="+mn-ea"/>
                <a:cs typeface="Arial"/>
              </a:defRPr>
            </a:lvl1pPr>
            <a:lvl2pPr marL="742950" marR="0" indent="-2857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defRPr sz="1800" b="1" kern="1200">
                <a:solidFill>
                  <a:schemeClr val="tx1"/>
                </a:solidFill>
                <a:latin typeface="Arial"/>
                <a:ea typeface="+mn-ea"/>
                <a:cs typeface="Arial"/>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1800" b="1" kern="1200" baseline="0">
                <a:solidFill>
                  <a:schemeClr val="tx1"/>
                </a:solidFill>
                <a:latin typeface="Arial"/>
                <a:ea typeface="+mn-ea"/>
                <a:cs typeface="Arial"/>
              </a:defRPr>
            </a:lvl3pPr>
            <a:lvl4pPr marL="0" indent="-228600" algn="l" defTabSz="457200" rtl="0" eaLnBrk="1" latinLnBrk="0" hangingPunct="1">
              <a:spcBef>
                <a:spcPct val="20000"/>
              </a:spcBef>
              <a:buFont typeface="Arial"/>
              <a:buChar char="–"/>
              <a:defRPr sz="1500" kern="1200">
                <a:solidFill>
                  <a:srgbClr val="7F7F7F"/>
                </a:solidFill>
                <a:latin typeface="Arial"/>
                <a:ea typeface="+mn-ea"/>
                <a:cs typeface="Arial"/>
              </a:defRPr>
            </a:lvl4pPr>
            <a:lvl5pPr marL="457200" indent="-228600" algn="l" defTabSz="457200" rtl="0" eaLnBrk="1" latinLnBrk="0" hangingPunct="1">
              <a:spcBef>
                <a:spcPct val="20000"/>
              </a:spcBef>
              <a:buFont typeface="Arial"/>
              <a:buChar char="»"/>
              <a:defRPr sz="1500" kern="1200">
                <a:solidFill>
                  <a:srgbClr val="7F7F7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0" u="sng" dirty="0"/>
              <a:t>Selective reporting bias</a:t>
            </a:r>
            <a:r>
              <a:rPr lang="en-US" sz="2400" b="0" dirty="0"/>
              <a:t> = study published, but negative outcomes not reported</a:t>
            </a:r>
          </a:p>
          <a:p>
            <a:r>
              <a:rPr lang="en-US" sz="2400" b="0" u="sng" dirty="0"/>
              <a:t>Publication bias</a:t>
            </a:r>
            <a:r>
              <a:rPr lang="en-US" sz="2400" b="0" dirty="0"/>
              <a:t> = study not published at all because of negative outcomes</a:t>
            </a:r>
          </a:p>
          <a:p>
            <a:r>
              <a:rPr lang="en-US" sz="2400" b="0" dirty="0"/>
              <a:t>Systematic reviews when only a few studies are available can overestimate effects, because positive studies more likely to be published initially</a:t>
            </a:r>
          </a:p>
        </p:txBody>
      </p:sp>
      <p:sp>
        <p:nvSpPr>
          <p:cNvPr id="4" name="TextBox 3">
            <a:extLst>
              <a:ext uri="{FF2B5EF4-FFF2-40B4-BE49-F238E27FC236}">
                <a16:creationId xmlns:a16="http://schemas.microsoft.com/office/drawing/2014/main" id="{F977C2AA-217D-82C1-4747-34E04DB89FA3}"/>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3334980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a:xfrm>
            <a:off x="687563" y="908228"/>
            <a:ext cx="3516058" cy="623685"/>
          </a:xfrm>
        </p:spPr>
        <p:txBody>
          <a:bodyPr/>
          <a:lstStyle/>
          <a:p>
            <a:r>
              <a:rPr lang="en-US" sz="3200" u="sng" dirty="0"/>
              <a:t>Positive Findings</a:t>
            </a:r>
          </a:p>
        </p:txBody>
      </p:sp>
      <p:sp>
        <p:nvSpPr>
          <p:cNvPr id="2" name="Content Placeholder 1">
            <a:extLst>
              <a:ext uri="{FF2B5EF4-FFF2-40B4-BE49-F238E27FC236}">
                <a16:creationId xmlns:a16="http://schemas.microsoft.com/office/drawing/2014/main" id="{00090F1D-93D0-8243-9CD3-6AF14EE8DE2D}"/>
              </a:ext>
            </a:extLst>
          </p:cNvPr>
          <p:cNvSpPr>
            <a:spLocks noGrp="1"/>
          </p:cNvSpPr>
          <p:nvPr>
            <p:ph sz="quarter" idx="15"/>
          </p:nvPr>
        </p:nvSpPr>
        <p:spPr>
          <a:xfrm>
            <a:off x="355002" y="1685059"/>
            <a:ext cx="3939620" cy="3229844"/>
          </a:xfrm>
        </p:spPr>
        <p:txBody>
          <a:bodyPr vert="horz" lIns="91440" tIns="45720" rIns="91440" bIns="45720" rtlCol="0" anchor="t">
            <a:normAutofit/>
          </a:bodyPr>
          <a:lstStyle/>
          <a:p>
            <a:r>
              <a:rPr lang="en-US" b="0" dirty="0">
                <a:latin typeface="Arial"/>
                <a:cs typeface="Arial"/>
              </a:rPr>
              <a:t>~73% published</a:t>
            </a:r>
            <a:endParaRPr lang="en-US" altLang="en-US" b="0" dirty="0">
              <a:latin typeface="Arial"/>
              <a:cs typeface="Arial"/>
            </a:endParaRPr>
          </a:p>
          <a:p>
            <a:r>
              <a:rPr lang="en-US" altLang="en-US" b="0" dirty="0">
                <a:latin typeface="Arial"/>
                <a:cs typeface="Arial"/>
              </a:rPr>
              <a:t>~Published within 4-5 </a:t>
            </a:r>
            <a:r>
              <a:rPr lang="en-US" altLang="en-US" b="0" dirty="0" err="1">
                <a:latin typeface="Arial"/>
                <a:cs typeface="Arial"/>
              </a:rPr>
              <a:t>yrs</a:t>
            </a:r>
            <a:endParaRPr lang="en-US" altLang="en-US" b="0" dirty="0"/>
          </a:p>
        </p:txBody>
      </p:sp>
      <p:sp>
        <p:nvSpPr>
          <p:cNvPr id="4" name="Content Placeholder 3">
            <a:extLst>
              <a:ext uri="{FF2B5EF4-FFF2-40B4-BE49-F238E27FC236}">
                <a16:creationId xmlns:a16="http://schemas.microsoft.com/office/drawing/2014/main" id="{995A2AF6-A5E4-4B1C-A784-F075A3CB8286}"/>
              </a:ext>
            </a:extLst>
          </p:cNvPr>
          <p:cNvSpPr>
            <a:spLocks noGrp="1"/>
          </p:cNvSpPr>
          <p:nvPr>
            <p:ph sz="quarter" idx="16"/>
          </p:nvPr>
        </p:nvSpPr>
        <p:spPr>
          <a:xfrm>
            <a:off x="4634700" y="1685059"/>
            <a:ext cx="4154298" cy="2397427"/>
          </a:xfrm>
        </p:spPr>
        <p:txBody>
          <a:bodyPr vert="horz" lIns="91440" tIns="45720" rIns="91440" bIns="45720" rtlCol="0" anchor="t">
            <a:noAutofit/>
          </a:bodyPr>
          <a:lstStyle/>
          <a:p>
            <a:r>
              <a:rPr lang="en-US" b="0" dirty="0">
                <a:latin typeface="Arial"/>
                <a:cs typeface="Arial"/>
              </a:rPr>
              <a:t>~41% published</a:t>
            </a:r>
            <a:endParaRPr lang="en-US" u="sng" dirty="0">
              <a:latin typeface="Arial"/>
              <a:cs typeface="Arial"/>
            </a:endParaRPr>
          </a:p>
          <a:p>
            <a:r>
              <a:rPr lang="en-US" b="0" dirty="0">
                <a:latin typeface="Arial"/>
                <a:cs typeface="Arial"/>
              </a:rPr>
              <a:t>~Published within 6-8 </a:t>
            </a:r>
            <a:r>
              <a:rPr lang="en-US" b="0" dirty="0" err="1">
                <a:latin typeface="Arial"/>
                <a:cs typeface="Arial"/>
              </a:rPr>
              <a:t>yrs</a:t>
            </a:r>
            <a:endParaRPr lang="en-US" dirty="0"/>
          </a:p>
          <a:p>
            <a:pPr marL="457200" lvl="1" indent="0">
              <a:buNone/>
            </a:pPr>
            <a:endParaRPr lang="en-US" sz="2400" b="0" dirty="0"/>
          </a:p>
          <a:p>
            <a:pPr marL="0" indent="0">
              <a:buNone/>
            </a:pPr>
            <a:endParaRPr lang="en-US" b="0" dirty="0"/>
          </a:p>
        </p:txBody>
      </p:sp>
      <p:sp>
        <p:nvSpPr>
          <p:cNvPr id="5" name="Title 2">
            <a:extLst>
              <a:ext uri="{FF2B5EF4-FFF2-40B4-BE49-F238E27FC236}">
                <a16:creationId xmlns:a16="http://schemas.microsoft.com/office/drawing/2014/main" id="{F699234D-EE91-35C7-9E96-62413A12A33D}"/>
              </a:ext>
            </a:extLst>
          </p:cNvPr>
          <p:cNvSpPr txBox="1">
            <a:spLocks/>
          </p:cNvSpPr>
          <p:nvPr/>
        </p:nvSpPr>
        <p:spPr>
          <a:xfrm>
            <a:off x="4691184" y="910020"/>
            <a:ext cx="3516058" cy="623685"/>
          </a:xfrm>
          <a:prstGeom prst="rect">
            <a:avLst/>
          </a:prstGeom>
        </p:spPr>
        <p:txBody>
          <a:bodyPr vert="horz" lIns="0" tIns="0" rIns="0" bIns="0" rtlCol="0" anchor="t">
            <a:noAutofit/>
          </a:bodyPr>
          <a:lstStyle>
            <a:lvl1pPr algn="l" defTabSz="457200" rtl="0" eaLnBrk="1" latinLnBrk="0" hangingPunct="1">
              <a:spcBef>
                <a:spcPct val="0"/>
              </a:spcBef>
              <a:buNone/>
              <a:defRPr sz="3000" b="1" i="0" kern="1200" baseline="0">
                <a:solidFill>
                  <a:schemeClr val="tx2"/>
                </a:solidFill>
                <a:latin typeface="Arial"/>
                <a:ea typeface="+mj-ea"/>
                <a:cs typeface="Arial"/>
              </a:defRPr>
            </a:lvl1pPr>
          </a:lstStyle>
          <a:p>
            <a:r>
              <a:rPr lang="en-US" sz="3200" u="sng" dirty="0"/>
              <a:t>Negative Findings</a:t>
            </a:r>
          </a:p>
        </p:txBody>
      </p:sp>
      <p:sp>
        <p:nvSpPr>
          <p:cNvPr id="6" name="TextBox 5">
            <a:extLst>
              <a:ext uri="{FF2B5EF4-FFF2-40B4-BE49-F238E27FC236}">
                <a16:creationId xmlns:a16="http://schemas.microsoft.com/office/drawing/2014/main" id="{6030CD32-7CF3-E5FA-6C96-5FF166B141FF}"/>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3160812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p:cNvSpPr>
            <a:spLocks noGrp="1" noChangeArrowheads="1"/>
          </p:cNvSpPr>
          <p:nvPr>
            <p:ph sz="quarter" idx="11"/>
          </p:nvPr>
        </p:nvSpPr>
        <p:spPr>
          <a:xfrm>
            <a:off x="692689" y="1448533"/>
            <a:ext cx="7652347" cy="2313101"/>
          </a:xfrm>
        </p:spPr>
        <p:txBody>
          <a:bodyPr>
            <a:noAutofit/>
          </a:bodyPr>
          <a:lstStyle/>
          <a:p>
            <a:pPr lvl="0"/>
            <a:r>
              <a:rPr lang="en-US" altLang="en-US" sz="2400" b="0" dirty="0"/>
              <a:t>Theses, book chapters, compendia of meeting abstract submissions </a:t>
            </a:r>
          </a:p>
          <a:p>
            <a:pPr lvl="0"/>
            <a:r>
              <a:rPr lang="en-US" altLang="en-US" sz="2400" b="0" dirty="0"/>
              <a:t>Authors may</a:t>
            </a:r>
          </a:p>
          <a:p>
            <a:pPr lvl="1"/>
            <a:r>
              <a:rPr lang="en-US" altLang="en-US" sz="2400" b="0" dirty="0"/>
              <a:t>Perceive studies as uninteresting and not see</a:t>
            </a:r>
          </a:p>
          <a:p>
            <a:pPr lvl="1"/>
            <a:r>
              <a:rPr lang="en-US" altLang="en-US" sz="2400" b="0" dirty="0"/>
              <a:t>Deterred by rejection from prominent journals</a:t>
            </a:r>
          </a:p>
          <a:p>
            <a:pPr lvl="1"/>
            <a:r>
              <a:rPr lang="en-US" altLang="en-US" sz="2400" b="0" dirty="0"/>
              <a:t>Submit studies to local, non-English journals</a:t>
            </a:r>
          </a:p>
          <a:p>
            <a:pPr lvl="1"/>
            <a:r>
              <a:rPr lang="en-US" altLang="en-US" sz="2400" b="0" dirty="0"/>
              <a:t>Leads to publishing in obscure journals not indexed at major databases</a:t>
            </a:r>
          </a:p>
          <a:p>
            <a:pPr lvl="0"/>
            <a:endParaRPr lang="en-US" altLang="en-US" sz="2400" b="0" dirty="0"/>
          </a:p>
        </p:txBody>
      </p:sp>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89" y="863285"/>
            <a:ext cx="7824373" cy="542611"/>
          </a:xfrm>
        </p:spPr>
        <p:txBody>
          <a:bodyPr anchor="t">
            <a:normAutofit/>
          </a:bodyPr>
          <a:lstStyle/>
          <a:p>
            <a:pPr>
              <a:lnSpc>
                <a:spcPct val="90000"/>
              </a:lnSpc>
            </a:pPr>
            <a:r>
              <a:rPr lang="en-US" altLang="en-US" sz="3200" dirty="0"/>
              <a:t>Gray Literature</a:t>
            </a:r>
            <a:endParaRPr lang="el-GR" altLang="en-US" sz="3200" b="1" dirty="0"/>
          </a:p>
        </p:txBody>
      </p:sp>
      <p:sp>
        <p:nvSpPr>
          <p:cNvPr id="2" name="TextBox 1">
            <a:extLst>
              <a:ext uri="{FF2B5EF4-FFF2-40B4-BE49-F238E27FC236}">
                <a16:creationId xmlns:a16="http://schemas.microsoft.com/office/drawing/2014/main" id="{F77AB8F5-66E0-0E52-B42E-C6F32AB34D33}"/>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73957357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a:xfrm>
            <a:off x="687563" y="746863"/>
            <a:ext cx="7619615" cy="623685"/>
          </a:xfrm>
        </p:spPr>
        <p:txBody>
          <a:bodyPr anchor="t">
            <a:normAutofit/>
          </a:bodyPr>
          <a:lstStyle/>
          <a:p>
            <a:r>
              <a:rPr lang="en-US" sz="3200" dirty="0"/>
              <a:t>Mirror Image Phenomenon </a:t>
            </a:r>
          </a:p>
        </p:txBody>
      </p:sp>
      <p:pic>
        <p:nvPicPr>
          <p:cNvPr id="4" name="Picture 4">
            <a:extLst>
              <a:ext uri="{FF2B5EF4-FFF2-40B4-BE49-F238E27FC236}">
                <a16:creationId xmlns:a16="http://schemas.microsoft.com/office/drawing/2014/main" id="{4BF15C39-9412-FB34-BBB0-9A488ACC3EE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b="-3"/>
          <a:stretch/>
        </p:blipFill>
        <p:spPr>
          <a:xfrm>
            <a:off x="687562" y="1347780"/>
            <a:ext cx="3681846" cy="3229844"/>
          </a:xfrm>
          <a:prstGeom prst="rect">
            <a:avLst/>
          </a:prstGeom>
          <a:noFill/>
        </p:spPr>
      </p:pic>
      <p:sp>
        <p:nvSpPr>
          <p:cNvPr id="2" name="Content Placeholder 1">
            <a:extLst>
              <a:ext uri="{FF2B5EF4-FFF2-40B4-BE49-F238E27FC236}">
                <a16:creationId xmlns:a16="http://schemas.microsoft.com/office/drawing/2014/main" id="{00090F1D-93D0-8243-9CD3-6AF14EE8DE2D}"/>
              </a:ext>
            </a:extLst>
          </p:cNvPr>
          <p:cNvSpPr>
            <a:spLocks noGrp="1"/>
          </p:cNvSpPr>
          <p:nvPr>
            <p:ph sz="quarter" idx="16"/>
          </p:nvPr>
        </p:nvSpPr>
        <p:spPr>
          <a:xfrm>
            <a:off x="4625331" y="1347780"/>
            <a:ext cx="3681846" cy="2397427"/>
          </a:xfrm>
        </p:spPr>
        <p:txBody>
          <a:bodyPr vert="horz" lIns="91440" tIns="45720" rIns="91440" bIns="45720" rtlCol="0">
            <a:normAutofit/>
          </a:bodyPr>
          <a:lstStyle/>
          <a:p>
            <a:pPr marL="0" indent="0">
              <a:lnSpc>
                <a:spcPct val="90000"/>
              </a:lnSpc>
              <a:buNone/>
            </a:pPr>
            <a:r>
              <a:rPr lang="en-US" b="0" dirty="0"/>
              <a:t>A study may be published more than once with slight variations (different authors, presentation) and lead to double counting results in systematic reviews </a:t>
            </a:r>
            <a:endParaRPr lang="en-US" dirty="0"/>
          </a:p>
          <a:p>
            <a:pPr lvl="1">
              <a:lnSpc>
                <a:spcPct val="90000"/>
              </a:lnSpc>
            </a:pPr>
            <a:endParaRPr lang="en-US" sz="2400" b="0" dirty="0"/>
          </a:p>
        </p:txBody>
      </p:sp>
      <p:sp>
        <p:nvSpPr>
          <p:cNvPr id="5" name="TextBox 4">
            <a:extLst>
              <a:ext uri="{FF2B5EF4-FFF2-40B4-BE49-F238E27FC236}">
                <a16:creationId xmlns:a16="http://schemas.microsoft.com/office/drawing/2014/main" id="{3440DAD5-FD46-3369-26CB-0B8DBAD5B627}"/>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23619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1">
            <a:extLst>
              <a:ext uri="{FF2B5EF4-FFF2-40B4-BE49-F238E27FC236}">
                <a16:creationId xmlns:a16="http://schemas.microsoft.com/office/drawing/2014/main" id="{633F6C43-41DC-5AB1-AFEE-FCBD43076BC9}"/>
              </a:ext>
            </a:extLst>
          </p:cNvPr>
          <p:cNvGraphicFramePr>
            <a:graphicFrameLocks noGrp="1"/>
          </p:cNvGraphicFramePr>
          <p:nvPr>
            <p:ph sz="quarter" idx="11"/>
          </p:nvPr>
        </p:nvGraphicFramePr>
        <p:xfrm>
          <a:off x="692689" y="1354845"/>
          <a:ext cx="7652347" cy="3484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sz="3200" dirty="0"/>
              <a:t>Randomized Controlled Trials</a:t>
            </a:r>
          </a:p>
        </p:txBody>
      </p:sp>
      <p:sp>
        <p:nvSpPr>
          <p:cNvPr id="2" name="TextBox 1">
            <a:extLst>
              <a:ext uri="{FF2B5EF4-FFF2-40B4-BE49-F238E27FC236}">
                <a16:creationId xmlns:a16="http://schemas.microsoft.com/office/drawing/2014/main" id="{1D599887-EDAD-A5BA-3360-1B1985BC982C}"/>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1476953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90F1D-93D0-8243-9CD3-6AF14EE8DE2D}"/>
              </a:ext>
            </a:extLst>
          </p:cNvPr>
          <p:cNvSpPr>
            <a:spLocks noGrp="1"/>
          </p:cNvSpPr>
          <p:nvPr>
            <p:ph sz="quarter" idx="11"/>
          </p:nvPr>
        </p:nvSpPr>
        <p:spPr>
          <a:xfrm>
            <a:off x="692689" y="1448533"/>
            <a:ext cx="7652347" cy="2570745"/>
          </a:xfrm>
        </p:spPr>
        <p:txBody>
          <a:bodyPr vert="horz" lIns="91440" tIns="45720" rIns="91440" bIns="45720" rtlCol="0" anchor="t">
            <a:normAutofit/>
          </a:bodyPr>
          <a:lstStyle/>
          <a:p>
            <a:pPr>
              <a:buFont typeface="Arial"/>
              <a:buChar char="•"/>
            </a:pPr>
            <a:r>
              <a:rPr lang="en-US" sz="2400" b="0" dirty="0"/>
              <a:t>Risk of publication bias is larger for observational studies than for RCTs</a:t>
            </a:r>
            <a:endParaRPr lang="en-US" sz="2400" dirty="0"/>
          </a:p>
          <a:p>
            <a:pPr>
              <a:buFont typeface="Arial"/>
              <a:buChar char="•"/>
            </a:pPr>
            <a:r>
              <a:rPr lang="en-US" sz="2400" b="0" dirty="0"/>
              <a:t>Considered lower standard of evidence, so more likely to be rejected by prominent journals, especially if “negative” findings (</a:t>
            </a:r>
            <a:r>
              <a:rPr lang="en-US" sz="2400" b="0" dirty="0" err="1"/>
              <a:t>eg</a:t>
            </a:r>
            <a:r>
              <a:rPr lang="en-US" sz="2400" b="0" dirty="0"/>
              <a:t>, no effect shown)</a:t>
            </a:r>
          </a:p>
        </p:txBody>
      </p:sp>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sz="3200" dirty="0"/>
              <a:t>Observational Studies</a:t>
            </a:r>
          </a:p>
        </p:txBody>
      </p:sp>
      <p:sp>
        <p:nvSpPr>
          <p:cNvPr id="6" name="Content Placeholder 1">
            <a:extLst>
              <a:ext uri="{FF2B5EF4-FFF2-40B4-BE49-F238E27FC236}">
                <a16:creationId xmlns:a16="http://schemas.microsoft.com/office/drawing/2014/main" id="{541465A5-1B6B-4CE1-A166-1A73B4C61070}"/>
              </a:ext>
            </a:extLst>
          </p:cNvPr>
          <p:cNvSpPr txBox="1">
            <a:spLocks/>
          </p:cNvSpPr>
          <p:nvPr/>
        </p:nvSpPr>
        <p:spPr>
          <a:xfrm>
            <a:off x="915069" y="2061632"/>
            <a:ext cx="7652347" cy="2313101"/>
          </a:xfrm>
          <a:prstGeom prst="rect">
            <a:avLst/>
          </a:prstGeom>
        </p:spPr>
        <p:txBody>
          <a:bodyPr vert="horz" lIns="91440" tIns="45720" rIns="91440" bIns="45720" rtlCol="0" anchor="t">
            <a:normAutofit/>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sz="1800" b="1" kern="1200" baseline="0">
                <a:solidFill>
                  <a:schemeClr val="tx1"/>
                </a:solidFill>
                <a:latin typeface="Arial"/>
                <a:ea typeface="+mn-ea"/>
                <a:cs typeface="Arial"/>
              </a:defRPr>
            </a:lvl1pPr>
            <a:lvl2pPr marL="742950" marR="0" indent="-2857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defRPr sz="1800" b="1" kern="1200">
                <a:solidFill>
                  <a:schemeClr val="tx1"/>
                </a:solidFill>
                <a:latin typeface="Arial"/>
                <a:ea typeface="+mn-ea"/>
                <a:cs typeface="Arial"/>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1800" b="1" kern="1200" baseline="0">
                <a:solidFill>
                  <a:schemeClr val="tx1"/>
                </a:solidFill>
                <a:latin typeface="Arial"/>
                <a:ea typeface="+mn-ea"/>
                <a:cs typeface="Arial"/>
              </a:defRPr>
            </a:lvl3pPr>
            <a:lvl4pPr marL="0" indent="-228600" algn="l" defTabSz="457200" rtl="0" eaLnBrk="1" latinLnBrk="0" hangingPunct="1">
              <a:spcBef>
                <a:spcPct val="20000"/>
              </a:spcBef>
              <a:buFont typeface="Arial"/>
              <a:buChar char="–"/>
              <a:defRPr sz="1500" kern="1200">
                <a:solidFill>
                  <a:srgbClr val="7F7F7F"/>
                </a:solidFill>
                <a:latin typeface="Arial"/>
                <a:ea typeface="+mn-ea"/>
                <a:cs typeface="Arial"/>
              </a:defRPr>
            </a:lvl4pPr>
            <a:lvl5pPr marL="457200" indent="-228600" algn="l" defTabSz="457200" rtl="0" eaLnBrk="1" latinLnBrk="0" hangingPunct="1">
              <a:spcBef>
                <a:spcPct val="20000"/>
              </a:spcBef>
              <a:buFont typeface="Arial"/>
              <a:buChar char="»"/>
              <a:defRPr sz="1500" kern="1200">
                <a:solidFill>
                  <a:srgbClr val="7F7F7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b="0"/>
          </a:p>
          <a:p>
            <a:pPr lvl="1"/>
            <a:endParaRPr lang="en-US" b="0"/>
          </a:p>
        </p:txBody>
      </p:sp>
      <p:sp>
        <p:nvSpPr>
          <p:cNvPr id="4" name="TextBox 3">
            <a:extLst>
              <a:ext uri="{FF2B5EF4-FFF2-40B4-BE49-F238E27FC236}">
                <a16:creationId xmlns:a16="http://schemas.microsoft.com/office/drawing/2014/main" id="{D64B4775-234F-2A8A-34EC-54B82BDA8D9F}"/>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127380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DF5A5F80-34FB-48A8-8342-03442061068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544" y="1059622"/>
            <a:ext cx="9062456" cy="2923944"/>
          </a:xfrm>
          <a:prstGeom prst="rect">
            <a:avLst/>
          </a:prstGeom>
        </p:spPr>
      </p:pic>
      <p:sp>
        <p:nvSpPr>
          <p:cNvPr id="2" name="TextBox 1">
            <a:extLst>
              <a:ext uri="{FF2B5EF4-FFF2-40B4-BE49-F238E27FC236}">
                <a16:creationId xmlns:a16="http://schemas.microsoft.com/office/drawing/2014/main" id="{C9579537-32F4-722F-F180-0FBDD74EAD5C}"/>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997469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DDC26F-6B7A-4075-8485-D5EE2A058932}"/>
              </a:ext>
            </a:extLst>
          </p:cNvPr>
          <p:cNvSpPr>
            <a:spLocks noGrp="1"/>
          </p:cNvSpPr>
          <p:nvPr>
            <p:ph type="title"/>
          </p:nvPr>
        </p:nvSpPr>
        <p:spPr>
          <a:xfrm>
            <a:off x="628650" y="493383"/>
            <a:ext cx="7886700" cy="614657"/>
          </a:xfrm>
        </p:spPr>
        <p:txBody>
          <a:bodyPr anchor="t">
            <a:normAutofit/>
          </a:bodyPr>
          <a:lstStyle/>
          <a:p>
            <a:r>
              <a:rPr lang="en-US" sz="3200" b="1" dirty="0"/>
              <a:t>Assessment of Publication Bias</a:t>
            </a:r>
          </a:p>
        </p:txBody>
      </p:sp>
      <p:graphicFrame>
        <p:nvGraphicFramePr>
          <p:cNvPr id="5" name="Content Placeholder 1">
            <a:extLst>
              <a:ext uri="{FF2B5EF4-FFF2-40B4-BE49-F238E27FC236}">
                <a16:creationId xmlns:a16="http://schemas.microsoft.com/office/drawing/2014/main" id="{F2B1E074-CAA5-4201-C6C0-2EE3B81F79D9}"/>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8F4BE046-5D4A-BA32-87CA-47FC89E4CAE7}"/>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370790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6200" y="841559"/>
            <a:ext cx="7824373" cy="542611"/>
          </a:xfrm>
        </p:spPr>
        <p:txBody>
          <a:bodyPr/>
          <a:lstStyle/>
          <a:p>
            <a:pPr algn="ctr"/>
            <a:r>
              <a:rPr lang="en-US"/>
              <a:t>Grading Quality of Evidence</a:t>
            </a:r>
          </a:p>
        </p:txBody>
      </p:sp>
      <p:graphicFrame>
        <p:nvGraphicFramePr>
          <p:cNvPr id="2" name="Table 2">
            <a:extLst>
              <a:ext uri="{FF2B5EF4-FFF2-40B4-BE49-F238E27FC236}">
                <a16:creationId xmlns:a16="http://schemas.microsoft.com/office/drawing/2014/main" id="{0B82904F-4C8B-653E-7BA9-29A6C34D09B9}"/>
              </a:ext>
            </a:extLst>
          </p:cNvPr>
          <p:cNvGraphicFramePr>
            <a:graphicFrameLocks noGrp="1"/>
          </p:cNvGraphicFramePr>
          <p:nvPr/>
        </p:nvGraphicFramePr>
        <p:xfrm>
          <a:off x="688500" y="1467000"/>
          <a:ext cx="7714744" cy="3043931"/>
        </p:xfrm>
        <a:graphic>
          <a:graphicData uri="http://schemas.openxmlformats.org/drawingml/2006/table">
            <a:tbl>
              <a:tblPr firstRow="1" bandRow="1">
                <a:tableStyleId>{6E25E649-3F16-4E02-A733-19D2CDBF48F0}</a:tableStyleId>
              </a:tblPr>
              <a:tblGrid>
                <a:gridCol w="1491541">
                  <a:extLst>
                    <a:ext uri="{9D8B030D-6E8A-4147-A177-3AD203B41FA5}">
                      <a16:colId xmlns:a16="http://schemas.microsoft.com/office/drawing/2014/main" val="1419054534"/>
                    </a:ext>
                  </a:extLst>
                </a:gridCol>
                <a:gridCol w="6223203">
                  <a:extLst>
                    <a:ext uri="{9D8B030D-6E8A-4147-A177-3AD203B41FA5}">
                      <a16:colId xmlns:a16="http://schemas.microsoft.com/office/drawing/2014/main" val="3853661785"/>
                    </a:ext>
                  </a:extLst>
                </a:gridCol>
              </a:tblGrid>
              <a:tr h="345287">
                <a:tc>
                  <a:txBody>
                    <a:bodyPr/>
                    <a:lstStyle/>
                    <a:p>
                      <a:pPr lvl="0" algn="ctr">
                        <a:buNone/>
                      </a:pPr>
                      <a:r>
                        <a:rPr lang="en-US"/>
                        <a:t>Grade</a:t>
                      </a:r>
                    </a:p>
                  </a:txBody>
                  <a:tcPr/>
                </a:tc>
                <a:tc>
                  <a:txBody>
                    <a:bodyPr/>
                    <a:lstStyle/>
                    <a:p>
                      <a:pPr lvl="0" algn="ctr">
                        <a:buNone/>
                      </a:pPr>
                      <a:r>
                        <a:rPr lang="en-US"/>
                        <a:t>Definition</a:t>
                      </a:r>
                    </a:p>
                  </a:txBody>
                  <a:tcPr/>
                </a:tc>
                <a:extLst>
                  <a:ext uri="{0D108BD9-81ED-4DB2-BD59-A6C34878D82A}">
                    <a16:rowId xmlns:a16="http://schemas.microsoft.com/office/drawing/2014/main" val="3630862906"/>
                  </a:ext>
                </a:extLst>
              </a:tr>
              <a:tr h="543508">
                <a:tc>
                  <a:txBody>
                    <a:bodyPr/>
                    <a:lstStyle/>
                    <a:p>
                      <a:pPr lvl="0">
                        <a:buNone/>
                      </a:pPr>
                      <a:r>
                        <a:rPr lang="en-US" sz="1600" b="1"/>
                        <a:t>High</a:t>
                      </a:r>
                    </a:p>
                    <a:p>
                      <a:pPr lvl="0">
                        <a:buNone/>
                      </a:pPr>
                      <a:endParaRPr lang="en-US" sz="1600" b="1"/>
                    </a:p>
                  </a:txBody>
                  <a:tcPr/>
                </a:tc>
                <a:tc>
                  <a:txBody>
                    <a:bodyPr/>
                    <a:lstStyle/>
                    <a:p>
                      <a:r>
                        <a:rPr lang="en-US" sz="1600"/>
                        <a:t>We are</a:t>
                      </a:r>
                      <a:r>
                        <a:rPr lang="en-US" sz="1600" b="1"/>
                        <a:t> very confident</a:t>
                      </a:r>
                      <a:r>
                        <a:rPr lang="en-US" sz="1600"/>
                        <a:t> that the true effect lies close to that of the estimate of the effect</a:t>
                      </a:r>
                    </a:p>
                  </a:txBody>
                  <a:tcPr/>
                </a:tc>
                <a:extLst>
                  <a:ext uri="{0D108BD9-81ED-4DB2-BD59-A6C34878D82A}">
                    <a16:rowId xmlns:a16="http://schemas.microsoft.com/office/drawing/2014/main" val="1050426738"/>
                  </a:ext>
                </a:extLst>
              </a:tr>
              <a:tr h="773698">
                <a:tc>
                  <a:txBody>
                    <a:bodyPr/>
                    <a:lstStyle/>
                    <a:p>
                      <a:pPr lvl="0">
                        <a:buNone/>
                      </a:pPr>
                      <a:r>
                        <a:rPr lang="en-US" sz="1600" b="1"/>
                        <a:t>Moderate</a:t>
                      </a:r>
                    </a:p>
                  </a:txBody>
                  <a:tcPr/>
                </a:tc>
                <a:tc>
                  <a:txBody>
                    <a:bodyPr/>
                    <a:lstStyle/>
                    <a:p>
                      <a:r>
                        <a:rPr lang="en-US" sz="1600"/>
                        <a:t>We are </a:t>
                      </a:r>
                      <a:r>
                        <a:rPr lang="en-US" sz="1600" b="1"/>
                        <a:t>moderately confident</a:t>
                      </a:r>
                      <a:r>
                        <a:rPr lang="en-US" sz="1600"/>
                        <a:t> in the effect estimate: the true effect is likely to be close to the estimate of the effect, but there is a possibility that it is substantially different</a:t>
                      </a:r>
                      <a:endParaRPr lang="en-US" sz="1600" err="1"/>
                    </a:p>
                  </a:txBody>
                  <a:tcPr/>
                </a:tc>
                <a:extLst>
                  <a:ext uri="{0D108BD9-81ED-4DB2-BD59-A6C34878D82A}">
                    <a16:rowId xmlns:a16="http://schemas.microsoft.com/office/drawing/2014/main" val="686325940"/>
                  </a:ext>
                </a:extLst>
              </a:tr>
              <a:tr h="543508">
                <a:tc>
                  <a:txBody>
                    <a:bodyPr/>
                    <a:lstStyle/>
                    <a:p>
                      <a:pPr lvl="0">
                        <a:buNone/>
                      </a:pPr>
                      <a:r>
                        <a:rPr lang="en-US" sz="1600" b="1"/>
                        <a:t>Low</a:t>
                      </a:r>
                    </a:p>
                    <a:p>
                      <a:pPr lvl="0">
                        <a:buNone/>
                      </a:pPr>
                      <a:endParaRPr lang="en-US" sz="1600" b="1"/>
                    </a:p>
                  </a:txBody>
                  <a:tcPr/>
                </a:tc>
                <a:tc>
                  <a:txBody>
                    <a:bodyPr/>
                    <a:lstStyle/>
                    <a:p>
                      <a:r>
                        <a:rPr lang="en-US" sz="1600"/>
                        <a:t>Our </a:t>
                      </a:r>
                      <a:r>
                        <a:rPr lang="en-US" sz="1600" b="1"/>
                        <a:t>confidence</a:t>
                      </a:r>
                      <a:r>
                        <a:rPr lang="en-US" sz="1600"/>
                        <a:t> in the effect estimate </a:t>
                      </a:r>
                      <a:r>
                        <a:rPr lang="en-US" sz="1600" b="1"/>
                        <a:t>is limited</a:t>
                      </a:r>
                      <a:r>
                        <a:rPr lang="en-US" sz="1600"/>
                        <a:t>: the true effect may be substantially different from the estimate of the effect</a:t>
                      </a:r>
                    </a:p>
                  </a:txBody>
                  <a:tcPr/>
                </a:tc>
                <a:extLst>
                  <a:ext uri="{0D108BD9-81ED-4DB2-BD59-A6C34878D82A}">
                    <a16:rowId xmlns:a16="http://schemas.microsoft.com/office/drawing/2014/main" val="1766659478"/>
                  </a:ext>
                </a:extLst>
              </a:tr>
              <a:tr h="696971">
                <a:tc>
                  <a:txBody>
                    <a:bodyPr/>
                    <a:lstStyle/>
                    <a:p>
                      <a:pPr lvl="0">
                        <a:buNone/>
                      </a:pPr>
                      <a:r>
                        <a:rPr lang="en-US" sz="1600" b="1"/>
                        <a:t>Very Low</a:t>
                      </a:r>
                    </a:p>
                    <a:p>
                      <a:pPr lvl="0">
                        <a:buNone/>
                      </a:pPr>
                      <a:endParaRPr lang="en-US" sz="1600" b="1"/>
                    </a:p>
                  </a:txBody>
                  <a:tcPr/>
                </a:tc>
                <a:tc>
                  <a:txBody>
                    <a:bodyPr/>
                    <a:lstStyle/>
                    <a:p>
                      <a:pPr lvl="0">
                        <a:buNone/>
                      </a:pPr>
                      <a:r>
                        <a:rPr lang="en-US" sz="1600"/>
                        <a:t>We have </a:t>
                      </a:r>
                      <a:r>
                        <a:rPr lang="en-US" sz="1600" b="1"/>
                        <a:t>very little confidence</a:t>
                      </a:r>
                      <a:r>
                        <a:rPr lang="en-US" sz="1600"/>
                        <a:t> in the effect estimate: the true effect is likely to be substantially different from the estimate of effect </a:t>
                      </a:r>
                    </a:p>
                  </a:txBody>
                  <a:tcPr/>
                </a:tc>
                <a:extLst>
                  <a:ext uri="{0D108BD9-81ED-4DB2-BD59-A6C34878D82A}">
                    <a16:rowId xmlns:a16="http://schemas.microsoft.com/office/drawing/2014/main" val="185624758"/>
                  </a:ext>
                </a:extLst>
              </a:tr>
            </a:tbl>
          </a:graphicData>
        </a:graphic>
      </p:graphicFrame>
      <p:sp>
        <p:nvSpPr>
          <p:cNvPr id="4" name="Star: 4 Points 3">
            <a:extLst>
              <a:ext uri="{FF2B5EF4-FFF2-40B4-BE49-F238E27FC236}">
                <a16:creationId xmlns:a16="http://schemas.microsoft.com/office/drawing/2014/main" id="{D7FC9F1B-7AEA-9DE0-C9FC-8C0C4CF6B328}"/>
              </a:ext>
            </a:extLst>
          </p:cNvPr>
          <p:cNvSpPr/>
          <p:nvPr/>
        </p:nvSpPr>
        <p:spPr>
          <a:xfrm>
            <a:off x="816300" y="2114550"/>
            <a:ext cx="221400" cy="239400"/>
          </a:xfrm>
          <a:prstGeom prst="star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tar: 4 Points 6">
            <a:extLst>
              <a:ext uri="{FF2B5EF4-FFF2-40B4-BE49-F238E27FC236}">
                <a16:creationId xmlns:a16="http://schemas.microsoft.com/office/drawing/2014/main" id="{DEA4B188-9F83-2465-839A-576C25392BD8}"/>
              </a:ext>
            </a:extLst>
          </p:cNvPr>
          <p:cNvSpPr/>
          <p:nvPr/>
        </p:nvSpPr>
        <p:spPr>
          <a:xfrm>
            <a:off x="1108799" y="2114550"/>
            <a:ext cx="221400" cy="239400"/>
          </a:xfrm>
          <a:prstGeom prst="star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tar: 4 Points 7">
            <a:extLst>
              <a:ext uri="{FF2B5EF4-FFF2-40B4-BE49-F238E27FC236}">
                <a16:creationId xmlns:a16="http://schemas.microsoft.com/office/drawing/2014/main" id="{043A94BD-236D-D9F2-7445-D03DBA8F5AE9}"/>
              </a:ext>
            </a:extLst>
          </p:cNvPr>
          <p:cNvSpPr/>
          <p:nvPr/>
        </p:nvSpPr>
        <p:spPr>
          <a:xfrm>
            <a:off x="1414799" y="2114550"/>
            <a:ext cx="221400" cy="239400"/>
          </a:xfrm>
          <a:prstGeom prst="star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tar: 4 Points 8">
            <a:extLst>
              <a:ext uri="{FF2B5EF4-FFF2-40B4-BE49-F238E27FC236}">
                <a16:creationId xmlns:a16="http://schemas.microsoft.com/office/drawing/2014/main" id="{839C6747-9C03-3EC2-5E8D-698AA6DA73A0}"/>
              </a:ext>
            </a:extLst>
          </p:cNvPr>
          <p:cNvSpPr/>
          <p:nvPr/>
        </p:nvSpPr>
        <p:spPr>
          <a:xfrm>
            <a:off x="1693799" y="2114550"/>
            <a:ext cx="221400" cy="239400"/>
          </a:xfrm>
          <a:prstGeom prst="star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tar: 4 Points 9">
            <a:extLst>
              <a:ext uri="{FF2B5EF4-FFF2-40B4-BE49-F238E27FC236}">
                <a16:creationId xmlns:a16="http://schemas.microsoft.com/office/drawing/2014/main" id="{C666BC19-8455-680D-9A16-20A4C0454F3F}"/>
              </a:ext>
            </a:extLst>
          </p:cNvPr>
          <p:cNvSpPr/>
          <p:nvPr/>
        </p:nvSpPr>
        <p:spPr>
          <a:xfrm>
            <a:off x="816299" y="2740050"/>
            <a:ext cx="221400" cy="239400"/>
          </a:xfrm>
          <a:prstGeom prst="star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tar: 4 Points 10">
            <a:extLst>
              <a:ext uri="{FF2B5EF4-FFF2-40B4-BE49-F238E27FC236}">
                <a16:creationId xmlns:a16="http://schemas.microsoft.com/office/drawing/2014/main" id="{BFEEEE0F-D211-F95E-F619-56E7A49040C8}"/>
              </a:ext>
            </a:extLst>
          </p:cNvPr>
          <p:cNvSpPr/>
          <p:nvPr/>
        </p:nvSpPr>
        <p:spPr>
          <a:xfrm>
            <a:off x="1108799" y="2740050"/>
            <a:ext cx="221400" cy="239400"/>
          </a:xfrm>
          <a:prstGeom prst="star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tar: 4 Points 11">
            <a:extLst>
              <a:ext uri="{FF2B5EF4-FFF2-40B4-BE49-F238E27FC236}">
                <a16:creationId xmlns:a16="http://schemas.microsoft.com/office/drawing/2014/main" id="{1C08D188-55A6-3992-7EB7-95B993ED7B28}"/>
              </a:ext>
            </a:extLst>
          </p:cNvPr>
          <p:cNvSpPr/>
          <p:nvPr/>
        </p:nvSpPr>
        <p:spPr>
          <a:xfrm>
            <a:off x="1396799" y="2740050"/>
            <a:ext cx="221400" cy="239400"/>
          </a:xfrm>
          <a:prstGeom prst="star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tar: 4 Points 12">
            <a:extLst>
              <a:ext uri="{FF2B5EF4-FFF2-40B4-BE49-F238E27FC236}">
                <a16:creationId xmlns:a16="http://schemas.microsoft.com/office/drawing/2014/main" id="{90F794B6-25F9-D8D1-C165-DB5928DB09E4}"/>
              </a:ext>
            </a:extLst>
          </p:cNvPr>
          <p:cNvSpPr/>
          <p:nvPr/>
        </p:nvSpPr>
        <p:spPr>
          <a:xfrm>
            <a:off x="816299" y="3509550"/>
            <a:ext cx="221400" cy="239400"/>
          </a:xfrm>
          <a:prstGeom prst="star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ar: 4 Points 14">
            <a:extLst>
              <a:ext uri="{FF2B5EF4-FFF2-40B4-BE49-F238E27FC236}">
                <a16:creationId xmlns:a16="http://schemas.microsoft.com/office/drawing/2014/main" id="{DB01B58F-C1DF-51CD-2DE7-677EC7781217}"/>
              </a:ext>
            </a:extLst>
          </p:cNvPr>
          <p:cNvSpPr/>
          <p:nvPr/>
        </p:nvSpPr>
        <p:spPr>
          <a:xfrm>
            <a:off x="1108799" y="3509549"/>
            <a:ext cx="221400" cy="239400"/>
          </a:xfrm>
          <a:prstGeom prst="star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Star: 4 Points 15">
            <a:extLst>
              <a:ext uri="{FF2B5EF4-FFF2-40B4-BE49-F238E27FC236}">
                <a16:creationId xmlns:a16="http://schemas.microsoft.com/office/drawing/2014/main" id="{75807A86-5B5A-E673-0E7D-3282652E34C6}"/>
              </a:ext>
            </a:extLst>
          </p:cNvPr>
          <p:cNvSpPr/>
          <p:nvPr/>
        </p:nvSpPr>
        <p:spPr>
          <a:xfrm>
            <a:off x="816299" y="4108049"/>
            <a:ext cx="221400" cy="239400"/>
          </a:xfrm>
          <a:prstGeom prst="star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B8BBCBA-7EAE-AF4E-B820-7142C3EFCBE1}"/>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1706982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F01457-18D4-47FA-B486-ABFB76992C7E}"/>
              </a:ext>
            </a:extLst>
          </p:cNvPr>
          <p:cNvSpPr>
            <a:spLocks noGrp="1"/>
          </p:cNvSpPr>
          <p:nvPr>
            <p:ph type="title"/>
          </p:nvPr>
        </p:nvSpPr>
        <p:spPr>
          <a:xfrm>
            <a:off x="687563" y="854438"/>
            <a:ext cx="7619615" cy="623685"/>
          </a:xfrm>
        </p:spPr>
        <p:txBody>
          <a:bodyPr/>
          <a:lstStyle/>
          <a:p>
            <a:r>
              <a:rPr lang="en-US" sz="3200" dirty="0"/>
              <a:t>Funnel Plot </a:t>
            </a:r>
          </a:p>
        </p:txBody>
      </p:sp>
      <p:sp>
        <p:nvSpPr>
          <p:cNvPr id="8" name="Content Placeholder 7">
            <a:extLst>
              <a:ext uri="{FF2B5EF4-FFF2-40B4-BE49-F238E27FC236}">
                <a16:creationId xmlns:a16="http://schemas.microsoft.com/office/drawing/2014/main" id="{D2FE81BA-93C2-4679-8840-05E8A7D8A468}"/>
              </a:ext>
            </a:extLst>
          </p:cNvPr>
          <p:cNvSpPr>
            <a:spLocks noGrp="1"/>
          </p:cNvSpPr>
          <p:nvPr>
            <p:ph sz="quarter" idx="15"/>
          </p:nvPr>
        </p:nvSpPr>
        <p:spPr>
          <a:xfrm>
            <a:off x="548168" y="2962697"/>
            <a:ext cx="3883276" cy="1138690"/>
          </a:xfrm>
        </p:spPr>
        <p:txBody>
          <a:bodyPr vert="horz" lIns="91440" tIns="45720" rIns="91440" bIns="45720" rtlCol="0" anchor="t">
            <a:noAutofit/>
          </a:bodyPr>
          <a:lstStyle/>
          <a:p>
            <a:r>
              <a:rPr lang="en-US" sz="2000" b="0" dirty="0">
                <a:latin typeface="Arial"/>
                <a:cs typeface="Arial"/>
              </a:rPr>
              <a:t>Larger studies tend to be closer to the pooled estimate</a:t>
            </a:r>
          </a:p>
          <a:p>
            <a:r>
              <a:rPr lang="en-US" sz="2000" b="0" dirty="0">
                <a:latin typeface="Arial"/>
                <a:cs typeface="Arial"/>
              </a:rPr>
              <a:t>Effect sizes of smaller studies symmetrically distributed around  pooled estimate</a:t>
            </a:r>
            <a:endParaRPr lang="en-US" sz="2000" dirty="0">
              <a:latin typeface="Arial"/>
              <a:cs typeface="Arial"/>
            </a:endParaRPr>
          </a:p>
        </p:txBody>
      </p:sp>
      <p:sp>
        <p:nvSpPr>
          <p:cNvPr id="14" name="Content Placeholder 13">
            <a:extLst>
              <a:ext uri="{FF2B5EF4-FFF2-40B4-BE49-F238E27FC236}">
                <a16:creationId xmlns:a16="http://schemas.microsoft.com/office/drawing/2014/main" id="{A3C3A144-027D-47ED-8F5E-B8206541A74C}"/>
              </a:ext>
            </a:extLst>
          </p:cNvPr>
          <p:cNvSpPr>
            <a:spLocks noGrp="1"/>
          </p:cNvSpPr>
          <p:nvPr>
            <p:ph sz="quarter" idx="16"/>
          </p:nvPr>
        </p:nvSpPr>
        <p:spPr>
          <a:xfrm>
            <a:off x="4572029" y="2963204"/>
            <a:ext cx="4375140" cy="1720717"/>
          </a:xfrm>
        </p:spPr>
        <p:txBody>
          <a:bodyPr vert="horz" lIns="91440" tIns="45720" rIns="91440" bIns="45720" rtlCol="0" anchor="t">
            <a:noAutofit/>
          </a:bodyPr>
          <a:lstStyle/>
          <a:p>
            <a:r>
              <a:rPr lang="en-US" sz="2000" b="0" dirty="0">
                <a:latin typeface="Arial"/>
                <a:cs typeface="Arial"/>
              </a:rPr>
              <a:t>Smaller studies not symmetrically distributed around either pooled estimate or the results of the larger trials </a:t>
            </a:r>
          </a:p>
          <a:p>
            <a:r>
              <a:rPr lang="en-US" sz="2000" b="0" dirty="0">
                <a:latin typeface="Arial"/>
                <a:cs typeface="Arial"/>
              </a:rPr>
              <a:t>Trials expected in the bottom right quadrant are missing</a:t>
            </a:r>
          </a:p>
        </p:txBody>
      </p:sp>
      <p:pic>
        <p:nvPicPr>
          <p:cNvPr id="6" name="Picture 6" descr="Chart, scatter chart&#10;&#10;Description automatically generated">
            <a:extLst>
              <a:ext uri="{FF2B5EF4-FFF2-40B4-BE49-F238E27FC236}">
                <a16:creationId xmlns:a16="http://schemas.microsoft.com/office/drawing/2014/main" id="{69602204-1A9A-4009-9713-107A5BB2A47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68698" y="1448908"/>
            <a:ext cx="2227914" cy="1478949"/>
          </a:xfrm>
          <a:prstGeom prst="rect">
            <a:avLst/>
          </a:prstGeom>
        </p:spPr>
      </p:pic>
      <p:pic>
        <p:nvPicPr>
          <p:cNvPr id="7" name="Picture 7" descr="Chart, scatter chart&#10;&#10;Description automatically generated">
            <a:extLst>
              <a:ext uri="{FF2B5EF4-FFF2-40B4-BE49-F238E27FC236}">
                <a16:creationId xmlns:a16="http://schemas.microsoft.com/office/drawing/2014/main" id="{10C0E773-78C2-4822-822F-D38074F8103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52349" y="1343619"/>
            <a:ext cx="2185754" cy="1540444"/>
          </a:xfrm>
          <a:prstGeom prst="rect">
            <a:avLst/>
          </a:prstGeom>
        </p:spPr>
      </p:pic>
      <p:sp>
        <p:nvSpPr>
          <p:cNvPr id="2" name="TextBox 1">
            <a:extLst>
              <a:ext uri="{FF2B5EF4-FFF2-40B4-BE49-F238E27FC236}">
                <a16:creationId xmlns:a16="http://schemas.microsoft.com/office/drawing/2014/main" id="{B2176218-AC3E-A78E-890D-38DEC96027EA}"/>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18328076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90F1D-93D0-8243-9CD3-6AF14EE8DE2D}"/>
              </a:ext>
            </a:extLst>
          </p:cNvPr>
          <p:cNvSpPr>
            <a:spLocks noGrp="1"/>
          </p:cNvSpPr>
          <p:nvPr>
            <p:ph sz="quarter" idx="11"/>
          </p:nvPr>
        </p:nvSpPr>
        <p:spPr>
          <a:xfrm>
            <a:off x="692690" y="1448533"/>
            <a:ext cx="7634882" cy="3025496"/>
          </a:xfrm>
        </p:spPr>
        <p:txBody>
          <a:bodyPr vert="horz" lIns="91440" tIns="45720" rIns="91440" bIns="45720" rtlCol="0" anchor="t">
            <a:normAutofit/>
          </a:bodyPr>
          <a:lstStyle/>
          <a:p>
            <a:r>
              <a:rPr lang="en-US" sz="2400" b="0" dirty="0"/>
              <a:t>Publication bias not only explanation for asymmetry</a:t>
            </a:r>
          </a:p>
          <a:p>
            <a:r>
              <a:rPr lang="en-US" sz="2400" b="0" dirty="0"/>
              <a:t>If smaller studies suffer from greater study limitations, they may yield biased overestimates of effects</a:t>
            </a:r>
          </a:p>
          <a:p>
            <a:r>
              <a:rPr lang="en-US" sz="2400" b="0" dirty="0"/>
              <a:t>A more restricted study population or a more careful administration of the intervention may reveal a larger effect in the small studies</a:t>
            </a:r>
            <a:endParaRPr lang="en-US" sz="2400" u="sng" dirty="0"/>
          </a:p>
          <a:p>
            <a:pPr marL="457200" lvl="1" indent="0">
              <a:buNone/>
            </a:pPr>
            <a:endParaRPr lang="en-US" sz="2400" b="0" dirty="0"/>
          </a:p>
          <a:p>
            <a:pPr lvl="1"/>
            <a:endParaRPr lang="en-US" sz="2400" b="0" dirty="0"/>
          </a:p>
        </p:txBody>
      </p:sp>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lstStyle/>
          <a:p>
            <a:r>
              <a:rPr lang="en-US" dirty="0"/>
              <a:t>Pitfalls of Funnel Plots</a:t>
            </a:r>
          </a:p>
        </p:txBody>
      </p:sp>
      <p:sp>
        <p:nvSpPr>
          <p:cNvPr id="4" name="TextBox 3">
            <a:extLst>
              <a:ext uri="{FF2B5EF4-FFF2-40B4-BE49-F238E27FC236}">
                <a16:creationId xmlns:a16="http://schemas.microsoft.com/office/drawing/2014/main" id="{120B4163-D409-C4F7-8918-9B74AF8CE443}"/>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49818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90F1D-93D0-8243-9CD3-6AF14EE8DE2D}"/>
              </a:ext>
            </a:extLst>
          </p:cNvPr>
          <p:cNvSpPr>
            <a:spLocks noGrp="1"/>
          </p:cNvSpPr>
          <p:nvPr>
            <p:ph sz="quarter" idx="11"/>
          </p:nvPr>
        </p:nvSpPr>
        <p:spPr>
          <a:xfrm>
            <a:off x="692689" y="1448533"/>
            <a:ext cx="7652347" cy="2746055"/>
          </a:xfrm>
        </p:spPr>
        <p:txBody>
          <a:bodyPr vert="horz" lIns="91440" tIns="45720" rIns="91440" bIns="45720" rtlCol="0" anchor="t">
            <a:noAutofit/>
          </a:bodyPr>
          <a:lstStyle/>
          <a:p>
            <a:r>
              <a:rPr lang="en-US" sz="2400" b="0" dirty="0"/>
              <a:t>Difficult to be confident publication bias is absent</a:t>
            </a:r>
            <a:endParaRPr lang="en-US" sz="2400" dirty="0"/>
          </a:p>
          <a:p>
            <a:r>
              <a:rPr lang="en-US" sz="2400" b="0" dirty="0"/>
              <a:t>GRADE suggests saying publication bias are ‘‘undetected’’ and ‘‘strongly suspected’’ </a:t>
            </a:r>
            <a:endParaRPr lang="en-US" sz="2400" dirty="0"/>
          </a:p>
          <a:p>
            <a:r>
              <a:rPr lang="en-US" sz="2400" b="0" dirty="0"/>
              <a:t>GRADE suggests rating down a maximum of one level (rather than two) for suspicion of publication bias </a:t>
            </a:r>
            <a:endParaRPr lang="en-US" sz="2400" dirty="0"/>
          </a:p>
          <a:p>
            <a:pPr lvl="1"/>
            <a:endParaRPr lang="en-US" sz="2400" b="0" dirty="0"/>
          </a:p>
        </p:txBody>
      </p:sp>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dirty="0"/>
              <a:t>Challenges in Publication Bias</a:t>
            </a:r>
          </a:p>
        </p:txBody>
      </p:sp>
      <p:sp>
        <p:nvSpPr>
          <p:cNvPr id="4" name="TextBox 3">
            <a:extLst>
              <a:ext uri="{FF2B5EF4-FFF2-40B4-BE49-F238E27FC236}">
                <a16:creationId xmlns:a16="http://schemas.microsoft.com/office/drawing/2014/main" id="{B548D63B-96D4-C74D-1D2E-05757CF1B565}"/>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601647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1">
            <a:extLst>
              <a:ext uri="{FF2B5EF4-FFF2-40B4-BE49-F238E27FC236}">
                <a16:creationId xmlns:a16="http://schemas.microsoft.com/office/drawing/2014/main" id="{3B988104-0868-EC4B-0037-ECB46FF1F000}"/>
              </a:ext>
            </a:extLst>
          </p:cNvPr>
          <p:cNvGraphicFramePr>
            <a:graphicFrameLocks noGrp="1"/>
          </p:cNvGraphicFramePr>
          <p:nvPr>
            <p:ph sz="quarter" idx="11"/>
            <p:extLst>
              <p:ext uri="{D42A27DB-BD31-4B8C-83A1-F6EECF244321}">
                <p14:modId xmlns:p14="http://schemas.microsoft.com/office/powerpoint/2010/main" val="551772446"/>
              </p:ext>
            </p:extLst>
          </p:nvPr>
        </p:nvGraphicFramePr>
        <p:xfrm>
          <a:off x="692689" y="1448533"/>
          <a:ext cx="7652347" cy="32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sz="3200" dirty="0"/>
              <a:t>Example of Publication Bias in Medicine </a:t>
            </a:r>
          </a:p>
        </p:txBody>
      </p:sp>
      <p:sp>
        <p:nvSpPr>
          <p:cNvPr id="2" name="TextBox 1">
            <a:extLst>
              <a:ext uri="{FF2B5EF4-FFF2-40B4-BE49-F238E27FC236}">
                <a16:creationId xmlns:a16="http://schemas.microsoft.com/office/drawing/2014/main" id="{7783E365-5BB3-FAFB-AB03-C43B1E565F33}"/>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4851365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1">
            <a:extLst>
              <a:ext uri="{FF2B5EF4-FFF2-40B4-BE49-F238E27FC236}">
                <a16:creationId xmlns:a16="http://schemas.microsoft.com/office/drawing/2014/main" id="{3B988104-0868-EC4B-0037-ECB46FF1F000}"/>
              </a:ext>
            </a:extLst>
          </p:cNvPr>
          <p:cNvGraphicFramePr>
            <a:graphicFrameLocks noGrp="1"/>
          </p:cNvGraphicFramePr>
          <p:nvPr>
            <p:ph sz="quarter" idx="11"/>
            <p:extLst>
              <p:ext uri="{D42A27DB-BD31-4B8C-83A1-F6EECF244321}">
                <p14:modId xmlns:p14="http://schemas.microsoft.com/office/powerpoint/2010/main" val="1083116463"/>
              </p:ext>
            </p:extLst>
          </p:nvPr>
        </p:nvGraphicFramePr>
        <p:xfrm>
          <a:off x="692689" y="1448533"/>
          <a:ext cx="7652347" cy="32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sz="3200" dirty="0"/>
              <a:t>Example of Publication Bias in Medicine </a:t>
            </a:r>
          </a:p>
        </p:txBody>
      </p:sp>
      <p:sp>
        <p:nvSpPr>
          <p:cNvPr id="2" name="TextBox 1">
            <a:extLst>
              <a:ext uri="{FF2B5EF4-FFF2-40B4-BE49-F238E27FC236}">
                <a16:creationId xmlns:a16="http://schemas.microsoft.com/office/drawing/2014/main" id="{CDC441B5-62BD-99E1-362F-01A53FCFC14F}"/>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947406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a:xfrm>
            <a:off x="628650" y="510776"/>
            <a:ext cx="7886700" cy="757239"/>
          </a:xfrm>
        </p:spPr>
        <p:txBody>
          <a:bodyPr anchor="t">
            <a:normAutofit/>
          </a:bodyPr>
          <a:lstStyle/>
          <a:p>
            <a:r>
              <a:rPr lang="en-US" sz="3200" b="1" dirty="0"/>
              <a:t>Summary</a:t>
            </a:r>
          </a:p>
        </p:txBody>
      </p:sp>
      <p:graphicFrame>
        <p:nvGraphicFramePr>
          <p:cNvPr id="9" name="Content Placeholder 1">
            <a:extLst>
              <a:ext uri="{FF2B5EF4-FFF2-40B4-BE49-F238E27FC236}">
                <a16:creationId xmlns:a16="http://schemas.microsoft.com/office/drawing/2014/main" id="{BF3B1758-257D-B40F-1B2B-C8708884658B}"/>
              </a:ext>
            </a:extLst>
          </p:cNvPr>
          <p:cNvGraphicFramePr>
            <a:graphicFrameLocks noGrp="1"/>
          </p:cNvGraphicFramePr>
          <p:nvPr>
            <p:ph idx="1"/>
            <p:extLst>
              <p:ext uri="{D42A27DB-BD31-4B8C-83A1-F6EECF244321}">
                <p14:modId xmlns:p14="http://schemas.microsoft.com/office/powerpoint/2010/main" val="1969442503"/>
              </p:ext>
            </p:extLst>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AA8DEF4C-EB72-3B22-A40B-11870F27CE36}"/>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792634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p:cNvSpPr>
            <a:spLocks noGrp="1" noChangeArrowheads="1"/>
          </p:cNvSpPr>
          <p:nvPr>
            <p:ph sz="quarter" idx="11"/>
          </p:nvPr>
        </p:nvSpPr>
        <p:spPr>
          <a:xfrm>
            <a:off x="692689" y="1448533"/>
            <a:ext cx="7652347" cy="2313101"/>
          </a:xfrm>
        </p:spPr>
        <p:txBody>
          <a:bodyPr>
            <a:noAutofit/>
          </a:bodyPr>
          <a:lstStyle/>
          <a:p>
            <a:pPr lvl="0"/>
            <a:r>
              <a:rPr lang="en-US" sz="2400" b="0" dirty="0"/>
              <a:t>A systematic error, or deviation from the truth, in results or inferences</a:t>
            </a:r>
          </a:p>
          <a:p>
            <a:pPr lvl="0"/>
            <a:r>
              <a:rPr lang="en-US" sz="2400" b="0" dirty="0"/>
              <a:t>Risk of bias may be different for each outcome</a:t>
            </a:r>
          </a:p>
          <a:p>
            <a:pPr lvl="0"/>
            <a:r>
              <a:rPr lang="en-US" sz="2400" b="0" dirty="0"/>
              <a:t>Risk of bias should be assessed within each studies and across all studies together</a:t>
            </a:r>
          </a:p>
          <a:p>
            <a:pPr lvl="0"/>
            <a:r>
              <a:rPr lang="en-US" sz="2400" b="0" dirty="0"/>
              <a:t>Risk of bias can downgrade, or reduce, the rating quality by one or two levels </a:t>
            </a:r>
          </a:p>
          <a:p>
            <a:pPr lvl="1">
              <a:lnSpc>
                <a:spcPct val="90000"/>
              </a:lnSpc>
            </a:pPr>
            <a:endParaRPr lang="en-US" altLang="en-US" sz="2400" b="0" dirty="0"/>
          </a:p>
        </p:txBody>
      </p:sp>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89" y="863285"/>
            <a:ext cx="7824373" cy="542611"/>
          </a:xfrm>
        </p:spPr>
        <p:txBody>
          <a:bodyPr anchor="t">
            <a:normAutofit/>
          </a:bodyPr>
          <a:lstStyle/>
          <a:p>
            <a:pPr>
              <a:lnSpc>
                <a:spcPct val="90000"/>
              </a:lnSpc>
            </a:pPr>
            <a:r>
              <a:rPr lang="en-US" altLang="en-US" sz="3200" dirty="0"/>
              <a:t>Bias</a:t>
            </a:r>
            <a:endParaRPr lang="el-GR" altLang="en-US" sz="3200" b="1" dirty="0"/>
          </a:p>
        </p:txBody>
      </p:sp>
      <p:sp>
        <p:nvSpPr>
          <p:cNvPr id="2" name="TextBox 1">
            <a:extLst>
              <a:ext uri="{FF2B5EF4-FFF2-40B4-BE49-F238E27FC236}">
                <a16:creationId xmlns:a16="http://schemas.microsoft.com/office/drawing/2014/main" id="{80D5DA36-A3DC-4A43-3292-FC0FB2BCE933}"/>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25335525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p:cNvSpPr>
            <a:spLocks noGrp="1" noChangeArrowheads="1"/>
          </p:cNvSpPr>
          <p:nvPr>
            <p:ph sz="quarter" idx="11"/>
          </p:nvPr>
        </p:nvSpPr>
        <p:spPr>
          <a:xfrm>
            <a:off x="692689" y="1448533"/>
            <a:ext cx="7652347" cy="2313101"/>
          </a:xfrm>
        </p:spPr>
        <p:txBody>
          <a:bodyPr>
            <a:noAutofit/>
          </a:bodyPr>
          <a:lstStyle/>
          <a:p>
            <a:pPr lvl="0"/>
            <a:r>
              <a:rPr lang="en-US" altLang="en-US" sz="2400" b="0" dirty="0"/>
              <a:t>Selection bias, e.g., lack of allocation concealment</a:t>
            </a:r>
          </a:p>
          <a:p>
            <a:pPr lvl="0"/>
            <a:r>
              <a:rPr lang="en-US" altLang="en-US" sz="2400" b="0" dirty="0"/>
              <a:t>Performance bias, e.g., lack of blinding</a:t>
            </a:r>
          </a:p>
          <a:p>
            <a:pPr lvl="0"/>
            <a:r>
              <a:rPr lang="en-US" altLang="en-US" sz="2400" b="0" dirty="0"/>
              <a:t>Attrition bias, e.g., incomplete accounting of patients and outcome events</a:t>
            </a:r>
          </a:p>
          <a:p>
            <a:pPr lvl="0"/>
            <a:r>
              <a:rPr lang="en-US" altLang="en-US" sz="2400" b="0" dirty="0"/>
              <a:t>Selective outcome reporting bias</a:t>
            </a:r>
          </a:p>
          <a:p>
            <a:pPr lvl="0"/>
            <a:endParaRPr lang="en-US" altLang="en-US" sz="2400" b="0" dirty="0"/>
          </a:p>
        </p:txBody>
      </p:sp>
      <p:sp>
        <p:nvSpPr>
          <p:cNvPr id="5" name="Rectangle 1026">
            <a:extLst>
              <a:ext uri="{FF2B5EF4-FFF2-40B4-BE49-F238E27FC236}">
                <a16:creationId xmlns:a16="http://schemas.microsoft.com/office/drawing/2014/main" id="{A65B5B3E-4A9C-780E-196C-722B6E00CFD9}"/>
              </a:ext>
            </a:extLst>
          </p:cNvPr>
          <p:cNvSpPr>
            <a:spLocks noGrp="1" noChangeArrowheads="1"/>
          </p:cNvSpPr>
          <p:nvPr>
            <p:ph type="title"/>
          </p:nvPr>
        </p:nvSpPr>
        <p:spPr>
          <a:xfrm>
            <a:off x="692689" y="863285"/>
            <a:ext cx="7824373" cy="542611"/>
          </a:xfrm>
        </p:spPr>
        <p:txBody>
          <a:bodyPr anchor="t">
            <a:normAutofit/>
          </a:bodyPr>
          <a:lstStyle/>
          <a:p>
            <a:pPr>
              <a:lnSpc>
                <a:spcPct val="90000"/>
              </a:lnSpc>
            </a:pPr>
            <a:r>
              <a:rPr lang="en-US" altLang="en-US" sz="3200" dirty="0"/>
              <a:t>Major Types of Bias in Clinical Trials</a:t>
            </a:r>
            <a:endParaRPr lang="el-GR" altLang="en-US" sz="3200" b="1" dirty="0"/>
          </a:p>
        </p:txBody>
      </p:sp>
      <p:sp>
        <p:nvSpPr>
          <p:cNvPr id="2" name="TextBox 1">
            <a:extLst>
              <a:ext uri="{FF2B5EF4-FFF2-40B4-BE49-F238E27FC236}">
                <a16:creationId xmlns:a16="http://schemas.microsoft.com/office/drawing/2014/main" id="{DB40836B-6F8A-3017-5EE1-CB2F47BD22E0}"/>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37510658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A6F538-B555-6E4F-A158-41ABDE88B41F}"/>
              </a:ext>
            </a:extLst>
          </p:cNvPr>
          <p:cNvSpPr>
            <a:spLocks noGrp="1"/>
          </p:cNvSpPr>
          <p:nvPr>
            <p:ph type="title"/>
          </p:nvPr>
        </p:nvSpPr>
        <p:spPr/>
        <p:txBody>
          <a:bodyPr>
            <a:normAutofit/>
          </a:bodyPr>
          <a:lstStyle/>
          <a:p>
            <a:r>
              <a:rPr lang="en-US" sz="2400" dirty="0"/>
              <a:t>Trial Flow Chart</a:t>
            </a:r>
          </a:p>
        </p:txBody>
      </p:sp>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38220" y="1188941"/>
            <a:ext cx="2896820" cy="3493597"/>
          </a:xfrm>
          <a:prstGeom prst="rect">
            <a:avLst/>
          </a:prstGeom>
        </p:spPr>
      </p:pic>
      <p:sp>
        <p:nvSpPr>
          <p:cNvPr id="6" name="TextBox 5"/>
          <p:cNvSpPr txBox="1"/>
          <p:nvPr/>
        </p:nvSpPr>
        <p:spPr>
          <a:xfrm>
            <a:off x="6439545" y="4566407"/>
            <a:ext cx="2750515" cy="553998"/>
          </a:xfrm>
          <a:prstGeom prst="rect">
            <a:avLst/>
          </a:prstGeom>
          <a:noFill/>
        </p:spPr>
        <p:txBody>
          <a:bodyPr wrap="square" rtlCol="0">
            <a:spAutoFit/>
          </a:bodyPr>
          <a:lstStyle/>
          <a:p>
            <a:r>
              <a:rPr lang="en-US" sz="1200" i="1" dirty="0"/>
              <a:t>Source: Cochrane Training Guide</a:t>
            </a:r>
          </a:p>
          <a:p>
            <a:endParaRPr lang="en-US" dirty="0"/>
          </a:p>
        </p:txBody>
      </p:sp>
      <p:sp>
        <p:nvSpPr>
          <p:cNvPr id="4" name="TextBox 3">
            <a:extLst>
              <a:ext uri="{FF2B5EF4-FFF2-40B4-BE49-F238E27FC236}">
                <a16:creationId xmlns:a16="http://schemas.microsoft.com/office/drawing/2014/main" id="{1D64F89F-9517-6576-E450-F400FBBA3AF7}"/>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49546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88941" y="1932298"/>
            <a:ext cx="7824373" cy="542611"/>
          </a:xfrm>
        </p:spPr>
        <p:txBody>
          <a:bodyPr/>
          <a:lstStyle/>
          <a:p>
            <a:pPr algn="ctr"/>
            <a:r>
              <a:rPr lang="en-US" dirty="0"/>
              <a:t>SELECTION BIAS</a:t>
            </a:r>
          </a:p>
        </p:txBody>
      </p:sp>
      <p:sp>
        <p:nvSpPr>
          <p:cNvPr id="2" name="TextBox 1">
            <a:extLst>
              <a:ext uri="{FF2B5EF4-FFF2-40B4-BE49-F238E27FC236}">
                <a16:creationId xmlns:a16="http://schemas.microsoft.com/office/drawing/2014/main" id="{E17A1934-2411-31A0-62CC-54A37B7EC7F4}"/>
              </a:ext>
            </a:extLst>
          </p:cNvPr>
          <p:cNvSpPr txBox="1"/>
          <p:nvPr/>
        </p:nvSpPr>
        <p:spPr>
          <a:xfrm>
            <a:off x="6692900" y="4897279"/>
            <a:ext cx="6146800" cy="246221"/>
          </a:xfrm>
          <a:prstGeom prst="rect">
            <a:avLst/>
          </a:prstGeom>
          <a:noFill/>
        </p:spPr>
        <p:txBody>
          <a:bodyPr wrap="square" rtlCol="0">
            <a:spAutoFit/>
          </a:bodyPr>
          <a:lstStyle/>
          <a:p>
            <a:r>
              <a:rPr lang="en-US" altLang="en-US" sz="1000" dirty="0">
                <a:latin typeface="Cambria" panose="02040503050406030204" pitchFamily="18" charset="0"/>
              </a:rPr>
              <a:t>Dr. Jay K. Varma | https://</a:t>
            </a:r>
            <a:r>
              <a:rPr lang="en-US" altLang="en-US" sz="1000" dirty="0" err="1">
                <a:latin typeface="Cambria" panose="02040503050406030204" pitchFamily="18" charset="0"/>
              </a:rPr>
              <a:t>drjayvarma.com</a:t>
            </a:r>
            <a:endParaRPr lang="en-US" sz="1000" dirty="0"/>
          </a:p>
        </p:txBody>
      </p:sp>
    </p:spTree>
    <p:extLst>
      <p:ext uri="{BB962C8B-B14F-4D97-AF65-F5344CB8AC3E}">
        <p14:creationId xmlns:p14="http://schemas.microsoft.com/office/powerpoint/2010/main" val="3943906037"/>
      </p:ext>
    </p:extLst>
  </p:cSld>
  <p:clrMapOvr>
    <a:masterClrMapping/>
  </p:clrMapOvr>
</p:sld>
</file>

<file path=ppt/theme/theme1.xml><?xml version="1.0" encoding="utf-8"?>
<a:theme xmlns:a="http://schemas.openxmlformats.org/drawingml/2006/main" name="WCM_Template_Masterbrand PPT_White">
  <a:themeElements>
    <a:clrScheme name="Custom 4">
      <a:dk1>
        <a:srgbClr val="2D2E2D"/>
      </a:dk1>
      <a:lt1>
        <a:srgbClr val="FFFFFF"/>
      </a:lt1>
      <a:dk2>
        <a:srgbClr val="B31B1B"/>
      </a:dk2>
      <a:lt2>
        <a:srgbClr val="EFEEED"/>
      </a:lt2>
      <a:accent1>
        <a:srgbClr val="B31B1B"/>
      </a:accent1>
      <a:accent2>
        <a:srgbClr val="C23019"/>
      </a:accent2>
      <a:accent3>
        <a:srgbClr val="E87722"/>
      </a:accent3>
      <a:accent4>
        <a:srgbClr val="FEBD22"/>
      </a:accent4>
      <a:accent5>
        <a:srgbClr val="8D8E8D"/>
      </a:accent5>
      <a:accent6>
        <a:srgbClr val="CECFCD"/>
      </a:accent6>
      <a:hlink>
        <a:srgbClr val="272727"/>
      </a:hlink>
      <a:folHlink>
        <a:srgbClr val="2727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WCM_Template_Masterbrand PPT_White</Template>
  <TotalTime>4596</TotalTime>
  <Words>2805</Words>
  <Application>Microsoft Macintosh PowerPoint</Application>
  <PresentationFormat>On-screen Show (16:9)</PresentationFormat>
  <Paragraphs>326</Paragraphs>
  <Slides>55</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Cambria</vt:lpstr>
      <vt:lpstr>Courier New</vt:lpstr>
      <vt:lpstr>Garamond</vt:lpstr>
      <vt:lpstr>Helvetica</vt:lpstr>
      <vt:lpstr>Lucida Grande</vt:lpstr>
      <vt:lpstr>WCM_Template_Masterbrand PPT_White</vt:lpstr>
      <vt:lpstr>PowerPoint Presentation</vt:lpstr>
      <vt:lpstr>GRADE</vt:lpstr>
      <vt:lpstr>Rating Quality of Evidence</vt:lpstr>
      <vt:lpstr>Rating Quality of Evidence</vt:lpstr>
      <vt:lpstr>Grading Quality of Evidence</vt:lpstr>
      <vt:lpstr>Bias</vt:lpstr>
      <vt:lpstr>Major Types of Bias in Clinical Trials</vt:lpstr>
      <vt:lpstr>Trial Flow Chart</vt:lpstr>
      <vt:lpstr>SELECTION BIAS</vt:lpstr>
      <vt:lpstr>Selection Bias</vt:lpstr>
      <vt:lpstr>A Famous Example Outside Medicine</vt:lpstr>
      <vt:lpstr>PowerPoint Presentation</vt:lpstr>
      <vt:lpstr>Literary Digest 1936 Poll</vt:lpstr>
      <vt:lpstr>Literary Digest 1936 Poll</vt:lpstr>
      <vt:lpstr>Literary Digest</vt:lpstr>
      <vt:lpstr>Literary Digest</vt:lpstr>
      <vt:lpstr>Actual Result</vt:lpstr>
      <vt:lpstr>How Did Literary Digest Poll Fail?</vt:lpstr>
      <vt:lpstr>Did Gallup Get It Right?</vt:lpstr>
      <vt:lpstr>Framingham Heart Study</vt:lpstr>
      <vt:lpstr>Impact of Framingham Study</vt:lpstr>
      <vt:lpstr>Impact of Framingham Study</vt:lpstr>
      <vt:lpstr>Limitations of Framingham Study</vt:lpstr>
      <vt:lpstr>Selection Bias in Framingham Study</vt:lpstr>
      <vt:lpstr>Generalizability of Framingham Study</vt:lpstr>
      <vt:lpstr>PERFORMANCE BIAS</vt:lpstr>
      <vt:lpstr>Performance Bias = Lack of Blinding</vt:lpstr>
      <vt:lpstr>Why Is Blinding Important?</vt:lpstr>
      <vt:lpstr>Example from Reading</vt:lpstr>
      <vt:lpstr>ATTRITION BIAS</vt:lpstr>
      <vt:lpstr>Accounting of Patients &amp; Outcomes</vt:lpstr>
      <vt:lpstr>Loss to Follow-Up</vt:lpstr>
      <vt:lpstr>Incomplete Assessment of Outcomes</vt:lpstr>
      <vt:lpstr>Mitigating Bias During Analysis</vt:lpstr>
      <vt:lpstr>SELECTIVE REPORTING BIAS</vt:lpstr>
      <vt:lpstr>Selective Outcome Reporting</vt:lpstr>
      <vt:lpstr>Bias in Changing Study Endpoints</vt:lpstr>
      <vt:lpstr>Bias from Unreported Outcomes</vt:lpstr>
      <vt:lpstr>How to Detect Selective Reporting Bias</vt:lpstr>
      <vt:lpstr>An Example of Table Assessing Bias</vt:lpstr>
      <vt:lpstr>PUBLICATION BIAS</vt:lpstr>
      <vt:lpstr>Defining Publication Bias</vt:lpstr>
      <vt:lpstr>Positive Findings</vt:lpstr>
      <vt:lpstr>Gray Literature</vt:lpstr>
      <vt:lpstr>Mirror Image Phenomenon </vt:lpstr>
      <vt:lpstr>Randomized Controlled Trials</vt:lpstr>
      <vt:lpstr>Observational Studies</vt:lpstr>
      <vt:lpstr>PowerPoint Presentation</vt:lpstr>
      <vt:lpstr>Assessment of Publication Bias</vt:lpstr>
      <vt:lpstr>Funnel Plot </vt:lpstr>
      <vt:lpstr>Pitfalls of Funnel Plots</vt:lpstr>
      <vt:lpstr>Challenges in Publication Bias</vt:lpstr>
      <vt:lpstr>Example of Publication Bias in Medicine </vt:lpstr>
      <vt:lpstr>Example of Publication Bias in Medicine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dc:title>
  <dc:creator>Lisa Grey</dc:creator>
  <cp:lastModifiedBy>Jay Varma</cp:lastModifiedBy>
  <cp:revision>99</cp:revision>
  <cp:lastPrinted>2021-05-20T21:11:53Z</cp:lastPrinted>
  <dcterms:created xsi:type="dcterms:W3CDTF">2021-05-17T14:32:27Z</dcterms:created>
  <dcterms:modified xsi:type="dcterms:W3CDTF">2025-10-28T17:55:22Z</dcterms:modified>
</cp:coreProperties>
</file>