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753600" cy="21945600"/>
  <p:notesSz cx="6858000" cy="9144000"/>
  <p:defaultTextStyle>
    <a:defPPr>
      <a:defRPr lang="en-US"/>
    </a:defPPr>
    <a:lvl1pPr marL="0" algn="l" defTabSz="139336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96681" algn="l" defTabSz="139336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93363" algn="l" defTabSz="139336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90044" algn="l" defTabSz="139336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86725" algn="l" defTabSz="139336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83407" algn="l" defTabSz="139336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80088" algn="l" defTabSz="139336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76770" algn="l" defTabSz="139336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573451" algn="l" defTabSz="139336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84" y="5748"/>
      </p:cViewPr>
      <p:guideLst>
        <p:guide orient="horz" pos="6912"/>
        <p:guide pos="30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oge4esports.com/" TargetMode="External"/><Relationship Id="rId3" Type="http://schemas.openxmlformats.org/officeDocument/2006/relationships/hyperlink" Target="https://bitcoinwisdom.com/markets/cryptsy/dogebtc" TargetMode="External"/><Relationship Id="rId7" Type="http://schemas.openxmlformats.org/officeDocument/2006/relationships/hyperlink" Target="http://redd.it/2hlcci" TargetMode="External"/><Relationship Id="rId2" Type="http://schemas.openxmlformats.org/officeDocument/2006/relationships/hyperlink" Target="http://goo.gl/XtiSDX" TargetMode="External"/><Relationship Id="rId1" Type="http://schemas.openxmlformats.org/officeDocument/2006/relationships/hyperlink" Target="http://redd.it/2h441i" TargetMode="External"/><Relationship Id="rId6" Type="http://schemas.openxmlformats.org/officeDocument/2006/relationships/hyperlink" Target="http://redd.it/2hou74" TargetMode="External"/><Relationship Id="rId5" Type="http://schemas.openxmlformats.org/officeDocument/2006/relationships/hyperlink" Target="http://redd.it/2hgn6f" TargetMode="External"/><Relationship Id="rId4" Type="http://schemas.openxmlformats.org/officeDocument/2006/relationships/hyperlink" Target="http://goo.gl/FxPyZA" TargetMode="External"/><Relationship Id="rId9" Type="http://schemas.openxmlformats.org/officeDocument/2006/relationships/hyperlink" Target="http://goo.gl/S5qSOg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oge4esports.com/" TargetMode="External"/><Relationship Id="rId3" Type="http://schemas.openxmlformats.org/officeDocument/2006/relationships/hyperlink" Target="https://bitcoinwisdom.com/markets/cryptsy/dogebtc" TargetMode="External"/><Relationship Id="rId7" Type="http://schemas.openxmlformats.org/officeDocument/2006/relationships/hyperlink" Target="http://redd.it/2hlcci" TargetMode="External"/><Relationship Id="rId2" Type="http://schemas.openxmlformats.org/officeDocument/2006/relationships/hyperlink" Target="http://goo.gl/XtiSDX" TargetMode="External"/><Relationship Id="rId1" Type="http://schemas.openxmlformats.org/officeDocument/2006/relationships/hyperlink" Target="http://redd.it/2h441i" TargetMode="External"/><Relationship Id="rId6" Type="http://schemas.openxmlformats.org/officeDocument/2006/relationships/hyperlink" Target="http://redd.it/2hou74" TargetMode="External"/><Relationship Id="rId5" Type="http://schemas.openxmlformats.org/officeDocument/2006/relationships/hyperlink" Target="http://redd.it/2hgn6f" TargetMode="External"/><Relationship Id="rId4" Type="http://schemas.openxmlformats.org/officeDocument/2006/relationships/hyperlink" Target="http://goo.gl/FxPyZA" TargetMode="External"/><Relationship Id="rId9" Type="http://schemas.openxmlformats.org/officeDocument/2006/relationships/hyperlink" Target="http://goo.gl/S5qSOg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270720-AEC2-4481-9A98-854F39560FE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323B42-D307-4102-9945-DAA3B0B4C790}">
      <dgm:prSet custT="1"/>
      <dgm:spPr>
        <a:solidFill>
          <a:schemeClr val="tx2">
            <a:lumMod val="20000"/>
            <a:lumOff val="80000"/>
            <a:alpha val="40000"/>
          </a:schemeClr>
        </a:solidFill>
        <a:ln>
          <a:solidFill>
            <a:schemeClr val="lt1">
              <a:hueOff val="0"/>
              <a:satOff val="0"/>
              <a:lumOff val="0"/>
              <a:alpha val="0"/>
            </a:schemeClr>
          </a:solidFill>
        </a:ln>
      </dgm:spPr>
      <dgm:t>
        <a:bodyPr/>
        <a:lstStyle/>
        <a:p>
          <a:pPr rtl="0">
            <a:spcAft>
              <a:spcPts val="0"/>
            </a:spcAft>
          </a:pPr>
          <a:r>
            <a:rPr lang="en-US" sz="1600" dirty="0" smtClean="0"/>
            <a:t>  </a:t>
          </a:r>
        </a:p>
        <a:p>
          <a:pPr rtl="0">
            <a:spcAft>
              <a:spcPts val="0"/>
            </a:spcAft>
          </a:pPr>
          <a:r>
            <a:rPr lang="en-US" sz="1600" dirty="0" smtClean="0"/>
            <a:t>  Mining</a:t>
          </a:r>
          <a:r>
            <a:rPr lang="en-US" sz="1600" dirty="0" smtClean="0"/>
            <a:t>: </a:t>
          </a:r>
          <a:r>
            <a:rPr lang="en-US" sz="1600" dirty="0" smtClean="0">
              <a:hlinkClick xmlns:r="http://schemas.openxmlformats.org/officeDocument/2006/relationships" r:id="rId1"/>
            </a:rPr>
            <a:t>http://redd.it/2h441i</a:t>
          </a:r>
          <a:r>
            <a:rPr lang="en-US" sz="1600" dirty="0" smtClean="0"/>
            <a:t>	     Business: </a:t>
          </a:r>
          <a:r>
            <a:rPr lang="en-US" sz="1600" dirty="0" smtClean="0">
              <a:hlinkClick xmlns:r="http://schemas.openxmlformats.org/officeDocument/2006/relationships" r:id="rId2"/>
            </a:rPr>
            <a:t>http://goo.gl/XtiSDX</a:t>
          </a:r>
          <a:r>
            <a:rPr lang="en-US" sz="1600" dirty="0" smtClean="0"/>
            <a:t>  	        Market:  </a:t>
          </a:r>
          <a:r>
            <a:rPr lang="en-US" sz="1600" dirty="0" smtClean="0">
              <a:hlinkClick xmlns:r="http://schemas.openxmlformats.org/officeDocument/2006/relationships" r:id="rId3"/>
            </a:rPr>
            <a:t>bitcoinwisdom.com</a:t>
          </a:r>
          <a:endParaRPr lang="en-US" sz="1600" dirty="0" smtClean="0"/>
        </a:p>
        <a:p>
          <a:pPr rtl="0">
            <a:spcAft>
              <a:spcPts val="0"/>
            </a:spcAft>
          </a:pPr>
          <a:r>
            <a:rPr lang="en-US" sz="1600" dirty="0" smtClean="0"/>
            <a:t>   Voting:  </a:t>
          </a:r>
          <a:r>
            <a:rPr lang="en-US" sz="1600" dirty="0" smtClean="0">
              <a:hlinkClick xmlns:r="http://schemas.openxmlformats.org/officeDocument/2006/relationships" r:id="rId4"/>
            </a:rPr>
            <a:t>http://goo.gl/FxPyZA</a:t>
          </a:r>
          <a:r>
            <a:rPr lang="en-US" sz="1600" dirty="0" smtClean="0"/>
            <a:t>	     Gaming:   </a:t>
          </a:r>
          <a:r>
            <a:rPr lang="en-US" sz="1600" dirty="0" smtClean="0">
              <a:hlinkClick xmlns:r="http://schemas.openxmlformats.org/officeDocument/2006/relationships" r:id="rId5"/>
            </a:rPr>
            <a:t>http://redd.it/2hgn6f</a:t>
          </a:r>
          <a:r>
            <a:rPr lang="en-US" sz="1600" dirty="0" smtClean="0"/>
            <a:t>        Funding: </a:t>
          </a:r>
          <a:r>
            <a:rPr lang="en-US" sz="1600" dirty="0" smtClean="0">
              <a:hlinkClick xmlns:r="http://schemas.openxmlformats.org/officeDocument/2006/relationships" r:id="rId6"/>
            </a:rPr>
            <a:t>http://</a:t>
          </a:r>
          <a:r>
            <a:rPr lang="en-US" sz="1600" dirty="0" smtClean="0">
              <a:hlinkClick xmlns:r="http://schemas.openxmlformats.org/officeDocument/2006/relationships" r:id="rId6"/>
            </a:rPr>
            <a:t>redd.it/2hou74</a:t>
          </a:r>
          <a:r>
            <a:rPr lang="en-US" sz="1600" dirty="0" smtClean="0"/>
            <a:t/>
          </a:r>
          <a:br>
            <a:rPr lang="en-US" sz="1600" dirty="0" smtClean="0"/>
          </a:br>
          <a:r>
            <a:rPr lang="en-US" sz="1600" dirty="0" smtClean="0"/>
            <a:t>                  </a:t>
          </a:r>
          <a:r>
            <a:rPr lang="en-US" sz="1600" dirty="0" smtClean="0">
              <a:hlinkClick xmlns:r="http://schemas.openxmlformats.org/officeDocument/2006/relationships" r:id="rId7"/>
            </a:rPr>
            <a:t>http://redd.it/2hlcci</a:t>
          </a:r>
          <a:r>
            <a:rPr lang="en-US" sz="1600" dirty="0" smtClean="0"/>
            <a:t>		       </a:t>
          </a:r>
          <a:r>
            <a:rPr lang="en-US" sz="1600" dirty="0" smtClean="0">
              <a:hlinkClick xmlns:r="http://schemas.openxmlformats.org/officeDocument/2006/relationships" r:id="rId8"/>
            </a:rPr>
            <a:t>doge4esports.com</a:t>
          </a:r>
          <a:r>
            <a:rPr lang="en-US" sz="1600" dirty="0" smtClean="0"/>
            <a:t>		        </a:t>
          </a:r>
          <a:r>
            <a:rPr lang="en-US" sz="1600" dirty="0" smtClean="0">
              <a:hlinkClick xmlns:r="http://schemas.openxmlformats.org/officeDocument/2006/relationships" r:id="rId9"/>
            </a:rPr>
            <a:t>http://goo.gl/S5qSOg</a:t>
          </a:r>
          <a:r>
            <a:rPr lang="en-US" sz="700" dirty="0" smtClean="0"/>
            <a:t/>
          </a:r>
          <a:br>
            <a:rPr lang="en-US" sz="700" dirty="0" smtClean="0"/>
          </a:br>
          <a:r>
            <a:rPr lang="en-US" sz="700" dirty="0" smtClean="0"/>
            <a:t/>
          </a:r>
          <a:br>
            <a:rPr lang="en-US" sz="700" dirty="0" smtClean="0"/>
          </a:br>
          <a:r>
            <a:rPr lang="en-US" sz="700" dirty="0" smtClean="0"/>
            <a:t> </a:t>
          </a:r>
          <a:br>
            <a:rPr lang="en-US" sz="700" dirty="0" smtClean="0"/>
          </a:br>
          <a:r>
            <a:rPr lang="en-US" sz="700" dirty="0" smtClean="0"/>
            <a:t> </a:t>
          </a:r>
          <a:endParaRPr lang="en-US" sz="700" dirty="0"/>
        </a:p>
      </dgm:t>
    </dgm:pt>
    <dgm:pt modelId="{3F7AABE3-6836-48DA-81AA-BF848F51C851}" type="parTrans" cxnId="{70229161-6C9B-4AE9-85F2-439A69C53C83}">
      <dgm:prSet/>
      <dgm:spPr/>
      <dgm:t>
        <a:bodyPr/>
        <a:lstStyle/>
        <a:p>
          <a:endParaRPr lang="en-US"/>
        </a:p>
      </dgm:t>
    </dgm:pt>
    <dgm:pt modelId="{2D6F7699-8E4F-407F-B041-1235350F2DCF}" type="sibTrans" cxnId="{70229161-6C9B-4AE9-85F2-439A69C53C83}">
      <dgm:prSet/>
      <dgm:spPr/>
      <dgm:t>
        <a:bodyPr/>
        <a:lstStyle/>
        <a:p>
          <a:endParaRPr lang="en-US"/>
        </a:p>
      </dgm:t>
    </dgm:pt>
    <dgm:pt modelId="{BC15A619-AE4F-4258-A29F-9162FB608042}" type="pres">
      <dgm:prSet presAssocID="{B4270720-AEC2-4481-9A98-854F39560FE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892EF3-0253-4F11-BEB6-5FE08C52ADEE}" type="pres">
      <dgm:prSet presAssocID="{F0323B42-D307-4102-9945-DAA3B0B4C790}" presName="parentText" presStyleLbl="node1" presStyleIdx="0" presStyleCnt="1" custLinFactNeighborX="5000" custLinFactNeighborY="244">
        <dgm:presLayoutVars>
          <dgm:chMax val="0"/>
          <dgm:bulletEnabled val="1"/>
        </dgm:presLayoutVars>
      </dgm:prSet>
      <dgm:spPr>
        <a:prstGeom prst="bevel">
          <a:avLst/>
        </a:prstGeom>
      </dgm:spPr>
      <dgm:t>
        <a:bodyPr/>
        <a:lstStyle/>
        <a:p>
          <a:endParaRPr lang="en-US"/>
        </a:p>
      </dgm:t>
    </dgm:pt>
  </dgm:ptLst>
  <dgm:cxnLst>
    <dgm:cxn modelId="{FCBA63D6-26B5-4CBB-B658-D52E97D72308}" type="presOf" srcId="{B4270720-AEC2-4481-9A98-854F39560FE8}" destId="{BC15A619-AE4F-4258-A29F-9162FB608042}" srcOrd="0" destOrd="0" presId="urn:microsoft.com/office/officeart/2005/8/layout/vList2"/>
    <dgm:cxn modelId="{70229161-6C9B-4AE9-85F2-439A69C53C83}" srcId="{B4270720-AEC2-4481-9A98-854F39560FE8}" destId="{F0323B42-D307-4102-9945-DAA3B0B4C790}" srcOrd="0" destOrd="0" parTransId="{3F7AABE3-6836-48DA-81AA-BF848F51C851}" sibTransId="{2D6F7699-8E4F-407F-B041-1235350F2DCF}"/>
    <dgm:cxn modelId="{6066235B-11E3-483D-ABE9-FC5B870EAD2A}" type="presOf" srcId="{F0323B42-D307-4102-9945-DAA3B0B4C790}" destId="{EA892EF3-0253-4F11-BEB6-5FE08C52ADEE}" srcOrd="0" destOrd="0" presId="urn:microsoft.com/office/officeart/2005/8/layout/vList2"/>
    <dgm:cxn modelId="{FD45D89E-F565-46ED-82E4-09ABCC7898F3}" type="presParOf" srcId="{BC15A619-AE4F-4258-A29F-9162FB608042}" destId="{EA892EF3-0253-4F11-BEB6-5FE08C52ADE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A892EF3-0253-4F11-BEB6-5FE08C52ADEE}">
      <dsp:nvSpPr>
        <dsp:cNvPr id="0" name=""/>
        <dsp:cNvSpPr/>
      </dsp:nvSpPr>
      <dsp:spPr>
        <a:xfrm>
          <a:off x="0" y="670"/>
          <a:ext cx="9296400" cy="989929"/>
        </a:xfrm>
        <a:prstGeom prst="bevel">
          <a:avLst/>
        </a:prstGeom>
        <a:solidFill>
          <a:schemeClr val="tx2">
            <a:lumMod val="20000"/>
            <a:lumOff val="80000"/>
            <a:alpha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kern="1200" dirty="0" smtClean="0"/>
            <a:t>  </a:t>
          </a:r>
        </a:p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kern="1200" dirty="0" smtClean="0"/>
            <a:t>  Mining</a:t>
          </a:r>
          <a:r>
            <a:rPr lang="en-US" sz="1600" kern="1200" dirty="0" smtClean="0"/>
            <a:t>: </a:t>
          </a:r>
          <a:r>
            <a:rPr lang="en-US" sz="1600" kern="1200" dirty="0" smtClean="0">
              <a:hlinkClick xmlns:r="http://schemas.openxmlformats.org/officeDocument/2006/relationships" r:id="rId1"/>
            </a:rPr>
            <a:t>http://redd.it/2h441i</a:t>
          </a:r>
          <a:r>
            <a:rPr lang="en-US" sz="1600" kern="1200" dirty="0" smtClean="0"/>
            <a:t>	     Business: </a:t>
          </a:r>
          <a:r>
            <a:rPr lang="en-US" sz="1600" kern="1200" dirty="0" smtClean="0">
              <a:hlinkClick xmlns:r="http://schemas.openxmlformats.org/officeDocument/2006/relationships" r:id="rId2"/>
            </a:rPr>
            <a:t>http://goo.gl/XtiSDX</a:t>
          </a:r>
          <a:r>
            <a:rPr lang="en-US" sz="1600" kern="1200" dirty="0" smtClean="0"/>
            <a:t>  	        Market:  </a:t>
          </a:r>
          <a:r>
            <a:rPr lang="en-US" sz="1600" kern="1200" dirty="0" smtClean="0">
              <a:hlinkClick xmlns:r="http://schemas.openxmlformats.org/officeDocument/2006/relationships" r:id="rId3"/>
            </a:rPr>
            <a:t>bitcoinwisdom.com</a:t>
          </a:r>
          <a:endParaRPr lang="en-US" sz="1600" kern="1200" dirty="0" smtClean="0"/>
        </a:p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kern="1200" dirty="0" smtClean="0"/>
            <a:t>   Voting:  </a:t>
          </a:r>
          <a:r>
            <a:rPr lang="en-US" sz="1600" kern="1200" dirty="0" smtClean="0">
              <a:hlinkClick xmlns:r="http://schemas.openxmlformats.org/officeDocument/2006/relationships" r:id="rId4"/>
            </a:rPr>
            <a:t>http://goo.gl/FxPyZA</a:t>
          </a:r>
          <a:r>
            <a:rPr lang="en-US" sz="1600" kern="1200" dirty="0" smtClean="0"/>
            <a:t>	     Gaming:   </a:t>
          </a:r>
          <a:r>
            <a:rPr lang="en-US" sz="1600" kern="1200" dirty="0" smtClean="0">
              <a:hlinkClick xmlns:r="http://schemas.openxmlformats.org/officeDocument/2006/relationships" r:id="rId5"/>
            </a:rPr>
            <a:t>http://redd.it/2hgn6f</a:t>
          </a:r>
          <a:r>
            <a:rPr lang="en-US" sz="1600" kern="1200" dirty="0" smtClean="0"/>
            <a:t>        Funding: </a:t>
          </a:r>
          <a:r>
            <a:rPr lang="en-US" sz="1600" kern="1200" dirty="0" smtClean="0">
              <a:hlinkClick xmlns:r="http://schemas.openxmlformats.org/officeDocument/2006/relationships" r:id="rId6"/>
            </a:rPr>
            <a:t>http://</a:t>
          </a:r>
          <a:r>
            <a:rPr lang="en-US" sz="1600" kern="1200" dirty="0" smtClean="0">
              <a:hlinkClick xmlns:r="http://schemas.openxmlformats.org/officeDocument/2006/relationships" r:id="rId6"/>
            </a:rPr>
            <a:t>redd.it/2hou74</a:t>
          </a:r>
          <a:r>
            <a:rPr lang="en-US" sz="1600" kern="1200" dirty="0" smtClean="0"/>
            <a:t/>
          </a:r>
          <a:br>
            <a:rPr lang="en-US" sz="1600" kern="1200" dirty="0" smtClean="0"/>
          </a:br>
          <a:r>
            <a:rPr lang="en-US" sz="1600" kern="1200" dirty="0" smtClean="0"/>
            <a:t>                  </a:t>
          </a:r>
          <a:r>
            <a:rPr lang="en-US" sz="1600" kern="1200" dirty="0" smtClean="0">
              <a:hlinkClick xmlns:r="http://schemas.openxmlformats.org/officeDocument/2006/relationships" r:id="rId7"/>
            </a:rPr>
            <a:t>http://redd.it/2hlcci</a:t>
          </a:r>
          <a:r>
            <a:rPr lang="en-US" sz="1600" kern="1200" dirty="0" smtClean="0"/>
            <a:t>		       </a:t>
          </a:r>
          <a:r>
            <a:rPr lang="en-US" sz="1600" kern="1200" dirty="0" smtClean="0">
              <a:hlinkClick xmlns:r="http://schemas.openxmlformats.org/officeDocument/2006/relationships" r:id="rId8"/>
            </a:rPr>
            <a:t>doge4esports.com</a:t>
          </a:r>
          <a:r>
            <a:rPr lang="en-US" sz="1600" kern="1200" dirty="0" smtClean="0"/>
            <a:t>		        </a:t>
          </a:r>
          <a:r>
            <a:rPr lang="en-US" sz="1600" kern="1200" dirty="0" smtClean="0">
              <a:hlinkClick xmlns:r="http://schemas.openxmlformats.org/officeDocument/2006/relationships" r:id="rId9"/>
            </a:rPr>
            <a:t>http://goo.gl/S5qSOg</a:t>
          </a:r>
          <a:r>
            <a:rPr lang="en-US" sz="700" kern="1200" dirty="0" smtClean="0"/>
            <a:t/>
          </a:r>
          <a:br>
            <a:rPr lang="en-US" sz="700" kern="1200" dirty="0" smtClean="0"/>
          </a:br>
          <a:r>
            <a:rPr lang="en-US" sz="700" kern="1200" dirty="0" smtClean="0"/>
            <a:t/>
          </a:r>
          <a:br>
            <a:rPr lang="en-US" sz="700" kern="1200" dirty="0" smtClean="0"/>
          </a:br>
          <a:r>
            <a:rPr lang="en-US" sz="700" kern="1200" dirty="0" smtClean="0"/>
            <a:t> </a:t>
          </a:r>
          <a:br>
            <a:rPr lang="en-US" sz="700" kern="1200" dirty="0" smtClean="0"/>
          </a:b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0" y="670"/>
        <a:ext cx="9296400" cy="9899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6817363"/>
            <a:ext cx="8290560" cy="47040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3040" y="12435840"/>
            <a:ext cx="682752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96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93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90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86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83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8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76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57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73F4-B2A1-4F88-860A-EA60D3DEE47C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2B83-61E4-4E39-B206-7C825B9A3F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73F4-B2A1-4F88-860A-EA60D3DEE47C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2B83-61E4-4E39-B206-7C825B9A3F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1360" y="878845"/>
            <a:ext cx="2194560" cy="18724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7680" y="878845"/>
            <a:ext cx="6421120" cy="18724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73F4-B2A1-4F88-860A-EA60D3DEE47C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2B83-61E4-4E39-B206-7C825B9A3F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73F4-B2A1-4F88-860A-EA60D3DEE47C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2B83-61E4-4E39-B206-7C825B9A3F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467" y="14102082"/>
            <a:ext cx="8290560" cy="4358640"/>
          </a:xfrm>
        </p:spPr>
        <p:txBody>
          <a:bodyPr anchor="t"/>
          <a:lstStyle>
            <a:lvl1pPr algn="l">
              <a:defRPr sz="6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0467" y="9301485"/>
            <a:ext cx="8290560" cy="4800599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96681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9336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9004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8672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8340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8008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7677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5734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73F4-B2A1-4F88-860A-EA60D3DEE47C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2B83-61E4-4E39-B206-7C825B9A3F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680" y="5120642"/>
            <a:ext cx="4307840" cy="14483082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080" y="5120642"/>
            <a:ext cx="4307840" cy="14483082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73F4-B2A1-4F88-860A-EA60D3DEE47C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2B83-61E4-4E39-B206-7C825B9A3F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680" y="4912362"/>
            <a:ext cx="4309534" cy="2047240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696681" indent="0">
              <a:buNone/>
              <a:defRPr sz="3000" b="1"/>
            </a:lvl2pPr>
            <a:lvl3pPr marL="1393363" indent="0">
              <a:buNone/>
              <a:defRPr sz="2700" b="1"/>
            </a:lvl3pPr>
            <a:lvl4pPr marL="2090044" indent="0">
              <a:buNone/>
              <a:defRPr sz="2400" b="1"/>
            </a:lvl4pPr>
            <a:lvl5pPr marL="2786725" indent="0">
              <a:buNone/>
              <a:defRPr sz="2400" b="1"/>
            </a:lvl5pPr>
            <a:lvl6pPr marL="3483407" indent="0">
              <a:buNone/>
              <a:defRPr sz="2400" b="1"/>
            </a:lvl6pPr>
            <a:lvl7pPr marL="4180088" indent="0">
              <a:buNone/>
              <a:defRPr sz="2400" b="1"/>
            </a:lvl7pPr>
            <a:lvl8pPr marL="4876770" indent="0">
              <a:buNone/>
              <a:defRPr sz="2400" b="1"/>
            </a:lvl8pPr>
            <a:lvl9pPr marL="5573451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6959600"/>
            <a:ext cx="4309534" cy="12644122"/>
          </a:xfrm>
        </p:spPr>
        <p:txBody>
          <a:bodyPr/>
          <a:lstStyle>
            <a:lvl1pPr>
              <a:defRPr sz="37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4696" y="4912362"/>
            <a:ext cx="4311227" cy="2047240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696681" indent="0">
              <a:buNone/>
              <a:defRPr sz="3000" b="1"/>
            </a:lvl2pPr>
            <a:lvl3pPr marL="1393363" indent="0">
              <a:buNone/>
              <a:defRPr sz="2700" b="1"/>
            </a:lvl3pPr>
            <a:lvl4pPr marL="2090044" indent="0">
              <a:buNone/>
              <a:defRPr sz="2400" b="1"/>
            </a:lvl4pPr>
            <a:lvl5pPr marL="2786725" indent="0">
              <a:buNone/>
              <a:defRPr sz="2400" b="1"/>
            </a:lvl5pPr>
            <a:lvl6pPr marL="3483407" indent="0">
              <a:buNone/>
              <a:defRPr sz="2400" b="1"/>
            </a:lvl6pPr>
            <a:lvl7pPr marL="4180088" indent="0">
              <a:buNone/>
              <a:defRPr sz="2400" b="1"/>
            </a:lvl7pPr>
            <a:lvl8pPr marL="4876770" indent="0">
              <a:buNone/>
              <a:defRPr sz="2400" b="1"/>
            </a:lvl8pPr>
            <a:lvl9pPr marL="5573451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4696" y="6959600"/>
            <a:ext cx="4311227" cy="12644122"/>
          </a:xfrm>
        </p:spPr>
        <p:txBody>
          <a:bodyPr/>
          <a:lstStyle>
            <a:lvl1pPr>
              <a:defRPr sz="37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73F4-B2A1-4F88-860A-EA60D3DEE47C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2B83-61E4-4E39-B206-7C825B9A3F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73F4-B2A1-4F88-860A-EA60D3DEE47C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2B83-61E4-4E39-B206-7C825B9A3F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73F4-B2A1-4F88-860A-EA60D3DEE47C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2B83-61E4-4E39-B206-7C825B9A3F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3" y="873761"/>
            <a:ext cx="3208867" cy="3718560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3389" y="873764"/>
            <a:ext cx="5452533" cy="18729961"/>
          </a:xfrm>
        </p:spPr>
        <p:txBody>
          <a:bodyPr/>
          <a:lstStyle>
            <a:lvl1pPr>
              <a:defRPr sz="4900"/>
            </a:lvl1pPr>
            <a:lvl2pPr>
              <a:defRPr sz="4300"/>
            </a:lvl2pPr>
            <a:lvl3pPr>
              <a:defRPr sz="37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7683" y="4592324"/>
            <a:ext cx="3208867" cy="15011401"/>
          </a:xfrm>
        </p:spPr>
        <p:txBody>
          <a:bodyPr/>
          <a:lstStyle>
            <a:lvl1pPr marL="0" indent="0">
              <a:buNone/>
              <a:defRPr sz="2100"/>
            </a:lvl1pPr>
            <a:lvl2pPr marL="696681" indent="0">
              <a:buNone/>
              <a:defRPr sz="1800"/>
            </a:lvl2pPr>
            <a:lvl3pPr marL="1393363" indent="0">
              <a:buNone/>
              <a:defRPr sz="1500"/>
            </a:lvl3pPr>
            <a:lvl4pPr marL="2090044" indent="0">
              <a:buNone/>
              <a:defRPr sz="1400"/>
            </a:lvl4pPr>
            <a:lvl5pPr marL="2786725" indent="0">
              <a:buNone/>
              <a:defRPr sz="1400"/>
            </a:lvl5pPr>
            <a:lvl6pPr marL="3483407" indent="0">
              <a:buNone/>
              <a:defRPr sz="1400"/>
            </a:lvl6pPr>
            <a:lvl7pPr marL="4180088" indent="0">
              <a:buNone/>
              <a:defRPr sz="1400"/>
            </a:lvl7pPr>
            <a:lvl8pPr marL="4876770" indent="0">
              <a:buNone/>
              <a:defRPr sz="1400"/>
            </a:lvl8pPr>
            <a:lvl9pPr marL="5573451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73F4-B2A1-4F88-860A-EA60D3DEE47C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2B83-61E4-4E39-B206-7C825B9A3F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774" y="15361922"/>
            <a:ext cx="5852160" cy="1813561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11774" y="1960879"/>
            <a:ext cx="5852160" cy="13167360"/>
          </a:xfrm>
        </p:spPr>
        <p:txBody>
          <a:bodyPr/>
          <a:lstStyle>
            <a:lvl1pPr marL="0" indent="0">
              <a:buNone/>
              <a:defRPr sz="4900"/>
            </a:lvl1pPr>
            <a:lvl2pPr marL="696681" indent="0">
              <a:buNone/>
              <a:defRPr sz="4300"/>
            </a:lvl2pPr>
            <a:lvl3pPr marL="1393363" indent="0">
              <a:buNone/>
              <a:defRPr sz="3700"/>
            </a:lvl3pPr>
            <a:lvl4pPr marL="2090044" indent="0">
              <a:buNone/>
              <a:defRPr sz="3000"/>
            </a:lvl4pPr>
            <a:lvl5pPr marL="2786725" indent="0">
              <a:buNone/>
              <a:defRPr sz="3000"/>
            </a:lvl5pPr>
            <a:lvl6pPr marL="3483407" indent="0">
              <a:buNone/>
              <a:defRPr sz="3000"/>
            </a:lvl6pPr>
            <a:lvl7pPr marL="4180088" indent="0">
              <a:buNone/>
              <a:defRPr sz="3000"/>
            </a:lvl7pPr>
            <a:lvl8pPr marL="4876770" indent="0">
              <a:buNone/>
              <a:defRPr sz="3000"/>
            </a:lvl8pPr>
            <a:lvl9pPr marL="5573451" indent="0">
              <a:buNone/>
              <a:defRPr sz="3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11774" y="17175483"/>
            <a:ext cx="5852160" cy="2575559"/>
          </a:xfrm>
        </p:spPr>
        <p:txBody>
          <a:bodyPr/>
          <a:lstStyle>
            <a:lvl1pPr marL="0" indent="0">
              <a:buNone/>
              <a:defRPr sz="2100"/>
            </a:lvl1pPr>
            <a:lvl2pPr marL="696681" indent="0">
              <a:buNone/>
              <a:defRPr sz="1800"/>
            </a:lvl2pPr>
            <a:lvl3pPr marL="1393363" indent="0">
              <a:buNone/>
              <a:defRPr sz="1500"/>
            </a:lvl3pPr>
            <a:lvl4pPr marL="2090044" indent="0">
              <a:buNone/>
              <a:defRPr sz="1400"/>
            </a:lvl4pPr>
            <a:lvl5pPr marL="2786725" indent="0">
              <a:buNone/>
              <a:defRPr sz="1400"/>
            </a:lvl5pPr>
            <a:lvl6pPr marL="3483407" indent="0">
              <a:buNone/>
              <a:defRPr sz="1400"/>
            </a:lvl6pPr>
            <a:lvl7pPr marL="4180088" indent="0">
              <a:buNone/>
              <a:defRPr sz="1400"/>
            </a:lvl7pPr>
            <a:lvl8pPr marL="4876770" indent="0">
              <a:buNone/>
              <a:defRPr sz="1400"/>
            </a:lvl8pPr>
            <a:lvl9pPr marL="5573451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73F4-B2A1-4F88-860A-EA60D3DEE47C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2B83-61E4-4E39-B206-7C825B9A3F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62000" b="-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" y="878842"/>
            <a:ext cx="8778240" cy="3657600"/>
          </a:xfrm>
          <a:prstGeom prst="rect">
            <a:avLst/>
          </a:prstGeom>
        </p:spPr>
        <p:txBody>
          <a:bodyPr vert="horz" lIns="139336" tIns="69668" rIns="139336" bIns="6966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680" y="5120642"/>
            <a:ext cx="8778240" cy="14483082"/>
          </a:xfrm>
          <a:prstGeom prst="rect">
            <a:avLst/>
          </a:prstGeom>
        </p:spPr>
        <p:txBody>
          <a:bodyPr vert="horz" lIns="139336" tIns="69668" rIns="139336" bIns="6966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7680" y="20340324"/>
            <a:ext cx="2275840" cy="1168399"/>
          </a:xfrm>
          <a:prstGeom prst="rect">
            <a:avLst/>
          </a:prstGeom>
        </p:spPr>
        <p:txBody>
          <a:bodyPr vert="horz" lIns="139336" tIns="69668" rIns="139336" bIns="69668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673F4-B2A1-4F88-860A-EA60D3DEE47C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2480" y="20340324"/>
            <a:ext cx="3088640" cy="1168399"/>
          </a:xfrm>
          <a:prstGeom prst="rect">
            <a:avLst/>
          </a:prstGeom>
        </p:spPr>
        <p:txBody>
          <a:bodyPr vert="horz" lIns="139336" tIns="69668" rIns="139336" bIns="69668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0080" y="20340324"/>
            <a:ext cx="2275840" cy="1168399"/>
          </a:xfrm>
          <a:prstGeom prst="rect">
            <a:avLst/>
          </a:prstGeom>
        </p:spPr>
        <p:txBody>
          <a:bodyPr vert="horz" lIns="139336" tIns="69668" rIns="139336" bIns="69668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D2B83-61E4-4E39-B206-7C825B9A3F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93363" rtl="0" eaLnBrk="1" latinLnBrk="0" hangingPunct="1">
        <a:spcBef>
          <a:spcPct val="0"/>
        </a:spcBef>
        <a:buNone/>
        <a:defRPr sz="6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2511" indent="-522511" algn="l" defTabSz="1393363" rtl="0" eaLnBrk="1" latinLnBrk="0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132107" indent="-435426" algn="l" defTabSz="1393363" rtl="0" eaLnBrk="1" latinLnBrk="0" hangingPunct="1">
        <a:spcBef>
          <a:spcPct val="20000"/>
        </a:spcBef>
        <a:buFont typeface="Arial" pitchFamily="34" charset="0"/>
        <a:buChar char="–"/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1741703" indent="-348341" algn="l" defTabSz="1393363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385" indent="-348341" algn="l" defTabSz="1393363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135066" indent="-348341" algn="l" defTabSz="1393363" rtl="0" eaLnBrk="1" latinLnBrk="0" hangingPunct="1">
        <a:spcBef>
          <a:spcPct val="20000"/>
        </a:spcBef>
        <a:buFont typeface="Arial" pitchFamily="34" charset="0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31747" indent="-348341" algn="l" defTabSz="139336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528429" indent="-348341" algn="l" defTabSz="139336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225110" indent="-348341" algn="l" defTabSz="139336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921792" indent="-348341" algn="l" defTabSz="139336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336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96681" algn="l" defTabSz="139336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93363" algn="l" defTabSz="139336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90044" algn="l" defTabSz="139336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86725" algn="l" defTabSz="139336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83407" algn="l" defTabSz="139336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80088" algn="l" defTabSz="139336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70" algn="l" defTabSz="139336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573451" algn="l" defTabSz="139336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diagramQuickStyle" Target="../diagrams/quickStyle1.xml"/><Relationship Id="rId5" Type="http://schemas.openxmlformats.org/officeDocument/2006/relationships/image" Target="../media/image5.png"/><Relationship Id="rId10" Type="http://schemas.openxmlformats.org/officeDocument/2006/relationships/diagramLayout" Target="../diagrams/layout1.xml"/><Relationship Id="rId4" Type="http://schemas.openxmlformats.org/officeDocument/2006/relationships/image" Target="../media/image4.png"/><Relationship Id="rId9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rian\Desktop\Reddit dogecoin\Dogecoins\Edits\1 (Custom)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81000" y="304800"/>
            <a:ext cx="1676400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2057400" y="533400"/>
            <a:ext cx="74676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lackoak Std" pitchFamily="50" charset="0"/>
              </a:rPr>
              <a:t>This week in Dogecoin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0" y="2514600"/>
            <a:ext cx="9670588" cy="2590800"/>
            <a:chOff x="33635" y="2819400"/>
            <a:chExt cx="9670588" cy="2590800"/>
          </a:xfrm>
        </p:grpSpPr>
        <p:sp>
          <p:nvSpPr>
            <p:cNvPr id="7" name="TextBox 6"/>
            <p:cNvSpPr txBox="1"/>
            <p:nvPr/>
          </p:nvSpPr>
          <p:spPr>
            <a:xfrm>
              <a:off x="990600" y="2834641"/>
              <a:ext cx="3622225" cy="2575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Dogecoins network hash rate reached a new high this week passing one Tera </a:t>
              </a:r>
              <a:r>
                <a:rPr lang="en-US" sz="2000" b="1" dirty="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H</a:t>
              </a:r>
              <a:r>
                <a:rPr lang="en-US" sz="2000" b="1" dirty="0" smtClean="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ash </a:t>
              </a:r>
              <a:r>
                <a:rPr lang="en-US" sz="2000" b="1" dirty="0" smtClean="0">
                  <a:solidFill>
                    <a:schemeClr val="bg1">
                      <a:lumMod val="85000"/>
                    </a:schemeClr>
                  </a:solidFill>
                  <a:latin typeface="+mj-lt"/>
                  <a:cs typeface="Calibri" pitchFamily="34" charset="0"/>
                </a:rPr>
                <a:t>further</a:t>
              </a:r>
              <a:r>
                <a:rPr lang="en-US" sz="2000" b="1" dirty="0" smtClean="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 securing the network for all Dogecoin users.</a:t>
              </a:r>
              <a:r>
                <a:rPr lang="en-US" sz="2000" b="1" dirty="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/>
              </a:r>
              <a:br>
                <a:rPr lang="en-US" sz="2000" b="1" dirty="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</a:br>
              <a:r>
                <a:rPr lang="en-US" sz="2000" b="1" dirty="0" smtClean="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Dogecoins hash rate sharply increased after the Dogecoin 1.8 update earlier on in September.</a:t>
              </a:r>
            </a:p>
          </p:txBody>
        </p:sp>
        <p:pic>
          <p:nvPicPr>
            <p:cNvPr id="9" name="Picture 8" descr="minerwid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48200" y="2819400"/>
              <a:ext cx="5056023" cy="259080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 rot="16200000">
              <a:off x="-800100" y="3653135"/>
              <a:ext cx="25908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tx2"/>
                </a:contourClr>
              </a:sp3d>
            </a:bodyPr>
            <a:lstStyle/>
            <a:p>
              <a:pPr algn="ctr"/>
              <a:r>
                <a:rPr lang="en-US" sz="54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accent5">
                      <a:lumMod val="40000"/>
                      <a:lumOff val="6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Mining</a:t>
              </a:r>
              <a:endPara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0" y="5410200"/>
            <a:ext cx="9766596" cy="2590802"/>
            <a:chOff x="0" y="5867398"/>
            <a:chExt cx="9766596" cy="2590802"/>
          </a:xfrm>
        </p:grpSpPr>
        <p:sp>
          <p:nvSpPr>
            <p:cNvPr id="13" name="Rectangle 12"/>
            <p:cNvSpPr/>
            <p:nvPr/>
          </p:nvSpPr>
          <p:spPr>
            <a:xfrm rot="5400000">
              <a:off x="8024919" y="6716523"/>
              <a:ext cx="2590802" cy="89255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tx2"/>
                </a:contourClr>
              </a:sp3d>
            </a:bodyPr>
            <a:lstStyle/>
            <a:p>
              <a:pPr algn="ctr"/>
              <a:r>
                <a:rPr lang="en-US" sz="52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accent5">
                      <a:lumMod val="40000"/>
                      <a:lumOff val="6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Business</a:t>
              </a:r>
              <a:endParaRPr lang="en-US" sz="5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05400" y="5867400"/>
              <a:ext cx="381000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Gocoin’s CEO Steve Beauregarf announced on twitter there would be a partnership with PayPal allowing Dogecoin to be used at merchants who accept PayPal. This may have contributed to a jump in markets shortly afterwards the announcement.</a:t>
              </a:r>
            </a:p>
          </p:txBody>
        </p:sp>
        <p:pic>
          <p:nvPicPr>
            <p:cNvPr id="1033" name="Picture 9" descr="C:\Users\Adrian\Desktop\Reddit dogecoin\Added Flairs\old\1500x500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5867400"/>
              <a:ext cx="5105400" cy="2590799"/>
            </a:xfrm>
            <a:prstGeom prst="rect">
              <a:avLst/>
            </a:prstGeom>
            <a:noFill/>
          </p:spPr>
        </p:pic>
      </p:grpSp>
      <p:grpSp>
        <p:nvGrpSpPr>
          <p:cNvPr id="42" name="Group 41"/>
          <p:cNvGrpSpPr/>
          <p:nvPr/>
        </p:nvGrpSpPr>
        <p:grpSpPr>
          <a:xfrm>
            <a:off x="-21282" y="8305800"/>
            <a:ext cx="9774882" cy="2895600"/>
            <a:chOff x="-21282" y="8839200"/>
            <a:chExt cx="9774882" cy="2895600"/>
          </a:xfrm>
        </p:grpSpPr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648200" y="8915400"/>
              <a:ext cx="5105400" cy="259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Rectangle 23"/>
            <p:cNvSpPr/>
            <p:nvPr/>
          </p:nvSpPr>
          <p:spPr>
            <a:xfrm rot="16200000">
              <a:off x="-1007417" y="9825335"/>
              <a:ext cx="28956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tx2"/>
                </a:contourClr>
              </a:sp3d>
            </a:bodyPr>
            <a:lstStyle/>
            <a:p>
              <a:pPr algn="ctr"/>
              <a:r>
                <a:rPr lang="en-US" sz="54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accent5">
                      <a:lumMod val="40000"/>
                      <a:lumOff val="6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Market</a:t>
              </a:r>
              <a:endPara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14400" y="8839200"/>
              <a:ext cx="381000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Dogecoins market price continued to rise this week peaking at 117 Satoshis</a:t>
              </a:r>
              <a:r>
                <a:rPr lang="en-US" sz="2000" b="1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US" sz="2000" b="1" dirty="0" smtClean="0">
                  <a:solidFill>
                    <a:schemeClr val="bg1">
                      <a:lumMod val="85000"/>
                    </a:schemeClr>
                  </a:solidFill>
                </a:rPr>
                <a:t>then </a:t>
              </a:r>
              <a:r>
                <a:rPr lang="en-US" sz="2000" b="1" dirty="0">
                  <a:solidFill>
                    <a:schemeClr val="bg1">
                      <a:lumMod val="85000"/>
                    </a:schemeClr>
                  </a:solidFill>
                </a:rPr>
                <a:t>stabilizing </a:t>
              </a:r>
              <a:r>
                <a:rPr lang="en-US" sz="2000" b="1" dirty="0" smtClean="0">
                  <a:solidFill>
                    <a:schemeClr val="bg1">
                      <a:lumMod val="85000"/>
                    </a:schemeClr>
                  </a:solidFill>
                </a:rPr>
                <a:t>to 100 Satoshis</a:t>
              </a:r>
              <a:r>
                <a:rPr lang="en-US" sz="2000" b="1" dirty="0" smtClean="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. This is the first time in several months Dogecoin has broken the 100 </a:t>
              </a:r>
              <a:r>
                <a:rPr lang="en-US" sz="2000" b="1" dirty="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S</a:t>
              </a:r>
              <a:r>
                <a:rPr lang="en-US" sz="2000" b="1" dirty="0" smtClean="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atoshi mark. </a:t>
              </a:r>
            </a:p>
            <a:p>
              <a:r>
                <a:rPr lang="en-US" sz="2000" b="1" dirty="0" smtClean="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Dogecoins market cap also </a:t>
              </a:r>
              <a:r>
                <a:rPr lang="en-US" sz="2000" b="1" dirty="0" smtClean="0">
                  <a:solidFill>
                    <a:schemeClr val="bg1">
                      <a:lumMod val="85000"/>
                    </a:schemeClr>
                  </a:solidFill>
                </a:rPr>
                <a:t>increased to</a:t>
              </a:r>
              <a:r>
                <a:rPr lang="en-US" sz="2000" b="1" dirty="0" smtClean="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 over $40M USD dollars USD for a short time.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0" y="11353800"/>
            <a:ext cx="9753600" cy="3014722"/>
            <a:chOff x="0" y="11353800"/>
            <a:chExt cx="9753600" cy="3014722"/>
          </a:xfrm>
        </p:grpSpPr>
        <p:sp>
          <p:nvSpPr>
            <p:cNvPr id="26" name="Rectangle 25"/>
            <p:cNvSpPr/>
            <p:nvPr/>
          </p:nvSpPr>
          <p:spPr>
            <a:xfrm rot="5400000">
              <a:off x="7859524" y="12355324"/>
              <a:ext cx="2895600" cy="89255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tx2"/>
                </a:contourClr>
              </a:sp3d>
            </a:bodyPr>
            <a:lstStyle/>
            <a:p>
              <a:pPr algn="ctr"/>
              <a:r>
                <a:rPr lang="en-US" sz="52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accent5">
                      <a:lumMod val="40000"/>
                      <a:lumOff val="6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Voting</a:t>
              </a:r>
              <a:endParaRPr lang="en-US" sz="5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pic>
          <p:nvPicPr>
            <p:cNvPr id="1039" name="Picture 15" descr="C:\Users\Adrian\Desktop\Reddit dogecoin\Added Flairs\old\fast-mouse-1200-x-500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0" y="11582400"/>
              <a:ext cx="5105399" cy="2590799"/>
            </a:xfrm>
            <a:prstGeom prst="rect">
              <a:avLst/>
            </a:prstGeom>
            <a:noFill/>
          </p:spPr>
        </p:pic>
        <p:sp>
          <p:nvSpPr>
            <p:cNvPr id="33" name="TextBox 32"/>
            <p:cNvSpPr txBox="1"/>
            <p:nvPr/>
          </p:nvSpPr>
          <p:spPr>
            <a:xfrm>
              <a:off x="5105400" y="11506200"/>
              <a:ext cx="388620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R</a:t>
              </a:r>
              <a:r>
                <a:rPr lang="en-US" sz="2000" b="1" dirty="0" smtClean="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eddits Dogecoin online forum supported community member Josh Wise </a:t>
              </a:r>
              <a:r>
                <a:rPr lang="en-US" sz="2000" b="1" dirty="0">
                  <a:solidFill>
                    <a:schemeClr val="bg1">
                      <a:lumMod val="85000"/>
                    </a:schemeClr>
                  </a:solidFill>
                </a:rPr>
                <a:t>for </a:t>
              </a:r>
              <a:r>
                <a:rPr lang="en-US" sz="2000" b="1" dirty="0" smtClean="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grand final of the Nascars Hottest driver awards. </a:t>
              </a:r>
            </a:p>
            <a:p>
              <a:r>
                <a:rPr lang="en-US" sz="2000" b="1" dirty="0" smtClean="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Josh wise totaled 83% to beat Tony Stewart finishing with only 17% of the votes. Another community member elleyonn won this months round for Miss Maxim Korea.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0" y="14706600"/>
            <a:ext cx="9753600" cy="2862322"/>
            <a:chOff x="0" y="15468600"/>
            <a:chExt cx="9753600" cy="2862322"/>
          </a:xfrm>
        </p:grpSpPr>
        <p:sp>
          <p:nvSpPr>
            <p:cNvPr id="34" name="Rectangle 33"/>
            <p:cNvSpPr/>
            <p:nvPr/>
          </p:nvSpPr>
          <p:spPr>
            <a:xfrm rot="16200000">
              <a:off x="-948035" y="16416635"/>
              <a:ext cx="28194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tx2"/>
                </a:contourClr>
              </a:sp3d>
            </a:bodyPr>
            <a:lstStyle/>
            <a:p>
              <a:pPr algn="ctr"/>
              <a:r>
                <a:rPr lang="en-US" sz="54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accent5">
                      <a:lumMod val="40000"/>
                      <a:lumOff val="6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Gaming</a:t>
              </a:r>
              <a:endPara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14400" y="15468600"/>
              <a:ext cx="388620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Doge4esports raised over 10million Dogecoins and worked with hsel.org to sponsor a twitch online gaming champion ship. This times itself well with the release of a doge coin tipping tool now being used on twitch after being used on reedit.com over the past eight months and gaining 65,000 users. </a:t>
              </a:r>
            </a:p>
          </p:txBody>
        </p:sp>
        <p:pic>
          <p:nvPicPr>
            <p:cNvPr id="1040" name="Picture 16" descr="C:\Users\Adrian\Desktop\Reddit dogecoin\Added Flairs\old\keyboard copy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800600" y="15468600"/>
              <a:ext cx="4953000" cy="2819400"/>
            </a:xfrm>
            <a:prstGeom prst="rect">
              <a:avLst/>
            </a:prstGeom>
            <a:noFill/>
          </p:spPr>
        </p:pic>
      </p:grpSp>
      <p:sp>
        <p:nvSpPr>
          <p:cNvPr id="45" name="TextBox 44"/>
          <p:cNvSpPr txBox="1"/>
          <p:nvPr/>
        </p:nvSpPr>
        <p:spPr>
          <a:xfrm>
            <a:off x="3352800" y="1828800"/>
            <a:ext cx="3150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September 22</a:t>
            </a:r>
            <a:r>
              <a:rPr lang="en-US" sz="2000" baseline="30000" dirty="0" smtClean="0">
                <a:solidFill>
                  <a:schemeClr val="bg1">
                    <a:lumMod val="95000"/>
                  </a:schemeClr>
                </a:solidFill>
              </a:rPr>
              <a:t>nd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to 29</a:t>
            </a:r>
            <a:r>
              <a:rPr lang="en-US" sz="2000" baseline="30000" dirty="0" smtClean="0">
                <a:solidFill>
                  <a:schemeClr val="bg1">
                    <a:lumMod val="95000"/>
                  </a:schemeClr>
                </a:solidFill>
              </a:rPr>
              <a:t>th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2014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0" y="17602200"/>
            <a:ext cx="9785524" cy="2895600"/>
            <a:chOff x="0" y="17602200"/>
            <a:chExt cx="9785524" cy="2895600"/>
          </a:xfrm>
        </p:grpSpPr>
        <p:sp>
          <p:nvSpPr>
            <p:cNvPr id="46" name="TextBox 45"/>
            <p:cNvSpPr txBox="1"/>
            <p:nvPr/>
          </p:nvSpPr>
          <p:spPr>
            <a:xfrm>
              <a:off x="5029200" y="17602200"/>
              <a:ext cx="403860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Australian V8 Supercar driver Jack Lebrocq completed a reddit IAMA this week. Jack will be driving in the highly anticipated Dunlop Series mini 250km event</a:t>
              </a:r>
              <a:r>
                <a:rPr lang="en-US" sz="2000" dirty="0" smtClean="0">
                  <a:solidFill>
                    <a:schemeClr val="bg1">
                      <a:lumMod val="85000"/>
                    </a:schemeClr>
                  </a:solidFill>
                </a:rPr>
                <a:t>. </a:t>
              </a:r>
              <a:r>
                <a:rPr lang="en-US" sz="2000" b="1" dirty="0" smtClean="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Bathurst draws upwards of 150,000 visitors. After the success of Doge4nascar this would be another opportunity to put a Dogecoin logo on a racecar.</a:t>
              </a:r>
            </a:p>
          </p:txBody>
        </p:sp>
        <p:sp>
          <p:nvSpPr>
            <p:cNvPr id="47" name="Rectangle 46"/>
            <p:cNvSpPr/>
            <p:nvPr/>
          </p:nvSpPr>
          <p:spPr>
            <a:xfrm rot="5400000">
              <a:off x="7914159" y="18626435"/>
              <a:ext cx="28194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tx2"/>
                </a:contourClr>
              </a:sp3d>
            </a:bodyPr>
            <a:lstStyle/>
            <a:p>
              <a:pPr algn="ctr"/>
              <a:r>
                <a:rPr lang="en-US" sz="54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accent5">
                      <a:lumMod val="40000"/>
                      <a:lumOff val="6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Funding</a:t>
              </a:r>
              <a:endPara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pic>
          <p:nvPicPr>
            <p:cNvPr id="1041" name="Picture 17" descr="C:\Users\Adrian\Desktop\Reddit dogecoin\Added Flairs\old\v8-logo-4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0" y="17754600"/>
              <a:ext cx="5105400" cy="2590799"/>
            </a:xfrm>
            <a:prstGeom prst="rect">
              <a:avLst/>
            </a:prstGeom>
            <a:noFill/>
          </p:spPr>
        </p:pic>
      </p:grpSp>
      <p:graphicFrame>
        <p:nvGraphicFramePr>
          <p:cNvPr id="51" name="Diagram 50"/>
          <p:cNvGraphicFramePr/>
          <p:nvPr/>
        </p:nvGraphicFramePr>
        <p:xfrm>
          <a:off x="228600" y="20802600"/>
          <a:ext cx="9296400" cy="99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289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Adrian</dc:creator>
  <cp:lastModifiedBy>Adrian</cp:lastModifiedBy>
  <cp:revision>31</cp:revision>
  <dcterms:created xsi:type="dcterms:W3CDTF">2014-09-29T07:30:25Z</dcterms:created>
  <dcterms:modified xsi:type="dcterms:W3CDTF">2014-09-29T12:25:21Z</dcterms:modified>
</cp:coreProperties>
</file>