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comment7.xml" ContentType="application/vnd.openxmlformats-officedocument.presentationml.comment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sldIdLst>
    <p:sldId id="256" r:id="rId2"/>
    <p:sldId id="273" r:id="rId3"/>
    <p:sldId id="275" r:id="rId4"/>
    <p:sldId id="282" r:id="rId5"/>
    <p:sldId id="257" r:id="rId6"/>
    <p:sldId id="272" r:id="rId7"/>
    <p:sldId id="271" r:id="rId8"/>
    <p:sldId id="258" r:id="rId9"/>
    <p:sldId id="276" r:id="rId10"/>
    <p:sldId id="260" r:id="rId11"/>
    <p:sldId id="280" r:id="rId12"/>
    <p:sldId id="279" r:id="rId13"/>
    <p:sldId id="262" r:id="rId14"/>
    <p:sldId id="274" r:id="rId15"/>
    <p:sldId id="264" r:id="rId16"/>
    <p:sldId id="266" r:id="rId17"/>
    <p:sldId id="267" r:id="rId18"/>
    <p:sldId id="268" r:id="rId19"/>
    <p:sldId id="269" r:id="rId20"/>
    <p:sldId id="27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21511F-CABF-4DF2-9CC6-F5C4D2F8404D}">
          <p14:sldIdLst>
            <p14:sldId id="256"/>
            <p14:sldId id="273"/>
            <p14:sldId id="275"/>
            <p14:sldId id="282"/>
            <p14:sldId id="257"/>
            <p14:sldId id="272"/>
          </p14:sldIdLst>
        </p14:section>
        <p14:section name="Pre-req" id="{28D8A240-EF4D-486D-8EA5-82F8833C740D}">
          <p14:sldIdLst>
            <p14:sldId id="271"/>
            <p14:sldId id="258"/>
            <p14:sldId id="276"/>
            <p14:sldId id="260"/>
            <p14:sldId id="280"/>
            <p14:sldId id="279"/>
            <p14:sldId id="262"/>
            <p14:sldId id="274"/>
            <p14:sldId id="264"/>
            <p14:sldId id="266"/>
            <p14:sldId id="267"/>
            <p14:sldId id="268"/>
            <p14:sldId id="269"/>
            <p14:sldId id="27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33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1" autoAdjust="0"/>
    <p:restoredTop sz="94660"/>
  </p:normalViewPr>
  <p:slideViewPr>
    <p:cSldViewPr>
      <p:cViewPr varScale="1">
        <p:scale>
          <a:sx n="108" d="100"/>
          <a:sy n="108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7T12:01:45.909" idx="30">
    <p:pos x="2552" y="1099"/>
    <p:text>variables are functions of time</p:text>
    <p:extLst>
      <p:ext uri="{C676402C-5697-4E1C-873F-D02D1690AC5C}">
        <p15:threadingInfo xmlns:p15="http://schemas.microsoft.com/office/powerpoint/2012/main" timeZoneBias="300"/>
      </p:ext>
    </p:extLst>
  </p:cm>
  <p:cm authorId="1" dt="2018-01-07T12:02:16.771" idx="31">
    <p:pos x="3134" y="1548"/>
    <p:text>this course will use only ODEs but we will see PDEs in vibrations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3:27:19.739" idx="12">
    <p:pos x="1847" y="2620"/>
    <p:text>highly nonlinear, will address at end of course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27:34.834" idx="13">
    <p:pos x="1687" y="3093"/>
    <p:text>also highly nonlinear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27:45.290" idx="14">
    <p:pos x="1821" y="1119"/>
    <p:text>most of the focus of this ME course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27:54.074" idx="15">
    <p:pos x="1681" y="1565"/>
    <p:text>we will spend time here, this is important for controls in Unit 3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8T14:21:21.124" idx="21">
    <p:pos x="2301" y="2063"/>
    <p:text>whatever your dependent variable is</p:text>
    <p:extLst>
      <p:ext uri="{C676402C-5697-4E1C-873F-D02D1690AC5C}">
        <p15:threadingInfo xmlns:p15="http://schemas.microsoft.com/office/powerpoint/2012/main" timeZoneBias="300"/>
      </p:ext>
    </p:extLst>
  </p:cm>
  <p:cm authorId="1" dt="2017-01-08T14:22:15.544" idx="22">
    <p:pos x="1481" y="2842"/>
    <p:text>can leave in frequency domain as a "transfer function". We will be working with this form for much of the class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3:22:49.440" idx="5">
    <p:pos x="4834" y="1937"/>
    <p:text>first take the LT of both sides and apply the initial conditions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23:21.649" idx="6">
    <p:pos x="3977" y="3041"/>
    <p:text>isolate the X on the LHS and group the s-terms on RHS and it will be in this form</p:text>
    <p:extLst>
      <p:ext uri="{C676402C-5697-4E1C-873F-D02D1690AC5C}">
        <p15:threadingInfo xmlns:p15="http://schemas.microsoft.com/office/powerpoint/2012/main" timeZoneBias="300"/>
      </p:ext>
    </p:extLst>
  </p:cm>
  <p:cm authorId="1" dt="2018-01-08T08:42:32.846" idx="32">
    <p:pos x="2366" y="1477"/>
    <p:text>\dot{x} = dx/dt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3:23:38.545" idx="7">
    <p:pos x="4845" y="1809"/>
    <p:text>take LT of both sides and apply the two ICs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42:25.646" idx="17">
    <p:pos x="4587" y="2712"/>
    <p:text>pull constants in front and place to look like terms on table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42:45.501" idx="18">
    <p:pos x="4172" y="3183"/>
    <p:text>take ILT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3:29:24.108" idx="16">
    <p:pos x="5208" y="1443"/>
    <p:text>covered in future section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7T13:24:34.108" idx="8">
    <p:pos x="5886" y="2655"/>
    <p:text>there are two linear factors in the denominator, we split it into these two</p:text>
    <p:extLst>
      <p:ext uri="{C676402C-5697-4E1C-873F-D02D1690AC5C}">
        <p15:threadingInfo xmlns:p15="http://schemas.microsoft.com/office/powerpoint/2012/main" timeZoneBias="300"/>
      </p:ext>
    </p:extLst>
  </p:cm>
  <p:cm authorId="1" dt="2017-01-07T13:25:03.621" idx="9">
    <p:pos x="6395" y="3350"/>
    <p:text>mutliply through by the (s+1) and the (s-3) and then solve the two resulting equations for constants and s-terms</p:text>
    <p:extLst>
      <p:ext uri="{C676402C-5697-4E1C-873F-D02D1690AC5C}">
        <p15:threadingInfo xmlns:p15="http://schemas.microsoft.com/office/powerpoint/2012/main" timeZoneBias="300"/>
      </p:ext>
    </p:extLst>
  </p:cm>
  <p:cm authorId="1" dt="2018-01-10T08:48:33.928" idx="33">
    <p:pos x="5026" y="1670"/>
    <p:text>note this is already factored in the denominator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B9158-F459-4B03-B084-661ACDE59622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3325-3A75-4BCA-BF48-1010EB7D8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7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7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have to use a convolution integral for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4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this topic from Math 141</a:t>
            </a:r>
          </a:p>
          <a:p>
            <a:endParaRPr lang="en-US" dirty="0"/>
          </a:p>
          <a:p>
            <a:r>
              <a:rPr lang="en-US" dirty="0"/>
              <a:t>https://en.wikipedia.org/wiki/Partial_fraction_decomposition#Procedure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7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polynomial division first since the degree of the numerator matches that of the denominator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05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this topic from Math 220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up the variables the same in each column (I chose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x,y,z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place all constants on the RHS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9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this topic from EE 211/212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1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review this topic from EE 211/212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applied math course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course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differential equation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differential equation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differential equation to have a solution we desire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4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short list of examples and domains </a:t>
            </a:r>
          </a:p>
          <a:p>
            <a:r>
              <a:rPr lang="en-US" dirty="0"/>
              <a:t>can explore in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all topics that you have covered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7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this topic from Math 251</a:t>
            </a:r>
          </a:p>
          <a:p>
            <a:r>
              <a:rPr lang="en-US" dirty="0"/>
              <a:t>Can use LT table on quiz and exams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may use the table on homework, quizzes and exams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6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has the more common terms but is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exuastive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may need a more extensive table or to use algebraic "tricks" to have terms look like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delta term is the Dirac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3325-3A75-4BCA-BF48-1010EB7D8A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5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1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5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 357: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ME 357: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omments" Target="../comments/commen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mm694@ps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itative_easing#US_QE1.2C_QE2.2C_and_QE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en.wikipedia.org/wiki/Federal_funds_r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Overview &amp; Prerequisite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Table (1)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4585" y="1846264"/>
            <a:ext cx="4987281" cy="402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74987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Table (2)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325" y="2187879"/>
            <a:ext cx="7543800" cy="333949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43408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 Rules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76348"/>
            <a:ext cx="3065904" cy="25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3024000"/>
            <a:ext cx="5257143" cy="2514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5334001"/>
            <a:ext cx="3132953" cy="25142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771651"/>
            <a:ext cx="3681524" cy="284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50" y="4552826"/>
            <a:ext cx="6241524" cy="2849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7211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Example 1: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04" y="2344942"/>
            <a:ext cx="3620520" cy="398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370" y="3075064"/>
            <a:ext cx="5854978" cy="1115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8880" y="4702902"/>
            <a:ext cx="4099959" cy="8947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7124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Example 2: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17" y="2362200"/>
            <a:ext cx="4921494" cy="398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370" y="2998864"/>
            <a:ext cx="5854978" cy="1115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58" y="4399944"/>
            <a:ext cx="2305613" cy="3244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002" y="5053420"/>
            <a:ext cx="4055715" cy="11110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7383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Fraction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making equations match table to take inverse Laplace Transforms</a:t>
            </a:r>
          </a:p>
          <a:p>
            <a:r>
              <a:rPr lang="en-US" dirty="0"/>
              <a:t>Can use Mathematica function </a:t>
            </a:r>
            <a:r>
              <a:rPr lang="en-US" i="1" dirty="0"/>
              <a:t>Apart</a:t>
            </a:r>
            <a:r>
              <a:rPr lang="en-US" dirty="0"/>
              <a:t> or MATLAB function </a:t>
            </a:r>
            <a:r>
              <a:rPr lang="en-US" i="1" dirty="0"/>
              <a:t>residue</a:t>
            </a:r>
          </a:p>
          <a:p>
            <a:r>
              <a:rPr lang="en-US" dirty="0"/>
              <a:t>Usual procedure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Factor denominator of fraction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Equate original fraction to sum of fractions using denominators of factors in descending powers with unknown numerators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system of equations to solve for unknown numerators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Fraction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Example 3: Expand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partial fractions:</a:t>
                </a:r>
              </a:p>
              <a:p>
                <a:pPr marL="411480" lvl="1" indent="0">
                  <a:buNone/>
                </a:pPr>
                <a:endParaRPr lang="en-US" sz="3200" dirty="0"/>
              </a:p>
              <a:p>
                <a:pPr marL="41148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8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00" y="2438400"/>
            <a:ext cx="3454803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52" y="3884891"/>
            <a:ext cx="6184496" cy="8559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72" y="5349120"/>
            <a:ext cx="8033856" cy="36588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21724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Fraction Expansion</a:t>
            </a:r>
            <a:br>
              <a:rPr lang="en-US" dirty="0"/>
            </a:br>
            <a:r>
              <a:rPr lang="en-US" dirty="0"/>
              <a:t>Polynomial Division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Example 4: Expand into partial fractions (numerator same degree as denominator):</a:t>
            </a:r>
          </a:p>
          <a:p>
            <a:pPr marL="411480" lvl="1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93" y="2734582"/>
            <a:ext cx="2075543" cy="77832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261104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equations into standard form</a:t>
            </a:r>
          </a:p>
          <a:p>
            <a:pPr lvl="1"/>
            <a:r>
              <a:rPr lang="en-US" dirty="0"/>
              <a:t>Constant term on RHS</a:t>
            </a:r>
          </a:p>
          <a:p>
            <a:pPr lvl="1"/>
            <a:r>
              <a:rPr lang="en-US" dirty="0"/>
              <a:t>Variables on LHS in identical order</a:t>
            </a:r>
          </a:p>
          <a:p>
            <a:r>
              <a:rPr lang="en-US" dirty="0"/>
              <a:t>For linear systems it will be in form: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13" y="3671415"/>
            <a:ext cx="204090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7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Example 5: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7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−5</m:t>
                      </m:r>
                      <m:r>
                        <a:rPr lang="en-US" sz="3200" i="1">
                          <a:latin typeface="Cambria Math"/>
                        </a:rPr>
                        <m:t>𝑧</m:t>
                      </m:r>
                      <m:r>
                        <a:rPr lang="en-US" sz="3200" i="1">
                          <a:latin typeface="Cambria Math"/>
                        </a:rPr>
                        <m:t>+6=0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3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  <m:r>
                        <a:rPr lang="en-US" sz="3200" i="1">
                          <a:latin typeface="Cambria Math"/>
                        </a:rPr>
                        <m:t>−2</m:t>
                      </m:r>
                      <m:r>
                        <a:rPr lang="en-US" sz="3200" i="1">
                          <a:latin typeface="Cambria Math"/>
                        </a:rPr>
                        <m:t>𝑧</m:t>
                      </m:r>
                      <m:r>
                        <a:rPr lang="en-US" sz="3200" i="1">
                          <a:latin typeface="Cambria Math"/>
                        </a:rPr>
                        <m:t>+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=−8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3+2</m:t>
                      </m:r>
                      <m:r>
                        <a:rPr lang="en-US" sz="3200" i="1">
                          <a:latin typeface="Cambria Math"/>
                        </a:rPr>
                        <m:t>𝑦</m:t>
                      </m:r>
                      <m:r>
                        <a:rPr lang="en-US" sz="3200" i="1">
                          <a:latin typeface="Cambria Math"/>
                        </a:rPr>
                        <m:t>−</m:t>
                      </m:r>
                      <m:r>
                        <a:rPr lang="en-US" sz="3200" i="1">
                          <a:latin typeface="Cambria Math"/>
                        </a:rPr>
                        <m:t>𝑥</m:t>
                      </m:r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sz="3200" dirty="0"/>
              </a:p>
              <a:p>
                <a:pPr marL="41148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8930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just"/>
            <a:r>
              <a:rPr lang="en-US" dirty="0"/>
              <a:t>Dr. Joseph M. Mahoney</a:t>
            </a:r>
          </a:p>
          <a:p>
            <a:pPr lvl="1" algn="just"/>
            <a:r>
              <a:rPr lang="en-US" dirty="0">
                <a:hlinkClick r:id="rId2"/>
              </a:rPr>
              <a:t>jmm694@psu.edu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225 Gaige</a:t>
            </a:r>
          </a:p>
          <a:p>
            <a:pPr lvl="1" algn="just"/>
            <a:r>
              <a:rPr lang="en-US" dirty="0"/>
              <a:t>Office Hours: TR 14:00-15:00, W 10:00-11:30, and by appointment</a:t>
            </a:r>
          </a:p>
          <a:p>
            <a:pPr marL="228600" indent="-228600" algn="just"/>
            <a:r>
              <a:rPr lang="en-US" dirty="0"/>
              <a:t>Textbooks</a:t>
            </a:r>
          </a:p>
          <a:p>
            <a:pPr lvl="1" algn="just"/>
            <a:r>
              <a:rPr lang="en-US" dirty="0"/>
              <a:t>K. Ogata, System Dynamics, 4</a:t>
            </a:r>
            <a:r>
              <a:rPr lang="en-US" baseline="30000" dirty="0"/>
              <a:t>th</a:t>
            </a:r>
            <a:r>
              <a:rPr lang="en-US" dirty="0"/>
              <a:t> ed., 2004</a:t>
            </a:r>
          </a:p>
          <a:p>
            <a:pPr lvl="2" algn="just"/>
            <a:r>
              <a:rPr lang="en-US" dirty="0"/>
              <a:t>ISBN: 0131424629</a:t>
            </a:r>
          </a:p>
          <a:p>
            <a:pPr lvl="2" algn="just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 2</a:t>
            </a:r>
            <a:r>
              <a:rPr lang="en-US" baseline="30000" dirty="0"/>
              <a:t>nd</a:t>
            </a:r>
            <a:r>
              <a:rPr lang="en-US" dirty="0"/>
              <a:t> edition acceptable (ISBN: 0136757456)</a:t>
            </a:r>
          </a:p>
          <a:p>
            <a:pPr lvl="1" algn="just"/>
            <a:r>
              <a:rPr lang="en-US" dirty="0"/>
              <a:t>W.J. Palm, System Dynamics, 3</a:t>
            </a:r>
            <a:r>
              <a:rPr lang="en-US" baseline="30000" dirty="0"/>
              <a:t>rd</a:t>
            </a:r>
            <a:r>
              <a:rPr lang="en-US" dirty="0"/>
              <a:t> ed., 2014</a:t>
            </a:r>
          </a:p>
          <a:p>
            <a:pPr lvl="2" algn="just"/>
            <a:r>
              <a:rPr lang="en-US" dirty="0"/>
              <a:t>ISBN: 0073398063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7887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/>
                  <a:t>Resistors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𝑉</m:t>
                    </m:r>
                    <m:r>
                      <a:rPr lang="en-US" sz="3000" i="1">
                        <a:latin typeface="Cambria Math"/>
                      </a:rPr>
                      <m:t>=</m:t>
                    </m:r>
                    <m:r>
                      <a:rPr lang="en-US" sz="3000" i="1">
                        <a:latin typeface="Cambria Math"/>
                      </a:rPr>
                      <m:t>𝐼𝑅</m:t>
                    </m:r>
                  </m:oMath>
                </a14:m>
                <a:endParaRPr lang="en-US" sz="3000" dirty="0"/>
              </a:p>
              <a:p>
                <a:pPr lvl="1"/>
                <a:r>
                  <a:rPr lang="en-US" sz="3200" dirty="0"/>
                  <a:t>Inductors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𝑉</m:t>
                    </m:r>
                    <m:r>
                      <a:rPr lang="en-US" sz="3000" i="1">
                        <a:latin typeface="Cambria Math"/>
                      </a:rPr>
                      <m:t>=</m:t>
                    </m:r>
                    <m:r>
                      <a:rPr lang="en-US" sz="30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3000" dirty="0"/>
              </a:p>
              <a:p>
                <a:pPr lvl="1"/>
                <a:r>
                  <a:rPr lang="en-US" sz="3200" dirty="0"/>
                  <a:t>Capacitors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𝐼</m:t>
                    </m:r>
                    <m:r>
                      <a:rPr lang="en-US" sz="3000" i="1">
                        <a:latin typeface="Cambria Math"/>
                      </a:rPr>
                      <m:t>=</m:t>
                    </m:r>
                    <m:r>
                      <a:rPr lang="en-US" sz="3000" i="1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/>
                          </a:rPr>
                          <m:t>𝑑𝑉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3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5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 descr="A diagram of several resistors, connected end to end, with the same amount of current going through ea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905002"/>
            <a:ext cx="3657600" cy="9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iagram of several inductors, connected end to end, with the same amount of current going through ea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124202"/>
            <a:ext cx="3657600" cy="9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thumb/7/75/Capacitors_in_series.svg/220px-Capacitors_in_series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419601"/>
            <a:ext cx="3657600" cy="9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977582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3200" dirty="0"/>
              <a:t>Examples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336681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By the end of this section, you should </a:t>
            </a:r>
          </a:p>
          <a:p>
            <a:pPr marL="403225" indent="-403225" algn="just"/>
            <a:r>
              <a:rPr lang="en-US" dirty="0"/>
              <a:t>Understand purpose of </a:t>
            </a:r>
            <a:r>
              <a:rPr lang="en-US" i="1" dirty="0"/>
              <a:t>system dynamics</a:t>
            </a:r>
          </a:p>
          <a:p>
            <a:pPr marL="403225" indent="-403225" algn="just"/>
            <a:r>
              <a:rPr lang="en-US" dirty="0"/>
              <a:t>Understand how system dynamics is applied to real-world problems</a:t>
            </a:r>
          </a:p>
          <a:p>
            <a:pPr marL="403225" indent="-403225" algn="just"/>
            <a:r>
              <a:rPr lang="en-US" dirty="0"/>
              <a:t>Review topics that will be used throughout course that you </a:t>
            </a:r>
            <a:r>
              <a:rPr lang="en-US" i="1" dirty="0"/>
              <a:t>should</a:t>
            </a:r>
            <a:r>
              <a:rPr lang="en-US" dirty="0"/>
              <a:t> already know</a:t>
            </a:r>
          </a:p>
          <a:p>
            <a:pPr marL="631825" lvl="1" indent="-228600" algn="just">
              <a:buFont typeface="Arial" panose="020B0604020202020204" pitchFamily="34" charset="0"/>
              <a:buChar char="•"/>
            </a:pPr>
            <a:r>
              <a:rPr lang="en-US" dirty="0"/>
              <a:t>Laplace Transforms</a:t>
            </a:r>
          </a:p>
          <a:p>
            <a:pPr marL="631825" lvl="1" indent="-228600" algn="just">
              <a:buFont typeface="Arial" panose="020B0604020202020204" pitchFamily="34" charset="0"/>
              <a:buChar char="•"/>
            </a:pPr>
            <a:r>
              <a:rPr lang="en-US" dirty="0"/>
              <a:t>Partial Fraction Expansion</a:t>
            </a:r>
          </a:p>
          <a:p>
            <a:pPr marL="631825" lvl="1" indent="-228600" algn="just">
              <a:buFont typeface="Arial" panose="020B0604020202020204" pitchFamily="34" charset="0"/>
              <a:buChar char="•"/>
            </a:pPr>
            <a:r>
              <a:rPr lang="en-US" dirty="0"/>
              <a:t>Matrix/Linear Algebra</a:t>
            </a:r>
          </a:p>
          <a:p>
            <a:pPr marL="631825" lvl="1" indent="-228600" algn="just">
              <a:buFont typeface="Arial" panose="020B0604020202020204" pitchFamily="34" charset="0"/>
              <a:buChar char="•"/>
            </a:pPr>
            <a:r>
              <a:rPr lang="en-US" dirty="0"/>
              <a:t>Electrical Components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Dynamics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/>
            <a:r>
              <a:rPr lang="en-US" dirty="0"/>
              <a:t>Describe real-world </a:t>
            </a:r>
            <a:r>
              <a:rPr lang="en-US" dirty="0">
                <a:solidFill>
                  <a:schemeClr val="accent3"/>
                </a:solidFill>
              </a:rPr>
              <a:t>dynamic</a:t>
            </a:r>
            <a:r>
              <a:rPr lang="en-US" dirty="0"/>
              <a:t> systems in terms of connected, idealized components with simple physics relations</a:t>
            </a:r>
          </a:p>
          <a:p>
            <a:pPr marL="342900" indent="-342900" algn="just"/>
            <a:r>
              <a:rPr lang="en-US" dirty="0"/>
              <a:t>Create and solve </a:t>
            </a:r>
            <a:r>
              <a:rPr lang="en-US" dirty="0">
                <a:solidFill>
                  <a:schemeClr val="accent3"/>
                </a:solidFill>
              </a:rPr>
              <a:t>differential equations </a:t>
            </a:r>
            <a:r>
              <a:rPr lang="en-US" dirty="0"/>
              <a:t>to analyze and predict behavior of system given initial conditions and/or external forcing </a:t>
            </a:r>
          </a:p>
          <a:p>
            <a:pPr marL="342900" indent="-342900" algn="just"/>
            <a:r>
              <a:rPr lang="en-US" dirty="0"/>
              <a:t>This course and vibrations are largely applied differential equations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124360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Dynamics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8650" indent="-628650" algn="just">
              <a:buFont typeface="+mj-lt"/>
              <a:buAutoNum type="romanUcPeriod"/>
            </a:pPr>
            <a:r>
              <a:rPr lang="en-US" b="1" dirty="0"/>
              <a:t>Modeling</a:t>
            </a:r>
          </a:p>
          <a:p>
            <a:pPr marL="576263" lvl="1" indent="-284163" algn="just">
              <a:buFont typeface="+mj-lt"/>
              <a:buAutoNum type="alphaUcPeriod"/>
            </a:pPr>
            <a:r>
              <a:rPr lang="en-US" dirty="0"/>
              <a:t>Turn physical systems (in this course: mechanical, electrical, fluid, thermal) into idealized/simplified models</a:t>
            </a:r>
          </a:p>
          <a:p>
            <a:pPr marL="576263" lvl="1" indent="-284163" algn="just">
              <a:buFont typeface="+mj-lt"/>
              <a:buAutoNum type="alphaUcPeriod"/>
            </a:pPr>
            <a:r>
              <a:rPr lang="en-US" dirty="0"/>
              <a:t>Create systems of differential equations using models</a:t>
            </a:r>
          </a:p>
          <a:p>
            <a:pPr marL="576263" lvl="1" indent="-284163" algn="just">
              <a:buFont typeface="+mj-lt"/>
              <a:buAutoNum type="alphaUcPeriod"/>
            </a:pPr>
            <a:r>
              <a:rPr lang="en-US" dirty="0"/>
              <a:t>Create transfer function or state space model of system </a:t>
            </a:r>
          </a:p>
          <a:p>
            <a:pPr marL="331470" indent="-514350" algn="just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b="1" dirty="0"/>
              <a:t>Analysis</a:t>
            </a:r>
          </a:p>
          <a:p>
            <a:pPr marL="576263" lvl="1" indent="-293688" algn="just">
              <a:buFont typeface="+mj-lt"/>
              <a:buAutoNum type="alphaUcPeriod"/>
            </a:pPr>
            <a:r>
              <a:rPr lang="en-US" dirty="0"/>
              <a:t>Solve system of equations to predict system behavior </a:t>
            </a:r>
          </a:p>
          <a:p>
            <a:pPr marL="1012507" lvl="2" indent="-342900" algn="just">
              <a:buFont typeface="+mj-lt"/>
              <a:buAutoNum type="arabicParenR"/>
            </a:pPr>
            <a:r>
              <a:rPr lang="en-US" dirty="0"/>
              <a:t>E.g., position, current, temperature over time</a:t>
            </a:r>
          </a:p>
          <a:p>
            <a:pPr marL="1012507" lvl="2" indent="-342900" algn="just">
              <a:buFont typeface="+mj-lt"/>
              <a:buAutoNum type="arabicParenR"/>
            </a:pPr>
            <a:r>
              <a:rPr lang="en-US" dirty="0"/>
              <a:t>E.g., maximum values, response time</a:t>
            </a:r>
          </a:p>
          <a:p>
            <a:pPr marL="576263" lvl="1" indent="-288925" algn="just">
              <a:buFont typeface="+mj-lt"/>
              <a:buAutoNum type="alphaUcPeriod"/>
            </a:pPr>
            <a:r>
              <a:rPr lang="en-US" dirty="0"/>
              <a:t>Find how system will behave when excited at different frequencies </a:t>
            </a:r>
          </a:p>
          <a:p>
            <a:pPr marL="628650" indent="-628650" algn="just">
              <a:buFont typeface="+mj-lt"/>
              <a:buAutoNum type="romanUcPeriod"/>
            </a:pPr>
            <a:r>
              <a:rPr lang="en-US" b="1" dirty="0"/>
              <a:t>Control</a:t>
            </a:r>
          </a:p>
          <a:p>
            <a:pPr marL="576263" lvl="1" indent="-293688" algn="just">
              <a:buFont typeface="+mj-lt"/>
              <a:buAutoNum type="alphaUcPeriod"/>
            </a:pPr>
            <a:r>
              <a:rPr lang="en-US" dirty="0"/>
              <a:t>Modify or add components (e.g., stiffen springs, increase resistance) to adjust behavior of system (passive control)</a:t>
            </a:r>
          </a:p>
          <a:p>
            <a:pPr marL="576263" lvl="1" indent="-293688" algn="just">
              <a:buFont typeface="+mj-lt"/>
              <a:buAutoNum type="alphaUcPeriod"/>
            </a:pPr>
            <a:r>
              <a:rPr lang="en-US" dirty="0"/>
              <a:t>Control input(s) into system to have it behave as desired (active control)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79425" indent="-457200">
              <a:buFont typeface="+mj-lt"/>
              <a:buAutoNum type="arabicPeriod"/>
            </a:pPr>
            <a:r>
              <a:rPr lang="en-US" dirty="0"/>
              <a:t>Mechanical</a:t>
            </a:r>
          </a:p>
          <a:p>
            <a:pPr lvl="1"/>
            <a:r>
              <a:rPr lang="en-US" dirty="0"/>
              <a:t>Design stiffness and damping of shock absorbers in car for smooth ride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Electrical</a:t>
            </a:r>
          </a:p>
          <a:p>
            <a:pPr lvl="1"/>
            <a:r>
              <a:rPr lang="en-US" dirty="0"/>
              <a:t>Design filters for electrical signals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Biological </a:t>
            </a:r>
          </a:p>
          <a:p>
            <a:pPr lvl="1"/>
            <a:r>
              <a:rPr lang="en-US" dirty="0"/>
              <a:t>Model cellular dynamics and see what different drugs will do </a:t>
            </a:r>
          </a:p>
          <a:p>
            <a:pPr lvl="1"/>
            <a:r>
              <a:rPr lang="en-US" dirty="0"/>
              <a:t>Create population model to recommend how many deer to hunt or fish to catch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Geoscience</a:t>
            </a:r>
          </a:p>
          <a:p>
            <a:pPr lvl="1"/>
            <a:r>
              <a:rPr lang="en-US" dirty="0"/>
              <a:t>Use climate models to predict magnitude and impact of global warming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Financial </a:t>
            </a:r>
          </a:p>
          <a:p>
            <a:pPr lvl="1"/>
            <a:r>
              <a:rPr lang="en-US" dirty="0"/>
              <a:t>Model economy and predict what inputs/changes in system (e.g., taxes, </a:t>
            </a:r>
            <a:r>
              <a:rPr lang="en-US" dirty="0">
                <a:hlinkClick r:id="rId3"/>
              </a:rPr>
              <a:t>QE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Federal Funds Rate</a:t>
            </a:r>
            <a:r>
              <a:rPr lang="en-US" dirty="0"/>
              <a:t>) will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9425" indent="-457200">
              <a:buFont typeface="+mj-lt"/>
              <a:buAutoNum type="arabicPeriod"/>
            </a:pPr>
            <a:r>
              <a:rPr lang="en-US" dirty="0"/>
              <a:t>Laplace Transforms (Math 250/1)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Partial Fraction Expansion (Math 141)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Simultaneous Equations in Matrix Form (Math 220)</a:t>
            </a:r>
          </a:p>
          <a:p>
            <a:pPr marL="479425" indent="-457200">
              <a:buFont typeface="+mj-lt"/>
              <a:buAutoNum type="arabicPeriod"/>
            </a:pPr>
            <a:r>
              <a:rPr lang="en-US" dirty="0"/>
              <a:t>Electronic Components (EE 211, PHYS 212)</a:t>
            </a:r>
          </a:p>
          <a:p>
            <a:endParaRPr lang="en-US" dirty="0"/>
          </a:p>
          <a:p>
            <a:pPr marL="22225" indent="0">
              <a:buNone/>
            </a:pPr>
            <a:r>
              <a:rPr lang="en-US" b="1" dirty="0"/>
              <a:t>Prerequisite quiz on 1/22/2020</a:t>
            </a:r>
            <a:r>
              <a:rPr lang="en-US" dirty="0"/>
              <a:t>. Similar to practice quiz posted to Canvas.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solve ordinary differential equations</a:t>
            </a:r>
          </a:p>
          <a:p>
            <a:r>
              <a:rPr lang="en-US" dirty="0"/>
              <a:t>Finds dependent variable based on relationship to its time derivatives and external inputs</a:t>
            </a:r>
          </a:p>
          <a:p>
            <a:r>
              <a:rPr lang="en-US" dirty="0"/>
              <a:t>Solves homogeneous- and particular solution simultaneously</a:t>
            </a:r>
          </a:p>
          <a:p>
            <a:pPr lvl="1"/>
            <a:r>
              <a:rPr lang="en-US" dirty="0"/>
              <a:t>Uses initial conditions for solution </a:t>
            </a:r>
          </a:p>
          <a:p>
            <a:r>
              <a:rPr lang="en-US" dirty="0"/>
              <a:t>Used to find closed-form (total) solutions quicker and easier (sometimes) than other methods</a:t>
            </a:r>
          </a:p>
          <a:p>
            <a:r>
              <a:rPr lang="en-US" dirty="0"/>
              <a:t>Good for single-dependent-variable systems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38" y="5381657"/>
            <a:ext cx="2465524" cy="5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Solution procedure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Transform terms from time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 domain to frequency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domain (</a:t>
                </a:r>
                <a:r>
                  <a:rPr lang="en-US" i="1" dirty="0"/>
                  <a:t>Laplace Transform</a:t>
                </a:r>
                <a:r>
                  <a:rPr lang="en-US" dirty="0"/>
                  <a:t>: left side of table to right side)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Simplify and rearrange result to look like right-side of table</a:t>
                </a:r>
              </a:p>
              <a:p>
                <a:pPr marL="382588" lvl="1" indent="357188" algn="just"/>
                <a:r>
                  <a:rPr lang="en-US" dirty="0"/>
                  <a:t>Isolate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term </a:t>
                </a:r>
              </a:p>
              <a:p>
                <a:pPr marL="382588" lvl="1" indent="357188" algn="just"/>
                <a:r>
                  <a:rPr lang="en-US" dirty="0"/>
                  <a:t>May need algebraic “tricks” (e.g., partial fractions and complex conjugates) 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Transform back into time domain (</a:t>
                </a:r>
                <a:r>
                  <a:rPr lang="en-US" i="1" dirty="0"/>
                  <a:t>Inverse Laplace Transform</a:t>
                </a:r>
                <a:r>
                  <a:rPr lang="en-US" dirty="0"/>
                  <a:t>: right side of table back to left side)</a:t>
                </a:r>
              </a:p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 357: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JM Mahoney</a:t>
            </a:r>
          </a:p>
        </p:txBody>
      </p:sp>
    </p:spTree>
    <p:extLst>
      <p:ext uri="{BB962C8B-B14F-4D97-AF65-F5344CB8AC3E}">
        <p14:creationId xmlns:p14="http://schemas.microsoft.com/office/powerpoint/2010/main" val="8285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13.348"/>
  <p:tag name="LATEXADDIN" val="\documentclass{article}&#10;\usepackage{amsmath}&#10;\pagestyle{empty}&#10;\begin{document}&#10;$$&#10;F(s) \equiv \int_0^{\infty} f(t)e^{-st}dt&#10;$$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.4646"/>
  <p:tag name="ORIGINALWIDTH" val="1168.354"/>
  <p:tag name="LATEXADDIN" val="\documentclass{article}&#10;\usepackage{amsmath}&#10;\pagestyle{empty}&#10;\begin{document}&#10;&#10;\[&#10;F(s) = \frac{2}{(s+1)(s-3)}&#10;\]&#10;&#10;&#10;\end{document}"/>
  <p:tag name="IGUANATEXSIZE" val="20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9.4638"/>
  <p:tag name="ORIGINALWIDTH" val="2091.489"/>
  <p:tag name="LATEXADDIN" val="\documentclass{article}&#10;\usepackage{amsmath}&#10;\pagestyle{empty}&#10;\begin{document}&#10;&#10;\[&#10;F(s) = \frac{2}{(s+1)(s-3)}=\frac{A}{s+1}+\frac{B}{s-3}&#10;\]&#10;&#10;&#10;\end{document}"/>
  <p:tag name="IGUANATEXSIZE" val="20"/>
  <p:tag name="IGUANATEXCURSOR" val="139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16.91"/>
  <p:tag name="LATEXADDIN" val="\documentclass{article}&#10;\usepackage{amsmath}&#10;\pagestyle{empty}&#10;\begin{document}&#10;&#10;\[&#10;2=A(s-3)+B(s+1)= (A+B)s + (-3A+B)&#10;\]&#10;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2171"/>
  <p:tag name="ORIGINALWIDTH" val="701.9123"/>
  <p:tag name="LATEXADDIN" val="\documentclass{article}&#10;\usepackage{amsmath}&#10;\pagestyle{empty}&#10;\begin{document}&#10;&#10;\[&#10;F(s) = \frac{3s}{s+5}&#10;\]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A\textbf{x}=\textbf{b}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08.811"/>
  <p:tag name="LATEXADDIN" val="\documentclass{article}&#10;\usepackage{amsmath}&#10;\pagestyle{empty}&#10;\begin{document}&#10;&#10;\[&#10;\mathcal{L}[af(t)] = a\mathcal{L}[f(t)]=a F(s)&#10;\]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87.177"/>
  <p:tag name="LATEXADDIN" val="\documentclass{article}&#10;\usepackage{amsmath}&#10;\pagestyle{empty}&#10;\begin{document}&#10;&#10;\[&#10;\mathcal{L}[f(t)+g(t)] = \mathcal{L}[f(t)]+\mathcal{L}[g(t)]=F(s)+G(s)&#10;\]&#10;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41.807"/>
  <p:tag name="LATEXADDIN" val="\documentclass{article}&#10;\usepackage{amsmath}&#10;\pagestyle{empty}&#10;\begin{document}&#10;&#10;\[&#10;\mathcal{L}(f(t)g(t)) \neq \mathcal{L}( f(t))\mathcal{L}( g(t))&#10;\]&#10;&#10;&#10;\end{document}"/>
  <p:tag name="IGUANATEXSIZE" val="20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1811.774"/>
  <p:tag name="LATEXADDIN" val="\documentclass{article}&#10;\usepackage{amsmath}&#10;\pagestyle{empty}&#10;\begin{document}&#10;&#10;\[&#10;\mathcal{L}^{-1}[aF(s)] = a\mathcal{L}^{-1}[F(s)]=a f(t)&#10;\]&#10;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2324"/>
  <p:tag name="ORIGINALWIDTH" val="3071.616"/>
  <p:tag name="LATEXADDIN" val="\documentclass{article}&#10;\usepackage{amsmath}&#10;\pagestyle{empty}&#10;\begin{document}&#10;&#10;\[&#10;\mathcal{L}^{-1}[F(s)+G(s)] = \mathcal{L}^{-1}[F(s)]+\mathcal{L}^{-1}[G(s)]=f(t)+g(t)&#10;\]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124.859"/>
  <p:tag name="LATEXADDIN" val="\documentclass{article}&#10;\usepackage{amsmath}&#10;\pagestyle{empty}&#10;\begin{document}&#10;&#10;\[&#10;\dot{x}+5x=0;\;x(0)=3&#10;\]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29.059"/>
  <p:tag name="LATEXADDIN" val="\documentclass{article}&#10;\usepackage{amsmath}&#10;\pagestyle{empty}&#10;\begin{document}&#10;&#10;\[&#10;2\ddot{x}=3; \; x(0)=1,\,\dot{x}(0)=-2&#10;\]&#10;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551</TotalTime>
  <Words>1141</Words>
  <Application>Microsoft Office PowerPoint</Application>
  <PresentationFormat>Widescreen</PresentationFormat>
  <Paragraphs>208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me357</vt:lpstr>
      <vt:lpstr>Class Overview &amp; Prerequisite Review</vt:lpstr>
      <vt:lpstr>Introduction</vt:lpstr>
      <vt:lpstr>Objectives</vt:lpstr>
      <vt:lpstr>System Dynamics</vt:lpstr>
      <vt:lpstr>System Dynamics</vt:lpstr>
      <vt:lpstr>Real-World Applications</vt:lpstr>
      <vt:lpstr>Prerequisite Topics</vt:lpstr>
      <vt:lpstr>Laplace Transform</vt:lpstr>
      <vt:lpstr>Laplace Transform</vt:lpstr>
      <vt:lpstr>Laplace Transform Table (1)</vt:lpstr>
      <vt:lpstr>Laplace Transform Table (2)</vt:lpstr>
      <vt:lpstr>Laplace Transform Rules</vt:lpstr>
      <vt:lpstr>Laplace Transform</vt:lpstr>
      <vt:lpstr>Laplace Transform</vt:lpstr>
      <vt:lpstr>Partial Fraction Expansion</vt:lpstr>
      <vt:lpstr>Partial Fraction Expansion</vt:lpstr>
      <vt:lpstr>Partial Fraction Expansion Polynomial Division </vt:lpstr>
      <vt:lpstr>Matrix Form</vt:lpstr>
      <vt:lpstr>Matrix Form</vt:lpstr>
      <vt:lpstr>Electronic Components</vt:lpstr>
      <vt:lpstr>Electronic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Prereq</dc:title>
  <dc:creator>"Joe Mahoney" &lt;joseph.m.mahoney@gmail.com&gt;</dc:creator>
  <cp:lastModifiedBy>Mahoney, Joseph Michael</cp:lastModifiedBy>
  <cp:revision>211</cp:revision>
  <dcterms:created xsi:type="dcterms:W3CDTF">2006-08-16T00:00:00Z</dcterms:created>
  <dcterms:modified xsi:type="dcterms:W3CDTF">2020-01-28T17:12:01Z</dcterms:modified>
</cp:coreProperties>
</file>