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70" r:id="rId3"/>
    <p:sldId id="267" r:id="rId4"/>
    <p:sldId id="257" r:id="rId5"/>
    <p:sldId id="268" r:id="rId6"/>
    <p:sldId id="258" r:id="rId7"/>
    <p:sldId id="261" r:id="rId8"/>
    <p:sldId id="269" r:id="rId9"/>
    <p:sldId id="259" r:id="rId10"/>
    <p:sldId id="262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8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example we did by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8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8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3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9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6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5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MATLAB </a:t>
            </a:r>
            <a:br>
              <a:rPr lang="en-US" dirty="0"/>
            </a:br>
            <a:r>
              <a:rPr lang="en-US" dirty="0"/>
              <a:t>and MATHEMATICA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15441" y="3208823"/>
            <a:ext cx="265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sys = tf([1],[1 5 11 15 0])</a:t>
            </a:r>
          </a:p>
          <a:p>
            <a:r>
              <a:rPr lang="pt-BR" sz="1600" dirty="0"/>
              <a:t>impulse(sys)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17197"/>
            <a:ext cx="3375660" cy="53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60" y="2117196"/>
            <a:ext cx="4930140" cy="391239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44040"/>
            <a:ext cx="1977390" cy="577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61952"/>
            <a:ext cx="2335530" cy="535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600" y="1844040"/>
            <a:ext cx="3352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/>
              <a:t>[r, p, k] = residue([1],[1 0 2 0 1])</a:t>
            </a:r>
          </a:p>
          <a:p>
            <a:r>
              <a:rPr lang="nn-NO" sz="1600" dirty="0"/>
              <a:t>r =</a:t>
            </a:r>
          </a:p>
          <a:p>
            <a:r>
              <a:rPr lang="nn-NO" sz="1600" dirty="0"/>
              <a:t>   0.0000 - 0.2500i</a:t>
            </a:r>
          </a:p>
          <a:p>
            <a:r>
              <a:rPr lang="nn-NO" sz="1600" dirty="0"/>
              <a:t>  -0.2500          </a:t>
            </a:r>
          </a:p>
          <a:p>
            <a:r>
              <a:rPr lang="nn-NO" sz="1600" dirty="0"/>
              <a:t>   0.0000 + 0.2500i</a:t>
            </a:r>
          </a:p>
          <a:p>
            <a:r>
              <a:rPr lang="nn-NO" sz="1600" dirty="0"/>
              <a:t>  -0.2500          </a:t>
            </a:r>
          </a:p>
          <a:p>
            <a:r>
              <a:rPr lang="nn-NO" sz="1600" dirty="0"/>
              <a:t>p =</a:t>
            </a:r>
          </a:p>
          <a:p>
            <a:r>
              <a:rPr lang="nn-NO" sz="1600" dirty="0"/>
              <a:t>   0.0000 + 1.0000i</a:t>
            </a:r>
          </a:p>
          <a:p>
            <a:r>
              <a:rPr lang="nn-NO" sz="1600" dirty="0"/>
              <a:t>   0.0000 + 1.0000i</a:t>
            </a:r>
          </a:p>
          <a:p>
            <a:r>
              <a:rPr lang="nn-NO" sz="1600" dirty="0"/>
              <a:t>   0.0000 - 1.0000i</a:t>
            </a:r>
          </a:p>
          <a:p>
            <a:r>
              <a:rPr lang="nn-NO" sz="1600" dirty="0"/>
              <a:t>   0.0000 - 1.0000i</a:t>
            </a:r>
          </a:p>
          <a:p>
            <a:r>
              <a:rPr lang="nn-NO" sz="1600" dirty="0"/>
              <a:t>k =</a:t>
            </a:r>
          </a:p>
          <a:p>
            <a:r>
              <a:rPr lang="nn-NO" sz="1600" dirty="0"/>
              <a:t>     []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437952"/>
            <a:ext cx="2940952" cy="51504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72641" y="3208823"/>
            <a:ext cx="265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sys = tf([1],[1 0 2 0 1])</a:t>
            </a:r>
          </a:p>
          <a:p>
            <a:r>
              <a:rPr lang="pt-BR" sz="1600" dirty="0"/>
              <a:t>impulse(sys)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018348"/>
            <a:ext cx="2335530" cy="53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56" y="1997565"/>
            <a:ext cx="5091545" cy="39541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6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>
              <a:buNone/>
            </a:pPr>
            <a:r>
              <a:rPr lang="en-US" dirty="0"/>
              <a:t>By the end of this section, you should be able to</a:t>
            </a:r>
          </a:p>
          <a:p>
            <a:r>
              <a:rPr lang="en-US" dirty="0"/>
              <a:t>Use both Matlab and Mathematica to expand partial fractions</a:t>
            </a:r>
          </a:p>
          <a:p>
            <a:r>
              <a:rPr lang="en-US" dirty="0"/>
              <a:t>Find inverse Laplace transforms of complicated expressions using partial fraction expansion</a:t>
            </a:r>
          </a:p>
          <a:p>
            <a:r>
              <a:rPr lang="en-US" dirty="0"/>
              <a:t>Use Matlab to create transfer functions with </a:t>
            </a:r>
            <a:r>
              <a:rPr lang="en-US" dirty="0" err="1"/>
              <a:t>tf</a:t>
            </a:r>
            <a:r>
              <a:rPr lang="en-US" dirty="0"/>
              <a:t>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en-US" i="1" dirty="0"/>
              <a:t>Residue</a:t>
            </a:r>
            <a:r>
              <a:rPr lang="en-US" dirty="0"/>
              <a:t>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[r, p, k] = residue([num],[den])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i="1" dirty="0" err="1"/>
              <a:t>num</a:t>
            </a:r>
            <a:r>
              <a:rPr lang="en-US" dirty="0"/>
              <a:t> is vector of coefficients in front of </a:t>
            </a:r>
            <a:r>
              <a:rPr lang="en-US" i="1" dirty="0"/>
              <a:t>s</a:t>
            </a:r>
            <a:r>
              <a:rPr lang="en-US" dirty="0"/>
              <a:t> terms in numerator in descending order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/>
              <a:t>Must include zeros where appropriate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/>
              <a:t>Same for </a:t>
            </a:r>
            <a:r>
              <a:rPr lang="en-US" i="1" dirty="0"/>
              <a:t>den</a:t>
            </a:r>
          </a:p>
          <a:p>
            <a:pPr marL="382588" lvl="1" indent="-382588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en-US" dirty="0"/>
              <a:t> are the “residue” or numerator</a:t>
            </a:r>
          </a:p>
          <a:p>
            <a:pPr marL="382588" lvl="1" indent="-382588"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dirty="0"/>
              <a:t> are the </a:t>
            </a:r>
            <a:r>
              <a:rPr lang="en-US" i="1" dirty="0"/>
              <a:t>poles</a:t>
            </a:r>
            <a:r>
              <a:rPr lang="en-US" dirty="0"/>
              <a:t> of the denominators 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dirty="0"/>
              <a:t>Denominators in form </a:t>
            </a:r>
            <a:r>
              <a:rPr lang="en-US" b="1" dirty="0"/>
              <a:t>(</a:t>
            </a:r>
            <a:r>
              <a:rPr lang="en-US" b="1" i="1" dirty="0"/>
              <a:t>s</a:t>
            </a:r>
            <a:r>
              <a:rPr lang="en-US" b="1" dirty="0"/>
              <a:t>-</a:t>
            </a:r>
            <a:r>
              <a:rPr lang="en-US" b="1" i="1" dirty="0"/>
              <a:t>p</a:t>
            </a:r>
            <a:r>
              <a:rPr lang="en-US" b="1" dirty="0"/>
              <a:t>)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dirty="0"/>
              <a:t>Repeated values of </a:t>
            </a:r>
            <a:r>
              <a:rPr lang="en-US" i="1" dirty="0"/>
              <a:t>p</a:t>
            </a:r>
            <a:r>
              <a:rPr lang="en-US" dirty="0"/>
              <a:t> in order of (</a:t>
            </a:r>
            <a:r>
              <a:rPr lang="en-US" i="1" dirty="0"/>
              <a:t>s-p</a:t>
            </a:r>
            <a:r>
              <a:rPr lang="en-US" dirty="0"/>
              <a:t>), (</a:t>
            </a:r>
            <a:r>
              <a:rPr lang="en-US" i="1" dirty="0"/>
              <a:t>s-p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, …</a:t>
            </a:r>
          </a:p>
          <a:p>
            <a:pPr marL="382588" lvl="1" indent="-382588">
              <a:buFont typeface="Arial" panose="020B0604020202020204" pitchFamily="34" charset="0"/>
              <a:buChar char="•"/>
            </a:pPr>
            <a:r>
              <a:rPr lang="en-US" i="1" dirty="0"/>
              <a:t>k</a:t>
            </a:r>
            <a:r>
              <a:rPr lang="en-US" dirty="0"/>
              <a:t> are “direct terms” or values without denominators </a:t>
            </a:r>
          </a:p>
          <a:p>
            <a:pPr marL="382588" lvl="1" indent="-382588">
              <a:buFont typeface="Arial" panose="020B0604020202020204" pitchFamily="34" charset="0"/>
              <a:buChar char="•"/>
            </a:pPr>
            <a:r>
              <a:rPr lang="en-US" dirty="0"/>
              <a:t>Order matters as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are associated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6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en-US" i="1" dirty="0"/>
              <a:t>Residue</a:t>
            </a:r>
            <a:r>
              <a:rPr lang="en-US" dirty="0"/>
              <a:t>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[r, p, k] = residue([num],[den])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it-IT" dirty="0"/>
                  <a:t>Example: 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br>
                  <a:rPr lang="it-IT" dirty="0"/>
                </a:br>
                <a:endParaRPr lang="it-IT" dirty="0"/>
              </a:p>
              <a:p>
                <a:endParaRPr lang="it-IT" dirty="0"/>
              </a:p>
              <a:p>
                <a:r>
                  <a:rPr lang="pt-BR" dirty="0"/>
                  <a:t>[r, p, k] = residue([2],[1 -2 -3])</a:t>
                </a:r>
              </a:p>
              <a:p>
                <a:pPr lvl="1"/>
                <a:r>
                  <a:rPr lang="it-IT" dirty="0"/>
                  <a:t>r = [0.5, -0.5]</a:t>
                </a:r>
              </a:p>
              <a:p>
                <a:pPr lvl="1"/>
                <a:r>
                  <a:rPr lang="it-IT" dirty="0"/>
                  <a:t>p = [3, -1]</a:t>
                </a:r>
              </a:p>
              <a:p>
                <a:pPr lvl="1"/>
                <a:r>
                  <a:rPr lang="it-IT" dirty="0"/>
                  <a:t>k= []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0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 </a:t>
            </a:r>
            <a:r>
              <a:rPr lang="en-US" i="1" dirty="0"/>
              <a:t>Apart</a:t>
            </a:r>
            <a:r>
              <a:rPr lang="en-US" dirty="0"/>
              <a:t>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fraction</a:t>
                </a:r>
                <a:r>
                  <a:rPr lang="en-US" dirty="0"/>
                  <a:t>//Apart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it-IT" dirty="0"/>
                  <a:t>Example: 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1" y="1910802"/>
            <a:ext cx="2733675" cy="577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4338265"/>
            <a:ext cx="5425440" cy="579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3145489"/>
            <a:ext cx="3375660" cy="53530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94121" y="2124982"/>
            <a:ext cx="4048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[r, p, k] = residue([1 1],[1 7 16 12 0])</a:t>
            </a:r>
          </a:p>
          <a:p>
            <a:r>
              <a:rPr lang="pt-BR" sz="1600" dirty="0"/>
              <a:t>r =[ 2/3  -3/4  1/2  1/12]</a:t>
            </a:r>
          </a:p>
          <a:p>
            <a:r>
              <a:rPr lang="pt-BR" sz="1600" dirty="0"/>
              <a:t>p = [ -3  -2  -2  0 ]</a:t>
            </a:r>
          </a:p>
          <a:p>
            <a:r>
              <a:rPr lang="pt-BR" sz="1600" dirty="0"/>
              <a:t>k =  []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96" y="5574858"/>
            <a:ext cx="4132569" cy="52114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2209801"/>
            <a:ext cx="3375660" cy="53530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8741" y="3208823"/>
            <a:ext cx="265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sys = tf([1 1],[1 7 16 12 0])</a:t>
            </a:r>
          </a:p>
          <a:p>
            <a:r>
              <a:rPr lang="pt-BR" sz="1600" dirty="0"/>
              <a:t>impulse(sys)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2152808"/>
            <a:ext cx="4762500" cy="37378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Roots &amp; Poles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Imaginary terms do not appear on our Laplace Transform table</a:t>
            </a:r>
          </a:p>
          <a:p>
            <a:pPr algn="just"/>
            <a:r>
              <a:rPr lang="en-US" dirty="0"/>
              <a:t>Rearrange terms to match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276601"/>
            <a:ext cx="2967990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181476"/>
            <a:ext cx="2967990" cy="5429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12608"/>
            <a:ext cx="3288030" cy="577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55621"/>
            <a:ext cx="3375660" cy="5353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4600" y="2078831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[r, p, k] = residue([1],[1 5 11 15 0])</a:t>
            </a:r>
          </a:p>
          <a:p>
            <a:r>
              <a:rPr lang="en-US" dirty="0"/>
              <a:t>r =[ -1/24 (-1/80 + 3/80i) </a:t>
            </a:r>
          </a:p>
          <a:p>
            <a:r>
              <a:rPr lang="en-US" dirty="0"/>
              <a:t>	(-1/80 - 3/80i ) 1/15]</a:t>
            </a:r>
          </a:p>
          <a:p>
            <a:r>
              <a:rPr lang="en-US" dirty="0"/>
              <a:t>p = [-3 (-1+2i) (-1 -2i)  0 ]</a:t>
            </a:r>
          </a:p>
          <a:p>
            <a:r>
              <a:rPr lang="en-US" dirty="0"/>
              <a:t>k = []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56724"/>
            <a:ext cx="7269480" cy="5772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35" y="5499736"/>
            <a:ext cx="5791200" cy="52006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1(s)=\frac{s+1}{s(s+2)^2(s+3)}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2(s)=-\frac{s+1}{40 \left((s+1)^2+4\right)}-\frac{6}{40 \left((s+1)^2+4\right)}+\frac{1}{15 s}-\frac{1}{24 (s+3)}&#10;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2(t)=\frac{1}{15}-\frac{1}{24}e^{-3t}-\frac{1}{40}e^{-t}\cos(2t)-\frac{3}{40}e^{-t}\sin(2t)&#10;\]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2(s)=\frac{1}{s^4+5 s^3+11 s^2+15 s}&#10;\]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3(s)=\frac{1}{(s^2+1)^2}&#10;\]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3(s)=\frac{1}{s^4+2 s^2+1}&#10;\]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447.319"/>
  <p:tag name="LATEXADDIN" val="\documentclass{article}&#10;\usepackage{amsmath}&#10;\pagestyle{empty}&#10;\begin{document}&#10;&#10;\[&#10;h_3(t)=\frac{1}{2}\left(\sin(t)-t\cos(t)\right)&#10;\]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3(s)=\frac{1}{s^4+2 s^2+1}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1(s)=-\frac{3}{4 (s+2)}+\frac{1}{2 (s+2)^2}+\frac{2}{3 (s+3)}+\frac{1}{12 s}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1(s)=\frac{s+1}{s^4+7 s^3+16 s^2+12 s}&#10;\]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2033.746"/>
  <p:tag name="LATEXADDIN" val="\documentclass{article}&#10;\usepackage{amsmath}&#10;\pagestyle{empty}&#10;\begin{document}&#10;&#10;\[&#10;h_1(t)=\frac{1}{2}t e^{-2 t} +\frac{2 }{3}e^{-3 t}-\frac{3 }{4}e^{-2 t}+\frac{1}{12}&#10;\]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1(s)=\frac{s+1}{s^4+7 s^3+16 s^2+12 s}&#10;\]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a+bi}{c+di}+\frac{a-bi}{c-di}=2\frac{ac+bd}{c^2+d^2}&#10;\]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a-bi}{c+di}+\frac{a+bi}{c-di}=2\frac{ac-bd}{c^2+d^2}&#10;\]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2(s)=\frac{1}{(s^2+2s+5)s(s+3)}&#10;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_2(s)=\frac{1}{s^4+5 s^3+11 s^2+15 s}&#10;\]&#10;&#10;&#10;\end{document}"/>
  <p:tag name="IGUANATEXSIZE" val="2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442</TotalTime>
  <Words>547</Words>
  <Application>Microsoft Office PowerPoint</Application>
  <PresentationFormat>Widescreen</PresentationFormat>
  <Paragraphs>105</Paragraphs>
  <Slides>12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me357</vt:lpstr>
      <vt:lpstr>Intro to MATLAB  and MATHEMATICA</vt:lpstr>
      <vt:lpstr>Objectives</vt:lpstr>
      <vt:lpstr>MATLAB Residue function </vt:lpstr>
      <vt:lpstr>MATLAB Residue function </vt:lpstr>
      <vt:lpstr>Mathematica Apart function </vt:lpstr>
      <vt:lpstr>Example 1</vt:lpstr>
      <vt:lpstr>Example 1</vt:lpstr>
      <vt:lpstr>Complex Roots &amp; Poles</vt:lpstr>
      <vt:lpstr>Example 2</vt:lpstr>
      <vt:lpstr>Example 2</vt:lpstr>
      <vt:lpstr>Example 3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Simulation</dc:title>
  <dc:creator>"Joe Mahoney" &lt;joseph.m.mahoney@gmail.com&gt;</dc:creator>
  <cp:lastModifiedBy>Mahoney, Joseph Michael</cp:lastModifiedBy>
  <cp:revision>131</cp:revision>
  <dcterms:created xsi:type="dcterms:W3CDTF">2006-08-16T00:00:00Z</dcterms:created>
  <dcterms:modified xsi:type="dcterms:W3CDTF">2020-01-17T14:50:40Z</dcterms:modified>
</cp:coreProperties>
</file>