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omments/comment1.xml" ContentType="application/vnd.openxmlformats-officedocument.presentationml.comments+xml"/>
  <Override PartName="/ppt/notesSlides/notesSlide5.xml" ContentType="application/vnd.openxmlformats-officedocument.presentationml.notesSlide+xml"/>
  <Override PartName="/ppt/comments/comment2.xml" ContentType="application/vnd.openxmlformats-officedocument.presentationml.comments+xml"/>
  <Override PartName="/ppt/notesSlides/notesSlide6.xml" ContentType="application/vnd.openxmlformats-officedocument.presentationml.notesSlide+xml"/>
  <Override PartName="/ppt/notesSlides/notesSlide7.xml" ContentType="application/vnd.openxmlformats-officedocument.presentationml.notesSlide+xml"/>
  <Override PartName="/ppt/comments/comment3.xml" ContentType="application/vnd.openxmlformats-officedocument.presentationml.comments+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32" r:id="rId1"/>
  </p:sldMasterIdLst>
  <p:notesMasterIdLst>
    <p:notesMasterId r:id="rId13"/>
  </p:notesMasterIdLst>
  <p:sldIdLst>
    <p:sldId id="256" r:id="rId2"/>
    <p:sldId id="262" r:id="rId3"/>
    <p:sldId id="267" r:id="rId4"/>
    <p:sldId id="261" r:id="rId5"/>
    <p:sldId id="257" r:id="rId6"/>
    <p:sldId id="258" r:id="rId7"/>
    <p:sldId id="259" r:id="rId8"/>
    <p:sldId id="263" r:id="rId9"/>
    <p:sldId id="260" r:id="rId10"/>
    <p:sldId id="264"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e Mahoney" initials="JM" lastIdx="11" clrIdx="0">
    <p:extLst>
      <p:ext uri="{19B8F6BF-5375-455C-9EA6-DF929625EA0E}">
        <p15:presenceInfo xmlns:p15="http://schemas.microsoft.com/office/powerpoint/2012/main" userId="c23b4b1d664e54a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6910" autoAdjust="0"/>
  </p:normalViewPr>
  <p:slideViewPr>
    <p:cSldViewPr>
      <p:cViewPr varScale="1">
        <p:scale>
          <a:sx n="99" d="100"/>
          <a:sy n="99" d="100"/>
        </p:scale>
        <p:origin x="996" y="84"/>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7-01-07T16:14:16.763" idx="1">
    <p:pos x="6799" y="1178"/>
    <p:text>any element with mass and/or inertia will be a "mass"</p:text>
    <p:extLst>
      <p:ext uri="{C676402C-5697-4E1C-873F-D02D1690AC5C}">
        <p15:threadingInfo xmlns:p15="http://schemas.microsoft.com/office/powerpoint/2012/main" timeZoneBias="300"/>
      </p:ext>
    </p:extLst>
  </p:cm>
  <p:cm authorId="1" dt="2017-01-07T16:14:32.783" idx="2">
    <p:pos x="674" y="1344"/>
    <p:text>any element that stores mechanical energy will be considered a spring. Specifically, we will use objects whose foce is linearly proportional to their displacement for this course</p:text>
    <p:extLst>
      <p:ext uri="{C676402C-5697-4E1C-873F-D02D1690AC5C}">
        <p15:threadingInfo xmlns:p15="http://schemas.microsoft.com/office/powerpoint/2012/main" timeZoneBias="300"/>
      </p:ext>
    </p:extLst>
  </p:cm>
  <p:cm authorId="1" dt="2017-01-07T16:15:48.583" idx="3">
    <p:pos x="1977" y="1395"/>
    <p:text>any element that dissipates energy will be considered a damper. We will use objects whose force is linearly proportional to their velocity</p:text>
    <p:extLst>
      <p:ext uri="{C676402C-5697-4E1C-873F-D02D1690AC5C}">
        <p15:threadingInfo xmlns:p15="http://schemas.microsoft.com/office/powerpoint/2012/main" timeZoneBias="300"/>
      </p:ext>
    </p:extLst>
  </p:cm>
  <p:cm authorId="1" dt="2017-01-07T16:17:01.051" idx="4">
    <p:pos x="1376" y="1876"/>
    <p:text>FBD should have a LHS of forces and a RHS of "inertias"</p:text>
    <p:extLst>
      <p:ext uri="{C676402C-5697-4E1C-873F-D02D1690AC5C}">
        <p15:threadingInfo xmlns:p15="http://schemas.microsoft.com/office/powerpoint/2012/main" timeZoneBias="300"/>
      </p:ext>
    </p:extLst>
  </p:cm>
  <p:cm authorId="1" dt="2017-01-07T16:17:20.976" idx="5">
    <p:pos x="6247" y="2445"/>
    <p:text>equations should come from the FBD only</p:text>
    <p:extLst>
      <p:ext uri="{C676402C-5697-4E1C-873F-D02D1690AC5C}">
        <p15:threadingInfo xmlns:p15="http://schemas.microsoft.com/office/powerpoint/2012/main" timeZoneBias="300"/>
      </p:ext>
    </p:extLst>
  </p:cm>
  <p:cm authorId="1" dt="2018-01-02T17:24:53.758" idx="6">
    <p:pos x="3453" y="2637"/>
    <p:text>here, we will use Lagrange's equation</p:text>
    <p:extLst>
      <p:ext uri="{C676402C-5697-4E1C-873F-D02D1690AC5C}">
        <p15:threadingInfo xmlns:p15="http://schemas.microsoft.com/office/powerpoint/2012/main" timeZoneBias="300"/>
      </p:ext>
    </p:extLst>
  </p:cm>
  <p:cm authorId="1" dt="2018-01-17T09:37:47.862" idx="11">
    <p:pos x="4957" y="2937"/>
    <p:text>either in time or freq domain</p:text>
    <p:extLst>
      <p:ext uri="{C676402C-5697-4E1C-873F-D02D1690AC5C}">
        <p15:threadingInfo xmlns:p15="http://schemas.microsoft.com/office/powerpoint/2012/main" timeZoneBias="30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8-01-02T17:25:38.950" idx="7">
    <p:pos x="2483" y="2444"/>
    <p:text>when we use transfer function, we do not do this step</p:text>
    <p:extLst>
      <p:ext uri="{C676402C-5697-4E1C-873F-D02D1690AC5C}">
        <p15:threadingInfo xmlns:p15="http://schemas.microsoft.com/office/powerpoint/2012/main" timeZoneBias="300"/>
      </p:ext>
    </p:extLst>
  </p:cm>
  <p:cm authorId="1" dt="2018-01-02T17:26:07.309" idx="8">
    <p:pos x="2308" y="1401"/>
    <p:text>ICs will often be zero in this course. Focus on *forced* systems</p:text>
    <p:extLst>
      <p:ext uri="{C676402C-5697-4E1C-873F-D02D1690AC5C}">
        <p15:threadingInfo xmlns:p15="http://schemas.microsoft.com/office/powerpoint/2012/main" timeZoneBias="30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8-01-02T17:28:33.619" idx="9">
    <p:pos x="1512" y="1827"/>
    <p:text>these will be differential equations</p:text>
    <p:extLst>
      <p:ext uri="{C676402C-5697-4E1C-873F-D02D1690AC5C}">
        <p15:threadingInfo xmlns:p15="http://schemas.microsoft.com/office/powerpoint/2012/main" timeZoneBias="300"/>
      </p:ext>
    </p:extLst>
  </p:cm>
  <p:cm authorId="1" dt="2018-01-02T17:28:52.228" idx="10">
    <p:pos x="3822" y="2137"/>
    <p:text>we may return to time domain using ILT (as we do here) or remain in the s domain using TFs</p:text>
    <p:extLst>
      <p:ext uri="{C676402C-5697-4E1C-873F-D02D1690AC5C}">
        <p15:threadingInfo xmlns:p15="http://schemas.microsoft.com/office/powerpoint/2012/main" timeZoneBias="30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ED82F25-5220-4B6F-B781-185697E6DE19}" type="datetimeFigureOut">
              <a:rPr lang="en-US" smtClean="0"/>
              <a:t>1/24/2020</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9E4466-08F7-4DC5-BBAB-B5F946AB1BA9}" type="slidenum">
              <a:rPr lang="en-US" smtClean="0"/>
              <a:t>‹#›</a:t>
            </a:fld>
            <a:endParaRPr lang="en-US"/>
          </a:p>
        </p:txBody>
      </p:sp>
    </p:spTree>
    <p:extLst>
      <p:ext uri="{BB962C8B-B14F-4D97-AF65-F5344CB8AC3E}">
        <p14:creationId xmlns:p14="http://schemas.microsoft.com/office/powerpoint/2010/main" val="4343207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Will continue modeling then after math section is fully covered </a:t>
            </a:r>
          </a:p>
        </p:txBody>
      </p:sp>
      <p:sp>
        <p:nvSpPr>
          <p:cNvPr id="4" name="Slide Number Placeholder 3"/>
          <p:cNvSpPr>
            <a:spLocks noGrp="1"/>
          </p:cNvSpPr>
          <p:nvPr>
            <p:ph type="sldNum" sz="quarter" idx="5"/>
          </p:nvPr>
        </p:nvSpPr>
        <p:spPr/>
        <p:txBody>
          <a:bodyPr/>
          <a:lstStyle/>
          <a:p>
            <a:fld id="{169E4466-08F7-4DC5-BBAB-B5F946AB1BA9}" type="slidenum">
              <a:rPr lang="en-US" smtClean="0"/>
              <a:t>1</a:t>
            </a:fld>
            <a:endParaRPr lang="en-US"/>
          </a:p>
        </p:txBody>
      </p:sp>
    </p:spTree>
    <p:extLst>
      <p:ext uri="{BB962C8B-B14F-4D97-AF65-F5344CB8AC3E}">
        <p14:creationId xmlns:p14="http://schemas.microsoft.com/office/powerpoint/2010/main" val="5347443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69E4466-08F7-4DC5-BBAB-B5F946AB1BA9}" type="slidenum">
              <a:rPr lang="en-US" smtClean="0"/>
              <a:t>2</a:t>
            </a:fld>
            <a:endParaRPr lang="en-US"/>
          </a:p>
        </p:txBody>
      </p:sp>
    </p:spTree>
    <p:extLst>
      <p:ext uri="{BB962C8B-B14F-4D97-AF65-F5344CB8AC3E}">
        <p14:creationId xmlns:p14="http://schemas.microsoft.com/office/powerpoint/2010/main" val="40920780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model is a simplification of reality. We may not know what exact relationships are or the math would be overly complex. The model may still be useful to study the general behavior of the system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are not trying to account for </a:t>
            </a:r>
            <a:r>
              <a:rPr lang="en-US" i="1" dirty="0"/>
              <a:t>everything</a:t>
            </a:r>
            <a:r>
              <a:rPr lang="en-US" dirty="0"/>
              <a:t> that is in the real world</a:t>
            </a:r>
          </a:p>
          <a:p>
            <a:endParaRPr lang="en-US" dirty="0"/>
          </a:p>
        </p:txBody>
      </p:sp>
      <p:sp>
        <p:nvSpPr>
          <p:cNvPr id="4" name="Slide Number Placeholder 3"/>
          <p:cNvSpPr>
            <a:spLocks noGrp="1"/>
          </p:cNvSpPr>
          <p:nvPr>
            <p:ph type="sldNum" sz="quarter" idx="5"/>
          </p:nvPr>
        </p:nvSpPr>
        <p:spPr/>
        <p:txBody>
          <a:bodyPr/>
          <a:lstStyle/>
          <a:p>
            <a:fld id="{169E4466-08F7-4DC5-BBAB-B5F946AB1BA9}" type="slidenum">
              <a:rPr lang="en-US" smtClean="0"/>
              <a:t>3</a:t>
            </a:fld>
            <a:endParaRPr lang="en-US"/>
          </a:p>
        </p:txBody>
      </p:sp>
    </p:spTree>
    <p:extLst>
      <p:ext uri="{BB962C8B-B14F-4D97-AF65-F5344CB8AC3E}">
        <p14:creationId xmlns:p14="http://schemas.microsoft.com/office/powerpoint/2010/main" val="8275469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Modeling</a:t>
            </a:r>
            <a:r>
              <a:rPr lang="en-US" dirty="0"/>
              <a:t> is where ODEs come from that we have been solving in Math 251 and first week here</a:t>
            </a:r>
          </a:p>
          <a:p>
            <a:r>
              <a:rPr lang="en-US" dirty="0"/>
              <a:t>Engineer’s greater value in </a:t>
            </a:r>
            <a:r>
              <a:rPr lang="en-US" i="1" dirty="0"/>
              <a:t>creating</a:t>
            </a:r>
            <a:r>
              <a:rPr lang="en-US" dirty="0"/>
              <a:t> </a:t>
            </a:r>
            <a:r>
              <a:rPr lang="en-US" dirty="0" err="1"/>
              <a:t>eqs</a:t>
            </a:r>
            <a:r>
              <a:rPr lang="en-US" dirty="0"/>
              <a:t>, not </a:t>
            </a:r>
            <a:r>
              <a:rPr lang="en-US" i="1" dirty="0"/>
              <a:t>solving</a:t>
            </a:r>
            <a:r>
              <a:rPr lang="en-US" dirty="0"/>
              <a:t> them. However, we will still be solving them.</a:t>
            </a:r>
          </a:p>
        </p:txBody>
      </p:sp>
      <p:sp>
        <p:nvSpPr>
          <p:cNvPr id="4" name="Slide Number Placeholder 3"/>
          <p:cNvSpPr>
            <a:spLocks noGrp="1"/>
          </p:cNvSpPr>
          <p:nvPr>
            <p:ph type="sldNum" sz="quarter" idx="5"/>
          </p:nvPr>
        </p:nvSpPr>
        <p:spPr/>
        <p:txBody>
          <a:bodyPr/>
          <a:lstStyle/>
          <a:p>
            <a:fld id="{169E4466-08F7-4DC5-BBAB-B5F946AB1BA9}" type="slidenum">
              <a:rPr lang="en-US" smtClean="0"/>
              <a:t>4</a:t>
            </a:fld>
            <a:endParaRPr lang="en-US"/>
          </a:p>
        </p:txBody>
      </p:sp>
    </p:spTree>
    <p:extLst>
      <p:ext uri="{BB962C8B-B14F-4D97-AF65-F5344CB8AC3E}">
        <p14:creationId xmlns:p14="http://schemas.microsoft.com/office/powerpoint/2010/main" val="26143952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Repeat from lecture 1</a:t>
            </a:r>
          </a:p>
        </p:txBody>
      </p:sp>
      <p:sp>
        <p:nvSpPr>
          <p:cNvPr id="4" name="Slide Number Placeholder 3"/>
          <p:cNvSpPr>
            <a:spLocks noGrp="1"/>
          </p:cNvSpPr>
          <p:nvPr>
            <p:ph type="sldNum" sz="quarter" idx="5"/>
          </p:nvPr>
        </p:nvSpPr>
        <p:spPr/>
        <p:txBody>
          <a:bodyPr/>
          <a:lstStyle/>
          <a:p>
            <a:fld id="{169E4466-08F7-4DC5-BBAB-B5F946AB1BA9}" type="slidenum">
              <a:rPr lang="en-US" smtClean="0"/>
              <a:t>5</a:t>
            </a:fld>
            <a:endParaRPr lang="en-US"/>
          </a:p>
        </p:txBody>
      </p:sp>
    </p:spTree>
    <p:extLst>
      <p:ext uri="{BB962C8B-B14F-4D97-AF65-F5344CB8AC3E}">
        <p14:creationId xmlns:p14="http://schemas.microsoft.com/office/powerpoint/2010/main" val="29426729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Applying impulse, ~ hitting it with hammer of 1 N-s of impulse </a:t>
            </a:r>
          </a:p>
          <a:p>
            <a:r>
              <a:rPr lang="en-US" dirty="0"/>
              <a:t>Always assume that springs and dampers in tension, then write correct quantity as force in terms of DOF.</a:t>
            </a:r>
          </a:p>
          <a:p>
            <a:r>
              <a:rPr lang="en-US" dirty="0"/>
              <a:t>Ignore weight in FBD, is usually small compared to applied force and accounted for already.</a:t>
            </a:r>
          </a:p>
          <a:p>
            <a:r>
              <a:rPr lang="en-US" dirty="0"/>
              <a:t>x measured from </a:t>
            </a:r>
            <a:r>
              <a:rPr lang="en-US" i="1" dirty="0"/>
              <a:t>equilibrium</a:t>
            </a:r>
            <a:r>
              <a:rPr lang="en-US" dirty="0"/>
              <a:t> </a:t>
            </a:r>
          </a:p>
          <a:p>
            <a:endParaRPr lang="en-US" dirty="0"/>
          </a:p>
        </p:txBody>
      </p:sp>
      <p:sp>
        <p:nvSpPr>
          <p:cNvPr id="4" name="Slide Number Placeholder 3"/>
          <p:cNvSpPr>
            <a:spLocks noGrp="1"/>
          </p:cNvSpPr>
          <p:nvPr>
            <p:ph type="sldNum" sz="quarter" idx="10"/>
          </p:nvPr>
        </p:nvSpPr>
        <p:spPr/>
        <p:txBody>
          <a:bodyPr/>
          <a:lstStyle/>
          <a:p>
            <a:fld id="{169E4466-08F7-4DC5-BBAB-B5F946AB1BA9}" type="slidenum">
              <a:rPr lang="en-US" smtClean="0"/>
              <a:t>6</a:t>
            </a:fld>
            <a:endParaRPr lang="en-US"/>
          </a:p>
        </p:txBody>
      </p:sp>
    </p:spTree>
    <p:extLst>
      <p:ext uri="{BB962C8B-B14F-4D97-AF65-F5344CB8AC3E}">
        <p14:creationId xmlns:p14="http://schemas.microsoft.com/office/powerpoint/2010/main" val="24931807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Step 1 is the only new step since lecture 1</a:t>
            </a:r>
          </a:p>
        </p:txBody>
      </p:sp>
      <p:sp>
        <p:nvSpPr>
          <p:cNvPr id="4" name="Slide Number Placeholder 3"/>
          <p:cNvSpPr>
            <a:spLocks noGrp="1"/>
          </p:cNvSpPr>
          <p:nvPr>
            <p:ph type="sldNum" sz="quarter" idx="10"/>
          </p:nvPr>
        </p:nvSpPr>
        <p:spPr/>
        <p:txBody>
          <a:bodyPr/>
          <a:lstStyle/>
          <a:p>
            <a:fld id="{169E4466-08F7-4DC5-BBAB-B5F946AB1BA9}" type="slidenum">
              <a:rPr lang="en-US" smtClean="0"/>
              <a:t>7</a:t>
            </a:fld>
            <a:endParaRPr lang="en-US"/>
          </a:p>
        </p:txBody>
      </p:sp>
    </p:spTree>
    <p:extLst>
      <p:ext uri="{BB962C8B-B14F-4D97-AF65-F5344CB8AC3E}">
        <p14:creationId xmlns:p14="http://schemas.microsoft.com/office/powerpoint/2010/main" val="34487056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sign on the plot matches the sign in the diagram, </a:t>
            </a:r>
            <a:r>
              <a:rPr lang="en-US" i="1" dirty="0"/>
              <a:t>positive down</a:t>
            </a:r>
          </a:p>
          <a:p>
            <a:endParaRPr lang="en-US" dirty="0"/>
          </a:p>
        </p:txBody>
      </p:sp>
      <p:sp>
        <p:nvSpPr>
          <p:cNvPr id="4" name="Slide Number Placeholder 3"/>
          <p:cNvSpPr>
            <a:spLocks noGrp="1"/>
          </p:cNvSpPr>
          <p:nvPr>
            <p:ph type="sldNum" sz="quarter" idx="5"/>
          </p:nvPr>
        </p:nvSpPr>
        <p:spPr/>
        <p:txBody>
          <a:bodyPr/>
          <a:lstStyle/>
          <a:p>
            <a:fld id="{169E4466-08F7-4DC5-BBAB-B5F946AB1BA9}" type="slidenum">
              <a:rPr lang="en-US" smtClean="0"/>
              <a:t>8</a:t>
            </a:fld>
            <a:endParaRPr lang="en-US"/>
          </a:p>
        </p:txBody>
      </p:sp>
    </p:spTree>
    <p:extLst>
      <p:ext uri="{BB962C8B-B14F-4D97-AF65-F5344CB8AC3E}">
        <p14:creationId xmlns:p14="http://schemas.microsoft.com/office/powerpoint/2010/main" val="23179414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the responses of the system differ to the same input. The less damped system has a higher peak- displacement and time</a:t>
            </a:r>
          </a:p>
          <a:p>
            <a:r>
              <a:rPr lang="en-US" dirty="0"/>
              <a:t>Will be able to analyze systems using TF in coming lectures </a:t>
            </a:r>
          </a:p>
        </p:txBody>
      </p:sp>
      <p:sp>
        <p:nvSpPr>
          <p:cNvPr id="4" name="Slide Number Placeholder 3"/>
          <p:cNvSpPr>
            <a:spLocks noGrp="1"/>
          </p:cNvSpPr>
          <p:nvPr>
            <p:ph type="sldNum" sz="quarter" idx="5"/>
          </p:nvPr>
        </p:nvSpPr>
        <p:spPr/>
        <p:txBody>
          <a:bodyPr/>
          <a:lstStyle/>
          <a:p>
            <a:fld id="{169E4466-08F7-4DC5-BBAB-B5F946AB1BA9}" type="slidenum">
              <a:rPr lang="en-US" smtClean="0"/>
              <a:t>11</a:t>
            </a:fld>
            <a:endParaRPr lang="en-US"/>
          </a:p>
        </p:txBody>
      </p:sp>
    </p:spTree>
    <p:extLst>
      <p:ext uri="{BB962C8B-B14F-4D97-AF65-F5344CB8AC3E}">
        <p14:creationId xmlns:p14="http://schemas.microsoft.com/office/powerpoint/2010/main" val="11047028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7"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7"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JM Mahoney</a:t>
            </a:r>
            <a:endParaRPr lang="en-US" dirty="0"/>
          </a:p>
        </p:txBody>
      </p:sp>
      <p:sp>
        <p:nvSpPr>
          <p:cNvPr id="5" name="Footer Placeholder 4"/>
          <p:cNvSpPr>
            <a:spLocks noGrp="1"/>
          </p:cNvSpPr>
          <p:nvPr>
            <p:ph type="ftr" sz="quarter" idx="11"/>
          </p:nvPr>
        </p:nvSpPr>
        <p:spPr/>
        <p:txBody>
          <a:bodyPr/>
          <a:lstStyle/>
          <a:p>
            <a:r>
              <a:rPr lang="en-US"/>
              <a:t>ME 357: Lecture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cxnSp>
        <p:nvCxnSpPr>
          <p:cNvPr id="9" name="Straight Connector 8"/>
          <p:cNvCxnSpPr/>
          <p:nvPr/>
        </p:nvCxnSpPr>
        <p:spPr>
          <a:xfrm>
            <a:off x="1207659"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0468746"/>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JM Mahoney</a:t>
            </a:r>
            <a:endParaRPr lang="en-US" dirty="0"/>
          </a:p>
        </p:txBody>
      </p:sp>
      <p:sp>
        <p:nvSpPr>
          <p:cNvPr id="5" name="Footer Placeholder 4"/>
          <p:cNvSpPr>
            <a:spLocks noGrp="1"/>
          </p:cNvSpPr>
          <p:nvPr>
            <p:ph type="ftr" sz="quarter" idx="11"/>
          </p:nvPr>
        </p:nvSpPr>
        <p:spPr/>
        <p:txBody>
          <a:bodyPr/>
          <a:lstStyle/>
          <a:p>
            <a:r>
              <a:rPr lang="en-US"/>
              <a:t>ME 357: Lecture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529920655"/>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7"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7"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1"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1"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JM Mahoney</a:t>
            </a:r>
            <a:endParaRPr lang="en-US" dirty="0"/>
          </a:p>
        </p:txBody>
      </p:sp>
      <p:sp>
        <p:nvSpPr>
          <p:cNvPr id="5" name="Footer Placeholder 4"/>
          <p:cNvSpPr>
            <a:spLocks noGrp="1"/>
          </p:cNvSpPr>
          <p:nvPr>
            <p:ph type="ftr" sz="quarter" idx="11"/>
          </p:nvPr>
        </p:nvSpPr>
        <p:spPr/>
        <p:txBody>
          <a:bodyPr/>
          <a:lstStyle/>
          <a:p>
            <a:r>
              <a:rPr lang="en-US"/>
              <a:t>ME 357: Lecture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76101557"/>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marL="233363" indent="-211138">
              <a:buFont typeface="Arial" panose="020B0604020202020204" pitchFamily="34" charset="0"/>
              <a:buChar char="•"/>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JM Mahoney</a:t>
            </a:r>
            <a:endParaRPr lang="en-US" dirty="0"/>
          </a:p>
        </p:txBody>
      </p:sp>
      <p:sp>
        <p:nvSpPr>
          <p:cNvPr id="5" name="Footer Placeholder 4"/>
          <p:cNvSpPr>
            <a:spLocks noGrp="1"/>
          </p:cNvSpPr>
          <p:nvPr>
            <p:ph type="ftr" sz="quarter" idx="11"/>
          </p:nvPr>
        </p:nvSpPr>
        <p:spPr/>
        <p:txBody>
          <a:bodyPr/>
          <a:lstStyle/>
          <a:p>
            <a:r>
              <a:rPr lang="en-US"/>
              <a:t>ME 357: Lecture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072775723"/>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7"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7"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JM Mahoney</a:t>
            </a:r>
            <a:endParaRPr lang="en-US" dirty="0"/>
          </a:p>
        </p:txBody>
      </p:sp>
      <p:sp>
        <p:nvSpPr>
          <p:cNvPr id="5" name="Footer Placeholder 4"/>
          <p:cNvSpPr>
            <a:spLocks noGrp="1"/>
          </p:cNvSpPr>
          <p:nvPr>
            <p:ph type="ftr" sz="quarter" idx="11"/>
          </p:nvPr>
        </p:nvSpPr>
        <p:spPr/>
        <p:txBody>
          <a:bodyPr/>
          <a:lstStyle/>
          <a:p>
            <a:r>
              <a:rPr lang="en-US"/>
              <a:t>ME 357: Lecture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cxnSp>
        <p:nvCxnSpPr>
          <p:cNvPr id="9" name="Straight Connector 8"/>
          <p:cNvCxnSpPr/>
          <p:nvPr/>
        </p:nvCxnSpPr>
        <p:spPr>
          <a:xfrm>
            <a:off x="1207659"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4192970"/>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5"/>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60"/>
          </a:xfrm>
        </p:spPr>
        <p:txBody>
          <a:bodyPr/>
          <a:lstStyle>
            <a:lvl1pPr marL="233363" indent="-233363">
              <a:buFont typeface="Arial" panose="020B0604020202020204" pitchFamily="34" charset="0"/>
              <a:buChar char="•"/>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lvl1pPr marL="233363" indent="-233363">
              <a:buFont typeface="Arial" panose="020B0604020202020204" pitchFamily="34" charset="0"/>
              <a:buChar char="•"/>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JM Mahoney</a:t>
            </a:r>
            <a:endParaRPr lang="en-US" dirty="0"/>
          </a:p>
        </p:txBody>
      </p:sp>
      <p:sp>
        <p:nvSpPr>
          <p:cNvPr id="6" name="Footer Placeholder 5"/>
          <p:cNvSpPr>
            <a:spLocks noGrp="1"/>
          </p:cNvSpPr>
          <p:nvPr>
            <p:ph type="ftr" sz="quarter" idx="11"/>
          </p:nvPr>
        </p:nvSpPr>
        <p:spPr/>
        <p:txBody>
          <a:bodyPr/>
          <a:lstStyle/>
          <a:p>
            <a:r>
              <a:rPr lang="en-US"/>
              <a:t>ME 357: Lecture 3</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327985584"/>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5"/>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JM Mahoney</a:t>
            </a:r>
            <a:endParaRPr lang="en-US" dirty="0"/>
          </a:p>
        </p:txBody>
      </p:sp>
      <p:sp>
        <p:nvSpPr>
          <p:cNvPr id="8" name="Footer Placeholder 7"/>
          <p:cNvSpPr>
            <a:spLocks noGrp="1"/>
          </p:cNvSpPr>
          <p:nvPr>
            <p:ph type="ftr" sz="quarter" idx="11"/>
          </p:nvPr>
        </p:nvSpPr>
        <p:spPr/>
        <p:txBody>
          <a:bodyPr/>
          <a:lstStyle/>
          <a:p>
            <a:r>
              <a:rPr lang="en-US"/>
              <a:t>ME 357: Lecture 3</a:t>
            </a:r>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398766052"/>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JM Mahoney</a:t>
            </a:r>
            <a:endParaRPr lang="en-US" dirty="0"/>
          </a:p>
        </p:txBody>
      </p:sp>
      <p:sp>
        <p:nvSpPr>
          <p:cNvPr id="4" name="Footer Placeholder 3"/>
          <p:cNvSpPr>
            <a:spLocks noGrp="1"/>
          </p:cNvSpPr>
          <p:nvPr>
            <p:ph type="ftr" sz="quarter" idx="11"/>
          </p:nvPr>
        </p:nvSpPr>
        <p:spPr/>
        <p:txBody>
          <a:bodyPr/>
          <a:lstStyle/>
          <a:p>
            <a:r>
              <a:rPr lang="en-US"/>
              <a:t>ME 357: Lecture 3</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621934595"/>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7"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7"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r>
              <a:rPr lang="en-US"/>
              <a:t>JM Mahoney</a:t>
            </a:r>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ME 357: Lecture 3</a:t>
            </a:r>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12903404"/>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8"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3" y="6459787"/>
            <a:ext cx="2618511" cy="365125"/>
          </a:xfrm>
        </p:spPr>
        <p:txBody>
          <a:bodyPr/>
          <a:lstStyle>
            <a:lvl1pPr algn="l">
              <a:defRPr/>
            </a:lvl1pPr>
          </a:lstStyle>
          <a:p>
            <a:r>
              <a:rPr lang="en-US"/>
              <a:t>JM Mahoney</a:t>
            </a:r>
            <a:endParaRPr lang="en-US" dirty="0"/>
          </a:p>
        </p:txBody>
      </p:sp>
      <p:sp>
        <p:nvSpPr>
          <p:cNvPr id="6" name="Footer Placeholder 5"/>
          <p:cNvSpPr>
            <a:spLocks noGrp="1"/>
          </p:cNvSpPr>
          <p:nvPr>
            <p:ph type="ftr" sz="quarter" idx="11"/>
          </p:nvPr>
        </p:nvSpPr>
        <p:spPr>
          <a:xfrm>
            <a:off x="4800600" y="6459787"/>
            <a:ext cx="4648200" cy="365125"/>
          </a:xfrm>
        </p:spPr>
        <p:txBody>
          <a:bodyPr/>
          <a:lstStyle>
            <a:lvl1pPr algn="l">
              <a:defRPr>
                <a:solidFill>
                  <a:schemeClr val="tx2"/>
                </a:solidFill>
              </a:defRPr>
            </a:lvl1pPr>
          </a:lstStyle>
          <a:p>
            <a:r>
              <a:rPr lang="en-US"/>
              <a:t>ME 357: Lecture 3</a:t>
            </a:r>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007360193"/>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1"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7"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7"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936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JM Mahoney</a:t>
            </a:r>
            <a:endParaRPr lang="en-US" dirty="0"/>
          </a:p>
        </p:txBody>
      </p:sp>
      <p:sp>
        <p:nvSpPr>
          <p:cNvPr id="6" name="Footer Placeholder 5"/>
          <p:cNvSpPr>
            <a:spLocks noGrp="1"/>
          </p:cNvSpPr>
          <p:nvPr>
            <p:ph type="ftr" sz="quarter" idx="11"/>
          </p:nvPr>
        </p:nvSpPr>
        <p:spPr/>
        <p:txBody>
          <a:bodyPr/>
          <a:lstStyle/>
          <a:p>
            <a:r>
              <a:rPr lang="en-US"/>
              <a:t>ME 357: Lecture 3</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311721756"/>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 y="6334316"/>
            <a:ext cx="12192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5"/>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79" y="1845734"/>
            <a:ext cx="10058401"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2" y="6459787"/>
            <a:ext cx="2472271" cy="365125"/>
          </a:xfrm>
          <a:prstGeom prst="rect">
            <a:avLst/>
          </a:prstGeom>
        </p:spPr>
        <p:txBody>
          <a:bodyPr vert="horz" lIns="91440" tIns="45720" rIns="91440" bIns="45720" rtlCol="0" anchor="ctr"/>
          <a:lstStyle>
            <a:lvl1pPr algn="l">
              <a:defRPr sz="900">
                <a:solidFill>
                  <a:srgbClr val="FFFFFF"/>
                </a:solidFill>
              </a:defRPr>
            </a:lvl1pPr>
          </a:lstStyle>
          <a:p>
            <a:r>
              <a:rPr lang="en-US"/>
              <a:t>JM Mahoney</a:t>
            </a:r>
            <a:endParaRPr lang="en-US" dirty="0"/>
          </a:p>
        </p:txBody>
      </p:sp>
      <p:sp>
        <p:nvSpPr>
          <p:cNvPr id="5" name="Footer Placeholder 4"/>
          <p:cNvSpPr>
            <a:spLocks noGrp="1"/>
          </p:cNvSpPr>
          <p:nvPr>
            <p:ph type="ftr" sz="quarter" idx="3"/>
          </p:nvPr>
        </p:nvSpPr>
        <p:spPr>
          <a:xfrm>
            <a:off x="3686186" y="6459787"/>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ME 357: Lecture 3</a:t>
            </a:r>
            <a:endParaRPr lang="en-US" dirty="0"/>
          </a:p>
        </p:txBody>
      </p:sp>
      <p:sp>
        <p:nvSpPr>
          <p:cNvPr id="6" name="Slide Number Placeholder 5"/>
          <p:cNvSpPr>
            <a:spLocks noGrp="1"/>
          </p:cNvSpPr>
          <p:nvPr>
            <p:ph type="sldNum" sz="quarter" idx="4"/>
          </p:nvPr>
        </p:nvSpPr>
        <p:spPr>
          <a:xfrm>
            <a:off x="9900460" y="6459787"/>
            <a:ext cx="1312025" cy="365125"/>
          </a:xfrm>
          <a:prstGeom prst="rect">
            <a:avLst/>
          </a:prstGeom>
        </p:spPr>
        <p:txBody>
          <a:bodyPr vert="horz" lIns="91440" tIns="45720" rIns="91440" bIns="45720" rtlCol="0" anchor="ctr"/>
          <a:lstStyle>
            <a:lvl1pPr algn="r">
              <a:defRPr sz="1050">
                <a:solidFill>
                  <a:srgbClr val="FFFFFF"/>
                </a:solidFill>
              </a:defRPr>
            </a:lvl1pPr>
          </a:lstStyle>
          <a:p>
            <a:fld id="{B6F15528-21DE-4FAA-801E-634DDDAF4B2B}"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5501068"/>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hf hd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7.emf"/><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comments" Target="../comments/commen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comments" Target="../comments/comment3.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0.png"/></Relationships>
</file>

<file path=ppt/slides/_rels/slide8.xml.rels><?xml version="1.0" encoding="UTF-8" standalone="yes"?>
<Relationships xmlns="http://schemas.openxmlformats.org/package/2006/relationships"><Relationship Id="rId3" Type="http://schemas.openxmlformats.org/officeDocument/2006/relationships/image" Target="../media/image50.png"/><Relationship Id="rId7" Type="http://schemas.openxmlformats.org/officeDocument/2006/relationships/image" Target="../media/image5.emf"/><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7.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758952"/>
            <a:ext cx="4970217" cy="3566160"/>
          </a:xfrm>
        </p:spPr>
        <p:txBody>
          <a:bodyPr>
            <a:normAutofit/>
          </a:bodyPr>
          <a:lstStyle/>
          <a:p>
            <a:r>
              <a:rPr lang="en-US" sz="7200" dirty="0"/>
              <a:t>Intro to Mechanical Modeling</a:t>
            </a:r>
          </a:p>
        </p:txBody>
      </p:sp>
      <p:sp>
        <p:nvSpPr>
          <p:cNvPr id="3" name="Subtitle 2"/>
          <p:cNvSpPr>
            <a:spLocks noGrp="1"/>
          </p:cNvSpPr>
          <p:nvPr>
            <p:ph type="subTitle" idx="1"/>
          </p:nvPr>
        </p:nvSpPr>
        <p:spPr/>
        <p:txBody>
          <a:bodyPr>
            <a:normAutofit/>
          </a:bodyPr>
          <a:lstStyle/>
          <a:p>
            <a:r>
              <a:rPr lang="en-US" spc="0" dirty="0"/>
              <a:t>ME 357</a:t>
            </a:r>
          </a:p>
        </p:txBody>
      </p:sp>
      <p:pic>
        <p:nvPicPr>
          <p:cNvPr id="5" name="Picture 2" descr="https://www.azquotes.com/picture-quotes/quote-all-models-are-wrong-but-some-are-useful-george-e-p-box-53-42-27.jpg">
            <a:extLst>
              <a:ext uri="{FF2B5EF4-FFF2-40B4-BE49-F238E27FC236}">
                <a16:creationId xmlns:a16="http://schemas.microsoft.com/office/drawing/2014/main" id="{78415380-FA2B-43E1-B9CE-831467B91E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3211" y="1447800"/>
            <a:ext cx="5779842" cy="27199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30524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2</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097279" y="1845734"/>
                <a:ext cx="5074921" cy="4023360"/>
              </a:xfrm>
            </p:spPr>
            <p:txBody>
              <a:bodyPr/>
              <a:lstStyle/>
              <a:p>
                <a:pPr algn="just"/>
                <a14:m>
                  <m:oMath xmlns:m="http://schemas.openxmlformats.org/officeDocument/2006/math">
                    <m:r>
                      <a:rPr lang="en-US" i="1" dirty="0" smtClean="0">
                        <a:latin typeface="Cambria Math" panose="02040503050406030204" pitchFamily="18" charset="0"/>
                      </a:rPr>
                      <m:t>𝑥</m:t>
                    </m:r>
                    <m:r>
                      <a:rPr lang="en-US" i="1" dirty="0" smtClean="0">
                        <a:latin typeface="Cambria Math" panose="02040503050406030204" pitchFamily="18" charset="0"/>
                      </a:rPr>
                      <m:t>(0)=0, </m:t>
                    </m:r>
                    <m:acc>
                      <m:accPr>
                        <m:chr m:val="̇"/>
                        <m:ctrlPr>
                          <a:rPr lang="en-US" i="1" dirty="0">
                            <a:latin typeface="Cambria Math" panose="02040503050406030204" pitchFamily="18" charset="0"/>
                          </a:rPr>
                        </m:ctrlPr>
                      </m:accPr>
                      <m:e>
                        <m:r>
                          <a:rPr lang="en-US" i="1" dirty="0">
                            <a:latin typeface="Cambria Math" panose="02040503050406030204" pitchFamily="18" charset="0"/>
                          </a:rPr>
                          <m:t>𝑥</m:t>
                        </m:r>
                      </m:e>
                    </m:acc>
                    <m:r>
                      <a:rPr lang="en-US" i="1" dirty="0">
                        <a:latin typeface="Cambria Math" panose="02040503050406030204" pitchFamily="18" charset="0"/>
                      </a:rPr>
                      <m:t>(0)=0</m:t>
                    </m:r>
                  </m:oMath>
                </a14:m>
                <a:endParaRPr lang="en-US" dirty="0"/>
              </a:p>
              <a:p>
                <a:pPr algn="just"/>
                <a14:m>
                  <m:oMath xmlns:m="http://schemas.openxmlformats.org/officeDocument/2006/math">
                    <m:r>
                      <a:rPr lang="en-US" i="1" dirty="0">
                        <a:latin typeface="Cambria Math" panose="02040503050406030204" pitchFamily="18" charset="0"/>
                      </a:rPr>
                      <m:t>𝑚</m:t>
                    </m:r>
                    <m:r>
                      <a:rPr lang="en-US" i="1" dirty="0">
                        <a:latin typeface="Cambria Math" panose="02040503050406030204" pitchFamily="18" charset="0"/>
                      </a:rPr>
                      <m:t>=1</m:t>
                    </m:r>
                    <m:r>
                      <a:rPr lang="en-US" i="1" dirty="0">
                        <a:latin typeface="Cambria Math" panose="02040503050406030204" pitchFamily="18" charset="0"/>
                      </a:rPr>
                      <m:t>𝑘𝑔</m:t>
                    </m:r>
                  </m:oMath>
                </a14:m>
                <a:endParaRPr lang="en-US" i="1" dirty="0">
                  <a:latin typeface="Cambria Math" panose="02040503050406030204" pitchFamily="18" charset="0"/>
                </a:endParaRPr>
              </a:p>
              <a:p>
                <a:pPr algn="just"/>
                <a14:m>
                  <m:oMath xmlns:m="http://schemas.openxmlformats.org/officeDocument/2006/math">
                    <m:r>
                      <a:rPr lang="en-US" i="1" dirty="0">
                        <a:latin typeface="Cambria Math" panose="02040503050406030204" pitchFamily="18" charset="0"/>
                      </a:rPr>
                      <m:t>𝑘</m:t>
                    </m:r>
                    <m:r>
                      <a:rPr lang="en-US" i="1" dirty="0">
                        <a:latin typeface="Cambria Math" panose="02040503050406030204" pitchFamily="18" charset="0"/>
                      </a:rPr>
                      <m:t>=6 </m:t>
                    </m:r>
                    <m:r>
                      <a:rPr lang="en-US" i="1" dirty="0">
                        <a:latin typeface="Cambria Math" panose="02040503050406030204" pitchFamily="18" charset="0"/>
                      </a:rPr>
                      <m:t>𝑁</m:t>
                    </m:r>
                    <m:r>
                      <a:rPr lang="en-US" i="1" dirty="0">
                        <a:latin typeface="Cambria Math" panose="02040503050406030204" pitchFamily="18" charset="0"/>
                      </a:rPr>
                      <m:t>/</m:t>
                    </m:r>
                    <m:r>
                      <a:rPr lang="en-US" i="1" dirty="0">
                        <a:latin typeface="Cambria Math" panose="02040503050406030204" pitchFamily="18" charset="0"/>
                      </a:rPr>
                      <m:t>𝑚</m:t>
                    </m:r>
                  </m:oMath>
                </a14:m>
                <a:endParaRPr lang="en-US" dirty="0"/>
              </a:p>
              <a:p>
                <a:pPr algn="just"/>
                <a:r>
                  <a:rPr lang="en-US" dirty="0"/>
                  <a:t>b = 5 N-s/m</a:t>
                </a:r>
              </a:p>
              <a:p>
                <a:pPr algn="just"/>
                <a:r>
                  <a:rPr lang="en-US" dirty="0"/>
                  <a:t>b</a:t>
                </a:r>
                <a:r>
                  <a:rPr lang="en-US" baseline="-25000" dirty="0"/>
                  <a:t>2</a:t>
                </a:r>
                <a:r>
                  <a:rPr lang="en-US" dirty="0"/>
                  <a:t> = 2 N-s/m</a:t>
                </a:r>
              </a:p>
              <a:p>
                <a:pPr algn="just"/>
                <a14:m>
                  <m:oMath xmlns:m="http://schemas.openxmlformats.org/officeDocument/2006/math">
                    <m:r>
                      <a:rPr lang="en-US" i="1" dirty="0">
                        <a:latin typeface="Cambria Math" panose="02040503050406030204" pitchFamily="18" charset="0"/>
                      </a:rPr>
                      <m:t>𝑓</m:t>
                    </m:r>
                    <m:r>
                      <a:rPr lang="en-US" i="1" dirty="0">
                        <a:latin typeface="Cambria Math" panose="02040503050406030204" pitchFamily="18" charset="0"/>
                      </a:rPr>
                      <m:t>(</m:t>
                    </m:r>
                    <m:r>
                      <a:rPr lang="en-US" i="1" dirty="0">
                        <a:latin typeface="Cambria Math" panose="02040503050406030204" pitchFamily="18" charset="0"/>
                      </a:rPr>
                      <m:t>𝑡</m:t>
                    </m:r>
                    <m:r>
                      <a:rPr lang="en-US" i="1" dirty="0">
                        <a:latin typeface="Cambria Math" panose="02040503050406030204" pitchFamily="18" charset="0"/>
                      </a:rPr>
                      <m:t>) = </m:t>
                    </m:r>
                    <m:r>
                      <a:rPr lang="el-GR" i="1" dirty="0">
                        <a:latin typeface="Cambria Math" panose="02040503050406030204" pitchFamily="18" charset="0"/>
                      </a:rPr>
                      <m:t>𝛿</m:t>
                    </m:r>
                    <m:r>
                      <a:rPr lang="en-US" i="1" dirty="0">
                        <a:latin typeface="Cambria Math" panose="02040503050406030204" pitchFamily="18" charset="0"/>
                      </a:rPr>
                      <m:t>(</m:t>
                    </m:r>
                    <m:r>
                      <a:rPr lang="en-US" i="1" dirty="0">
                        <a:latin typeface="Cambria Math" panose="02040503050406030204" pitchFamily="18" charset="0"/>
                      </a:rPr>
                      <m:t>𝑡</m:t>
                    </m:r>
                    <m:r>
                      <a:rPr lang="en-US" i="1" dirty="0">
                        <a:latin typeface="Cambria Math" panose="02040503050406030204" pitchFamily="18" charset="0"/>
                      </a:rPr>
                      <m:t>) </m:t>
                    </m:r>
                    <m:r>
                      <a:rPr lang="en-US" b="0" i="1" dirty="0" smtClean="0">
                        <a:latin typeface="Cambria Math" panose="02040503050406030204" pitchFamily="18" charset="0"/>
                      </a:rPr>
                      <m:t>𝑁𝑠</m:t>
                    </m:r>
                  </m:oMath>
                </a14:m>
                <a:r>
                  <a:rPr lang="en-US" dirty="0"/>
                  <a:t> (unit impulse)</a:t>
                </a:r>
              </a:p>
              <a:p>
                <a:pPr algn="just"/>
                <a:r>
                  <a:rPr lang="en-US" b="1" dirty="0"/>
                  <a:t>Solve for position, </a:t>
                </a:r>
                <a14:m>
                  <m:oMath xmlns:m="http://schemas.openxmlformats.org/officeDocument/2006/math">
                    <m:r>
                      <a:rPr lang="en-US" b="1" i="1" dirty="0">
                        <a:latin typeface="Cambria Math" panose="02040503050406030204" pitchFamily="18" charset="0"/>
                      </a:rPr>
                      <m:t>𝒙</m:t>
                    </m:r>
                    <m:r>
                      <a:rPr lang="en-US" b="1" i="1" dirty="0">
                        <a:latin typeface="Cambria Math" panose="02040503050406030204" pitchFamily="18" charset="0"/>
                      </a:rPr>
                      <m:t>(</m:t>
                    </m:r>
                    <m:r>
                      <a:rPr lang="en-US" b="1" i="1" dirty="0">
                        <a:latin typeface="Cambria Math" panose="02040503050406030204" pitchFamily="18" charset="0"/>
                      </a:rPr>
                      <m:t>𝒕</m:t>
                    </m:r>
                    <m:r>
                      <a:rPr lang="en-US" b="1" i="1" dirty="0">
                        <a:latin typeface="Cambria Math" panose="02040503050406030204" pitchFamily="18" charset="0"/>
                      </a:rPr>
                      <m:t>)</m:t>
                    </m:r>
                  </m:oMath>
                </a14:m>
                <a:r>
                  <a:rPr lang="en-US" b="1" dirty="0"/>
                  <a:t> and plot the response over 10 seconds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097279" y="1845734"/>
                <a:ext cx="5074921" cy="4023360"/>
              </a:xfrm>
              <a:blipFill>
                <a:blip r:embed="rId2"/>
                <a:stretch>
                  <a:fillRect l="-2401" t="-1364" r="-2881"/>
                </a:stretch>
              </a:blipFill>
            </p:spPr>
            <p:txBody>
              <a:bodyPr/>
              <a:lstStyle/>
              <a:p>
                <a:r>
                  <a:rPr lang="en-US">
                    <a:noFill/>
                  </a:rPr>
                  <a:t> </a:t>
                </a:r>
              </a:p>
            </p:txBody>
          </p:sp>
        </mc:Fallback>
      </mc:AlternateContent>
      <p:sp>
        <p:nvSpPr>
          <p:cNvPr id="7" name="Date Placeholder 6"/>
          <p:cNvSpPr>
            <a:spLocks noGrp="1"/>
          </p:cNvSpPr>
          <p:nvPr>
            <p:ph type="dt" sz="half" idx="10"/>
          </p:nvPr>
        </p:nvSpPr>
        <p:spPr/>
        <p:txBody>
          <a:bodyPr/>
          <a:lstStyle/>
          <a:p>
            <a:r>
              <a:rPr lang="en-US"/>
              <a:t>JM Mahoney</a:t>
            </a:r>
            <a:endParaRPr lang="en-US" dirty="0"/>
          </a:p>
        </p:txBody>
      </p:sp>
      <p:sp>
        <p:nvSpPr>
          <p:cNvPr id="4" name="Footer Placeholder 3"/>
          <p:cNvSpPr>
            <a:spLocks noGrp="1"/>
          </p:cNvSpPr>
          <p:nvPr>
            <p:ph type="ftr" sz="quarter" idx="11"/>
          </p:nvPr>
        </p:nvSpPr>
        <p:spPr/>
        <p:txBody>
          <a:bodyPr/>
          <a:lstStyle/>
          <a:p>
            <a:r>
              <a:rPr lang="en-US"/>
              <a:t>ME 357: Lecture 3</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10</a:t>
            </a:fld>
            <a:endParaRPr lang="en-US" dirty="0"/>
          </a:p>
        </p:txBody>
      </p:sp>
      <p:grpSp>
        <p:nvGrpSpPr>
          <p:cNvPr id="6" name="Group 5"/>
          <p:cNvGrpSpPr/>
          <p:nvPr/>
        </p:nvGrpSpPr>
        <p:grpSpPr>
          <a:xfrm>
            <a:off x="4953000" y="1981200"/>
            <a:ext cx="1828800" cy="2339009"/>
            <a:chOff x="5486400" y="1849540"/>
            <a:chExt cx="2628900" cy="3362325"/>
          </a:xfrm>
        </p:grpSpPr>
        <p:pic>
          <p:nvPicPr>
            <p:cNvPr id="8" name="Picture 7"/>
            <p:cNvPicPr>
              <a:picLocks noChangeAspect="1"/>
            </p:cNvPicPr>
            <p:nvPr/>
          </p:nvPicPr>
          <p:blipFill>
            <a:blip r:embed="rId3"/>
            <a:stretch>
              <a:fillRect/>
            </a:stretch>
          </p:blipFill>
          <p:spPr>
            <a:xfrm>
              <a:off x="5486400" y="2687740"/>
              <a:ext cx="2628900" cy="2524125"/>
            </a:xfrm>
            <a:prstGeom prst="rect">
              <a:avLst/>
            </a:prstGeom>
          </p:spPr>
        </p:pic>
        <p:cxnSp>
          <p:nvCxnSpPr>
            <p:cNvPr id="10" name="Straight Arrow Connector 9"/>
            <p:cNvCxnSpPr/>
            <p:nvPr/>
          </p:nvCxnSpPr>
          <p:spPr>
            <a:xfrm>
              <a:off x="6629400" y="1849540"/>
              <a:ext cx="0" cy="83820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TextBox 10"/>
                <p:cNvSpPr txBox="1"/>
                <p:nvPr/>
              </p:nvSpPr>
              <p:spPr>
                <a:xfrm>
                  <a:off x="6700820" y="2004209"/>
                  <a:ext cx="949194" cy="53091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a:latin typeface="Cambria Math" panose="02040503050406030204" pitchFamily="18" charset="0"/>
                          </a:rPr>
                          <m:t>𝑓</m:t>
                        </m:r>
                        <m:r>
                          <a:rPr lang="en-US" i="1" dirty="0">
                            <a:latin typeface="Cambria Math" panose="02040503050406030204" pitchFamily="18" charset="0"/>
                          </a:rPr>
                          <m:t>(</m:t>
                        </m:r>
                        <m:r>
                          <a:rPr lang="en-US" i="1" dirty="0">
                            <a:latin typeface="Cambria Math" panose="02040503050406030204" pitchFamily="18" charset="0"/>
                          </a:rPr>
                          <m:t>𝑡</m:t>
                        </m:r>
                        <m:r>
                          <a:rPr lang="en-US" i="1" dirty="0">
                            <a:latin typeface="Cambria Math" panose="02040503050406030204" pitchFamily="18" charset="0"/>
                          </a:rPr>
                          <m:t>)</m:t>
                        </m:r>
                      </m:oMath>
                    </m:oMathPara>
                  </a14:m>
                  <a:endParaRPr lang="en-US" dirty="0"/>
                </a:p>
              </p:txBody>
            </p:sp>
          </mc:Choice>
          <mc:Fallback xmlns="">
            <p:sp>
              <p:nvSpPr>
                <p:cNvPr id="11" name="TextBox 10"/>
                <p:cNvSpPr txBox="1">
                  <a:spLocks noRot="1" noChangeAspect="1" noMove="1" noResize="1" noEditPoints="1" noAdjustHandles="1" noChangeArrowheads="1" noChangeShapeType="1" noTextEdit="1"/>
                </p:cNvSpPr>
                <p:nvPr/>
              </p:nvSpPr>
              <p:spPr>
                <a:xfrm>
                  <a:off x="6700820" y="2004209"/>
                  <a:ext cx="949194" cy="530915"/>
                </a:xfrm>
                <a:prstGeom prst="rect">
                  <a:avLst/>
                </a:prstGeom>
                <a:blipFill>
                  <a:blip r:embed="rId5"/>
                  <a:stretch>
                    <a:fillRect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6496235" y="4430942"/>
                  <a:ext cx="705583" cy="53091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a:latin typeface="Cambria Math" panose="02040503050406030204" pitchFamily="18" charset="0"/>
                          </a:rPr>
                          <m:t>𝑏</m:t>
                        </m:r>
                        <m:r>
                          <a:rPr lang="en-US" i="1" dirty="0">
                            <a:latin typeface="Cambria Math" panose="02040503050406030204" pitchFamily="18" charset="0"/>
                          </a:rPr>
                          <m:t>2</m:t>
                        </m:r>
                      </m:oMath>
                    </m:oMathPara>
                  </a14:m>
                  <a:endParaRPr lang="en-US" dirty="0"/>
                </a:p>
              </p:txBody>
            </p:sp>
          </mc:Choice>
          <mc:Fallback xmlns="">
            <p:sp>
              <p:nvSpPr>
                <p:cNvPr id="12" name="TextBox 11"/>
                <p:cNvSpPr txBox="1">
                  <a:spLocks noRot="1" noChangeAspect="1" noMove="1" noResize="1" noEditPoints="1" noAdjustHandles="1" noChangeArrowheads="1" noChangeShapeType="1" noTextEdit="1"/>
                </p:cNvSpPr>
                <p:nvPr/>
              </p:nvSpPr>
              <p:spPr>
                <a:xfrm>
                  <a:off x="6496235" y="4430942"/>
                  <a:ext cx="705583" cy="530915"/>
                </a:xfrm>
                <a:prstGeom prst="rect">
                  <a:avLst/>
                </a:prstGeom>
                <a:blipFill>
                  <a:blip r:embed="rId6"/>
                  <a:stretch>
                    <a:fillRect/>
                  </a:stretch>
                </a:blipFill>
              </p:spPr>
              <p:txBody>
                <a:bodyPr/>
                <a:lstStyle/>
                <a:p>
                  <a:r>
                    <a:rPr lang="en-US">
                      <a:noFill/>
                    </a:rPr>
                    <a:t> </a:t>
                  </a:r>
                </a:p>
              </p:txBody>
            </p:sp>
          </mc:Fallback>
        </mc:AlternateContent>
      </p:grpSp>
      <p:pic>
        <p:nvPicPr>
          <p:cNvPr id="13" name="Picture 12">
            <a:extLst>
              <a:ext uri="{FF2B5EF4-FFF2-40B4-BE49-F238E27FC236}">
                <a16:creationId xmlns:a16="http://schemas.microsoft.com/office/drawing/2014/main" id="{3E1A8DFB-250E-4ADB-875B-8E2E3ED6FB21}"/>
              </a:ext>
            </a:extLst>
          </p:cNvPr>
          <p:cNvPicPr>
            <a:picLocks noChangeAspect="1"/>
          </p:cNvPicPr>
          <p:nvPr/>
        </p:nvPicPr>
        <p:blipFill>
          <a:blip r:embed="rId7"/>
          <a:stretch>
            <a:fillRect/>
          </a:stretch>
        </p:blipFill>
        <p:spPr>
          <a:xfrm>
            <a:off x="7010400" y="1981200"/>
            <a:ext cx="5344500" cy="4004000"/>
          </a:xfrm>
          <a:prstGeom prst="rect">
            <a:avLst/>
          </a:prstGeom>
        </p:spPr>
      </p:pic>
    </p:spTree>
    <p:extLst>
      <p:ext uri="{BB962C8B-B14F-4D97-AF65-F5344CB8AC3E}">
        <p14:creationId xmlns:p14="http://schemas.microsoft.com/office/powerpoint/2010/main" val="3833230158"/>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System Comparison </a:t>
            </a:r>
            <a:endParaRPr lang="en-US" dirty="0"/>
          </a:p>
        </p:txBody>
      </p:sp>
      <p:sp>
        <p:nvSpPr>
          <p:cNvPr id="3" name="Date Placeholder 2"/>
          <p:cNvSpPr>
            <a:spLocks noGrp="1"/>
          </p:cNvSpPr>
          <p:nvPr>
            <p:ph type="dt" sz="half" idx="10"/>
          </p:nvPr>
        </p:nvSpPr>
        <p:spPr/>
        <p:txBody>
          <a:bodyPr/>
          <a:lstStyle/>
          <a:p>
            <a:r>
              <a:rPr lang="en-US"/>
              <a:t>JM Mahoney</a:t>
            </a:r>
            <a:endParaRPr lang="en-US" dirty="0"/>
          </a:p>
        </p:txBody>
      </p:sp>
      <p:sp>
        <p:nvSpPr>
          <p:cNvPr id="5" name="Footer Placeholder 4"/>
          <p:cNvSpPr>
            <a:spLocks noGrp="1"/>
          </p:cNvSpPr>
          <p:nvPr>
            <p:ph type="ftr" sz="quarter" idx="11"/>
          </p:nvPr>
        </p:nvSpPr>
        <p:spPr/>
        <p:txBody>
          <a:bodyPr/>
          <a:lstStyle/>
          <a:p>
            <a:r>
              <a:rPr lang="en-US"/>
              <a:t>ME 357: Lecture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11</a:t>
            </a:fld>
            <a:endParaRPr lang="en-US" dirty="0"/>
          </a:p>
        </p:txBody>
      </p:sp>
      <p:pic>
        <p:nvPicPr>
          <p:cNvPr id="8" name="Content Placeholder 7">
            <a:extLst>
              <a:ext uri="{FF2B5EF4-FFF2-40B4-BE49-F238E27FC236}">
                <a16:creationId xmlns:a16="http://schemas.microsoft.com/office/drawing/2014/main" id="{CF339B9F-5CB1-4585-BDBB-D2CB251FE7A0}"/>
              </a:ext>
            </a:extLst>
          </p:cNvPr>
          <p:cNvPicPr>
            <a:picLocks noGrp="1" noChangeAspect="1"/>
          </p:cNvPicPr>
          <p:nvPr>
            <p:ph idx="1"/>
          </p:nvPr>
        </p:nvPicPr>
        <p:blipFill>
          <a:blip r:embed="rId3"/>
          <a:stretch>
            <a:fillRect/>
          </a:stretch>
        </p:blipFill>
        <p:spPr>
          <a:xfrm>
            <a:off x="3453913" y="1855625"/>
            <a:ext cx="5344500" cy="4004000"/>
          </a:xfrm>
          <a:prstGeom prst="rect">
            <a:avLst/>
          </a:prstGeom>
        </p:spPr>
      </p:pic>
    </p:spTree>
    <p:extLst>
      <p:ext uri="{BB962C8B-B14F-4D97-AF65-F5344CB8AC3E}">
        <p14:creationId xmlns:p14="http://schemas.microsoft.com/office/powerpoint/2010/main" val="3616335585"/>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Objectives</a:t>
            </a:r>
            <a:endParaRPr lang="en-US" dirty="0"/>
          </a:p>
        </p:txBody>
      </p:sp>
      <p:sp>
        <p:nvSpPr>
          <p:cNvPr id="3" name="Content Placeholder 2"/>
          <p:cNvSpPr>
            <a:spLocks noGrp="1"/>
          </p:cNvSpPr>
          <p:nvPr>
            <p:ph idx="1"/>
          </p:nvPr>
        </p:nvSpPr>
        <p:spPr/>
        <p:txBody>
          <a:bodyPr/>
          <a:lstStyle/>
          <a:p>
            <a:pPr marL="22225" indent="0">
              <a:buNone/>
            </a:pPr>
            <a:r>
              <a:rPr lang="en-US" dirty="0"/>
              <a:t>By the end of this section, you should be able to</a:t>
            </a:r>
          </a:p>
          <a:p>
            <a:r>
              <a:rPr lang="en-US" dirty="0"/>
              <a:t>Create FBDs for simple spring-mass-damper (SMD) systems</a:t>
            </a:r>
          </a:p>
          <a:p>
            <a:r>
              <a:rPr lang="en-US" dirty="0"/>
              <a:t>Create equations of motion (EOM) for single-element mechanical system</a:t>
            </a:r>
          </a:p>
          <a:p>
            <a:r>
              <a:rPr lang="en-US" dirty="0"/>
              <a:t>Find closed-form solutions for the displacement of mass in SMD system</a:t>
            </a:r>
          </a:p>
        </p:txBody>
      </p:sp>
      <p:sp>
        <p:nvSpPr>
          <p:cNvPr id="4" name="Date Placeholder 3"/>
          <p:cNvSpPr>
            <a:spLocks noGrp="1"/>
          </p:cNvSpPr>
          <p:nvPr>
            <p:ph type="dt" sz="half" idx="10"/>
          </p:nvPr>
        </p:nvSpPr>
        <p:spPr/>
        <p:txBody>
          <a:bodyPr/>
          <a:lstStyle/>
          <a:p>
            <a:r>
              <a:rPr lang="en-US"/>
              <a:t>JM Mahoney</a:t>
            </a:r>
            <a:endParaRPr lang="en-US" dirty="0"/>
          </a:p>
        </p:txBody>
      </p:sp>
      <p:sp>
        <p:nvSpPr>
          <p:cNvPr id="5" name="Footer Placeholder 4"/>
          <p:cNvSpPr>
            <a:spLocks noGrp="1"/>
          </p:cNvSpPr>
          <p:nvPr>
            <p:ph type="ftr" sz="quarter" idx="11"/>
          </p:nvPr>
        </p:nvSpPr>
        <p:spPr/>
        <p:txBody>
          <a:bodyPr/>
          <a:lstStyle/>
          <a:p>
            <a:r>
              <a:rPr lang="en-US"/>
              <a:t>ME 357: Lecture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a:t>
            </a:fld>
            <a:endParaRPr lang="en-US" dirty="0"/>
          </a:p>
        </p:txBody>
      </p:sp>
    </p:spTree>
    <p:extLst>
      <p:ext uri="{BB962C8B-B14F-4D97-AF65-F5344CB8AC3E}">
        <p14:creationId xmlns:p14="http://schemas.microsoft.com/office/powerpoint/2010/main" val="544431130"/>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9674CB9F-17AE-402E-836A-12B61DE694C1}"/>
              </a:ext>
            </a:extLst>
          </p:cNvPr>
          <p:cNvSpPr>
            <a:spLocks noGrp="1"/>
          </p:cNvSpPr>
          <p:nvPr>
            <p:ph type="dt" sz="half" idx="10"/>
          </p:nvPr>
        </p:nvSpPr>
        <p:spPr/>
        <p:txBody>
          <a:bodyPr/>
          <a:lstStyle/>
          <a:p>
            <a:r>
              <a:rPr lang="en-US"/>
              <a:t>JM Mahoney</a:t>
            </a:r>
            <a:endParaRPr lang="en-US" dirty="0"/>
          </a:p>
        </p:txBody>
      </p:sp>
      <p:sp>
        <p:nvSpPr>
          <p:cNvPr id="5" name="Footer Placeholder 4">
            <a:extLst>
              <a:ext uri="{FF2B5EF4-FFF2-40B4-BE49-F238E27FC236}">
                <a16:creationId xmlns:a16="http://schemas.microsoft.com/office/drawing/2014/main" id="{9CF89521-03B2-4EE6-8A3D-AB3584B3D6DC}"/>
              </a:ext>
            </a:extLst>
          </p:cNvPr>
          <p:cNvSpPr>
            <a:spLocks noGrp="1"/>
          </p:cNvSpPr>
          <p:nvPr>
            <p:ph type="ftr" sz="quarter" idx="11"/>
          </p:nvPr>
        </p:nvSpPr>
        <p:spPr/>
        <p:txBody>
          <a:bodyPr/>
          <a:lstStyle/>
          <a:p>
            <a:r>
              <a:rPr lang="en-US"/>
              <a:t>ME 357: Lecture 3</a:t>
            </a:r>
            <a:endParaRPr lang="en-US" dirty="0"/>
          </a:p>
        </p:txBody>
      </p:sp>
      <p:sp>
        <p:nvSpPr>
          <p:cNvPr id="6" name="Slide Number Placeholder 5">
            <a:extLst>
              <a:ext uri="{FF2B5EF4-FFF2-40B4-BE49-F238E27FC236}">
                <a16:creationId xmlns:a16="http://schemas.microsoft.com/office/drawing/2014/main" id="{4EDB98A3-4187-474B-A7A9-DE946EEC458C}"/>
              </a:ext>
            </a:extLst>
          </p:cNvPr>
          <p:cNvSpPr>
            <a:spLocks noGrp="1"/>
          </p:cNvSpPr>
          <p:nvPr>
            <p:ph type="sldNum" sz="quarter" idx="12"/>
          </p:nvPr>
        </p:nvSpPr>
        <p:spPr/>
        <p:txBody>
          <a:bodyPr/>
          <a:lstStyle/>
          <a:p>
            <a:fld id="{B6F15528-21DE-4FAA-801E-634DDDAF4B2B}" type="slidenum">
              <a:rPr lang="en-US" smtClean="0"/>
              <a:pPr/>
              <a:t>3</a:t>
            </a:fld>
            <a:endParaRPr lang="en-US" dirty="0"/>
          </a:p>
        </p:txBody>
      </p:sp>
      <p:sp>
        <p:nvSpPr>
          <p:cNvPr id="2" name="Rectangle 1">
            <a:extLst>
              <a:ext uri="{FF2B5EF4-FFF2-40B4-BE49-F238E27FC236}">
                <a16:creationId xmlns:a16="http://schemas.microsoft.com/office/drawing/2014/main" id="{CA2A2179-17C6-4FA3-9D2C-5062BFE4DF04}"/>
              </a:ext>
            </a:extLst>
          </p:cNvPr>
          <p:cNvSpPr/>
          <p:nvPr/>
        </p:nvSpPr>
        <p:spPr>
          <a:xfrm>
            <a:off x="609600" y="1371600"/>
            <a:ext cx="11049000" cy="68580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7" name="Picture 2" descr="https://www.azquotes.com/picture-quotes/quote-all-models-are-wrong-but-some-are-useful-george-e-p-box-53-42-27.jpg">
            <a:extLst>
              <a:ext uri="{FF2B5EF4-FFF2-40B4-BE49-F238E27FC236}">
                <a16:creationId xmlns:a16="http://schemas.microsoft.com/office/drawing/2014/main" id="{C4ED996A-137D-4D83-A3CB-321EC6D2F0C0}"/>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45976" y="457201"/>
            <a:ext cx="11500049" cy="54117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640851"/>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Modeling Mechanical Systems</a:t>
            </a:r>
          </a:p>
        </p:txBody>
      </p:sp>
      <p:sp>
        <p:nvSpPr>
          <p:cNvPr id="3" name="Content Placeholder 2"/>
          <p:cNvSpPr>
            <a:spLocks noGrp="1"/>
          </p:cNvSpPr>
          <p:nvPr>
            <p:ph idx="1"/>
          </p:nvPr>
        </p:nvSpPr>
        <p:spPr/>
        <p:txBody>
          <a:bodyPr>
            <a:normAutofit/>
          </a:bodyPr>
          <a:lstStyle/>
          <a:p>
            <a:r>
              <a:rPr lang="en-US" dirty="0"/>
              <a:t>Take real-world mechanical system and represent with only simplified components: masses, springs, dampers</a:t>
            </a:r>
          </a:p>
          <a:p>
            <a:r>
              <a:rPr lang="en-US" dirty="0"/>
              <a:t>Using idealized model, create differential equation(s) using Newton’s Law (remember EMCH 212)</a:t>
            </a:r>
          </a:p>
          <a:p>
            <a:pPr lvl="1"/>
            <a:r>
              <a:rPr lang="en-US" dirty="0"/>
              <a:t>Create FBD for every mass and node</a:t>
            </a:r>
          </a:p>
          <a:p>
            <a:pPr lvl="1"/>
            <a:r>
              <a:rPr lang="en-US" dirty="0"/>
              <a:t>Include forces on mass/node due to springs, dampers and applied loads</a:t>
            </a:r>
          </a:p>
          <a:p>
            <a:pPr lvl="1"/>
            <a:r>
              <a:rPr lang="en-US" dirty="0"/>
              <a:t>Create equation of motion (EOM) by summing forces along and around every relevant axis</a:t>
            </a:r>
          </a:p>
          <a:p>
            <a:pPr lvl="1"/>
            <a:r>
              <a:rPr lang="en-US" dirty="0"/>
              <a:t>In vibrations, will discuss alternate method</a:t>
            </a:r>
          </a:p>
          <a:p>
            <a:r>
              <a:rPr lang="en-US" dirty="0"/>
              <a:t>Solve EOM to track position of mass(es) and node(s) over time</a:t>
            </a:r>
          </a:p>
          <a:p>
            <a:pPr lvl="1"/>
            <a:r>
              <a:rPr lang="en-US" dirty="0"/>
              <a:t>Always taking measurements from </a:t>
            </a:r>
            <a:r>
              <a:rPr lang="en-US" dirty="0">
                <a:solidFill>
                  <a:schemeClr val="accent3"/>
                </a:solidFill>
              </a:rPr>
              <a:t>equilibrium</a:t>
            </a:r>
            <a:r>
              <a:rPr lang="en-US" dirty="0"/>
              <a:t> position </a:t>
            </a:r>
          </a:p>
          <a:p>
            <a:r>
              <a:rPr lang="en-US" dirty="0"/>
              <a:t>Typically ignore force (weight) of gravity</a:t>
            </a:r>
          </a:p>
          <a:p>
            <a:pPr lvl="1"/>
            <a:endParaRPr lang="en-US" dirty="0"/>
          </a:p>
        </p:txBody>
      </p:sp>
      <p:sp>
        <p:nvSpPr>
          <p:cNvPr id="4" name="Date Placeholder 3"/>
          <p:cNvSpPr>
            <a:spLocks noGrp="1"/>
          </p:cNvSpPr>
          <p:nvPr>
            <p:ph type="dt" sz="half" idx="10"/>
          </p:nvPr>
        </p:nvSpPr>
        <p:spPr/>
        <p:txBody>
          <a:bodyPr/>
          <a:lstStyle/>
          <a:p>
            <a:r>
              <a:rPr lang="en-US"/>
              <a:t>JM Mahoney</a:t>
            </a:r>
            <a:endParaRPr lang="en-US" dirty="0"/>
          </a:p>
        </p:txBody>
      </p:sp>
      <p:sp>
        <p:nvSpPr>
          <p:cNvPr id="5" name="Footer Placeholder 4"/>
          <p:cNvSpPr>
            <a:spLocks noGrp="1"/>
          </p:cNvSpPr>
          <p:nvPr>
            <p:ph type="ftr" sz="quarter" idx="11"/>
          </p:nvPr>
        </p:nvSpPr>
        <p:spPr/>
        <p:txBody>
          <a:bodyPr/>
          <a:lstStyle/>
          <a:p>
            <a:r>
              <a:rPr lang="en-US"/>
              <a:t>ME 357: Lecture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a:t>
            </a:fld>
            <a:endParaRPr lang="en-US" dirty="0"/>
          </a:p>
        </p:txBody>
      </p:sp>
    </p:spTree>
    <p:extLst>
      <p:ext uri="{BB962C8B-B14F-4D97-AF65-F5344CB8AC3E}">
        <p14:creationId xmlns:p14="http://schemas.microsoft.com/office/powerpoint/2010/main" val="1801207032"/>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Solving ODEs with LT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571500" indent="-457200" algn="just">
                  <a:buFont typeface="+mj-lt"/>
                  <a:buAutoNum type="arabicPeriod"/>
                </a:pPr>
                <a:r>
                  <a:rPr lang="en-US" dirty="0"/>
                  <a:t>Take Laplace Transform (LT) of both sides of equation</a:t>
                </a:r>
              </a:p>
              <a:p>
                <a:pPr lvl="1" algn="just"/>
                <a:r>
                  <a:rPr lang="en-US" dirty="0"/>
                  <a:t>Apply initial conditions</a:t>
                </a:r>
              </a:p>
              <a:p>
                <a:pPr marL="571500" indent="-457200" algn="just">
                  <a:buFont typeface="+mj-lt"/>
                  <a:buAutoNum type="arabicPeriod"/>
                </a:pPr>
                <a:r>
                  <a:rPr lang="en-US" dirty="0"/>
                  <a:t>Place dependent variable on LHS and functions of </a:t>
                </a:r>
                <a14:m>
                  <m:oMath xmlns:m="http://schemas.openxmlformats.org/officeDocument/2006/math">
                    <m:r>
                      <a:rPr lang="en-US" i="1" dirty="0" smtClean="0">
                        <a:latin typeface="Cambria Math" panose="02040503050406030204" pitchFamily="18" charset="0"/>
                      </a:rPr>
                      <m:t>𝑠</m:t>
                    </m:r>
                  </m:oMath>
                </a14:m>
                <a:r>
                  <a:rPr lang="en-US" dirty="0"/>
                  <a:t> on RHS</a:t>
                </a:r>
              </a:p>
              <a:p>
                <a:pPr marL="571500" indent="-457200" algn="just">
                  <a:buFont typeface="+mj-lt"/>
                  <a:buAutoNum type="arabicPeriod"/>
                </a:pPr>
                <a:r>
                  <a:rPr lang="en-US" dirty="0"/>
                  <a:t>Use partial fraction expansion (if necessary) to put RHS into form that we can take the Inverse Laplace Transform (ILT)</a:t>
                </a:r>
              </a:p>
              <a:p>
                <a:pPr marL="571500" indent="-457200" algn="just">
                  <a:buFont typeface="+mj-lt"/>
                  <a:buAutoNum type="arabicPeriod"/>
                </a:pPr>
                <a:r>
                  <a:rPr lang="en-US" dirty="0"/>
                  <a:t>Take ILT of both sides</a:t>
                </a:r>
              </a:p>
              <a:p>
                <a:pPr marL="571500" indent="-457200" algn="just">
                  <a:buFont typeface="+mj-lt"/>
                  <a:buAutoNum type="arabicPeriod"/>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t="-1116" r="-1111"/>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a:t>ME 357: Lecture 3</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5</a:t>
            </a:fld>
            <a:endParaRPr lang="en-US" dirty="0"/>
          </a:p>
        </p:txBody>
      </p:sp>
      <p:sp>
        <p:nvSpPr>
          <p:cNvPr id="6" name="Date Placeholder 5"/>
          <p:cNvSpPr>
            <a:spLocks noGrp="1"/>
          </p:cNvSpPr>
          <p:nvPr>
            <p:ph type="dt" sz="half" idx="10"/>
          </p:nvPr>
        </p:nvSpPr>
        <p:spPr/>
        <p:txBody>
          <a:bodyPr/>
          <a:lstStyle/>
          <a:p>
            <a:r>
              <a:rPr lang="en-US"/>
              <a:t>JM Mahoney</a:t>
            </a:r>
            <a:endParaRPr lang="en-US" dirty="0"/>
          </a:p>
        </p:txBody>
      </p:sp>
    </p:spTree>
    <p:extLst>
      <p:ext uri="{BB962C8B-B14F-4D97-AF65-F5344CB8AC3E}">
        <p14:creationId xmlns:p14="http://schemas.microsoft.com/office/powerpoint/2010/main" val="3529509192"/>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1</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097280" y="1845734"/>
                <a:ext cx="5639314" cy="4023360"/>
              </a:xfrm>
            </p:spPr>
            <p:txBody>
              <a:bodyPr>
                <a:normAutofit fontScale="85000" lnSpcReduction="10000"/>
              </a:bodyPr>
              <a:lstStyle/>
              <a:p>
                <a:pPr marL="22225" indent="0">
                  <a:buNone/>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𝑥</m:t>
                      </m:r>
                      <m:r>
                        <a:rPr lang="en-US" i="1" dirty="0" smtClean="0">
                          <a:latin typeface="Cambria Math" panose="02040503050406030204" pitchFamily="18" charset="0"/>
                        </a:rPr>
                        <m:t>(0)=0,  </m:t>
                      </m:r>
                      <m:acc>
                        <m:accPr>
                          <m:chr m:val="̇"/>
                          <m:ctrlPr>
                            <a:rPr lang="en-US" i="1" dirty="0" smtClean="0">
                              <a:latin typeface="Cambria Math" panose="02040503050406030204" pitchFamily="18" charset="0"/>
                            </a:rPr>
                          </m:ctrlPr>
                        </m:accPr>
                        <m:e>
                          <m:r>
                            <a:rPr lang="en-US" b="0" i="1" dirty="0" smtClean="0">
                              <a:latin typeface="Cambria Math" panose="02040503050406030204" pitchFamily="18" charset="0"/>
                            </a:rPr>
                            <m:t>𝑥</m:t>
                          </m:r>
                        </m:e>
                      </m:acc>
                      <m:r>
                        <a:rPr lang="en-US" i="1" dirty="0" smtClean="0">
                          <a:latin typeface="Cambria Math" panose="02040503050406030204" pitchFamily="18" charset="0"/>
                        </a:rPr>
                        <m:t>(0)=0</m:t>
                      </m:r>
                    </m:oMath>
                  </m:oMathPara>
                </a14:m>
                <a:endParaRPr lang="en-US" dirty="0"/>
              </a:p>
              <a:p>
                <a:pPr marL="22225" indent="0" algn="just">
                  <a:buNone/>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𝑚</m:t>
                      </m:r>
                      <m:r>
                        <a:rPr lang="en-US" i="1" dirty="0" smtClean="0">
                          <a:latin typeface="Cambria Math" panose="02040503050406030204" pitchFamily="18" charset="0"/>
                        </a:rPr>
                        <m:t>=1 </m:t>
                      </m:r>
                      <m:r>
                        <a:rPr lang="en-US" i="1" dirty="0" smtClean="0">
                          <a:latin typeface="Cambria Math" panose="02040503050406030204" pitchFamily="18" charset="0"/>
                        </a:rPr>
                        <m:t>𝑘𝑔</m:t>
                      </m:r>
                    </m:oMath>
                  </m:oMathPara>
                </a14:m>
                <a:endParaRPr lang="en-US" i="1" dirty="0">
                  <a:latin typeface="Cambria Math" panose="02040503050406030204" pitchFamily="18" charset="0"/>
                </a:endParaRPr>
              </a:p>
              <a:p>
                <a:pPr marL="22225" indent="0">
                  <a:buNone/>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𝑏</m:t>
                      </m:r>
                      <m:r>
                        <a:rPr lang="en-US" i="1" dirty="0" smtClean="0">
                          <a:latin typeface="Cambria Math" panose="02040503050406030204" pitchFamily="18" charset="0"/>
                        </a:rPr>
                        <m:t>=5 </m:t>
                      </m:r>
                      <m:r>
                        <a:rPr lang="en-US" i="1" dirty="0" smtClean="0">
                          <a:latin typeface="Cambria Math" panose="02040503050406030204" pitchFamily="18" charset="0"/>
                        </a:rPr>
                        <m:t>𝑁𝑠</m:t>
                      </m:r>
                      <m:r>
                        <a:rPr lang="en-US" i="1" dirty="0" smtClean="0">
                          <a:latin typeface="Cambria Math" panose="02040503050406030204" pitchFamily="18" charset="0"/>
                        </a:rPr>
                        <m:t>/</m:t>
                      </m:r>
                      <m:r>
                        <a:rPr lang="en-US" i="1" dirty="0" smtClean="0">
                          <a:latin typeface="Cambria Math" panose="02040503050406030204" pitchFamily="18" charset="0"/>
                        </a:rPr>
                        <m:t>𝑚</m:t>
                      </m:r>
                    </m:oMath>
                  </m:oMathPara>
                </a14:m>
                <a:endParaRPr lang="en-US" dirty="0"/>
              </a:p>
              <a:p>
                <a:pPr marL="22225" indent="0">
                  <a:buNone/>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𝑘</m:t>
                      </m:r>
                      <m:r>
                        <a:rPr lang="en-US" b="0" i="1" dirty="0" smtClean="0">
                          <a:latin typeface="Cambria Math" panose="02040503050406030204" pitchFamily="18" charset="0"/>
                        </a:rPr>
                        <m:t>=</m:t>
                      </m:r>
                      <m:r>
                        <a:rPr lang="en-US" i="1" dirty="0" smtClean="0">
                          <a:latin typeface="Cambria Math" panose="02040503050406030204" pitchFamily="18" charset="0"/>
                        </a:rPr>
                        <m:t>6 </m:t>
                      </m:r>
                      <m:r>
                        <a:rPr lang="en-US" i="1" dirty="0" smtClean="0">
                          <a:latin typeface="Cambria Math" panose="02040503050406030204" pitchFamily="18" charset="0"/>
                        </a:rPr>
                        <m:t>𝑁</m:t>
                      </m:r>
                      <m:r>
                        <a:rPr lang="en-US" i="1" dirty="0" smtClean="0">
                          <a:latin typeface="Cambria Math" panose="02040503050406030204" pitchFamily="18" charset="0"/>
                        </a:rPr>
                        <m:t>/</m:t>
                      </m:r>
                      <m:r>
                        <a:rPr lang="en-US" i="1" dirty="0" smtClean="0">
                          <a:latin typeface="Cambria Math" panose="02040503050406030204" pitchFamily="18" charset="0"/>
                        </a:rPr>
                        <m:t>𝑚</m:t>
                      </m:r>
                    </m:oMath>
                  </m:oMathPara>
                </a14:m>
                <a:endParaRPr lang="en-US" dirty="0"/>
              </a:p>
              <a:p>
                <a:pPr marL="22225" indent="0" algn="ctr">
                  <a:buNone/>
                </a:pPr>
                <a14:m>
                  <m:oMath xmlns:m="http://schemas.openxmlformats.org/officeDocument/2006/math">
                    <m:r>
                      <a:rPr lang="en-US" i="1" dirty="0" smtClean="0">
                        <a:latin typeface="Cambria Math" panose="02040503050406030204" pitchFamily="18" charset="0"/>
                      </a:rPr>
                      <m:t>𝑓</m:t>
                    </m:r>
                    <m:r>
                      <a:rPr lang="en-US" i="1" dirty="0" smtClean="0">
                        <a:latin typeface="Cambria Math" panose="02040503050406030204" pitchFamily="18" charset="0"/>
                      </a:rPr>
                      <m:t>(</m:t>
                    </m:r>
                    <m:r>
                      <a:rPr lang="en-US" i="1" dirty="0" smtClean="0">
                        <a:latin typeface="Cambria Math" panose="02040503050406030204" pitchFamily="18" charset="0"/>
                      </a:rPr>
                      <m:t>𝑡</m:t>
                    </m:r>
                    <m:r>
                      <a:rPr lang="en-US" i="1" dirty="0" smtClean="0">
                        <a:latin typeface="Cambria Math" panose="02040503050406030204" pitchFamily="18" charset="0"/>
                      </a:rPr>
                      <m:t>)=</m:t>
                    </m:r>
                    <m:r>
                      <a:rPr lang="el-GR" i="1" dirty="0" smtClean="0">
                        <a:latin typeface="Cambria Math" panose="02040503050406030204" pitchFamily="18" charset="0"/>
                      </a:rPr>
                      <m:t>𝛿</m:t>
                    </m:r>
                    <m:r>
                      <a:rPr lang="en-US" i="1" dirty="0" smtClean="0">
                        <a:latin typeface="Cambria Math" panose="02040503050406030204" pitchFamily="18" charset="0"/>
                      </a:rPr>
                      <m:t>(</m:t>
                    </m:r>
                    <m:r>
                      <a:rPr lang="en-US" i="1" dirty="0" smtClean="0">
                        <a:latin typeface="Cambria Math" panose="02040503050406030204" pitchFamily="18" charset="0"/>
                      </a:rPr>
                      <m:t>𝑡</m:t>
                    </m:r>
                    <m:r>
                      <a:rPr lang="en-US" i="1" dirty="0" smtClean="0">
                        <a:latin typeface="Cambria Math" panose="02040503050406030204" pitchFamily="18" charset="0"/>
                      </a:rPr>
                      <m:t>) </m:t>
                    </m:r>
                    <m:r>
                      <a:rPr lang="en-US" b="0" i="1" dirty="0" smtClean="0">
                        <a:latin typeface="Cambria Math" panose="02040503050406030204" pitchFamily="18" charset="0"/>
                      </a:rPr>
                      <m:t>𝑁𝑠</m:t>
                    </m:r>
                  </m:oMath>
                </a14:m>
                <a:r>
                  <a:rPr lang="en-US" dirty="0"/>
                  <a:t> (unit impulse)</a:t>
                </a:r>
              </a:p>
              <a:p>
                <a:pPr marL="22225" indent="0" algn="just">
                  <a:buNone/>
                </a:pPr>
                <a:r>
                  <a:rPr lang="en-US" b="1" dirty="0"/>
                  <a:t>Solve for position, </a:t>
                </a:r>
                <a14:m>
                  <m:oMath xmlns:m="http://schemas.openxmlformats.org/officeDocument/2006/math">
                    <m:r>
                      <a:rPr lang="en-US" b="1" i="1" dirty="0" smtClean="0">
                        <a:latin typeface="Cambria Math" panose="02040503050406030204" pitchFamily="18" charset="0"/>
                      </a:rPr>
                      <m:t>𝒙</m:t>
                    </m:r>
                    <m:r>
                      <a:rPr lang="en-US" b="1" i="1" dirty="0" smtClean="0">
                        <a:latin typeface="Cambria Math" panose="02040503050406030204" pitchFamily="18" charset="0"/>
                      </a:rPr>
                      <m:t>(</m:t>
                    </m:r>
                    <m:r>
                      <a:rPr lang="en-US" b="1" i="1" dirty="0" smtClean="0">
                        <a:latin typeface="Cambria Math" panose="02040503050406030204" pitchFamily="18" charset="0"/>
                      </a:rPr>
                      <m:t>𝒕</m:t>
                    </m:r>
                    <m:r>
                      <a:rPr lang="en-US" b="1" i="1" dirty="0" smtClean="0">
                        <a:latin typeface="Cambria Math" panose="02040503050406030204" pitchFamily="18" charset="0"/>
                      </a:rPr>
                      <m:t>)</m:t>
                    </m:r>
                  </m:oMath>
                </a14:m>
                <a:r>
                  <a:rPr lang="en-US" b="1" dirty="0"/>
                  <a:t>, and plot response over 5 seconds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097280" y="1845734"/>
                <a:ext cx="5639314" cy="4023360"/>
              </a:xfrm>
              <a:blipFill>
                <a:blip r:embed="rId3"/>
                <a:stretch>
                  <a:fillRect l="-1838"/>
                </a:stretch>
              </a:blipFill>
            </p:spPr>
            <p:txBody>
              <a:bodyPr/>
              <a:lstStyle/>
              <a:p>
                <a:r>
                  <a:rPr lang="en-US">
                    <a:noFill/>
                  </a:rPr>
                  <a:t> </a:t>
                </a:r>
              </a:p>
            </p:txBody>
          </p:sp>
        </mc:Fallback>
      </mc:AlternateContent>
      <p:sp>
        <p:nvSpPr>
          <p:cNvPr id="7" name="Date Placeholder 6"/>
          <p:cNvSpPr>
            <a:spLocks noGrp="1"/>
          </p:cNvSpPr>
          <p:nvPr>
            <p:ph type="dt" sz="half" idx="10"/>
          </p:nvPr>
        </p:nvSpPr>
        <p:spPr/>
        <p:txBody>
          <a:bodyPr/>
          <a:lstStyle/>
          <a:p>
            <a:r>
              <a:rPr lang="en-US"/>
              <a:t>JM Mahoney</a:t>
            </a:r>
            <a:endParaRPr lang="en-US" dirty="0"/>
          </a:p>
        </p:txBody>
      </p:sp>
      <p:sp>
        <p:nvSpPr>
          <p:cNvPr id="4" name="Footer Placeholder 3"/>
          <p:cNvSpPr>
            <a:spLocks noGrp="1"/>
          </p:cNvSpPr>
          <p:nvPr>
            <p:ph type="ftr" sz="quarter" idx="11"/>
          </p:nvPr>
        </p:nvSpPr>
        <p:spPr/>
        <p:txBody>
          <a:bodyPr/>
          <a:lstStyle/>
          <a:p>
            <a:r>
              <a:rPr lang="en-US"/>
              <a:t>ME 357: Lecture 3</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6</a:t>
            </a:fld>
            <a:endParaRPr lang="en-US" dirty="0"/>
          </a:p>
        </p:txBody>
      </p:sp>
      <p:grpSp>
        <p:nvGrpSpPr>
          <p:cNvPr id="8" name="Group 7"/>
          <p:cNvGrpSpPr/>
          <p:nvPr/>
        </p:nvGrpSpPr>
        <p:grpSpPr>
          <a:xfrm>
            <a:off x="7581900" y="1981200"/>
            <a:ext cx="2628900" cy="3362326"/>
            <a:chOff x="6934200" y="1981200"/>
            <a:chExt cx="2628900" cy="3362326"/>
          </a:xfrm>
        </p:grpSpPr>
        <p:pic>
          <p:nvPicPr>
            <p:cNvPr id="6" name="Picture 5"/>
            <p:cNvPicPr>
              <a:picLocks noChangeAspect="1"/>
            </p:cNvPicPr>
            <p:nvPr/>
          </p:nvPicPr>
          <p:blipFill>
            <a:blip r:embed="rId4"/>
            <a:stretch>
              <a:fillRect/>
            </a:stretch>
          </p:blipFill>
          <p:spPr>
            <a:xfrm>
              <a:off x="6934200" y="2819401"/>
              <a:ext cx="2628900" cy="2524125"/>
            </a:xfrm>
            <a:prstGeom prst="rect">
              <a:avLst/>
            </a:prstGeom>
          </p:spPr>
        </p:pic>
        <p:cxnSp>
          <p:nvCxnSpPr>
            <p:cNvPr id="9" name="Straight Arrow Connector 8"/>
            <p:cNvCxnSpPr/>
            <p:nvPr/>
          </p:nvCxnSpPr>
          <p:spPr>
            <a:xfrm>
              <a:off x="8077200" y="1981200"/>
              <a:ext cx="0" cy="83820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TextBox 9"/>
                <p:cNvSpPr txBox="1"/>
                <p:nvPr/>
              </p:nvSpPr>
              <p:spPr>
                <a:xfrm>
                  <a:off x="8274808" y="2146744"/>
                  <a:ext cx="67153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a:latin typeface="Cambria Math" panose="02040503050406030204" pitchFamily="18" charset="0"/>
                          </a:rPr>
                          <m:t>𝑓</m:t>
                        </m:r>
                        <m:r>
                          <a:rPr lang="en-US" i="1" dirty="0">
                            <a:latin typeface="Cambria Math" panose="02040503050406030204" pitchFamily="18" charset="0"/>
                          </a:rPr>
                          <m:t>(</m:t>
                        </m:r>
                        <m:r>
                          <a:rPr lang="en-US" i="1" dirty="0">
                            <a:latin typeface="Cambria Math" panose="02040503050406030204" pitchFamily="18" charset="0"/>
                          </a:rPr>
                          <m:t>𝑡</m:t>
                        </m:r>
                        <m:r>
                          <a:rPr lang="en-US" i="1" dirty="0">
                            <a:latin typeface="Cambria Math" panose="02040503050406030204" pitchFamily="18" charset="0"/>
                          </a:rPr>
                          <m:t>)</m:t>
                        </m:r>
                      </m:oMath>
                    </m:oMathPara>
                  </a14:m>
                  <a:endParaRPr lang="en-US" dirty="0"/>
                </a:p>
              </p:txBody>
            </p:sp>
          </mc:Choice>
          <mc:Fallback xmlns="">
            <p:sp>
              <p:nvSpPr>
                <p:cNvPr id="10" name="TextBox 9"/>
                <p:cNvSpPr txBox="1">
                  <a:spLocks noRot="1" noChangeAspect="1" noMove="1" noResize="1" noEditPoints="1" noAdjustHandles="1" noChangeArrowheads="1" noChangeShapeType="1" noTextEdit="1"/>
                </p:cNvSpPr>
                <p:nvPr/>
              </p:nvSpPr>
              <p:spPr>
                <a:xfrm>
                  <a:off x="8274808" y="2146744"/>
                  <a:ext cx="671530" cy="369332"/>
                </a:xfrm>
                <a:prstGeom prst="rect">
                  <a:avLst/>
                </a:prstGeom>
                <a:blipFill>
                  <a:blip r:embed="rId5"/>
                  <a:stretch>
                    <a:fillRect b="-13115"/>
                  </a:stretch>
                </a:blipFill>
              </p:spPr>
              <p:txBody>
                <a:bodyPr/>
                <a:lstStyle/>
                <a:p>
                  <a:r>
                    <a:rPr lang="en-US">
                      <a:noFill/>
                    </a:rPr>
                    <a:t> </a:t>
                  </a:r>
                </a:p>
              </p:txBody>
            </p:sp>
          </mc:Fallback>
        </mc:AlternateContent>
      </p:grpSp>
    </p:spTree>
    <p:extLst>
      <p:ext uri="{BB962C8B-B14F-4D97-AF65-F5344CB8AC3E}">
        <p14:creationId xmlns:p14="http://schemas.microsoft.com/office/powerpoint/2010/main" val="2913547685"/>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1</a:t>
            </a:r>
          </a:p>
        </p:txBody>
      </p:sp>
      <p:sp>
        <p:nvSpPr>
          <p:cNvPr id="3" name="Content Placeholder 2"/>
          <p:cNvSpPr>
            <a:spLocks noGrp="1"/>
          </p:cNvSpPr>
          <p:nvPr>
            <p:ph idx="1"/>
          </p:nvPr>
        </p:nvSpPr>
        <p:spPr>
          <a:xfrm>
            <a:off x="1173480" y="1845734"/>
            <a:ext cx="5639314" cy="4023360"/>
          </a:xfrm>
        </p:spPr>
        <p:txBody>
          <a:bodyPr/>
          <a:lstStyle/>
          <a:p>
            <a:pPr marL="571500" indent="-457200" algn="just">
              <a:buFont typeface="+mj-lt"/>
              <a:buAutoNum type="arabicPeriod"/>
            </a:pPr>
            <a:r>
              <a:rPr lang="en-US" dirty="0"/>
              <a:t>Create FBD for each mass and node. DOF defined as deviation from equilibrium point.</a:t>
            </a:r>
          </a:p>
          <a:p>
            <a:pPr marL="571500" indent="-457200">
              <a:buFont typeface="+mj-lt"/>
              <a:buAutoNum type="arabicPeriod"/>
            </a:pPr>
            <a:r>
              <a:rPr lang="en-US" dirty="0"/>
              <a:t>Use FBD(s) to create equation(s) of motion (EOM)</a:t>
            </a:r>
          </a:p>
          <a:p>
            <a:pPr marL="571500" indent="-457200">
              <a:buFont typeface="+mj-lt"/>
              <a:buAutoNum type="arabicPeriod"/>
            </a:pPr>
            <a:r>
              <a:rPr lang="en-US" dirty="0"/>
              <a:t>Solve EOMs using LT and initial conditions </a:t>
            </a:r>
          </a:p>
        </p:txBody>
      </p:sp>
      <p:sp>
        <p:nvSpPr>
          <p:cNvPr id="6" name="Date Placeholder 5"/>
          <p:cNvSpPr>
            <a:spLocks noGrp="1"/>
          </p:cNvSpPr>
          <p:nvPr>
            <p:ph type="dt" sz="half" idx="10"/>
          </p:nvPr>
        </p:nvSpPr>
        <p:spPr/>
        <p:txBody>
          <a:bodyPr/>
          <a:lstStyle/>
          <a:p>
            <a:r>
              <a:rPr lang="en-US"/>
              <a:t>JM Mahoney</a:t>
            </a:r>
            <a:endParaRPr lang="en-US" dirty="0"/>
          </a:p>
        </p:txBody>
      </p:sp>
      <p:sp>
        <p:nvSpPr>
          <p:cNvPr id="4" name="Footer Placeholder 3"/>
          <p:cNvSpPr>
            <a:spLocks noGrp="1"/>
          </p:cNvSpPr>
          <p:nvPr>
            <p:ph type="ftr" sz="quarter" idx="11"/>
          </p:nvPr>
        </p:nvSpPr>
        <p:spPr/>
        <p:txBody>
          <a:bodyPr/>
          <a:lstStyle/>
          <a:p>
            <a:r>
              <a:rPr lang="en-US"/>
              <a:t>ME 357: Lecture 3</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7</a:t>
            </a:fld>
            <a:endParaRPr lang="en-US" dirty="0"/>
          </a:p>
        </p:txBody>
      </p:sp>
      <p:grpSp>
        <p:nvGrpSpPr>
          <p:cNvPr id="11" name="Group 10">
            <a:extLst>
              <a:ext uri="{FF2B5EF4-FFF2-40B4-BE49-F238E27FC236}">
                <a16:creationId xmlns:a16="http://schemas.microsoft.com/office/drawing/2014/main" id="{916E237F-8598-4079-98F3-6E5DB9A36AFF}"/>
              </a:ext>
            </a:extLst>
          </p:cNvPr>
          <p:cNvGrpSpPr/>
          <p:nvPr/>
        </p:nvGrpSpPr>
        <p:grpSpPr>
          <a:xfrm>
            <a:off x="7581900" y="1981200"/>
            <a:ext cx="2628900" cy="3362326"/>
            <a:chOff x="6934200" y="1981200"/>
            <a:chExt cx="2628900" cy="3362326"/>
          </a:xfrm>
        </p:grpSpPr>
        <p:pic>
          <p:nvPicPr>
            <p:cNvPr id="12" name="Picture 11">
              <a:extLst>
                <a:ext uri="{FF2B5EF4-FFF2-40B4-BE49-F238E27FC236}">
                  <a16:creationId xmlns:a16="http://schemas.microsoft.com/office/drawing/2014/main" id="{DA04298F-A9F7-4015-AE74-5A4610532E98}"/>
                </a:ext>
              </a:extLst>
            </p:cNvPr>
            <p:cNvPicPr>
              <a:picLocks noChangeAspect="1"/>
            </p:cNvPicPr>
            <p:nvPr/>
          </p:nvPicPr>
          <p:blipFill>
            <a:blip r:embed="rId3"/>
            <a:stretch>
              <a:fillRect/>
            </a:stretch>
          </p:blipFill>
          <p:spPr>
            <a:xfrm>
              <a:off x="6934200" y="2819401"/>
              <a:ext cx="2628900" cy="2524125"/>
            </a:xfrm>
            <a:prstGeom prst="rect">
              <a:avLst/>
            </a:prstGeom>
          </p:spPr>
        </p:pic>
        <p:cxnSp>
          <p:nvCxnSpPr>
            <p:cNvPr id="13" name="Straight Arrow Connector 12">
              <a:extLst>
                <a:ext uri="{FF2B5EF4-FFF2-40B4-BE49-F238E27FC236}">
                  <a16:creationId xmlns:a16="http://schemas.microsoft.com/office/drawing/2014/main" id="{1310E299-FE92-48D6-BCDC-6DA90F5CA33F}"/>
                </a:ext>
              </a:extLst>
            </p:cNvPr>
            <p:cNvCxnSpPr/>
            <p:nvPr/>
          </p:nvCxnSpPr>
          <p:spPr>
            <a:xfrm>
              <a:off x="8077200" y="1981200"/>
              <a:ext cx="0" cy="83820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0C970361-AF88-49DE-9C20-71731DABF990}"/>
                    </a:ext>
                  </a:extLst>
                </p:cNvPr>
                <p:cNvSpPr txBox="1"/>
                <p:nvPr/>
              </p:nvSpPr>
              <p:spPr>
                <a:xfrm>
                  <a:off x="8274808" y="2146744"/>
                  <a:ext cx="67153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a:latin typeface="Cambria Math" panose="02040503050406030204" pitchFamily="18" charset="0"/>
                          </a:rPr>
                          <m:t>𝑓</m:t>
                        </m:r>
                        <m:r>
                          <a:rPr lang="en-US" i="1" dirty="0">
                            <a:latin typeface="Cambria Math" panose="02040503050406030204" pitchFamily="18" charset="0"/>
                          </a:rPr>
                          <m:t>(</m:t>
                        </m:r>
                        <m:r>
                          <a:rPr lang="en-US" i="1" dirty="0">
                            <a:latin typeface="Cambria Math" panose="02040503050406030204" pitchFamily="18" charset="0"/>
                          </a:rPr>
                          <m:t>𝑡</m:t>
                        </m:r>
                        <m:r>
                          <a:rPr lang="en-US" i="1" dirty="0">
                            <a:latin typeface="Cambria Math" panose="02040503050406030204" pitchFamily="18" charset="0"/>
                          </a:rPr>
                          <m:t>)</m:t>
                        </m:r>
                      </m:oMath>
                    </m:oMathPara>
                  </a14:m>
                  <a:endParaRPr lang="en-US" dirty="0"/>
                </a:p>
              </p:txBody>
            </p:sp>
          </mc:Choice>
          <mc:Fallback xmlns="">
            <p:sp>
              <p:nvSpPr>
                <p:cNvPr id="10" name="TextBox 9"/>
                <p:cNvSpPr txBox="1">
                  <a:spLocks noRot="1" noChangeAspect="1" noMove="1" noResize="1" noEditPoints="1" noAdjustHandles="1" noChangeArrowheads="1" noChangeShapeType="1" noTextEdit="1"/>
                </p:cNvSpPr>
                <p:nvPr/>
              </p:nvSpPr>
              <p:spPr>
                <a:xfrm>
                  <a:off x="8274808" y="2146744"/>
                  <a:ext cx="671530" cy="369332"/>
                </a:xfrm>
                <a:prstGeom prst="rect">
                  <a:avLst/>
                </a:prstGeom>
                <a:blipFill>
                  <a:blip r:embed="rId5"/>
                  <a:stretch>
                    <a:fillRect b="-13115"/>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15" name="Content Placeholder 2">
                <a:extLst>
                  <a:ext uri="{FF2B5EF4-FFF2-40B4-BE49-F238E27FC236}">
                    <a16:creationId xmlns:a16="http://schemas.microsoft.com/office/drawing/2014/main" id="{C0D51672-7588-454D-8BAA-DAF193633E6F}"/>
                  </a:ext>
                </a:extLst>
              </p:cNvPr>
              <p:cNvSpPr txBox="1">
                <a:spLocks/>
              </p:cNvSpPr>
              <p:nvPr/>
            </p:nvSpPr>
            <p:spPr>
              <a:xfrm>
                <a:off x="1173480" y="4114800"/>
                <a:ext cx="5639314" cy="1906694"/>
              </a:xfrm>
              <a:prstGeom prst="rect">
                <a:avLst/>
              </a:prstGeom>
            </p:spPr>
            <p:txBody>
              <a:bodyPr vert="horz" lIns="0" tIns="45720" rIns="0" bIns="45720" rtlCol="0">
                <a:normAutofit fontScale="85000" lnSpcReduction="10000"/>
              </a:bodyPr>
              <a:lstStyle>
                <a:lvl1pPr marL="233363" indent="-211138"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Char char="•"/>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22225"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𝑥</m:t>
                      </m:r>
                      <m:r>
                        <a:rPr lang="en-US" i="1" dirty="0" smtClean="0">
                          <a:latin typeface="Cambria Math" panose="02040503050406030204" pitchFamily="18" charset="0"/>
                        </a:rPr>
                        <m:t>(0)=0,  </m:t>
                      </m:r>
                      <m:acc>
                        <m:accPr>
                          <m:chr m:val="̇"/>
                          <m:ctrlPr>
                            <a:rPr lang="en-US" i="1" dirty="0" smtClean="0">
                              <a:latin typeface="Cambria Math" panose="02040503050406030204" pitchFamily="18" charset="0"/>
                            </a:rPr>
                          </m:ctrlPr>
                        </m:accPr>
                        <m:e>
                          <m:r>
                            <a:rPr lang="en-US" i="1" dirty="0" smtClean="0">
                              <a:latin typeface="Cambria Math" panose="02040503050406030204" pitchFamily="18" charset="0"/>
                            </a:rPr>
                            <m:t>𝑥</m:t>
                          </m:r>
                        </m:e>
                      </m:acc>
                      <m:r>
                        <a:rPr lang="en-US" i="1" dirty="0" smtClean="0">
                          <a:latin typeface="Cambria Math" panose="02040503050406030204" pitchFamily="18" charset="0"/>
                        </a:rPr>
                        <m:t>(0)=0</m:t>
                      </m:r>
                    </m:oMath>
                  </m:oMathPara>
                </a14:m>
                <a:endParaRPr lang="en-US" dirty="0"/>
              </a:p>
              <a:p>
                <a:pPr marL="22225" indent="0" algn="just">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𝑚</m:t>
                      </m:r>
                      <m:r>
                        <a:rPr lang="en-US" i="1" dirty="0" smtClean="0">
                          <a:latin typeface="Cambria Math" panose="02040503050406030204" pitchFamily="18" charset="0"/>
                        </a:rPr>
                        <m:t>=1 </m:t>
                      </m:r>
                      <m:r>
                        <a:rPr lang="en-US" i="1" dirty="0" smtClean="0">
                          <a:latin typeface="Cambria Math" panose="02040503050406030204" pitchFamily="18" charset="0"/>
                        </a:rPr>
                        <m:t>𝑘𝑔</m:t>
                      </m:r>
                    </m:oMath>
                  </m:oMathPara>
                </a14:m>
                <a:endParaRPr lang="en-US" i="1" dirty="0">
                  <a:latin typeface="Cambria Math" panose="02040503050406030204" pitchFamily="18" charset="0"/>
                </a:endParaRPr>
              </a:p>
              <a:p>
                <a:pPr marL="22225"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𝑏</m:t>
                      </m:r>
                      <m:r>
                        <a:rPr lang="en-US" i="1" dirty="0" smtClean="0">
                          <a:latin typeface="Cambria Math" panose="02040503050406030204" pitchFamily="18" charset="0"/>
                        </a:rPr>
                        <m:t>=5 </m:t>
                      </m:r>
                      <m:r>
                        <a:rPr lang="en-US" i="1" dirty="0" smtClean="0">
                          <a:latin typeface="Cambria Math" panose="02040503050406030204" pitchFamily="18" charset="0"/>
                        </a:rPr>
                        <m:t>𝑁𝑠</m:t>
                      </m:r>
                      <m:r>
                        <a:rPr lang="en-US" i="1" dirty="0" smtClean="0">
                          <a:latin typeface="Cambria Math" panose="02040503050406030204" pitchFamily="18" charset="0"/>
                        </a:rPr>
                        <m:t>/</m:t>
                      </m:r>
                      <m:r>
                        <a:rPr lang="en-US" i="1" dirty="0" smtClean="0">
                          <a:latin typeface="Cambria Math" panose="02040503050406030204" pitchFamily="18" charset="0"/>
                        </a:rPr>
                        <m:t>𝑚</m:t>
                      </m:r>
                    </m:oMath>
                  </m:oMathPara>
                </a14:m>
                <a:endParaRPr lang="en-US" dirty="0"/>
              </a:p>
              <a:p>
                <a:pPr marL="22225"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𝑘</m:t>
                      </m:r>
                      <m:r>
                        <a:rPr lang="en-US" i="1" dirty="0" smtClean="0">
                          <a:latin typeface="Cambria Math" panose="02040503050406030204" pitchFamily="18" charset="0"/>
                        </a:rPr>
                        <m:t>=6 </m:t>
                      </m:r>
                      <m:r>
                        <a:rPr lang="en-US" i="1" dirty="0" smtClean="0">
                          <a:latin typeface="Cambria Math" panose="02040503050406030204" pitchFamily="18" charset="0"/>
                        </a:rPr>
                        <m:t>𝑁</m:t>
                      </m:r>
                      <m:r>
                        <a:rPr lang="en-US" i="1" dirty="0" smtClean="0">
                          <a:latin typeface="Cambria Math" panose="02040503050406030204" pitchFamily="18" charset="0"/>
                        </a:rPr>
                        <m:t>/</m:t>
                      </m:r>
                      <m:r>
                        <a:rPr lang="en-US" i="1" dirty="0" smtClean="0">
                          <a:latin typeface="Cambria Math" panose="02040503050406030204" pitchFamily="18" charset="0"/>
                        </a:rPr>
                        <m:t>𝑚</m:t>
                      </m:r>
                    </m:oMath>
                  </m:oMathPara>
                </a14:m>
                <a:endParaRPr lang="en-US" dirty="0"/>
              </a:p>
              <a:p>
                <a:pPr marL="22225" indent="0" algn="ctr">
                  <a:buFont typeface="Arial" panose="020B0604020202020204" pitchFamily="34" charset="0"/>
                  <a:buNone/>
                </a:pPr>
                <a14:m>
                  <m:oMath xmlns:m="http://schemas.openxmlformats.org/officeDocument/2006/math">
                    <m:r>
                      <a:rPr lang="en-US" i="1" dirty="0" smtClean="0">
                        <a:latin typeface="Cambria Math" panose="02040503050406030204" pitchFamily="18" charset="0"/>
                      </a:rPr>
                      <m:t>𝑓</m:t>
                    </m:r>
                    <m:r>
                      <a:rPr lang="en-US" i="1" dirty="0" smtClean="0">
                        <a:latin typeface="Cambria Math" panose="02040503050406030204" pitchFamily="18" charset="0"/>
                      </a:rPr>
                      <m:t>(</m:t>
                    </m:r>
                    <m:r>
                      <a:rPr lang="en-US" i="1" dirty="0" smtClean="0">
                        <a:latin typeface="Cambria Math" panose="02040503050406030204" pitchFamily="18" charset="0"/>
                      </a:rPr>
                      <m:t>𝑡</m:t>
                    </m:r>
                    <m:r>
                      <a:rPr lang="en-US" i="1" dirty="0" smtClean="0">
                        <a:latin typeface="Cambria Math" panose="02040503050406030204" pitchFamily="18" charset="0"/>
                      </a:rPr>
                      <m:t>)=</m:t>
                    </m:r>
                    <m:r>
                      <a:rPr lang="el-GR" i="1" dirty="0" smtClean="0">
                        <a:latin typeface="Cambria Math" panose="02040503050406030204" pitchFamily="18" charset="0"/>
                      </a:rPr>
                      <m:t>𝛿</m:t>
                    </m:r>
                    <m:r>
                      <a:rPr lang="en-US" i="1" dirty="0" smtClean="0">
                        <a:latin typeface="Cambria Math" panose="02040503050406030204" pitchFamily="18" charset="0"/>
                      </a:rPr>
                      <m:t>(</m:t>
                    </m:r>
                    <m:r>
                      <a:rPr lang="en-US" i="1" dirty="0" smtClean="0">
                        <a:latin typeface="Cambria Math" panose="02040503050406030204" pitchFamily="18" charset="0"/>
                      </a:rPr>
                      <m:t>𝑡</m:t>
                    </m:r>
                    <m:r>
                      <a:rPr lang="en-US" i="1" dirty="0" smtClean="0">
                        <a:latin typeface="Cambria Math" panose="02040503050406030204" pitchFamily="18" charset="0"/>
                      </a:rPr>
                      <m:t>) </m:t>
                    </m:r>
                    <m:r>
                      <a:rPr lang="en-US" i="1" dirty="0" smtClean="0">
                        <a:latin typeface="Cambria Math" panose="02040503050406030204" pitchFamily="18" charset="0"/>
                      </a:rPr>
                      <m:t>𝑁𝑠</m:t>
                    </m:r>
                  </m:oMath>
                </a14:m>
                <a:r>
                  <a:rPr lang="en-US" dirty="0"/>
                  <a:t> (unit impulse)</a:t>
                </a:r>
              </a:p>
              <a:p>
                <a:pPr marL="22225" indent="0" algn="just">
                  <a:buFont typeface="Arial" panose="020B0604020202020204" pitchFamily="34" charset="0"/>
                  <a:buNone/>
                </a:pPr>
                <a:r>
                  <a:rPr lang="en-US" b="1" dirty="0"/>
                  <a:t>Solve for position, </a:t>
                </a:r>
                <a14:m>
                  <m:oMath xmlns:m="http://schemas.openxmlformats.org/officeDocument/2006/math">
                    <m:r>
                      <a:rPr lang="en-US" b="1" i="1" dirty="0" smtClean="0">
                        <a:latin typeface="Cambria Math" panose="02040503050406030204" pitchFamily="18" charset="0"/>
                      </a:rPr>
                      <m:t>𝒙</m:t>
                    </m:r>
                    <m:r>
                      <a:rPr lang="en-US" b="1" i="1" dirty="0" smtClean="0">
                        <a:latin typeface="Cambria Math" panose="02040503050406030204" pitchFamily="18" charset="0"/>
                      </a:rPr>
                      <m:t>(</m:t>
                    </m:r>
                    <m:r>
                      <a:rPr lang="en-US" b="1" i="1" dirty="0" smtClean="0">
                        <a:latin typeface="Cambria Math" panose="02040503050406030204" pitchFamily="18" charset="0"/>
                      </a:rPr>
                      <m:t>𝒕</m:t>
                    </m:r>
                    <m:r>
                      <a:rPr lang="en-US" b="1" i="1" dirty="0" smtClean="0">
                        <a:latin typeface="Cambria Math" panose="02040503050406030204" pitchFamily="18" charset="0"/>
                      </a:rPr>
                      <m:t>)</m:t>
                    </m:r>
                  </m:oMath>
                </a14:m>
                <a:r>
                  <a:rPr lang="en-US" b="1" dirty="0"/>
                  <a:t>, and plot response over 5 seconds</a:t>
                </a:r>
              </a:p>
            </p:txBody>
          </p:sp>
        </mc:Choice>
        <mc:Fallback xmlns="">
          <p:sp>
            <p:nvSpPr>
              <p:cNvPr id="15" name="Content Placeholder 2">
                <a:extLst>
                  <a:ext uri="{FF2B5EF4-FFF2-40B4-BE49-F238E27FC236}">
                    <a16:creationId xmlns:a16="http://schemas.microsoft.com/office/drawing/2014/main" id="{C0D51672-7588-454D-8BAA-DAF193633E6F}"/>
                  </a:ext>
                </a:extLst>
              </p:cNvPr>
              <p:cNvSpPr txBox="1">
                <a:spLocks noRot="1" noChangeAspect="1" noMove="1" noResize="1" noEditPoints="1" noAdjustHandles="1" noChangeArrowheads="1" noChangeShapeType="1" noTextEdit="1"/>
              </p:cNvSpPr>
              <p:nvPr/>
            </p:nvSpPr>
            <p:spPr>
              <a:xfrm>
                <a:off x="1173480" y="4114800"/>
                <a:ext cx="5639314" cy="1906694"/>
              </a:xfrm>
              <a:prstGeom prst="rect">
                <a:avLst/>
              </a:prstGeom>
              <a:blipFill>
                <a:blip r:embed="rId6"/>
                <a:stretch>
                  <a:fillRect l="-1946" b="-2556"/>
                </a:stretch>
              </a:blipFill>
            </p:spPr>
            <p:txBody>
              <a:bodyPr/>
              <a:lstStyle/>
              <a:p>
                <a:r>
                  <a:rPr lang="en-US">
                    <a:noFill/>
                  </a:rPr>
                  <a:t> </a:t>
                </a:r>
              </a:p>
            </p:txBody>
          </p:sp>
        </mc:Fallback>
      </mc:AlternateContent>
    </p:spTree>
    <p:extLst>
      <p:ext uri="{BB962C8B-B14F-4D97-AF65-F5344CB8AC3E}">
        <p14:creationId xmlns:p14="http://schemas.microsoft.com/office/powerpoint/2010/main" val="47598338"/>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1</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097280" y="1845734"/>
                <a:ext cx="5633546" cy="1743744"/>
              </a:xfrm>
            </p:spPr>
            <p:txBody>
              <a:bodyPr>
                <a:normAutofit fontScale="62500" lnSpcReduction="20000"/>
              </a:bodyPr>
              <a:lstStyle/>
              <a:p>
                <a:pPr marL="22225" indent="0">
                  <a:buNone/>
                </a:pPr>
                <a14:m>
                  <m:oMathPara xmlns:m="http://schemas.openxmlformats.org/officeDocument/2006/math">
                    <m:oMathParaPr>
                      <m:jc m:val="centerGroup"/>
                    </m:oMathParaPr>
                    <m:oMath xmlns:m="http://schemas.openxmlformats.org/officeDocument/2006/math">
                      <m:r>
                        <a:rPr lang="en-US" dirty="0" smtClean="0">
                          <a:latin typeface="Cambria Math" panose="02040503050406030204" pitchFamily="18" charset="0"/>
                        </a:rPr>
                        <m:t>𝑥</m:t>
                      </m:r>
                      <m:r>
                        <a:rPr lang="en-US" dirty="0" smtClean="0">
                          <a:latin typeface="Cambria Math" panose="02040503050406030204" pitchFamily="18" charset="0"/>
                        </a:rPr>
                        <m:t>(0)=0,  </m:t>
                      </m:r>
                      <m:acc>
                        <m:accPr>
                          <m:chr m:val="̇"/>
                          <m:ctrlPr>
                            <a:rPr lang="en-US" i="1" dirty="0" smtClean="0">
                              <a:latin typeface="Cambria Math" panose="02040503050406030204" pitchFamily="18" charset="0"/>
                            </a:rPr>
                          </m:ctrlPr>
                        </m:accPr>
                        <m:e>
                          <m:r>
                            <a:rPr lang="en-US" dirty="0" smtClean="0">
                              <a:latin typeface="Cambria Math" panose="02040503050406030204" pitchFamily="18" charset="0"/>
                            </a:rPr>
                            <m:t>𝑥</m:t>
                          </m:r>
                        </m:e>
                      </m:acc>
                      <m:r>
                        <a:rPr lang="en-US" dirty="0" smtClean="0">
                          <a:latin typeface="Cambria Math" panose="02040503050406030204" pitchFamily="18" charset="0"/>
                        </a:rPr>
                        <m:t>(0)=0</m:t>
                      </m:r>
                    </m:oMath>
                  </m:oMathPara>
                </a14:m>
                <a:endParaRPr lang="en-US" dirty="0"/>
              </a:p>
              <a:p>
                <a:pPr marL="22225" indent="0">
                  <a:buNone/>
                </a:pPr>
                <a14:m>
                  <m:oMathPara xmlns:m="http://schemas.openxmlformats.org/officeDocument/2006/math">
                    <m:oMathParaPr>
                      <m:jc m:val="centerGroup"/>
                    </m:oMathParaPr>
                    <m:oMath xmlns:m="http://schemas.openxmlformats.org/officeDocument/2006/math">
                      <m:r>
                        <a:rPr lang="en-US" dirty="0" smtClean="0">
                          <a:latin typeface="Cambria Math" panose="02040503050406030204" pitchFamily="18" charset="0"/>
                        </a:rPr>
                        <m:t>𝑚</m:t>
                      </m:r>
                      <m:r>
                        <a:rPr lang="en-US" dirty="0" smtClean="0">
                          <a:latin typeface="Cambria Math" panose="02040503050406030204" pitchFamily="18" charset="0"/>
                        </a:rPr>
                        <m:t>=1 </m:t>
                      </m:r>
                      <m:r>
                        <a:rPr lang="en-US" dirty="0" smtClean="0">
                          <a:latin typeface="Cambria Math" panose="02040503050406030204" pitchFamily="18" charset="0"/>
                        </a:rPr>
                        <m:t>𝑘𝑔</m:t>
                      </m:r>
                    </m:oMath>
                  </m:oMathPara>
                </a14:m>
                <a:endParaRPr lang="en-US" dirty="0"/>
              </a:p>
              <a:p>
                <a:pPr marL="22225" indent="0">
                  <a:buNone/>
                </a:pPr>
                <a14:m>
                  <m:oMathPara xmlns:m="http://schemas.openxmlformats.org/officeDocument/2006/math">
                    <m:oMathParaPr>
                      <m:jc m:val="centerGroup"/>
                    </m:oMathParaPr>
                    <m:oMath xmlns:m="http://schemas.openxmlformats.org/officeDocument/2006/math">
                      <m:r>
                        <a:rPr lang="en-US" dirty="0" smtClean="0">
                          <a:latin typeface="Cambria Math" panose="02040503050406030204" pitchFamily="18" charset="0"/>
                        </a:rPr>
                        <m:t>𝑏</m:t>
                      </m:r>
                      <m:r>
                        <a:rPr lang="en-US" dirty="0" smtClean="0">
                          <a:latin typeface="Cambria Math" panose="02040503050406030204" pitchFamily="18" charset="0"/>
                        </a:rPr>
                        <m:t>=5</m:t>
                      </m:r>
                      <m:f>
                        <m:fPr>
                          <m:ctrlPr>
                            <a:rPr lang="en-US" i="1" dirty="0" smtClean="0">
                              <a:latin typeface="Cambria Math" panose="02040503050406030204" pitchFamily="18" charset="0"/>
                            </a:rPr>
                          </m:ctrlPr>
                        </m:fPr>
                        <m:num>
                          <m:r>
                            <a:rPr lang="en-US" dirty="0" smtClean="0">
                              <a:latin typeface="Cambria Math" panose="02040503050406030204" pitchFamily="18" charset="0"/>
                            </a:rPr>
                            <m:t>𝑁𝑠</m:t>
                          </m:r>
                        </m:num>
                        <m:den>
                          <m:r>
                            <a:rPr lang="en-US" dirty="0" smtClean="0">
                              <a:latin typeface="Cambria Math" panose="02040503050406030204" pitchFamily="18" charset="0"/>
                            </a:rPr>
                            <m:t>𝑚</m:t>
                          </m:r>
                        </m:den>
                      </m:f>
                    </m:oMath>
                  </m:oMathPara>
                </a14:m>
                <a:endParaRPr lang="en-US" dirty="0"/>
              </a:p>
              <a:p>
                <a:pPr marL="22225" indent="0">
                  <a:buNone/>
                </a:pPr>
                <a14:m>
                  <m:oMathPara xmlns:m="http://schemas.openxmlformats.org/officeDocument/2006/math">
                    <m:oMathParaPr>
                      <m:jc m:val="centerGroup"/>
                    </m:oMathParaPr>
                    <m:oMath xmlns:m="http://schemas.openxmlformats.org/officeDocument/2006/math">
                      <m:r>
                        <a:rPr lang="en-US" dirty="0" smtClean="0">
                          <a:latin typeface="Cambria Math" panose="02040503050406030204" pitchFamily="18" charset="0"/>
                        </a:rPr>
                        <m:t>𝑘</m:t>
                      </m:r>
                      <m:r>
                        <a:rPr lang="en-US" dirty="0" smtClean="0">
                          <a:latin typeface="Cambria Math" panose="02040503050406030204" pitchFamily="18" charset="0"/>
                        </a:rPr>
                        <m:t>=6 </m:t>
                      </m:r>
                      <m:r>
                        <a:rPr lang="en-US" dirty="0" smtClean="0">
                          <a:latin typeface="Cambria Math" panose="02040503050406030204" pitchFamily="18" charset="0"/>
                        </a:rPr>
                        <m:t>𝑁</m:t>
                      </m:r>
                      <m:r>
                        <a:rPr lang="en-US" dirty="0" smtClean="0">
                          <a:latin typeface="Cambria Math" panose="02040503050406030204" pitchFamily="18" charset="0"/>
                        </a:rPr>
                        <m:t>/</m:t>
                      </m:r>
                      <m:r>
                        <a:rPr lang="en-US" dirty="0" smtClean="0">
                          <a:latin typeface="Cambria Math" panose="02040503050406030204" pitchFamily="18" charset="0"/>
                        </a:rPr>
                        <m:t>𝑚</m:t>
                      </m:r>
                    </m:oMath>
                  </m:oMathPara>
                </a14:m>
                <a:endParaRPr lang="en-US" dirty="0"/>
              </a:p>
              <a:p>
                <a:pPr marL="22225" indent="0" algn="ctr">
                  <a:buNone/>
                </a:pPr>
                <a14:m>
                  <m:oMath xmlns:m="http://schemas.openxmlformats.org/officeDocument/2006/math">
                    <m:r>
                      <a:rPr lang="en-US" dirty="0" smtClean="0">
                        <a:latin typeface="Cambria Math" panose="02040503050406030204" pitchFamily="18" charset="0"/>
                      </a:rPr>
                      <m:t>𝑓</m:t>
                    </m:r>
                    <m:r>
                      <a:rPr lang="en-US" dirty="0" smtClean="0">
                        <a:latin typeface="Cambria Math" panose="02040503050406030204" pitchFamily="18" charset="0"/>
                      </a:rPr>
                      <m:t>(</m:t>
                    </m:r>
                    <m:r>
                      <a:rPr lang="en-US" dirty="0" smtClean="0">
                        <a:latin typeface="Cambria Math" panose="02040503050406030204" pitchFamily="18" charset="0"/>
                      </a:rPr>
                      <m:t>𝑡</m:t>
                    </m:r>
                    <m:r>
                      <a:rPr lang="en-US" dirty="0" smtClean="0">
                        <a:latin typeface="Cambria Math" panose="02040503050406030204" pitchFamily="18" charset="0"/>
                      </a:rPr>
                      <m:t>)=</m:t>
                    </m:r>
                    <m:r>
                      <a:rPr lang="el-GR" dirty="0" smtClean="0">
                        <a:latin typeface="Cambria Math" panose="02040503050406030204" pitchFamily="18" charset="0"/>
                      </a:rPr>
                      <m:t>𝛿</m:t>
                    </m:r>
                    <m:r>
                      <a:rPr lang="en-US" dirty="0" smtClean="0">
                        <a:latin typeface="Cambria Math" panose="02040503050406030204" pitchFamily="18" charset="0"/>
                      </a:rPr>
                      <m:t>(</m:t>
                    </m:r>
                    <m:r>
                      <a:rPr lang="en-US" dirty="0" smtClean="0">
                        <a:latin typeface="Cambria Math" panose="02040503050406030204" pitchFamily="18" charset="0"/>
                      </a:rPr>
                      <m:t>𝑡</m:t>
                    </m:r>
                    <m:r>
                      <a:rPr lang="en-US" dirty="0" smtClean="0">
                        <a:latin typeface="Cambria Math" panose="02040503050406030204" pitchFamily="18" charset="0"/>
                      </a:rPr>
                      <m:t>) </m:t>
                    </m:r>
                    <m:r>
                      <a:rPr lang="en-US" dirty="0" smtClean="0">
                        <a:latin typeface="Cambria Math" panose="02040503050406030204" pitchFamily="18" charset="0"/>
                      </a:rPr>
                      <m:t>𝑁𝑠</m:t>
                    </m:r>
                  </m:oMath>
                </a14:m>
                <a:r>
                  <a:rPr lang="en-US" dirty="0"/>
                  <a:t> (unit impulse)</a:t>
                </a:r>
              </a:p>
              <a:p>
                <a:pPr marL="22225" indent="0">
                  <a:buNone/>
                </a:pPr>
                <a:r>
                  <a:rPr lang="en-US" dirty="0"/>
                  <a:t>Solve for position, </a:t>
                </a:r>
                <a14:m>
                  <m:oMath xmlns:m="http://schemas.openxmlformats.org/officeDocument/2006/math">
                    <m:r>
                      <a:rPr lang="en-US" dirty="0" smtClean="0">
                        <a:latin typeface="Cambria Math" panose="02040503050406030204" pitchFamily="18" charset="0"/>
                      </a:rPr>
                      <m:t>𝒙</m:t>
                    </m:r>
                    <m:r>
                      <a:rPr lang="en-US" dirty="0" smtClean="0">
                        <a:latin typeface="Cambria Math" panose="02040503050406030204" pitchFamily="18" charset="0"/>
                      </a:rPr>
                      <m:t>(</m:t>
                    </m:r>
                    <m:r>
                      <a:rPr lang="en-US" dirty="0" smtClean="0">
                        <a:latin typeface="Cambria Math" panose="02040503050406030204" pitchFamily="18" charset="0"/>
                      </a:rPr>
                      <m:t>𝒕</m:t>
                    </m:r>
                    <m:r>
                      <a:rPr lang="en-US" dirty="0" smtClean="0">
                        <a:latin typeface="Cambria Math" panose="02040503050406030204" pitchFamily="18" charset="0"/>
                      </a:rPr>
                      <m:t>)</m:t>
                    </m:r>
                  </m:oMath>
                </a14:m>
                <a:r>
                  <a:rPr lang="en-US" dirty="0"/>
                  <a:t>, and plot response over 5 seconds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097280" y="1845734"/>
                <a:ext cx="5633546" cy="1743744"/>
              </a:xfrm>
              <a:blipFill>
                <a:blip r:embed="rId3"/>
                <a:stretch>
                  <a:fillRect l="-1299"/>
                </a:stretch>
              </a:blipFill>
            </p:spPr>
            <p:txBody>
              <a:bodyPr/>
              <a:lstStyle/>
              <a:p>
                <a:r>
                  <a:rPr lang="en-US">
                    <a:noFill/>
                  </a:rPr>
                  <a:t> </a:t>
                </a:r>
              </a:p>
            </p:txBody>
          </p:sp>
        </mc:Fallback>
      </mc:AlternateContent>
      <p:sp>
        <p:nvSpPr>
          <p:cNvPr id="6" name="Date Placeholder 5"/>
          <p:cNvSpPr>
            <a:spLocks noGrp="1"/>
          </p:cNvSpPr>
          <p:nvPr>
            <p:ph type="dt" sz="half" idx="10"/>
          </p:nvPr>
        </p:nvSpPr>
        <p:spPr/>
        <p:txBody>
          <a:bodyPr/>
          <a:lstStyle/>
          <a:p>
            <a:r>
              <a:rPr lang="en-US"/>
              <a:t>JM Mahoney</a:t>
            </a:r>
            <a:endParaRPr lang="en-US" dirty="0"/>
          </a:p>
        </p:txBody>
      </p:sp>
      <p:sp>
        <p:nvSpPr>
          <p:cNvPr id="4" name="Footer Placeholder 3"/>
          <p:cNvSpPr>
            <a:spLocks noGrp="1"/>
          </p:cNvSpPr>
          <p:nvPr>
            <p:ph type="ftr" sz="quarter" idx="11"/>
          </p:nvPr>
        </p:nvSpPr>
        <p:spPr/>
        <p:txBody>
          <a:bodyPr/>
          <a:lstStyle/>
          <a:p>
            <a:r>
              <a:rPr lang="en-US"/>
              <a:t>ME 357: Lecture 3</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8</a:t>
            </a:fld>
            <a:endParaRPr lang="en-US" dirty="0"/>
          </a:p>
        </p:txBody>
      </p:sp>
      <p:grpSp>
        <p:nvGrpSpPr>
          <p:cNvPr id="7" name="Group 6"/>
          <p:cNvGrpSpPr/>
          <p:nvPr/>
        </p:nvGrpSpPr>
        <p:grpSpPr>
          <a:xfrm>
            <a:off x="2667000" y="3617016"/>
            <a:ext cx="2057400" cy="2631384"/>
            <a:chOff x="1524000" y="2819401"/>
            <a:chExt cx="2628900" cy="3362325"/>
          </a:xfrm>
        </p:grpSpPr>
        <p:pic>
          <p:nvPicPr>
            <p:cNvPr id="9" name="Picture 8"/>
            <p:cNvPicPr>
              <a:picLocks noChangeAspect="1"/>
            </p:cNvPicPr>
            <p:nvPr/>
          </p:nvPicPr>
          <p:blipFill>
            <a:blip r:embed="rId4"/>
            <a:stretch>
              <a:fillRect/>
            </a:stretch>
          </p:blipFill>
          <p:spPr>
            <a:xfrm>
              <a:off x="1524000" y="3657601"/>
              <a:ext cx="2628900" cy="2524125"/>
            </a:xfrm>
            <a:prstGeom prst="rect">
              <a:avLst/>
            </a:prstGeom>
          </p:spPr>
        </p:pic>
        <p:cxnSp>
          <p:nvCxnSpPr>
            <p:cNvPr id="10" name="Straight Arrow Connector 9"/>
            <p:cNvCxnSpPr/>
            <p:nvPr/>
          </p:nvCxnSpPr>
          <p:spPr>
            <a:xfrm>
              <a:off x="2667000" y="2819401"/>
              <a:ext cx="0" cy="83820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TextBox 11"/>
                <p:cNvSpPr txBox="1"/>
                <p:nvPr/>
              </p:nvSpPr>
              <p:spPr>
                <a:xfrm>
                  <a:off x="2864607" y="2984945"/>
                  <a:ext cx="843728" cy="47192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a:latin typeface="Cambria Math" panose="02040503050406030204" pitchFamily="18" charset="0"/>
                          </a:rPr>
                          <m:t>𝑓</m:t>
                        </m:r>
                        <m:r>
                          <a:rPr lang="en-US" i="1" dirty="0">
                            <a:latin typeface="Cambria Math" panose="02040503050406030204" pitchFamily="18" charset="0"/>
                          </a:rPr>
                          <m:t>(</m:t>
                        </m:r>
                        <m:r>
                          <a:rPr lang="en-US" i="1" dirty="0">
                            <a:latin typeface="Cambria Math" panose="02040503050406030204" pitchFamily="18" charset="0"/>
                          </a:rPr>
                          <m:t>𝑡</m:t>
                        </m:r>
                        <m:r>
                          <a:rPr lang="en-US" i="1" dirty="0">
                            <a:latin typeface="Cambria Math" panose="02040503050406030204" pitchFamily="18" charset="0"/>
                          </a:rPr>
                          <m:t>)</m:t>
                        </m:r>
                      </m:oMath>
                    </m:oMathPara>
                  </a14:m>
                  <a:endParaRPr lang="en-US" dirty="0"/>
                </a:p>
              </p:txBody>
            </p:sp>
          </mc:Choice>
          <mc:Fallback xmlns="">
            <p:sp>
              <p:nvSpPr>
                <p:cNvPr id="12" name="TextBox 11"/>
                <p:cNvSpPr txBox="1">
                  <a:spLocks noRot="1" noChangeAspect="1" noMove="1" noResize="1" noEditPoints="1" noAdjustHandles="1" noChangeArrowheads="1" noChangeShapeType="1" noTextEdit="1"/>
                </p:cNvSpPr>
                <p:nvPr/>
              </p:nvSpPr>
              <p:spPr>
                <a:xfrm>
                  <a:off x="2864607" y="2984945"/>
                  <a:ext cx="843728" cy="471924"/>
                </a:xfrm>
                <a:prstGeom prst="rect">
                  <a:avLst/>
                </a:prstGeom>
                <a:blipFill>
                  <a:blip r:embed="rId6"/>
                  <a:stretch>
                    <a:fillRect b="-13333"/>
                  </a:stretch>
                </a:blipFill>
              </p:spPr>
              <p:txBody>
                <a:bodyPr/>
                <a:lstStyle/>
                <a:p>
                  <a:r>
                    <a:rPr lang="en-US">
                      <a:noFill/>
                    </a:rPr>
                    <a:t> </a:t>
                  </a:r>
                </a:p>
              </p:txBody>
            </p:sp>
          </mc:Fallback>
        </mc:AlternateContent>
      </p:grpSp>
      <p:pic>
        <p:nvPicPr>
          <p:cNvPr id="8" name="Picture 7">
            <a:extLst>
              <a:ext uri="{FF2B5EF4-FFF2-40B4-BE49-F238E27FC236}">
                <a16:creationId xmlns:a16="http://schemas.microsoft.com/office/drawing/2014/main" id="{F86B4579-8CBB-4679-9D3F-87F498AD3424}"/>
              </a:ext>
            </a:extLst>
          </p:cNvPr>
          <p:cNvPicPr>
            <a:picLocks noChangeAspect="1"/>
          </p:cNvPicPr>
          <p:nvPr/>
        </p:nvPicPr>
        <p:blipFill>
          <a:blip r:embed="rId7"/>
          <a:stretch>
            <a:fillRect/>
          </a:stretch>
        </p:blipFill>
        <p:spPr>
          <a:xfrm>
            <a:off x="6126480" y="1948749"/>
            <a:ext cx="5344500" cy="4004000"/>
          </a:xfrm>
          <a:prstGeom prst="rect">
            <a:avLst/>
          </a:prstGeom>
        </p:spPr>
      </p:pic>
    </p:spTree>
    <p:extLst>
      <p:ext uri="{BB962C8B-B14F-4D97-AF65-F5344CB8AC3E}">
        <p14:creationId xmlns:p14="http://schemas.microsoft.com/office/powerpoint/2010/main" val="2620258851"/>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2</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097279" y="1845734"/>
                <a:ext cx="6141721" cy="4023360"/>
              </a:xfrm>
            </p:spPr>
            <p:txBody>
              <a:bodyPr/>
              <a:lstStyle/>
              <a:p>
                <a:pPr algn="just"/>
                <a14:m>
                  <m:oMath xmlns:m="http://schemas.openxmlformats.org/officeDocument/2006/math">
                    <m:r>
                      <a:rPr lang="en-US" b="0" i="1" dirty="0" smtClean="0">
                        <a:latin typeface="Cambria Math" panose="02040503050406030204" pitchFamily="18" charset="0"/>
                      </a:rPr>
                      <m:t>𝑥</m:t>
                    </m:r>
                    <m:r>
                      <a:rPr lang="en-US" i="1" dirty="0" smtClean="0">
                        <a:latin typeface="Cambria Math" panose="02040503050406030204" pitchFamily="18" charset="0"/>
                      </a:rPr>
                      <m:t>(0)=0, </m:t>
                    </m:r>
                    <m:acc>
                      <m:accPr>
                        <m:chr m:val="̇"/>
                        <m:ctrlPr>
                          <a:rPr lang="en-US" i="1" dirty="0" smtClean="0">
                            <a:latin typeface="Cambria Math" panose="02040503050406030204" pitchFamily="18" charset="0"/>
                          </a:rPr>
                        </m:ctrlPr>
                      </m:accPr>
                      <m:e>
                        <m:r>
                          <a:rPr lang="en-US" b="0" i="1" dirty="0" smtClean="0">
                            <a:latin typeface="Cambria Math" panose="02040503050406030204" pitchFamily="18" charset="0"/>
                          </a:rPr>
                          <m:t>𝑥</m:t>
                        </m:r>
                      </m:e>
                    </m:acc>
                    <m:r>
                      <a:rPr lang="en-US" i="1" dirty="0" smtClean="0">
                        <a:latin typeface="Cambria Math" panose="02040503050406030204" pitchFamily="18" charset="0"/>
                      </a:rPr>
                      <m:t>(0)=0</m:t>
                    </m:r>
                  </m:oMath>
                </a14:m>
                <a:endParaRPr lang="en-US" dirty="0"/>
              </a:p>
              <a:p>
                <a:pPr algn="just"/>
                <a14:m>
                  <m:oMath xmlns:m="http://schemas.openxmlformats.org/officeDocument/2006/math">
                    <m:r>
                      <a:rPr lang="en-US" i="1" dirty="0" smtClean="0">
                        <a:latin typeface="Cambria Math" panose="02040503050406030204" pitchFamily="18" charset="0"/>
                      </a:rPr>
                      <m:t>𝑚</m:t>
                    </m:r>
                    <m:r>
                      <a:rPr lang="en-US" i="1" dirty="0" smtClean="0">
                        <a:latin typeface="Cambria Math" panose="02040503050406030204" pitchFamily="18" charset="0"/>
                      </a:rPr>
                      <m:t>=1</m:t>
                    </m:r>
                    <m:r>
                      <a:rPr lang="en-US" i="1" dirty="0" smtClean="0">
                        <a:latin typeface="Cambria Math" panose="02040503050406030204" pitchFamily="18" charset="0"/>
                      </a:rPr>
                      <m:t>𝑘𝑔</m:t>
                    </m:r>
                  </m:oMath>
                </a14:m>
                <a:endParaRPr lang="en-US" i="1" dirty="0">
                  <a:latin typeface="Cambria Math" panose="02040503050406030204" pitchFamily="18" charset="0"/>
                </a:endParaRPr>
              </a:p>
              <a:p>
                <a:pPr algn="just"/>
                <a14:m>
                  <m:oMath xmlns:m="http://schemas.openxmlformats.org/officeDocument/2006/math">
                    <m:r>
                      <a:rPr lang="en-US" b="0" i="1" dirty="0" smtClean="0">
                        <a:latin typeface="Cambria Math" panose="02040503050406030204" pitchFamily="18" charset="0"/>
                      </a:rPr>
                      <m:t>𝑘</m:t>
                    </m:r>
                    <m:r>
                      <a:rPr lang="en-US" i="1" dirty="0" smtClean="0">
                        <a:latin typeface="Cambria Math" panose="02040503050406030204" pitchFamily="18" charset="0"/>
                      </a:rPr>
                      <m:t>=6 </m:t>
                    </m:r>
                    <m:r>
                      <a:rPr lang="en-US" i="1" dirty="0" smtClean="0">
                        <a:latin typeface="Cambria Math" panose="02040503050406030204" pitchFamily="18" charset="0"/>
                      </a:rPr>
                      <m:t>𝑁</m:t>
                    </m:r>
                    <m:r>
                      <a:rPr lang="en-US" i="1" dirty="0" smtClean="0">
                        <a:latin typeface="Cambria Math" panose="02040503050406030204" pitchFamily="18" charset="0"/>
                      </a:rPr>
                      <m:t>/</m:t>
                    </m:r>
                    <m:r>
                      <a:rPr lang="en-US" i="1" dirty="0" smtClean="0">
                        <a:latin typeface="Cambria Math" panose="02040503050406030204" pitchFamily="18" charset="0"/>
                      </a:rPr>
                      <m:t>𝑚</m:t>
                    </m:r>
                  </m:oMath>
                </a14:m>
                <a:endParaRPr lang="en-US" dirty="0"/>
              </a:p>
              <a:p>
                <a:pPr algn="just"/>
                <a:r>
                  <a:rPr lang="en-US" dirty="0"/>
                  <a:t>b = 5 N-s/m</a:t>
                </a:r>
              </a:p>
              <a:p>
                <a:pPr algn="just"/>
                <a:r>
                  <a:rPr lang="en-US" dirty="0"/>
                  <a:t>b</a:t>
                </a:r>
                <a:r>
                  <a:rPr lang="en-US" baseline="-25000" dirty="0"/>
                  <a:t>2</a:t>
                </a:r>
                <a:r>
                  <a:rPr lang="en-US" dirty="0"/>
                  <a:t> = 2 N-s/m</a:t>
                </a:r>
              </a:p>
              <a:p>
                <a:pPr algn="just"/>
                <a14:m>
                  <m:oMath xmlns:m="http://schemas.openxmlformats.org/officeDocument/2006/math">
                    <m:r>
                      <a:rPr lang="en-US" i="1" dirty="0" smtClean="0">
                        <a:latin typeface="Cambria Math" panose="02040503050406030204" pitchFamily="18" charset="0"/>
                      </a:rPr>
                      <m:t>𝑓</m:t>
                    </m:r>
                    <m:r>
                      <a:rPr lang="en-US" i="1" dirty="0" smtClean="0">
                        <a:latin typeface="Cambria Math" panose="02040503050406030204" pitchFamily="18" charset="0"/>
                      </a:rPr>
                      <m:t>(</m:t>
                    </m:r>
                    <m:r>
                      <a:rPr lang="en-US" i="1" dirty="0" smtClean="0">
                        <a:latin typeface="Cambria Math" panose="02040503050406030204" pitchFamily="18" charset="0"/>
                      </a:rPr>
                      <m:t>𝑡</m:t>
                    </m:r>
                    <m:r>
                      <a:rPr lang="en-US" i="1" dirty="0">
                        <a:latin typeface="Cambria Math" panose="02040503050406030204" pitchFamily="18" charset="0"/>
                      </a:rPr>
                      <m:t>) = </m:t>
                    </m:r>
                    <m:r>
                      <a:rPr lang="el-GR" i="1" dirty="0">
                        <a:latin typeface="Cambria Math" panose="02040503050406030204" pitchFamily="18" charset="0"/>
                      </a:rPr>
                      <m:t>𝛿</m:t>
                    </m:r>
                    <m:r>
                      <a:rPr lang="en-US" i="1" dirty="0">
                        <a:latin typeface="Cambria Math" panose="02040503050406030204" pitchFamily="18" charset="0"/>
                      </a:rPr>
                      <m:t>(</m:t>
                    </m:r>
                    <m:r>
                      <a:rPr lang="en-US" i="1" dirty="0">
                        <a:latin typeface="Cambria Math" panose="02040503050406030204" pitchFamily="18" charset="0"/>
                      </a:rPr>
                      <m:t>𝑡</m:t>
                    </m:r>
                    <m:r>
                      <a:rPr lang="en-US" i="1" dirty="0">
                        <a:latin typeface="Cambria Math" panose="02040503050406030204" pitchFamily="18" charset="0"/>
                      </a:rPr>
                      <m:t>) </m:t>
                    </m:r>
                    <m:r>
                      <a:rPr lang="en-US" b="0" i="1" dirty="0" smtClean="0">
                        <a:latin typeface="Cambria Math" panose="02040503050406030204" pitchFamily="18" charset="0"/>
                      </a:rPr>
                      <m:t>𝑁𝑠</m:t>
                    </m:r>
                  </m:oMath>
                </a14:m>
                <a:r>
                  <a:rPr lang="en-US" dirty="0"/>
                  <a:t> (unit impulse)</a:t>
                </a:r>
              </a:p>
              <a:p>
                <a:pPr algn="just"/>
                <a:r>
                  <a:rPr lang="en-US" b="1" dirty="0"/>
                  <a:t>Solve for position, </a:t>
                </a:r>
                <a14:m>
                  <m:oMath xmlns:m="http://schemas.openxmlformats.org/officeDocument/2006/math">
                    <m:r>
                      <a:rPr lang="en-US" b="1" i="1" dirty="0" smtClean="0">
                        <a:latin typeface="Cambria Math" panose="02040503050406030204" pitchFamily="18" charset="0"/>
                      </a:rPr>
                      <m:t>𝒙</m:t>
                    </m:r>
                    <m:r>
                      <a:rPr lang="en-US" b="1" i="1" dirty="0" smtClean="0">
                        <a:latin typeface="Cambria Math" panose="02040503050406030204" pitchFamily="18" charset="0"/>
                      </a:rPr>
                      <m:t>(</m:t>
                    </m:r>
                    <m:r>
                      <a:rPr lang="en-US" b="1" i="1" dirty="0" smtClean="0">
                        <a:latin typeface="Cambria Math" panose="02040503050406030204" pitchFamily="18" charset="0"/>
                      </a:rPr>
                      <m:t>𝒕</m:t>
                    </m:r>
                    <m:r>
                      <a:rPr lang="en-US" b="1" i="1" dirty="0" smtClean="0">
                        <a:latin typeface="Cambria Math" panose="02040503050406030204" pitchFamily="18" charset="0"/>
                      </a:rPr>
                      <m:t>)</m:t>
                    </m:r>
                  </m:oMath>
                </a14:m>
                <a:r>
                  <a:rPr lang="en-US" b="1" dirty="0"/>
                  <a:t> and plot the response over 10 seconds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097279" y="1845734"/>
                <a:ext cx="6141721" cy="4023360"/>
              </a:xfrm>
              <a:blipFill>
                <a:blip r:embed="rId2"/>
                <a:stretch>
                  <a:fillRect l="-1984" t="-1364" r="-2381"/>
                </a:stretch>
              </a:blipFill>
            </p:spPr>
            <p:txBody>
              <a:bodyPr/>
              <a:lstStyle/>
              <a:p>
                <a:r>
                  <a:rPr lang="en-US">
                    <a:noFill/>
                  </a:rPr>
                  <a:t> </a:t>
                </a:r>
              </a:p>
            </p:txBody>
          </p:sp>
        </mc:Fallback>
      </mc:AlternateContent>
      <p:sp>
        <p:nvSpPr>
          <p:cNvPr id="7" name="Date Placeholder 6"/>
          <p:cNvSpPr>
            <a:spLocks noGrp="1"/>
          </p:cNvSpPr>
          <p:nvPr>
            <p:ph type="dt" sz="half" idx="10"/>
          </p:nvPr>
        </p:nvSpPr>
        <p:spPr/>
        <p:txBody>
          <a:bodyPr/>
          <a:lstStyle/>
          <a:p>
            <a:r>
              <a:rPr lang="en-US"/>
              <a:t>JM Mahoney</a:t>
            </a:r>
            <a:endParaRPr lang="en-US" dirty="0"/>
          </a:p>
        </p:txBody>
      </p:sp>
      <p:sp>
        <p:nvSpPr>
          <p:cNvPr id="4" name="Footer Placeholder 3"/>
          <p:cNvSpPr>
            <a:spLocks noGrp="1"/>
          </p:cNvSpPr>
          <p:nvPr>
            <p:ph type="ftr" sz="quarter" idx="11"/>
          </p:nvPr>
        </p:nvSpPr>
        <p:spPr/>
        <p:txBody>
          <a:bodyPr/>
          <a:lstStyle/>
          <a:p>
            <a:r>
              <a:rPr lang="en-US"/>
              <a:t>ME 357: Lecture 3</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9</a:t>
            </a:fld>
            <a:endParaRPr lang="en-US" dirty="0"/>
          </a:p>
        </p:txBody>
      </p:sp>
      <p:grpSp>
        <p:nvGrpSpPr>
          <p:cNvPr id="11" name="Group 10"/>
          <p:cNvGrpSpPr/>
          <p:nvPr/>
        </p:nvGrpSpPr>
        <p:grpSpPr>
          <a:xfrm>
            <a:off x="7927572" y="2286000"/>
            <a:ext cx="2628900" cy="3362326"/>
            <a:chOff x="6934200" y="2667000"/>
            <a:chExt cx="2628900" cy="3362326"/>
          </a:xfrm>
        </p:grpSpPr>
        <p:pic>
          <p:nvPicPr>
            <p:cNvPr id="6" name="Picture 5"/>
            <p:cNvPicPr>
              <a:picLocks noChangeAspect="1"/>
            </p:cNvPicPr>
            <p:nvPr/>
          </p:nvPicPr>
          <p:blipFill>
            <a:blip r:embed="rId3"/>
            <a:stretch>
              <a:fillRect/>
            </a:stretch>
          </p:blipFill>
          <p:spPr>
            <a:xfrm>
              <a:off x="6934200" y="3505201"/>
              <a:ext cx="2628900" cy="2524125"/>
            </a:xfrm>
            <a:prstGeom prst="rect">
              <a:avLst/>
            </a:prstGeom>
          </p:spPr>
        </p:pic>
        <p:cxnSp>
          <p:nvCxnSpPr>
            <p:cNvPr id="8" name="Straight Arrow Connector 7"/>
            <p:cNvCxnSpPr/>
            <p:nvPr/>
          </p:nvCxnSpPr>
          <p:spPr>
            <a:xfrm>
              <a:off x="8077200" y="2667000"/>
              <a:ext cx="0" cy="83820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TextBox 8"/>
                <p:cNvSpPr txBox="1"/>
                <p:nvPr/>
              </p:nvSpPr>
              <p:spPr>
                <a:xfrm>
                  <a:off x="8148620" y="2821669"/>
                  <a:ext cx="67153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a:latin typeface="Cambria Math" panose="02040503050406030204" pitchFamily="18" charset="0"/>
                          </a:rPr>
                          <m:t>𝑓</m:t>
                        </m:r>
                        <m:r>
                          <a:rPr lang="en-US" i="1" dirty="0">
                            <a:latin typeface="Cambria Math" panose="02040503050406030204" pitchFamily="18" charset="0"/>
                          </a:rPr>
                          <m:t>(</m:t>
                        </m:r>
                        <m:r>
                          <a:rPr lang="en-US" i="1" dirty="0">
                            <a:latin typeface="Cambria Math" panose="02040503050406030204" pitchFamily="18" charset="0"/>
                          </a:rPr>
                          <m:t>𝑡</m:t>
                        </m:r>
                        <m:r>
                          <a:rPr lang="en-US" i="1" dirty="0">
                            <a:latin typeface="Cambria Math" panose="02040503050406030204" pitchFamily="18" charset="0"/>
                          </a:rPr>
                          <m:t>)</m:t>
                        </m:r>
                      </m:oMath>
                    </m:oMathPara>
                  </a14:m>
                  <a:endParaRPr lang="en-US" dirty="0"/>
                </a:p>
              </p:txBody>
            </p:sp>
          </mc:Choice>
          <mc:Fallback xmlns="">
            <p:sp>
              <p:nvSpPr>
                <p:cNvPr id="9" name="TextBox 8"/>
                <p:cNvSpPr txBox="1">
                  <a:spLocks noRot="1" noChangeAspect="1" noMove="1" noResize="1" noEditPoints="1" noAdjustHandles="1" noChangeArrowheads="1" noChangeShapeType="1" noTextEdit="1"/>
                </p:cNvSpPr>
                <p:nvPr/>
              </p:nvSpPr>
              <p:spPr>
                <a:xfrm>
                  <a:off x="8148620" y="2821669"/>
                  <a:ext cx="671530" cy="369332"/>
                </a:xfrm>
                <a:prstGeom prst="rect">
                  <a:avLst/>
                </a:prstGeom>
                <a:blipFill>
                  <a:blip r:embed="rId4"/>
                  <a:stretch>
                    <a:fillRect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7944036" y="5248402"/>
                  <a:ext cx="429925" cy="36298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a:latin typeface="Cambria Math" panose="02040503050406030204" pitchFamily="18" charset="0"/>
                          </a:rPr>
                          <m:t>𝑏</m:t>
                        </m:r>
                        <m:r>
                          <a:rPr lang="en-US" i="1" baseline="-25000" dirty="0">
                            <a:latin typeface="Cambria Math" panose="02040503050406030204" pitchFamily="18" charset="0"/>
                          </a:rPr>
                          <m:t>2</m:t>
                        </m:r>
                      </m:oMath>
                    </m:oMathPara>
                  </a14:m>
                  <a:endParaRPr lang="en-US" baseline="-25000" dirty="0"/>
                </a:p>
              </p:txBody>
            </p:sp>
          </mc:Choice>
          <mc:Fallback xmlns="">
            <p:sp>
              <p:nvSpPr>
                <p:cNvPr id="10" name="TextBox 9"/>
                <p:cNvSpPr txBox="1">
                  <a:spLocks noRot="1" noChangeAspect="1" noMove="1" noResize="1" noEditPoints="1" noAdjustHandles="1" noChangeArrowheads="1" noChangeShapeType="1" noTextEdit="1"/>
                </p:cNvSpPr>
                <p:nvPr/>
              </p:nvSpPr>
              <p:spPr>
                <a:xfrm>
                  <a:off x="7944036" y="5248402"/>
                  <a:ext cx="429925" cy="362984"/>
                </a:xfrm>
                <a:prstGeom prst="rect">
                  <a:avLst/>
                </a:prstGeom>
                <a:blipFill>
                  <a:blip r:embed="rId5"/>
                  <a:stretch>
                    <a:fillRect b="-1667"/>
                  </a:stretch>
                </a:blipFill>
              </p:spPr>
              <p:txBody>
                <a:bodyPr/>
                <a:lstStyle/>
                <a:p>
                  <a:r>
                    <a:rPr lang="en-US">
                      <a:noFill/>
                    </a:rPr>
                    <a:t> </a:t>
                  </a:r>
                </a:p>
              </p:txBody>
            </p:sp>
          </mc:Fallback>
        </mc:AlternateContent>
      </p:grpSp>
    </p:spTree>
    <p:extLst>
      <p:ext uri="{BB962C8B-B14F-4D97-AF65-F5344CB8AC3E}">
        <p14:creationId xmlns:p14="http://schemas.microsoft.com/office/powerpoint/2010/main" val="132626501"/>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theme/theme1.xml><?xml version="1.0" encoding="utf-8"?>
<a:theme xmlns:a="http://schemas.openxmlformats.org/drawingml/2006/main" name="me357">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me357" id="{A058B035-52BB-4406-82E3-902B23E8CDC2}" vid="{ABF686B6-1057-4ED9-A560-DB356D432A0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me357</Template>
  <TotalTime>279</TotalTime>
  <Words>884</Words>
  <Application>Microsoft Office PowerPoint</Application>
  <PresentationFormat>Widescreen</PresentationFormat>
  <Paragraphs>124</Paragraphs>
  <Slides>11</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Cambria Math</vt:lpstr>
      <vt:lpstr>me357</vt:lpstr>
      <vt:lpstr>Intro to Mechanical Modeling</vt:lpstr>
      <vt:lpstr>Objectives</vt:lpstr>
      <vt:lpstr>PowerPoint Presentation</vt:lpstr>
      <vt:lpstr>Modeling Mechanical Systems</vt:lpstr>
      <vt:lpstr>Solving ODEs with LT</vt:lpstr>
      <vt:lpstr>Example 1</vt:lpstr>
      <vt:lpstr>Example 1</vt:lpstr>
      <vt:lpstr>Example 1</vt:lpstr>
      <vt:lpstr>Example 2</vt:lpstr>
      <vt:lpstr>Example 2</vt:lpstr>
      <vt:lpstr>System Comparison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to System Modeling</dc:title>
  <dc:creator>"Joe Mahoney" &lt;joseph.m.mahoney@gmail.com&gt;</dc:creator>
  <cp:lastModifiedBy>Mahoney, Joseph Michael</cp:lastModifiedBy>
  <cp:revision>143</cp:revision>
  <dcterms:created xsi:type="dcterms:W3CDTF">2006-08-16T00:00:00Z</dcterms:created>
  <dcterms:modified xsi:type="dcterms:W3CDTF">2020-01-24T13:46:49Z</dcterms:modified>
</cp:coreProperties>
</file>