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75" r:id="rId3"/>
    <p:sldId id="272" r:id="rId4"/>
    <p:sldId id="262" r:id="rId5"/>
    <p:sldId id="263" r:id="rId6"/>
    <p:sldId id="264" r:id="rId7"/>
    <p:sldId id="265" r:id="rId8"/>
    <p:sldId id="273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6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9T08:46:01.077" idx="5">
    <p:pos x="3589" y="2064"/>
    <p:text>see Laplace transform table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9T08:46:42.552" idx="6">
    <p:pos x="3589" y="2112"/>
    <p:text>as seen in Laplace transform table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5T16:13:27.964" idx="1">
    <p:pos x="4473" y="1145"/>
    <p:text>these are the poles of sH(s)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5T16:13:49.448" idx="2">
    <p:pos x="4862" y="1171"/>
    <p:text>these are the poles of sH(s)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5T16:13:56.593" idx="3">
    <p:pos x="5325" y="1101"/>
    <p:text>these are the poles of sH(s)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5T16:14:05.208" idx="4">
    <p:pos x="5491" y="1049"/>
    <p:text>these are the poles of sH(s)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8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able to look at what happens in-between as we go to Unit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4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 are analyzing </a:t>
            </a:r>
            <a:r>
              <a:rPr lang="en-US" b="1" dirty="0" err="1"/>
              <a:t>sH</a:t>
            </a:r>
            <a:r>
              <a:rPr lang="en-US" b="1" dirty="0"/>
              <a:t>(s)</a:t>
            </a:r>
            <a:r>
              <a:rPr lang="en-US" dirty="0"/>
              <a:t>, not simply H(s) </a:t>
            </a:r>
          </a:p>
          <a:p>
            <a:endParaRPr lang="en-US" dirty="0"/>
          </a:p>
          <a:p>
            <a:r>
              <a:rPr lang="en-US" dirty="0"/>
              <a:t>h(t) is just some function of time e.g., x(t), v(t)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5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we are analyzing </a:t>
            </a:r>
            <a:r>
              <a:rPr lang="en-US" b="1" dirty="0" err="1"/>
              <a:t>sH</a:t>
            </a:r>
            <a:r>
              <a:rPr lang="en-US" b="1" dirty="0"/>
              <a:t>(s)</a:t>
            </a:r>
            <a:r>
              <a:rPr lang="en-US" dirty="0"/>
              <a:t>, not simply H(s)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4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Poles of </a:t>
            </a:r>
            <a:r>
              <a:rPr lang="en-US" dirty="0" err="1"/>
              <a:t>sH</a:t>
            </a:r>
            <a:r>
              <a:rPr lang="en-US" dirty="0"/>
              <a:t>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8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Poles of </a:t>
            </a:r>
            <a:r>
              <a:rPr lang="en-US" dirty="0" err="1"/>
              <a:t>sH</a:t>
            </a:r>
            <a:r>
              <a:rPr lang="en-US" dirty="0"/>
              <a:t>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9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Poles of </a:t>
            </a:r>
            <a:r>
              <a:rPr lang="en-US" dirty="0" err="1"/>
              <a:t>sH</a:t>
            </a:r>
            <a:r>
              <a:rPr lang="en-US" dirty="0"/>
              <a:t>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4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Poles of </a:t>
            </a:r>
            <a:r>
              <a:rPr lang="en-US" dirty="0" err="1"/>
              <a:t>sH</a:t>
            </a:r>
            <a:r>
              <a:rPr lang="en-US"/>
              <a:t>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7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18916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910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93888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59113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51227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56143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6309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06633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6265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56626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80749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6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omments" Target="../comments/comment2.xml"/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12" Type="http://schemas.openxmlformats.org/officeDocument/2006/relationships/comments" Target="../comments/commen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14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8.xml"/><Relationship Id="rId7" Type="http://schemas.openxmlformats.org/officeDocument/2006/relationships/image" Target="../media/image17.png"/><Relationship Id="rId12" Type="http://schemas.openxmlformats.org/officeDocument/2006/relationships/comments" Target="../comments/commen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19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3.xml"/><Relationship Id="rId7" Type="http://schemas.openxmlformats.org/officeDocument/2006/relationships/image" Target="../media/image22.png"/><Relationship Id="rId12" Type="http://schemas.openxmlformats.org/officeDocument/2006/relationships/comments" Target="../comments/comment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4" Type="http://schemas.openxmlformats.org/officeDocument/2006/relationships/tags" Target="../tags/tag24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7.xml"/><Relationship Id="rId7" Type="http://schemas.openxmlformats.org/officeDocument/2006/relationships/image" Target="../media/image27.png"/><Relationship Id="rId12" Type="http://schemas.openxmlformats.org/officeDocument/2006/relationships/comments" Target="../comments/commen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9.xml"/><Relationship Id="rId11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4" Type="http://schemas.openxmlformats.org/officeDocument/2006/relationships/tags" Target="../tags/tag28.xml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Initial/Final Value Theorems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2225" indent="0" algn="just">
                  <a:buNone/>
                </a:pPr>
                <a:r>
                  <a:rPr lang="en-US" sz="2800" dirty="0"/>
                  <a:t>If </a:t>
                </a:r>
              </a:p>
              <a:p>
                <a:pPr marL="536575" indent="-514350" algn="just">
                  <a:buFont typeface="+mj-lt"/>
                  <a:buAutoNum type="arabicPeriod"/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536575" indent="-514350" algn="just">
                  <a:buFont typeface="+mj-lt"/>
                  <a:buAutoNum type="arabicPeriod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has poles only in LHP</a:t>
                </a:r>
              </a:p>
              <a:p>
                <a:pPr marL="22225" indent="0" algn="just">
                  <a:buNone/>
                </a:pPr>
                <a:r>
                  <a:rPr lang="en-US" sz="2800" dirty="0"/>
                  <a:t>we can find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2800" dirty="0"/>
                  <a:t> without having to find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22225" indent="0" algn="just">
                  <a:buNone/>
                </a:pPr>
                <a:endParaRPr lang="en-US" sz="2800" dirty="0"/>
              </a:p>
              <a:p>
                <a:pPr marL="22225" indent="0" algn="just">
                  <a:buNone/>
                </a:pPr>
                <a:r>
                  <a:rPr lang="en-US" sz="2800" dirty="0"/>
                  <a:t>Do not yet know what happens in-between those times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69298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>
              <a:buNone/>
            </a:pPr>
            <a:r>
              <a:rPr lang="en-US" dirty="0"/>
              <a:t>By the end of this section, given a frequency-domain equation, you should be able to</a:t>
            </a:r>
          </a:p>
          <a:p>
            <a:r>
              <a:rPr lang="en-US" dirty="0"/>
              <a:t>Identify if system is stable/unstable based on poles in frequency domain</a:t>
            </a:r>
          </a:p>
          <a:p>
            <a:r>
              <a:rPr lang="en-US" dirty="0"/>
              <a:t>Determine steady-state value of system using final value theorem </a:t>
            </a:r>
          </a:p>
          <a:p>
            <a:r>
              <a:rPr lang="en-US" dirty="0"/>
              <a:t>Determine initial state of system using initial value theorem.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39729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Initial/Final Value 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dependent variable is put into </a:t>
                </a:r>
                <a:r>
                  <a:rPr lang="en-US" u="sng" dirty="0"/>
                  <a:t>frequency</a:t>
                </a:r>
                <a:r>
                  <a:rPr lang="en-US" dirty="0"/>
                  <a:t> domain (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), can assess its initial- and steady-state values in </a:t>
                </a:r>
                <a:r>
                  <a:rPr lang="en-US" u="sng" dirty="0"/>
                  <a:t>time</a:t>
                </a:r>
                <a:r>
                  <a:rPr lang="en-US" dirty="0"/>
                  <a:t> domain (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Only if variable is </a:t>
                </a:r>
                <a:r>
                  <a:rPr lang="en-US" dirty="0">
                    <a:solidFill>
                      <a:schemeClr val="accent3"/>
                    </a:solidFill>
                  </a:rPr>
                  <a:t>stable</a:t>
                </a:r>
                <a:r>
                  <a:rPr lang="en-US" dirty="0"/>
                  <a:t> (goes to constant value given enough time)</a:t>
                </a:r>
              </a:p>
              <a:p>
                <a:r>
                  <a:rPr lang="en-US" dirty="0"/>
                  <a:t>May not be easy to return to time domain for exact solution, thus we may not know what happens in-between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218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752602"/>
                <a:ext cx="8229600" cy="1371599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If </a:t>
                </a:r>
                <a:r>
                  <a:rPr lang="en-US" u="sng" dirty="0"/>
                  <a:t>all</a:t>
                </a:r>
                <a:r>
                  <a:rPr lang="en-US" dirty="0"/>
                  <a:t> poles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𝒔𝑯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lie in left half-plane (i.e., all </a:t>
                </a:r>
                <a:r>
                  <a:rPr lang="en-US" i="1" dirty="0"/>
                  <a:t>real</a:t>
                </a:r>
                <a:r>
                  <a:rPr lang="en-US" dirty="0"/>
                  <a:t> parts strictly negative) then:</a:t>
                </a:r>
              </a:p>
              <a:p>
                <a:endParaRPr lang="en-US" dirty="0"/>
              </a:p>
              <a:p>
                <a:r>
                  <a:rPr lang="en-US" dirty="0"/>
                  <a:t>(Informal) Proof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52602"/>
                <a:ext cx="8229600" cy="1371599"/>
              </a:xfrm>
              <a:blipFill>
                <a:blip r:embed="rId8"/>
                <a:stretch>
                  <a:fillRect l="-1333" t="-444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0" y="2209800"/>
            <a:ext cx="2369820" cy="352425"/>
          </a:xfrm>
          <a:prstGeom prst="rect">
            <a:avLst/>
          </a:prstGeom>
          <a:ln w="28575">
            <a:noFill/>
          </a:ln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3276601"/>
            <a:ext cx="4522470" cy="596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4221481"/>
            <a:ext cx="5250180" cy="5962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8" y="5166361"/>
            <a:ext cx="3716655" cy="352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8" y="5867401"/>
            <a:ext cx="2002155" cy="35242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748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752602"/>
                <a:ext cx="8229600" cy="135452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If </a:t>
                </a:r>
                <a:r>
                  <a:rPr lang="en-US" u="sng" dirty="0"/>
                  <a:t>all</a:t>
                </a:r>
                <a:r>
                  <a:rPr lang="en-US" dirty="0"/>
                  <a:t> poles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𝒔𝑯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𝒔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lie in left half-plane (i.e., all </a:t>
                </a:r>
                <a:r>
                  <a:rPr lang="en-US" i="1" dirty="0"/>
                  <a:t>real</a:t>
                </a:r>
                <a:r>
                  <a:rPr lang="en-US" dirty="0"/>
                  <a:t> parts strictly negative) then: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(Informal) Proof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52602"/>
                <a:ext cx="8229600" cy="1354523"/>
              </a:xfrm>
              <a:blipFill>
                <a:blip r:embed="rId8"/>
                <a:stretch>
                  <a:fillRect l="-1333" t="-450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59" y="2244090"/>
            <a:ext cx="1975485" cy="346710"/>
          </a:xfrm>
          <a:prstGeom prst="rect">
            <a:avLst/>
          </a:prstGeom>
          <a:ln w="28575">
            <a:noFill/>
          </a:ln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3352801"/>
            <a:ext cx="4522470" cy="5962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8" y="4274186"/>
            <a:ext cx="2613660" cy="5962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5195570"/>
            <a:ext cx="2583180" cy="3467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8" y="5867400"/>
            <a:ext cx="1975485" cy="34671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830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56" y="1828800"/>
            <a:ext cx="3855720" cy="62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56" y="3657600"/>
            <a:ext cx="4606290" cy="57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58" y="2743201"/>
            <a:ext cx="3122295" cy="5200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11680"/>
            <a:ext cx="1405890" cy="25527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EB57D9-E794-4EE4-9743-B8727088C0D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500" t="10000" r="7143"/>
          <a:stretch/>
        </p:blipFill>
        <p:spPr>
          <a:xfrm>
            <a:off x="6823710" y="2514600"/>
            <a:ext cx="460629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43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2" y="1975486"/>
            <a:ext cx="4295775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7" y="3804286"/>
            <a:ext cx="4617720" cy="539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2889885"/>
            <a:ext cx="2994660" cy="520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929766"/>
            <a:ext cx="1531428" cy="281905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B9375-3258-4BB1-9170-6249E997620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107" t="11382" r="7715"/>
          <a:stretch/>
        </p:blipFill>
        <p:spPr>
          <a:xfrm>
            <a:off x="6879717" y="2667000"/>
            <a:ext cx="4543424" cy="35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3558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4" y="1789750"/>
            <a:ext cx="5415915" cy="5772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1" y="3618548"/>
            <a:ext cx="5539740" cy="5353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2" y="2704150"/>
            <a:ext cx="4343400" cy="5200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04" y="1950721"/>
            <a:ext cx="1840230" cy="25527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FD6FA-CC39-4004-97E7-498D6865CD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714" t="9358" r="7143"/>
          <a:stretch/>
        </p:blipFill>
        <p:spPr>
          <a:xfrm>
            <a:off x="7601223" y="2743200"/>
            <a:ext cx="4425193" cy="34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070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84" y="1768795"/>
            <a:ext cx="5970270" cy="5772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80" y="3597595"/>
            <a:ext cx="5539740" cy="5353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83" y="2683194"/>
            <a:ext cx="4547235" cy="5200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33" y="1929766"/>
            <a:ext cx="1927860" cy="25527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63A8A-286E-4D42-9134-AF66A39931C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197" t="9879" r="8553"/>
          <a:stretch/>
        </p:blipFill>
        <p:spPr>
          <a:xfrm>
            <a:off x="7543800" y="2680754"/>
            <a:ext cx="4547235" cy="36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337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lim_{t \to \infty}h(t) = \lim_{s \to 0} sH(s)&#10;\]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0) = \lim_{s \to \infty} sH(s)&#10;\]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s)=\frac{s^2+3s+4}{s(s+1)^2}=\frac{s^2+3s+4}{s^3+2s^2+s}&#10;\]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0) = \lim_{s \to \infty} sH(s)=\lim_{s \to \infty} \frac{s^2+3s+4}{s^2+2s+1}=1&#10;\]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\infty) = \lim_{s \to 0} sH(s)=\frac{4}{1^2}=4&#10;\]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p=(-1,-1)&#10;\]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s)=\frac{3s+4}{s(s^2+2s+4)}=\frac{3s+4}{s^3+2s^2+4s}&#10;\]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0) = \lim_{s \to \infty} sH(s)=\lim_{s \to \infty} \frac{3s+4}{s^2+2s+4}=0&#10;\]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\infty) = \lim_{s \to 0} sH(s)=\frac{4}{4}=1&#10;\]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753.6558"/>
  <p:tag name="LATEXADDIN" val="\documentclass{article}&#10;\usepackage{amsmath}&#10;\pagestyle{empty}&#10;\begin{document}&#10;&#10;\[&#10;p=-1\pm i\sqrt{3}&#10;\]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cal{L}(\dot{h}(t)) \equiv \int_0^\infty \dot{h}(t)e^{-st}dt=sH(s)-h(0)&#10;\]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s)= \frac{s+1}{s(s+2)^2(s+3)}=\frac{s+1}{s^4+7s^3+16s^2+12s}&#10;\]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0) = \lim_{s \to \infty} sH(s)=\lim_{s \to \infty}\frac{s+1}{s^3+7s^2+16s+12}=0&#10;\]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\infty) = \lim_{s \to 0} sH(s)=\frac{1}{2^2 3}=\frac{1}{12} \approx 0.083&#10;\]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p=(-2,-2,-3)&#10;\]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s)=\frac{1}{(s^2+2s+5)s(s+3)}=\frac{1}{s^4+5s^3+11s^2+15s}&#10;\]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0) = \lim_{s \to \infty} sH(s)=\lim_{s \to \infty} \frac{1}{s^3+5s^2+11s+15}&#10;=0&#10;\]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\infty) = \lim_{s \to 0} sH(s)=\frac{1}{5\times3}=\frac{1}{15}\approx 0.067&#10;\]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p=(-3,-1\pm2i)&#10;\]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lim_{s \to 0} \int_0^\infty \dot{h}(t)e^{-st}dt = \int_0^\infty \dot{h}(t)dt = h(\infty)-h(0)&#10;\]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lim_{s \to 0} ( sH(s)-h(0) )= h(\infty)-h(0)&#10;\]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\infty) = \lim_{s \to 0} sH(s)&#10;\]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h(0) = \lim_{s \to \infty} sH(s)&#10;\]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cal{L}(\dot{h}(t)) \equiv \int_0^\infty \dot{h}(t)e^{-st}dt=sH(s)-h(0)&#10;\]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lim_{s \to \infty} \int_0^\infty \dot{h}(t)e^{-st}dt =0&#10;\]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lim_{s \to \infty} ( sH(s)-h(0) )= 0&#10;\]&#10;&#10;&#10;\end{document}"/>
  <p:tag name="IGUANATEXSIZE" val="2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309</TotalTime>
  <Words>411</Words>
  <Application>Microsoft Office PowerPoint</Application>
  <PresentationFormat>Widescreen</PresentationFormat>
  <Paragraphs>77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me357</vt:lpstr>
      <vt:lpstr>Initial/Final Value Theorems</vt:lpstr>
      <vt:lpstr>Objectives</vt:lpstr>
      <vt:lpstr>Initial/Final Value Theorems</vt:lpstr>
      <vt:lpstr>Final Value theorem </vt:lpstr>
      <vt:lpstr>Initial Value theorem </vt:lpstr>
      <vt:lpstr>Example 1</vt:lpstr>
      <vt:lpstr>Example 2</vt:lpstr>
      <vt:lpstr>Example 3</vt:lpstr>
      <vt:lpstr>Example 4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Initial/Final Value Theorem</dc:title>
  <dc:creator>"Joe Mahoney" &lt;joseph.m.mahoney@gmail.com&gt;</dc:creator>
  <cp:lastModifiedBy>Mahoney, Joseph Michael</cp:lastModifiedBy>
  <cp:revision>142</cp:revision>
  <dcterms:created xsi:type="dcterms:W3CDTF">2006-08-16T00:00:00Z</dcterms:created>
  <dcterms:modified xsi:type="dcterms:W3CDTF">2020-01-27T13:50:53Z</dcterms:modified>
</cp:coreProperties>
</file>