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6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270" r:id="rId3"/>
    <p:sldId id="260" r:id="rId4"/>
    <p:sldId id="259" r:id="rId5"/>
    <p:sldId id="261" r:id="rId6"/>
    <p:sldId id="257" r:id="rId7"/>
    <p:sldId id="264" r:id="rId8"/>
    <p:sldId id="271" r:id="rId9"/>
    <p:sldId id="263" r:id="rId10"/>
    <p:sldId id="272" r:id="rId11"/>
    <p:sldId id="265" r:id="rId12"/>
    <p:sldId id="262" r:id="rId13"/>
    <p:sldId id="266" r:id="rId14"/>
    <p:sldId id="267" r:id="rId15"/>
    <p:sldId id="273" r:id="rId16"/>
    <p:sldId id="258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E485C5-C7BA-4B64-88A7-66E0354BAF00}">
          <p14:sldIdLst>
            <p14:sldId id="256"/>
            <p14:sldId id="270"/>
            <p14:sldId id="260"/>
            <p14:sldId id="259"/>
            <p14:sldId id="261"/>
          </p14:sldIdLst>
        </p14:section>
        <p14:section name="1dof example" id="{F21FF080-8D4F-4C14-9C16-7CA00C112961}">
          <p14:sldIdLst>
            <p14:sldId id="257"/>
            <p14:sldId id="264"/>
          </p14:sldIdLst>
        </p14:section>
        <p14:section name="MDOF" id="{6CF6FDF4-5983-4A83-BF45-935412A58AB9}">
          <p14:sldIdLst>
            <p14:sldId id="271"/>
            <p14:sldId id="263"/>
            <p14:sldId id="272"/>
            <p14:sldId id="265"/>
            <p14:sldId id="262"/>
            <p14:sldId id="266"/>
            <p14:sldId id="267"/>
            <p14:sldId id="273"/>
            <p14:sldId id="258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12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  <p:cmAuthor id="2" name="Mahoney, Joseph Michael" initials="MJM" lastIdx="1" clrIdx="1">
    <p:extLst>
      <p:ext uri="{19B8F6BF-5375-455C-9EA6-DF929625EA0E}">
        <p15:presenceInfo xmlns:p15="http://schemas.microsoft.com/office/powerpoint/2012/main" userId="Mahoney, Joseph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>
      <p:cViewPr varScale="1">
        <p:scale>
          <a:sx n="108" d="100"/>
          <a:sy n="108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1T16:21:19.267" idx="1">
    <p:pos x="3770" y="2279"/>
    <p:text>this makes it easier to put into a computer to simulate and to analyze in Unit 2</p:text>
    <p:extLst>
      <p:ext uri="{C676402C-5697-4E1C-873F-D02D1690AC5C}">
        <p15:threadingInfo xmlns:p15="http://schemas.microsoft.com/office/powerpoint/2012/main" timeZoneBias="300"/>
      </p:ext>
    </p:extLst>
  </p:cm>
  <p:cm authorId="1" dt="2017-01-21T16:21:54.753" idx="2">
    <p:pos x="4353" y="1782"/>
    <p:text>when you have nom-zero ICs, a state space model may be better to use</p:text>
    <p:extLst>
      <p:ext uri="{C676402C-5697-4E1C-873F-D02D1690AC5C}">
        <p15:threadingInfo xmlns:p15="http://schemas.microsoft.com/office/powerpoint/2012/main" timeZoneBias="300"/>
      </p:ext>
    </p:extLst>
  </p:cm>
  <p:cm authorId="1" dt="2017-01-21T16:24:20.797" idx="3">
    <p:pos x="3445" y="3199"/>
    <p:text>covered in section 9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1-18T08:41:42.036" idx="1">
    <p:pos x="5490" y="2762"/>
    <p:text>dependent on input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5T16:17:49.137" idx="9">
    <p:pos x="1268" y="3446"/>
    <p:text>I multipiled through by F(s), which was 10/s</p:text>
    <p:extLst>
      <p:ext uri="{C676402C-5697-4E1C-873F-D02D1690AC5C}">
        <p15:threadingInfo xmlns:p15="http://schemas.microsoft.com/office/powerpoint/2012/main" timeZoneBias="300"/>
      </p:ext>
    </p:extLst>
  </p:cm>
  <p:cm authorId="1" dt="2018-01-05T16:19:02.569" idx="10">
    <p:pos x="5170" y="1777"/>
    <p:text>x(inf) = 10/6
this can be found using FVT</p:text>
    <p:extLst>
      <p:ext uri="{C676402C-5697-4E1C-873F-D02D1690AC5C}">
        <p15:threadingInfo xmlns:p15="http://schemas.microsoft.com/office/powerpoint/2012/main" timeZoneBias="300"/>
      </p:ext>
    </p:extLst>
  </p:cm>
  <p:cm authorId="1" dt="2018-01-05T16:19:17.421" idx="11">
    <p:pos x="2474" y="3153"/>
    <p:text>x(0) = 0
this can be found by IVT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2T08:43:56.034" idx="12">
    <p:pos x="4181" y="3059"/>
    <p:text>have only constants and s on RHS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7T08:45:00.771" idx="7">
    <p:pos x="5986" y="1983"/>
    <p:text>need a node here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7T08:44:17.280" idx="4">
    <p:pos x="5337" y="3415"/>
    <p:text>do NOT make an FBD of this point: it has the input displacement on it. We already know everything about it position, velocity and acceleration</p:text>
    <p:extLst>
      <p:ext uri="{C676402C-5697-4E1C-873F-D02D1690AC5C}">
        <p15:threadingInfo xmlns:p15="http://schemas.microsoft.com/office/powerpoint/2012/main" timeZoneBias="300"/>
      </p:ext>
    </p:extLst>
  </p:cm>
  <p:cm authorId="1" dt="2017-01-27T08:44:41.268" idx="5">
    <p:pos x="5746" y="2547"/>
    <p:text>need a node here</p:text>
    <p:extLst>
      <p:ext uri="{C676402C-5697-4E1C-873F-D02D1690AC5C}">
        <p15:threadingInfo xmlns:p15="http://schemas.microsoft.com/office/powerpoint/2012/main" timeZoneBias="300"/>
      </p:ext>
    </p:extLst>
  </p:cm>
  <p:cm authorId="1" dt="2017-01-27T08:44:48.067" idx="6">
    <p:pos x="5865" y="1343"/>
    <p:text>need FBD of the mass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7T08:45:57.220" idx="8">
    <p:pos x="5877" y="2777"/>
    <p:text>no FBD needed at this point, there is an input displacement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different than what we looked at before. The TF exists </a:t>
            </a:r>
            <a:r>
              <a:rPr lang="en-US" b="1" dirty="0"/>
              <a:t>independent</a:t>
            </a:r>
            <a:r>
              <a:rPr lang="en-US" dirty="0"/>
              <a:t> of the input </a:t>
            </a:r>
          </a:p>
          <a:p>
            <a:r>
              <a:rPr lang="en-US" dirty="0"/>
              <a:t>We always use this starting from rest. Can be modified for </a:t>
            </a:r>
            <a:r>
              <a:rPr lang="en-US"/>
              <a:t>non-zero 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account for coefficients of zero in the </a:t>
            </a:r>
            <a:r>
              <a:rPr lang="en-US" dirty="0" err="1"/>
              <a:t>tf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FVT predicts 10/6</a:t>
            </a:r>
          </a:p>
          <a:p>
            <a:r>
              <a:rPr lang="en-US" dirty="0"/>
              <a:t>IVT predicts 0 = 10/inf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7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Use knowledge from 380 </a:t>
            </a:r>
          </a:p>
          <a:p>
            <a:r>
              <a:rPr lang="en-US" dirty="0"/>
              <a:t>Signs depend on definition of positive axes </a:t>
            </a:r>
          </a:p>
          <a:p>
            <a:r>
              <a:rPr lang="en-US" dirty="0"/>
              <a:t>Rotor 2 will </a:t>
            </a:r>
            <a:r>
              <a:rPr lang="en-US"/>
              <a:t>(generally) turn </a:t>
            </a:r>
            <a:r>
              <a:rPr lang="en-US" dirty="0"/>
              <a:t>opposite the torque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98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709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11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053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8157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204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81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747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009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75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188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9m5Qg2sLsA?rel=0&amp;controls=0&amp;showinfo=0" TargetMode="External"/><Relationship Id="rId4" Type="http://schemas.openxmlformats.org/officeDocument/2006/relationships/hyperlink" Target="https://youtu.be/79m5Qg2sLs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comments" Target="../comments/commen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7.xml"/><Relationship Id="rId9" Type="http://schemas.openxmlformats.org/officeDocument/2006/relationships/comments" Target="../comments/commen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zq0Tf67ByQ?rel=0&amp;controls=0&amp;showinfo=0" TargetMode="External"/><Relationship Id="rId4" Type="http://schemas.openxmlformats.org/officeDocument/2006/relationships/hyperlink" Target="https://youtu.be/3zq0Tf67ByQ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Functions</a:t>
            </a:r>
            <a:br>
              <a:rPr lang="en-US" dirty="0"/>
            </a:br>
            <a:r>
              <a:rPr lang="en-US" dirty="0"/>
              <a:t>Mechanical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1B</a:t>
            </a:r>
            <a:br>
              <a:rPr lang="en-US" dirty="0"/>
            </a:br>
            <a:r>
              <a:rPr lang="en-US" dirty="0"/>
              <a:t>Mathematica Steps</a:t>
            </a:r>
          </a:p>
        </p:txBody>
      </p:sp>
      <p:pic>
        <p:nvPicPr>
          <p:cNvPr id="8" name="79m5Qg2sLs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571750"/>
            <a:ext cx="4572000" cy="25717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4501" y="5590938"/>
            <a:ext cx="322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https://youtu.be/79m5Qg2sLsA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789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3">
            <a:extLst>
              <a:ext uri="{FF2B5EF4-FFF2-40B4-BE49-F238E27FC236}">
                <a16:creationId xmlns:a16="http://schemas.microsoft.com/office/drawing/2014/main" id="{5086E035-4289-4B2D-AB34-7A3DB0BBB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6350" t="9258" r="7373"/>
          <a:stretch/>
        </p:blipFill>
        <p:spPr>
          <a:xfrm>
            <a:off x="1425003" y="2582863"/>
            <a:ext cx="4282631" cy="3378200"/>
          </a:xfrm>
          <a:prstGeom prst="rect">
            <a:avLst/>
          </a:prstGeom>
        </p:spPr>
      </p:pic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306EAB4E-3682-46AF-B5AF-0D060F989A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rcRect l="6015" t="11513" r="7706"/>
          <a:stretch/>
        </p:blipFill>
        <p:spPr>
          <a:xfrm>
            <a:off x="6490864" y="2582863"/>
            <a:ext cx="4391873" cy="337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1B</a:t>
            </a:r>
            <a:br>
              <a:rPr lang="en-US" dirty="0"/>
            </a:br>
            <a:r>
              <a:rPr lang="en-US" dirty="0"/>
              <a:t>Matlab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556" y="1846052"/>
            <a:ext cx="2712720" cy="736282"/>
          </a:xfrm>
        </p:spPr>
        <p:txBody>
          <a:bodyPr/>
          <a:lstStyle/>
          <a:p>
            <a:pPr algn="ctr"/>
            <a:r>
              <a:rPr lang="en-US" i="1" dirty="0"/>
              <a:t>Step</a:t>
            </a:r>
            <a:r>
              <a:rPr lang="en-US" dirty="0"/>
              <a:t> Input of 10 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953777" y="1846052"/>
            <a:ext cx="3383280" cy="736282"/>
          </a:xfrm>
        </p:spPr>
        <p:txBody>
          <a:bodyPr/>
          <a:lstStyle/>
          <a:p>
            <a:pPr algn="ctr"/>
            <a:r>
              <a:rPr lang="en-US" i="1" dirty="0"/>
              <a:t>Impulse</a:t>
            </a:r>
            <a:r>
              <a:rPr lang="en-US" dirty="0"/>
              <a:t> Input of 10 N-s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" y="5888128"/>
            <a:ext cx="2194560" cy="339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55" y="5888128"/>
            <a:ext cx="2194560" cy="3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979921" cy="4023360"/>
              </a:xfrm>
            </p:spPr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The ﬁgure illustrates a simpliﬁed model of a vehicle suspension system. The system is originally at rest. The vehicle of 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attached to an element that is modeled as a spring of stiffness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parallel with a viscous damper of damping 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This element is in series with an element that is modeled as a spring of stiffness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The other end of this spring is subject to a time-dependent </a:t>
                </a:r>
                <a:r>
                  <a:rPr lang="en-US" b="1" dirty="0"/>
                  <a:t>displacement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caused by the terrain over which the vehicle is traveling. Determine the transfer function from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979921" cy="4023360"/>
              </a:xfrm>
              <a:blipFill>
                <a:blip r:embed="rId3"/>
                <a:stretch>
                  <a:fillRect l="-524" t="-1667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82A41-462B-4A26-8031-ACF6573349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01" y="5214251"/>
            <a:ext cx="5086476" cy="582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872" y="1901194"/>
            <a:ext cx="1977529" cy="38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In the mechanical system, one end of the lever is connected to a spring and a damper, and a force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applied to the other end of the lever. Derive the transfer function for the output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the input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Assume that the displacement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and the lever is rigid, intertialess and massless. The system is originally at rest.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F2AF4-83F3-4A73-92B3-9A0B004762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01786"/>
            <a:ext cx="2236952" cy="55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505200"/>
            <a:ext cx="4343400" cy="25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5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7411711" cy="4023360"/>
              </a:xfrm>
            </p:spPr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Obtain transfer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for system shown. The vertical </a:t>
                </a:r>
                <a:r>
                  <a:rPr lang="en-US" u="sng" dirty="0"/>
                  <a:t>displacement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(at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is the input. This system is a simplified version of an automobile or motorcycle suspension system.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represent wheel mass and tire stiffness, respectively. Assume that displacements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measured from their respective equilibrium positions in absence of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The system is originally at rest.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7411711" cy="4023360"/>
              </a:xfrm>
              <a:blipFill>
                <a:blip r:embed="rId5"/>
                <a:stretch>
                  <a:fillRect l="-493" t="-1667" r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83BEB-558A-4F21-BAFB-83B72818E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04" y="4800601"/>
            <a:ext cx="8813713" cy="61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9005D-6BD8-4A9E-A1B9-C1FF835105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5642278"/>
            <a:ext cx="8787809" cy="582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333" y="1766457"/>
            <a:ext cx="1863467" cy="31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4</a:t>
            </a:r>
            <a:br>
              <a:rPr lang="en-US" dirty="0"/>
            </a:br>
            <a:r>
              <a:rPr lang="en-US" dirty="0"/>
              <a:t>Mathematica Steps</a:t>
            </a:r>
          </a:p>
        </p:txBody>
      </p:sp>
      <p:pic>
        <p:nvPicPr>
          <p:cNvPr id="10" name="3zq0Tf67By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32225" y="2571750"/>
            <a:ext cx="4572000" cy="25717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4903" y="5486400"/>
            <a:ext cx="313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https://youtu.be/3zq0Tf67ByQ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79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A gear reduction system is used to increase angular velocity from an input motor as illustrated below. The angular velocity of output rotor is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. Rotors are mounted on identical shafts, each of which has torsional viscous damping coefﬁcient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There is no slipping between gears. Input shaft is subject to torque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Derive transfer function from </a:t>
                </a:r>
                <a:r>
                  <a:rPr lang="en-US" i="1" dirty="0">
                    <a:latin typeface="+mj-lt"/>
                  </a:rPr>
                  <a:t>T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using only given parameters.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these </a:t>
                </a:r>
                <a:r>
                  <a:rPr lang="en-US" i="1" dirty="0"/>
                  <a:t>externally</a:t>
                </a:r>
                <a:r>
                  <a:rPr lang="en-US" dirty="0"/>
                  <a:t>-meshed gears. The system is originally at rest.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9F91F-727B-4A9A-907B-BFC96E7749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46" y="5029200"/>
            <a:ext cx="4300190" cy="589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995" y="3505200"/>
            <a:ext cx="655040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598921" cy="402336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Consider the spring-loaded inverted pendulum. Assume that the spring force acting on the pendulum is zero when the pendulum is vertical. Assume that the friction involved is negligible. Obtain a mathematical model of the system when the angle is </a:t>
            </a:r>
            <a:r>
              <a:rPr lang="en-US" i="1" dirty="0"/>
              <a:t>small</a:t>
            </a:r>
            <a:r>
              <a:rPr lang="en-US" dirty="0"/>
              <a:t>. Also, obtain the natural frequency of the system.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64" y="1981200"/>
            <a:ext cx="325027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449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903721" cy="4023360"/>
              </a:xfrm>
            </p:spPr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Obtain the transfer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of the system shown, where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is the force input. The displacement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measured from the equilibrium position.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903721" cy="4023360"/>
              </a:xfrm>
              <a:blipFill>
                <a:blip r:embed="rId2"/>
                <a:stretch>
                  <a:fillRect l="-530" t="-16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982894"/>
            <a:ext cx="28098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3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dirty="0"/>
              <a:t>By the end of this section, you should be able to</a:t>
            </a:r>
          </a:p>
          <a:p>
            <a:r>
              <a:rPr lang="en-US" dirty="0"/>
              <a:t>Create FBDs for linear and rotational mechanical systems (single- and multi-element)</a:t>
            </a:r>
          </a:p>
          <a:p>
            <a:r>
              <a:rPr lang="en-US" dirty="0"/>
              <a:t>Use FBDs to derive EOMs for system</a:t>
            </a:r>
          </a:p>
          <a:p>
            <a:r>
              <a:rPr lang="en-US" dirty="0"/>
              <a:t>Use EOMs to create transfer functions for I/O forces/displacements for SMD systems</a:t>
            </a:r>
          </a:p>
          <a:p>
            <a:r>
              <a:rPr lang="en-US" dirty="0"/>
              <a:t>Use Mathematica to assist with algebraic steps in deriving TF </a:t>
            </a:r>
          </a:p>
          <a:p>
            <a:r>
              <a:rPr lang="en-US" dirty="0"/>
              <a:t>Use Matlab to simulate step- and impulse inputs into TF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90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Element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ODEs from Newton’s Law</a:t>
            </a:r>
          </a:p>
          <a:p>
            <a:pPr lvl="1" algn="just"/>
            <a:r>
              <a:rPr lang="en-US" dirty="0"/>
              <a:t>Linear </a:t>
            </a:r>
          </a:p>
          <a:p>
            <a:pPr lvl="1" algn="just"/>
            <a:r>
              <a:rPr lang="en-US" dirty="0"/>
              <a:t>Rotational </a:t>
            </a:r>
          </a:p>
          <a:p>
            <a:pPr lvl="1" algn="just"/>
            <a:r>
              <a:rPr lang="en-US" dirty="0"/>
              <a:t>Pay attention to the coordinate system</a:t>
            </a:r>
          </a:p>
          <a:p>
            <a:pPr algn="just"/>
            <a:r>
              <a:rPr lang="en-US" dirty="0"/>
              <a:t>Elements</a:t>
            </a:r>
          </a:p>
          <a:p>
            <a:pPr lvl="1" algn="just"/>
            <a:r>
              <a:rPr lang="en-US" dirty="0"/>
              <a:t>Spring </a:t>
            </a:r>
          </a:p>
          <a:p>
            <a:pPr lvl="1" algn="just"/>
            <a:r>
              <a:rPr lang="en-US" dirty="0"/>
              <a:t>Damper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Consider </a:t>
            </a:r>
            <a:r>
              <a:rPr lang="en-US" i="1" dirty="0"/>
              <a:t>relative</a:t>
            </a:r>
            <a:r>
              <a:rPr lang="en-US" dirty="0"/>
              <a:t> displacement of ends of springs and </a:t>
            </a:r>
            <a:r>
              <a:rPr lang="en-US" i="1" dirty="0"/>
              <a:t>relative</a:t>
            </a:r>
            <a:r>
              <a:rPr lang="en-US" dirty="0"/>
              <a:t> velocity of ends of dampers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15471"/>
            <a:ext cx="1055370" cy="175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90A9F-5738-4087-9C76-156ECA71CA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2590484"/>
            <a:ext cx="972190" cy="17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57" y="3537791"/>
            <a:ext cx="888381" cy="214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3534728"/>
            <a:ext cx="967740" cy="220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00" y="3946030"/>
            <a:ext cx="838095" cy="211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3912870"/>
            <a:ext cx="92202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5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 (TF)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222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𝑜𝑢𝑡𝑝𝑢𝑡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𝑖𝑛𝑝𝑢𝑡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𝐼𝐶</m:t>
                          </m:r>
                          <m:r>
                            <a:rPr lang="en-US" sz="3200" i="1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22225" indent="0" algn="just">
                  <a:buNone/>
                </a:pPr>
                <a:r>
                  <a:rPr lang="en-US" b="1" dirty="0"/>
                  <a:t>TF is </a:t>
                </a:r>
                <a:r>
                  <a:rPr lang="en-US" b="1" u="sng" dirty="0"/>
                  <a:t>ratio of output to input </a:t>
                </a:r>
                <a:r>
                  <a:rPr lang="en-US" b="1" dirty="0"/>
                  <a:t>when initial conditions are all zero</a:t>
                </a:r>
              </a:p>
              <a:p>
                <a:pPr algn="just"/>
                <a:r>
                  <a:rPr lang="en-US" u="sng" dirty="0"/>
                  <a:t>Always write in descending powers of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 algn="just"/>
                <a:r>
                  <a:rPr lang="en-US" dirty="0"/>
                  <a:t>Derive algebraically first, then apply numerical values </a:t>
                </a:r>
              </a:p>
              <a:p>
                <a:pPr algn="just"/>
                <a:r>
                  <a:rPr lang="en-US" dirty="0"/>
                  <a:t>Property of </a:t>
                </a:r>
                <a:r>
                  <a:rPr lang="en-US" i="1" dirty="0"/>
                  <a:t>system</a:t>
                </a:r>
                <a:r>
                  <a:rPr lang="en-US" dirty="0"/>
                  <a:t>, </a:t>
                </a:r>
                <a:r>
                  <a:rPr lang="en-US" b="1" dirty="0"/>
                  <a:t>independent of input </a:t>
                </a:r>
              </a:p>
              <a:p>
                <a:pPr algn="just"/>
                <a:r>
                  <a:rPr lang="en-US" dirty="0"/>
                  <a:t>For given TF, system response under different inputs can be studied and predicted </a:t>
                </a:r>
              </a:p>
              <a:p>
                <a:pPr algn="just"/>
                <a:r>
                  <a:rPr lang="en-US" dirty="0"/>
                  <a:t>Determined experimentally by using known input and measuring output</a:t>
                </a:r>
              </a:p>
              <a:p>
                <a:pPr algn="just"/>
                <a:r>
                  <a:rPr lang="en-US" dirty="0"/>
                  <a:t>In time domain, we will use </a:t>
                </a:r>
                <a:r>
                  <a:rPr lang="en-US" i="1" dirty="0"/>
                  <a:t>state-space</a:t>
                </a:r>
                <a:r>
                  <a:rPr lang="en-US" dirty="0"/>
                  <a:t> model </a:t>
                </a:r>
              </a:p>
              <a:p>
                <a:pPr algn="just"/>
                <a:r>
                  <a:rPr lang="en-US" dirty="0"/>
                  <a:t>Used in next unit to predict behavior of system under different inputs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Once we have TF, it can be deployed in Matlab using</a:t>
                </a:r>
              </a:p>
              <a:p>
                <a:pPr marL="114300" indent="0" algn="ctr">
                  <a:buNone/>
                </a:pPr>
                <a:r>
                  <a:rPr lang="en-US" dirty="0"/>
                  <a:t>G = </a:t>
                </a:r>
                <a:r>
                  <a:rPr lang="en-US" dirty="0" err="1"/>
                  <a:t>tf</a:t>
                </a:r>
                <a:r>
                  <a:rPr lang="en-US" dirty="0"/>
                  <a:t>([</a:t>
                </a:r>
                <a:r>
                  <a:rPr lang="en-US" dirty="0" err="1"/>
                  <a:t>num</a:t>
                </a:r>
                <a:r>
                  <a:rPr lang="en-US" dirty="0"/>
                  <a:t>],[den])</a:t>
                </a:r>
              </a:p>
              <a:p>
                <a:pPr lvl="1" algn="just"/>
                <a:r>
                  <a:rPr lang="en-US" dirty="0"/>
                  <a:t>Where </a:t>
                </a:r>
                <a:r>
                  <a:rPr lang="en-US" i="1" dirty="0" err="1"/>
                  <a:t>num</a:t>
                </a:r>
                <a:r>
                  <a:rPr lang="en-US" dirty="0"/>
                  <a:t> is vector of coefficients in front of </a:t>
                </a:r>
                <a:r>
                  <a:rPr lang="en-US" b="1" dirty="0"/>
                  <a:t>descending</a:t>
                </a:r>
                <a:r>
                  <a:rPr lang="en-US" dirty="0"/>
                  <a:t> powers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TF numerator</a:t>
                </a:r>
              </a:p>
              <a:p>
                <a:pPr lvl="1" algn="just"/>
                <a:r>
                  <a:rPr lang="en-US" dirty="0"/>
                  <a:t>Where </a:t>
                </a:r>
                <a:r>
                  <a:rPr lang="en-US" i="1" dirty="0"/>
                  <a:t>den </a:t>
                </a:r>
                <a:r>
                  <a:rPr lang="en-US" dirty="0"/>
                  <a:t>is vector of coefficients in front of </a:t>
                </a:r>
                <a:r>
                  <a:rPr lang="en-US" b="1" dirty="0"/>
                  <a:t>descending</a:t>
                </a:r>
                <a:r>
                  <a:rPr lang="en-US" dirty="0"/>
                  <a:t> powers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TF denominator</a:t>
                </a:r>
              </a:p>
              <a:p>
                <a:pPr algn="just"/>
                <a:r>
                  <a:rPr lang="en-US" i="1" dirty="0"/>
                  <a:t>Numerically</a:t>
                </a:r>
                <a:r>
                  <a:rPr lang="en-US" dirty="0"/>
                  <a:t> solve for output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for basic inputs</a:t>
                </a:r>
              </a:p>
              <a:p>
                <a:pPr lvl="1" algn="just"/>
                <a:r>
                  <a:rPr lang="en-US" dirty="0"/>
                  <a:t>step(F*G); applies step of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 units as input</a:t>
                </a:r>
              </a:p>
              <a:p>
                <a:pPr lvl="1" algn="just"/>
                <a:r>
                  <a:rPr lang="en-US" dirty="0"/>
                  <a:t>impulse(F*G); applies impulse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 units as input</a:t>
                </a:r>
              </a:p>
              <a:p>
                <a:pPr algn="just"/>
                <a:r>
                  <a:rPr lang="en-US" dirty="0"/>
                  <a:t>Can use IVT and FVT to determine starting value and </a:t>
                </a:r>
                <a:r>
                  <a:rPr lang="en-US" dirty="0">
                    <a:solidFill>
                      <a:srgbClr val="00B050"/>
                    </a:solidFill>
                  </a:rPr>
                  <a:t>steady-state</a:t>
                </a:r>
                <a:r>
                  <a:rPr lang="en-US" dirty="0"/>
                  <a:t> value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979921" cy="4023360"/>
              </a:xfrm>
            </p:spPr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Consider the mechanical system shown. The system is initially at rest. The displacement </a:t>
                </a:r>
                <a:r>
                  <a:rPr lang="en-US" i="1" dirty="0"/>
                  <a:t>x</a:t>
                </a:r>
                <a:r>
                  <a:rPr lang="en-US" dirty="0"/>
                  <a:t> is measured from the equilibrium position. Assuming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force input and the displacement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output, [1] obtain the algebraic transfer function of the system. Then, [2] applying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 </m:t>
                    </m:r>
                  </m:oMath>
                </a14:m>
                <a:r>
                  <a:rPr lang="en-US" dirty="0"/>
                  <a:t>kg,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=0.4 </m:t>
                    </m:r>
                  </m:oMath>
                </a14:m>
                <a:r>
                  <a:rPr lang="en-US" dirty="0"/>
                  <a:t>N-s/m,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en-US" dirty="0"/>
                  <a:t>N/m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step force</a:t>
                </a:r>
                <a:r>
                  <a:rPr lang="en-US" dirty="0"/>
                  <a:t> of magnitude 10 N (i.e.,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), plot numeric solution (in Matlab)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Verify with IVT and FVT.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979921" cy="4023360"/>
              </a:xfrm>
              <a:blipFill>
                <a:blip r:embed="rId3"/>
                <a:stretch>
                  <a:fillRect l="-524" t="-1667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44BE77-728B-4782-8915-1B785200D5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86" y="5049433"/>
            <a:ext cx="4761905" cy="537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13" y="1752600"/>
            <a:ext cx="2800071" cy="34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0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28006"/>
            <a:ext cx="3300575" cy="536381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03B1367E-7484-4503-83A5-24B96771E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4256" t="8809" r="6280" b="-239"/>
          <a:stretch/>
        </p:blipFill>
        <p:spPr>
          <a:xfrm>
            <a:off x="3740158" y="2028797"/>
            <a:ext cx="4772010" cy="36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may have multiple DOFs due to multiple masses, nodes or ability of one mass to move in multiple directions</a:t>
            </a:r>
          </a:p>
          <a:p>
            <a:r>
              <a:rPr lang="en-US" dirty="0"/>
              <a:t>Create EOM for each DOF, usually making FBD for each</a:t>
            </a:r>
          </a:p>
          <a:p>
            <a:pPr lvl="1"/>
            <a:r>
              <a:rPr lang="en-US" dirty="0"/>
              <a:t>Take Laplace Transform of each</a:t>
            </a:r>
          </a:p>
          <a:p>
            <a:r>
              <a:rPr lang="en-US" dirty="0"/>
              <a:t>Identify one output you need for desired TF</a:t>
            </a:r>
          </a:p>
          <a:p>
            <a:pPr lvl="1"/>
            <a:r>
              <a:rPr lang="en-US" dirty="0"/>
              <a:t>Need to eliminate other output variables </a:t>
            </a:r>
          </a:p>
          <a:p>
            <a:r>
              <a:rPr lang="en-US" dirty="0"/>
              <a:t>Use algebraic substitution to solve for the TF</a:t>
            </a:r>
          </a:p>
          <a:p>
            <a:pPr lvl="1"/>
            <a:r>
              <a:rPr lang="en-US" dirty="0"/>
              <a:t>May want to use Mathematica to assist for complicated systems </a:t>
            </a:r>
          </a:p>
          <a:p>
            <a:pPr lvl="1"/>
            <a:r>
              <a:rPr lang="en-US" u="sng" dirty="0"/>
              <a:t>There cannot be any dependent variables on the RHS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9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7132321" cy="4023360"/>
              </a:xfrm>
            </p:spPr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Consider the mechanical system shown. The system is initially at rest. The displacements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measured from their respective equilibrium positions. Assuming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force input and the displacement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output, [1] obtain transfer function of system. Then, letting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step force</a:t>
                </a:r>
                <a:r>
                  <a:rPr lang="en-US" dirty="0"/>
                  <a:t> of magnitude 10N, [2] plot numeric solution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[3] Compare to </a:t>
                </a:r>
                <a:r>
                  <a:rPr lang="en-US" i="1" dirty="0"/>
                  <a:t>impulse</a:t>
                </a:r>
                <a:r>
                  <a:rPr lang="en-US" dirty="0"/>
                  <a:t> input of 10 N-s.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7132321" cy="4023360"/>
              </a:xfrm>
              <a:blipFill>
                <a:blip r:embed="rId4"/>
                <a:stretch>
                  <a:fillRect l="-513" t="-1667" r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58" y="5562601"/>
            <a:ext cx="8594285" cy="582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158" y="1752602"/>
            <a:ext cx="1872842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Sigma \mathbf{F}=m \mathbf{a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715.786"/>
  <p:tag name="LATEXADDIN" val="\documentclass{article}&#10;\usepackage{amsmath}&#10;\pagestyle{empty}&#10;\begin{document}&#10;&#10;\[&#10;X=\frac{4s+40}{0.04s^4+0.4s^3+4s^2+24s}&#10;\]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1601.8"/>
  <p:tag name="LATEXADDIN" val="\documentclass{article}&#10;\usepackage{amsmath}&#10;\pagestyle{empty}&#10;\begin{document}&#10;&#10;\[&#10;X=\frac{4s+40}{0.04s^3+0.4s^2+4s+24}&#10;\]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2503.187"/>
  <p:tag name="LATEXADDIN" val="\documentclass{article}&#10;\usepackage{amsmath}&#10;\pagestyle{empty}&#10;\begin{document}&#10;&#10;\[&#10;G=\frac{X}{Z}=\frac{c k_2 s+k_1 k_2}{c m s^3+(k_1+k_2)m s^2+c k_2 s+k_1 k_2}&#10;\]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100.862"/>
  <p:tag name="LATEXADDIN" val="\documentclass{article}&#10;\usepackage{amsmath}&#10;\pagestyle{empty}&#10;\begin{document}&#10;&#10;\[&#10;G=\frac{X}{F}=\frac{l_1}{b l_2 s+k l_2}&#10;\]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4337.458"/>
  <p:tag name="LATEXADDIN" val="\documentclass{article}&#10;\usepackage{amsmath}&#10;\pagestyle{empty}&#10;\begin{document}&#10;&#10;\[&#10;G_1=\frac{X}{U}=\frac{k_1m_2s^2+k_1bs+k_1k_2}{m_1m_2s^4+(bm_1+bm_2)s^3+(k_2m_1+k_1m_2+k_2m_2)s^2+k_1bs+k_1k_2}&#10;\]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324.709"/>
  <p:tag name="LATEXADDIN" val="\documentclass{article}&#10;\usepackage{amsmath}&#10;\pagestyle{empty}&#10;\begin{document}&#10;&#10;\[&#10;G_2=\frac{Y}{U}=\frac{b k_1s+k_1k_2}{m_1m_2s^4+(bm_1+bm_2)s^3+(k_2m_1+k_1m_2+k_2m_2)s^2+k_1bs+k_1k_2}&#10;\]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2116.235"/>
  <p:tag name="LATEXADDIN" val="\documentclass{article}&#10;\usepackage{amsmath}&#10;\pagestyle{empty}&#10;\begin{document}&#10;&#10;\[&#10;\frac{\Omega}{T}=-\frac{n_1 n_2}{(J_{G1}n_2^2+J_{G2}n_1^2)s+c_t(n_1^2+n_2^2)}&#10;\]&#10;&#10;&#10;\end{document}"/>
  <p:tag name="IGUANATEXSIZE" val="20"/>
  <p:tag name="IGUANATEXCURSOR" val="102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78.4402"/>
  <p:tag name="LATEXADDIN" val="\documentclass{article}&#10;\usepackage{amsmath}&#10;\pagestyle{empty}&#10;\begin{document}&#10;&#10;\[&#10;\Sigma T=I \alpha&#10;\]&#10;&#10;&#10;\end{document}"/>
  <p:tag name="IGUANATEXSIZE" val="20"/>
  <p:tag name="IGUANATEXCURSOR" val="94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437.1953"/>
  <p:tag name="LATEXADDIN" val="\documentclass{article}&#10;\usepackage{amsmath}&#10;\pagestyle{empty}&#10;\begin{document}&#10;&#10;\[&#10;F_k = k x&#10;\]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k = k_\theta \theta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412.4484"/>
  <p:tag name="LATEXADDIN" val="\documentclass{article}&#10;\usepackage{amsmath}&#10;\pagestyle{empty}&#10;\begin{document}&#10;&#10;\[&#10;F_c = c \dot{x}&#10;\]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c = c_\theta \dot{\theta}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343.457"/>
  <p:tag name="LATEXADDIN" val="\documentclass{article}&#10;\usepackage{amsmath}&#10;\pagestyle{empty}&#10;\begin{document}&#10;&#10;\[&#10;G=\frac{X}{F}=\frac{1}{ms^2+bs+k}=\frac{1}{0.1s^2+0.4s+6}&#10;\]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624.297"/>
  <p:tag name="LATEXADDIN" val="\documentclass{article}&#10;\usepackage{amsmath}&#10;\pagestyle{empty}&#10;\begin{document}&#10;&#10;\[&#10;X=FG = \frac{10}{0.1s^3+0.4s^2+6s}&#10;\]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29.471"/>
  <p:tag name="LATEXADDIN" val="\documentclass{article}&#10;\usepackage{amsmath}&#10;\pagestyle{empty}&#10;\begin{document}&#10;&#10;\[&#10;G=\frac{X}{P}=\frac{b_2s+k_2}{b_2ms^3+k_2ms^2+(k_1b_2+k_2b_2)s+k_1k_2}&#10;=\frac{0.4s+4}{0.04s^3+0.4s^2+4s+24}&#10;\]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F3987150-22D9-4343-98A2-4856895BF5AF}" vid="{44499904-CC65-43D0-BAE9-F62B1006C8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755</TotalTime>
  <Words>1355</Words>
  <Application>Microsoft Office PowerPoint</Application>
  <PresentationFormat>Widescreen</PresentationFormat>
  <Paragraphs>138</Paragraphs>
  <Slides>18</Slides>
  <Notes>8</Notes>
  <HiddenSlides>2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me357</vt:lpstr>
      <vt:lpstr>Transfer Functions Mechanical Modeling</vt:lpstr>
      <vt:lpstr>Objectives</vt:lpstr>
      <vt:lpstr>Mechanical Element Modeling</vt:lpstr>
      <vt:lpstr>Transfer Function (TF)</vt:lpstr>
      <vt:lpstr>Numeric Solutions</vt:lpstr>
      <vt:lpstr>Example 1A</vt:lpstr>
      <vt:lpstr>Example 1A</vt:lpstr>
      <vt:lpstr>Multi-DOF Systems</vt:lpstr>
      <vt:lpstr>Example 1B</vt:lpstr>
      <vt:lpstr>Example 1B Mathematica Steps</vt:lpstr>
      <vt:lpstr>Example 1B Matlab Results</vt:lpstr>
      <vt:lpstr>Example 2</vt:lpstr>
      <vt:lpstr>Example 3</vt:lpstr>
      <vt:lpstr>Example 4</vt:lpstr>
      <vt:lpstr>Example 4 Mathematica Steps</vt:lpstr>
      <vt:lpstr>Example 5</vt:lpstr>
      <vt:lpstr>Example 6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Functions</dc:title>
  <dc:creator>"Joe Mahoney" &lt;joseph.m.mahoney@gmail.com&gt;</dc:creator>
  <cp:lastModifiedBy>Mahoney, Joseph Michael</cp:lastModifiedBy>
  <cp:revision>256</cp:revision>
  <dcterms:created xsi:type="dcterms:W3CDTF">2006-08-16T00:00:00Z</dcterms:created>
  <dcterms:modified xsi:type="dcterms:W3CDTF">2020-03-05T17:47:27Z</dcterms:modified>
</cp:coreProperties>
</file>