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26.xml" ContentType="application/vnd.openxmlformats-officedocument.presentationml.tags+xml"/>
  <Override PartName="/ppt/notesSlides/notesSlide1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3"/>
  </p:notesMasterIdLst>
  <p:sldIdLst>
    <p:sldId id="256" r:id="rId2"/>
    <p:sldId id="277" r:id="rId3"/>
    <p:sldId id="276" r:id="rId4"/>
    <p:sldId id="259" r:id="rId5"/>
    <p:sldId id="274" r:id="rId6"/>
    <p:sldId id="260" r:id="rId7"/>
    <p:sldId id="275" r:id="rId8"/>
    <p:sldId id="267" r:id="rId9"/>
    <p:sldId id="261" r:id="rId10"/>
    <p:sldId id="262" r:id="rId11"/>
    <p:sldId id="263" r:id="rId12"/>
    <p:sldId id="264" r:id="rId13"/>
    <p:sldId id="265" r:id="rId14"/>
    <p:sldId id="266" r:id="rId15"/>
    <p:sldId id="282" r:id="rId16"/>
    <p:sldId id="270" r:id="rId17"/>
    <p:sldId id="271" r:id="rId18"/>
    <p:sldId id="279" r:id="rId19"/>
    <p:sldId id="272" r:id="rId20"/>
    <p:sldId id="278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to electric modeling" id="{0AC3D9DA-D409-41FE-8B23-F774CE6E3F88}">
          <p14:sldIdLst>
            <p14:sldId id="256"/>
            <p14:sldId id="277"/>
            <p14:sldId id="276"/>
            <p14:sldId id="259"/>
            <p14:sldId id="274"/>
            <p14:sldId id="260"/>
            <p14:sldId id="275"/>
            <p14:sldId id="267"/>
          </p14:sldIdLst>
        </p14:section>
        <p14:section name="examples" id="{7B70ED71-C4DF-4136-8169-773ACE4558C1}">
          <p14:sldIdLst>
            <p14:sldId id="261"/>
            <p14:sldId id="262"/>
            <p14:sldId id="263"/>
            <p14:sldId id="264"/>
            <p14:sldId id="265"/>
          </p14:sldIdLst>
        </p14:section>
        <p14:section name="impedance" id="{1E01AD7B-290C-4C66-8119-ACE592FFE936}">
          <p14:sldIdLst>
            <p14:sldId id="266"/>
            <p14:sldId id="282"/>
          </p14:sldIdLst>
        </p14:section>
        <p14:section name="opamp" id="{5BBA9C43-FCFA-4B15-AEC3-331F68D7E7DB}">
          <p14:sldIdLst>
            <p14:sldId id="270"/>
            <p14:sldId id="271"/>
            <p14:sldId id="279"/>
            <p14:sldId id="272"/>
            <p14:sldId id="278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704BD-7DF1-4AEA-93E1-D5387D9025F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0BD06-63B8-42E3-B038-4783A6483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61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Entrance minus exit gives positive value of voltage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71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Inverting circuits reverse the </a:t>
            </a:r>
            <a:r>
              <a:rPr lang="en-US" i="1" dirty="0"/>
              <a:t>polarity</a:t>
            </a:r>
            <a:r>
              <a:rPr lang="en-US" dirty="0"/>
              <a:t> of input signal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57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“e” instead of “v” to not confuse with velocity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2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sum of voltage gains/drops in a loop must </a:t>
            </a:r>
            <a:r>
              <a:rPr lang="en-US"/>
              <a:t>be 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15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 current entering node must equal total leaving: cannot “store” current at a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09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or subtract based on assumed direction of current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92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switch ensures zero ICs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48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Starts with zero IC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96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same parallel / series rules as resistors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90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ignore the external power requirements in the wiring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95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38462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7492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9711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363" indent="-211138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52620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00669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>
            <a:lvl1pPr marL="233363" indent="-23336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 marL="233363" indent="-23336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0324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95097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31337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ME 357: Lecture 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0001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ME 357: Lecture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9419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7369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ME 357: Lecture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86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7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tterworth_filter#Transfer_func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e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8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.png"/><Relationship Id="rId18" Type="http://schemas.openxmlformats.org/officeDocument/2006/relationships/image" Target="../media/image9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tags" Target="../tags/tag2.xml"/><Relationship Id="rId16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.png"/><Relationship Id="rId5" Type="http://schemas.openxmlformats.org/officeDocument/2006/relationships/tags" Target="../tags/tag5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19" Type="http://schemas.openxmlformats.org/officeDocument/2006/relationships/image" Target="../media/image10.png"/><Relationship Id="rId4" Type="http://schemas.openxmlformats.org/officeDocument/2006/relationships/tags" Target="../tags/tag4.xml"/><Relationship Id="rId9" Type="http://schemas.openxmlformats.org/officeDocument/2006/relationships/notesSlide" Target="../notesSlides/notesSlide2.xml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3.xml"/><Relationship Id="rId7" Type="http://schemas.openxmlformats.org/officeDocument/2006/relationships/image" Target="../media/image17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Electrical System Modeling (LRC)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pc="0" dirty="0"/>
              <a:t>ME 357</a:t>
            </a:r>
          </a:p>
        </p:txBody>
      </p:sp>
    </p:spTree>
    <p:extLst>
      <p:ext uri="{BB962C8B-B14F-4D97-AF65-F5344CB8AC3E}">
        <p14:creationId xmlns:p14="http://schemas.microsoft.com/office/powerpoint/2010/main" val="135305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Multi-Loop </a:t>
            </a:r>
            <a:r>
              <a:rPr lang="en-US" i="1" dirty="0"/>
              <a:t>R</a:t>
            </a:r>
            <a:r>
              <a:rPr lang="en-US" dirty="0"/>
              <a:t> Circuit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dirty="0"/>
              <a:t>Find currents in circuit as function of voltage sources (not TF since it has </a:t>
            </a:r>
            <a:r>
              <a:rPr lang="en-US" u="sng" dirty="0"/>
              <a:t>multiple</a:t>
            </a:r>
            <a:r>
              <a:rPr lang="en-US" dirty="0"/>
              <a:t> inputs)</a:t>
            </a:r>
          </a:p>
          <a:p>
            <a:pPr marL="114300" indent="0" algn="just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1" y="5614755"/>
            <a:ext cx="3038475" cy="579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3" y="5623330"/>
            <a:ext cx="3038475" cy="561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3976" y="2514600"/>
            <a:ext cx="614615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45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RL </a:t>
            </a:r>
            <a:r>
              <a:rPr lang="en-US" dirty="0"/>
              <a:t>Circuit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 algn="just">
                  <a:buNone/>
                </a:pPr>
                <a:r>
                  <a:rPr lang="en-US" dirty="0"/>
                  <a:t>Find transfer function,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. The switch is open until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1430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8" y="3985705"/>
            <a:ext cx="1392762" cy="5363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4500" y="2438400"/>
            <a:ext cx="6451179" cy="363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04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Single-loop </a:t>
            </a:r>
            <a:r>
              <a:rPr lang="en-US" i="1" dirty="0"/>
              <a:t>RLC </a:t>
            </a:r>
            <a:r>
              <a:rPr lang="en-US" dirty="0"/>
              <a:t>Circuit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 algn="just">
                  <a:buNone/>
                </a:pPr>
                <a:r>
                  <a:rPr lang="en-US" dirty="0"/>
                  <a:t>Find transfer function,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. The system has no input voltage for a long time before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</a:t>
                </a:r>
                <a:endParaRPr lang="en-US" baseline="-25000" dirty="0"/>
              </a:p>
              <a:p>
                <a:pPr marL="11430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3571510"/>
            <a:ext cx="2558415" cy="5581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200" y="2367187"/>
            <a:ext cx="6567106" cy="32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74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Multi-Loop </a:t>
            </a:r>
            <a:r>
              <a:rPr lang="en-US" i="1" dirty="0"/>
              <a:t>RLC</a:t>
            </a:r>
            <a:r>
              <a:rPr lang="en-US" dirty="0"/>
              <a:t> Circuit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 algn="just">
                  <a:buNone/>
                </a:pPr>
                <a:r>
                  <a:rPr lang="en-US" dirty="0"/>
                  <a:t>Find transfer function,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. The system has no input voltage for a long time before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aseline="-25000" dirty="0"/>
              </a:p>
              <a:p>
                <a:pPr marL="11430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984" y="5514976"/>
            <a:ext cx="5614035" cy="581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9548" y="2335696"/>
            <a:ext cx="5486400" cy="276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35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To simplify circuits, can combine elements to find total </a:t>
            </a:r>
            <a:r>
              <a:rPr lang="en-US" dirty="0">
                <a:solidFill>
                  <a:srgbClr val="00B050"/>
                </a:solidFill>
              </a:rPr>
              <a:t>impedance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1" y="3566542"/>
            <a:ext cx="1392555" cy="2133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1" y="4128136"/>
            <a:ext cx="958215" cy="5200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4360" y="2328055"/>
            <a:ext cx="5662660" cy="364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96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RLC</a:t>
            </a:r>
            <a:r>
              <a:rPr lang="en-US" dirty="0"/>
              <a:t> Circuit using Impedance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 algn="just">
                  <a:buNone/>
                </a:pPr>
                <a:r>
                  <a:rPr lang="en-US" dirty="0"/>
                  <a:t>Find transfer function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. The system has no input voltage for a long time before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aseline="-25000" dirty="0"/>
              </a:p>
              <a:p>
                <a:pPr marL="11430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952" y="5531738"/>
            <a:ext cx="2790096" cy="5805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7633" y="2399991"/>
            <a:ext cx="4376737" cy="293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57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Operational Amplifiers (OP-AMPS)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dirty="0"/>
              <a:t>Takes input signal and outputs </a:t>
            </a:r>
            <a:r>
              <a:rPr lang="en-US" dirty="0">
                <a:solidFill>
                  <a:srgbClr val="00B050"/>
                </a:solidFill>
              </a:rPr>
              <a:t>amplified</a:t>
            </a:r>
            <a:r>
              <a:rPr lang="en-US" dirty="0"/>
              <a:t> (or </a:t>
            </a:r>
            <a:r>
              <a:rPr lang="en-US" dirty="0">
                <a:solidFill>
                  <a:srgbClr val="00B050"/>
                </a:solidFill>
              </a:rPr>
              <a:t>attenuated</a:t>
            </a:r>
            <a:r>
              <a:rPr lang="en-US" dirty="0"/>
              <a:t>) version of it</a:t>
            </a:r>
          </a:p>
          <a:p>
            <a:pPr algn="just"/>
            <a:r>
              <a:rPr lang="en-US" dirty="0"/>
              <a:t>Can be </a:t>
            </a:r>
            <a:r>
              <a:rPr lang="en-US" dirty="0">
                <a:solidFill>
                  <a:srgbClr val="00B050"/>
                </a:solidFill>
              </a:rPr>
              <a:t>inverting</a:t>
            </a:r>
            <a:r>
              <a:rPr lang="en-US" dirty="0"/>
              <a:t> or </a:t>
            </a:r>
            <a:r>
              <a:rPr lang="en-US" dirty="0">
                <a:solidFill>
                  <a:srgbClr val="00B050"/>
                </a:solidFill>
              </a:rPr>
              <a:t>non-inverting</a:t>
            </a:r>
          </a:p>
          <a:p>
            <a:pPr lvl="1" algn="just"/>
            <a:r>
              <a:rPr lang="en-US" dirty="0"/>
              <a:t>May reverse the </a:t>
            </a:r>
            <a:r>
              <a:rPr lang="en-US" dirty="0">
                <a:solidFill>
                  <a:srgbClr val="00B050"/>
                </a:solidFill>
              </a:rPr>
              <a:t>polarity</a:t>
            </a:r>
            <a:r>
              <a:rPr lang="en-US" dirty="0"/>
              <a:t> of signal </a:t>
            </a:r>
          </a:p>
          <a:p>
            <a:pPr algn="just"/>
            <a:r>
              <a:rPr lang="en-US" dirty="0"/>
              <a:t>May introduce </a:t>
            </a:r>
            <a:r>
              <a:rPr lang="en-US" dirty="0">
                <a:solidFill>
                  <a:srgbClr val="00B050"/>
                </a:solidFill>
              </a:rPr>
              <a:t>lag</a:t>
            </a:r>
            <a:r>
              <a:rPr lang="en-US" dirty="0"/>
              <a:t> into signal </a:t>
            </a:r>
          </a:p>
          <a:p>
            <a:pPr algn="just"/>
            <a:r>
              <a:rPr lang="en-US" dirty="0"/>
              <a:t>Typically are powered devices </a:t>
            </a:r>
          </a:p>
          <a:p>
            <a:pPr algn="just"/>
            <a:r>
              <a:rPr lang="en-US" dirty="0"/>
              <a:t>Used in active </a:t>
            </a:r>
            <a:r>
              <a:rPr lang="en-US" dirty="0">
                <a:solidFill>
                  <a:srgbClr val="00B050"/>
                </a:solidFill>
              </a:rPr>
              <a:t>filters</a:t>
            </a:r>
            <a:r>
              <a:rPr lang="en-US" dirty="0"/>
              <a:t> (e.g., </a:t>
            </a:r>
            <a:r>
              <a:rPr lang="en-US" dirty="0">
                <a:hlinkClick r:id="rId3"/>
              </a:rPr>
              <a:t>Butterworth</a:t>
            </a:r>
            <a:r>
              <a:rPr lang="en-US" dirty="0"/>
              <a:t>)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8" name="Picture 4" descr="http://upload.wikimedia.org/wikipedia/commons/thumb/9/97/Op-amp_symbol.svg/180px-Op-amp_symbol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0" y="4114800"/>
            <a:ext cx="2362200" cy="200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ingle Supply, MicroPower Instrumentation Amplifier - INA1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863" y="2362200"/>
            <a:ext cx="15525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23288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Ideal OP-AMPS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 algn="just">
                  <a:buNone/>
                </a:pPr>
                <a:endParaRPr lang="en-US" dirty="0"/>
              </a:p>
              <a:p>
                <a:pPr marL="114300" indent="0" algn="just">
                  <a:buNone/>
                </a:pPr>
                <a:endParaRPr lang="en-US" dirty="0"/>
              </a:p>
              <a:p>
                <a:pPr marL="114300" indent="0" algn="just">
                  <a:buNone/>
                </a:pPr>
                <a:endParaRPr lang="en-US" dirty="0"/>
              </a:p>
              <a:p>
                <a:pPr marL="114300" indent="0" algn="just">
                  <a:buNone/>
                </a:pPr>
                <a:endParaRPr lang="en-US" dirty="0"/>
              </a:p>
              <a:p>
                <a:pPr marL="114300" indent="0" algn="just">
                  <a:buNone/>
                </a:pPr>
                <a:endParaRPr lang="en-US" dirty="0"/>
              </a:p>
              <a:p>
                <a:pPr marL="114300" indent="0" algn="just">
                  <a:buNone/>
                </a:pPr>
                <a:r>
                  <a:rPr lang="en-US" dirty="0"/>
                  <a:t>Assumptions</a:t>
                </a:r>
              </a:p>
              <a:p>
                <a:pPr marL="571500" indent="-457200" algn="just">
                  <a:buFont typeface="+mj-lt"/>
                  <a:buAutoNum type="arabicPeriod"/>
                </a:pPr>
                <a:r>
                  <a:rPr lang="en-US" dirty="0"/>
                  <a:t>Input </a:t>
                </a:r>
                <a:r>
                  <a:rPr lang="en-US" i="1" dirty="0"/>
                  <a:t>current</a:t>
                </a:r>
                <a:r>
                  <a:rPr lang="en-US" dirty="0"/>
                  <a:t> is zero</a:t>
                </a:r>
              </a:p>
              <a:p>
                <a:pPr marL="571500" indent="-457200" algn="just">
                  <a:buFont typeface="+mj-lt"/>
                  <a:buAutoNum type="arabicPeriod"/>
                </a:pPr>
                <a:r>
                  <a:rPr lang="en-US" i="1" dirty="0"/>
                  <a:t>Difference</a:t>
                </a:r>
                <a:r>
                  <a:rPr lang="en-US" dirty="0"/>
                  <a:t> in input </a:t>
                </a:r>
                <a:r>
                  <a:rPr lang="en-US" i="1" dirty="0"/>
                  <a:t>voltage</a:t>
                </a:r>
                <a:r>
                  <a:rPr lang="en-US" dirty="0"/>
                  <a:t> is zero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aseline="-25000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905000"/>
            <a:ext cx="1960728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1913238"/>
            <a:ext cx="4114800" cy="24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7508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Label voltages at nodes that you can identify</a:t>
            </a:r>
          </a:p>
          <a:p>
            <a:pPr lvl="1" algn="just"/>
            <a:r>
              <a:rPr lang="en-US" dirty="0"/>
              <a:t>Voltages at inputs of op-amps equal</a:t>
            </a:r>
          </a:p>
          <a:p>
            <a:pPr lvl="1" algn="just"/>
            <a:r>
              <a:rPr lang="en-US" dirty="0"/>
              <a:t>Voltage at ground is zero</a:t>
            </a:r>
          </a:p>
          <a:p>
            <a:pPr algn="just"/>
            <a:r>
              <a:rPr lang="en-US" dirty="0"/>
              <a:t>Label currents through wire</a:t>
            </a:r>
          </a:p>
          <a:p>
            <a:pPr algn="just"/>
            <a:r>
              <a:rPr lang="en-US" dirty="0"/>
              <a:t>Voltage drop across element (voltage at current </a:t>
            </a:r>
            <a:r>
              <a:rPr lang="en-US" i="1" dirty="0"/>
              <a:t>entrance</a:t>
            </a:r>
            <a:r>
              <a:rPr lang="en-US" dirty="0"/>
              <a:t> minus </a:t>
            </a:r>
            <a:r>
              <a:rPr lang="en-US" i="1" dirty="0"/>
              <a:t>exit</a:t>
            </a:r>
            <a:r>
              <a:rPr lang="en-US" dirty="0"/>
              <a:t>) is product of current and impendence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Use voltage divider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000" y="4614695"/>
            <a:ext cx="1056000" cy="185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555" y="5609111"/>
            <a:ext cx="3310890" cy="558165"/>
          </a:xfrm>
          <a:prstGeom prst="rect">
            <a:avLst/>
          </a:prstGeom>
        </p:spPr>
      </p:pic>
      <p:pic>
        <p:nvPicPr>
          <p:cNvPr id="10" name="Picture 2" descr="http://upload.wikimedia.org/wikipedia/commons/thumb/3/31/Impedance_voltage_divider.svg/220px-Impedance_voltage_divider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846" y="4530414"/>
            <a:ext cx="1217063" cy="156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07710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OP-Amp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 algn="just">
                  <a:buNone/>
                </a:pPr>
                <a:r>
                  <a:rPr lang="en-US" dirty="0"/>
                  <a:t>Find transfer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. System has no input voltage for a long time before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114300" indent="0" algn="just">
                  <a:buNone/>
                </a:pPr>
                <a:r>
                  <a:rPr lang="en-US" dirty="0"/>
                  <a:t>Is circuit inverting or non-inverting?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42" y="3659345"/>
            <a:ext cx="1202055" cy="5600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81200" y="4618791"/>
            <a:ext cx="1648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Inverting circuit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0" y="2370667"/>
            <a:ext cx="5486400" cy="372533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2805368" y="4038601"/>
            <a:ext cx="166432" cy="5801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590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225" indent="0" algn="just">
              <a:buNone/>
            </a:pPr>
            <a:r>
              <a:rPr lang="en-US" dirty="0"/>
              <a:t>By the end of this section, you should be able to</a:t>
            </a:r>
          </a:p>
          <a:p>
            <a:pPr algn="just"/>
            <a:r>
              <a:rPr lang="en-US" dirty="0"/>
              <a:t>Create transfer functions for input/output voltages/currents for LRC circuits </a:t>
            </a:r>
          </a:p>
          <a:p>
            <a:pPr lvl="1" algn="just"/>
            <a:r>
              <a:rPr lang="en-US" dirty="0"/>
              <a:t>Use current loops, voltage drops and voltage dividers </a:t>
            </a:r>
          </a:p>
          <a:p>
            <a:pPr algn="just"/>
            <a:r>
              <a:rPr lang="en-US" dirty="0"/>
              <a:t>Use impendences to assist in deriving TFs</a:t>
            </a:r>
          </a:p>
          <a:p>
            <a:pPr algn="just"/>
            <a:r>
              <a:rPr lang="en-US" dirty="0"/>
              <a:t>Understand how ideal op-amps work in LRC circuits</a:t>
            </a:r>
          </a:p>
          <a:p>
            <a:pPr algn="just"/>
            <a:r>
              <a:rPr lang="en-US" dirty="0"/>
              <a:t>Continue to use Mathematica to work through algebraic problems to create TFs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01157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OP-Amp 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 algn="just">
                  <a:buNone/>
                </a:pPr>
                <a:r>
                  <a:rPr lang="en-US" dirty="0"/>
                  <a:t>Find transfer </a:t>
                </a:r>
                <a:r>
                  <a:rPr lang="en-US" dirty="0" err="1"/>
                  <a:t>functio</a:t>
                </a:r>
                <a:r>
                  <a:rPr lang="en-US" dirty="0"/>
                  <a:t>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. System has no input voltage for a long time before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114300" indent="0" algn="just">
                  <a:buNone/>
                </a:pPr>
                <a:r>
                  <a:rPr lang="en-US" dirty="0"/>
                  <a:t>Is circuit inverting or non-inverting?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076" y="3720753"/>
            <a:ext cx="1953524" cy="5622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37670" y="4631458"/>
            <a:ext cx="1648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Inverting circuit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2487014"/>
            <a:ext cx="5486400" cy="3532786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10" idx="0"/>
          </p:cNvCxnSpPr>
          <p:nvPr/>
        </p:nvCxnSpPr>
        <p:spPr>
          <a:xfrm flipH="1" flipV="1">
            <a:off x="2819400" y="4114800"/>
            <a:ext cx="242438" cy="5166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628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OP-Amp 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 algn="just">
                  <a:buNone/>
                </a:pPr>
                <a:r>
                  <a:rPr lang="en-US" dirty="0"/>
                  <a:t>Find transfer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. System has no input voltage for a long time before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114300" indent="0" algn="just">
                  <a:buNone/>
                </a:pPr>
                <a:r>
                  <a:rPr lang="en-US" dirty="0"/>
                  <a:t>Is circuit inverting or non-inverting?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28" y="3733801"/>
            <a:ext cx="2436572" cy="5744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42164" y="4702179"/>
            <a:ext cx="210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Non-inverting circuit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600" y="2586121"/>
            <a:ext cx="5486400" cy="330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67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mechanical systems, modeling will </a:t>
            </a:r>
            <a:r>
              <a:rPr lang="en-US" i="1" dirty="0"/>
              <a:t>begin</a:t>
            </a:r>
            <a:r>
              <a:rPr lang="en-US" dirty="0"/>
              <a:t> in frequency domain</a:t>
            </a:r>
          </a:p>
          <a:p>
            <a:pPr lvl="1"/>
            <a:r>
              <a:rPr lang="en-US" dirty="0"/>
              <a:t>Ultimately want to make transfer function</a:t>
            </a:r>
          </a:p>
          <a:p>
            <a:r>
              <a:rPr lang="en-US" dirty="0"/>
              <a:t>Dependent variables of frequency will be voltages and currents</a:t>
            </a:r>
          </a:p>
          <a:p>
            <a:pPr lvl="1"/>
            <a:r>
              <a:rPr lang="en-US" dirty="0"/>
              <a:t>Keep this in mind when making TF, </a:t>
            </a:r>
            <a:r>
              <a:rPr lang="en-US" u="sng" dirty="0"/>
              <a:t>no dependent variables on RHS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63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Voltage Drop Across </a:t>
            </a:r>
            <a:br>
              <a:rPr lang="en-US" dirty="0"/>
            </a:br>
            <a:r>
              <a:rPr lang="en-US" dirty="0"/>
              <a:t>Electrical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Resistor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Capacitor</a:t>
            </a:r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Inductor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981200"/>
            <a:ext cx="1303020" cy="2552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2487930"/>
            <a:ext cx="1483995" cy="25527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200400"/>
            <a:ext cx="1283970" cy="2552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293871"/>
            <a:ext cx="1645920" cy="520065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3592830"/>
            <a:ext cx="1922145" cy="5638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5181601"/>
            <a:ext cx="1463040" cy="5391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5943600"/>
            <a:ext cx="1558290" cy="25527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5" name="Picture 4" descr="A diagram of several resistors, connected end to end, with the same amount of current going through each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736041"/>
            <a:ext cx="2743200" cy="74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A diagram of several inductors, connected end to end, with the same amount of current going through each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078363"/>
            <a:ext cx="2743200" cy="74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http://upload.wikimedia.org/wikipedia/commons/thumb/7/75/Capacitors_in_series.svg/220px-Capacitors_in_series.svg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30161"/>
            <a:ext cx="2743200" cy="74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469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Kirchhoff’s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 algn="just">
              <a:buNone/>
            </a:pPr>
            <a:r>
              <a:rPr lang="en-US" dirty="0"/>
              <a:t>Voltage Law (KVL)</a:t>
            </a:r>
          </a:p>
          <a:p>
            <a:pPr algn="just"/>
            <a:r>
              <a:rPr lang="en-US" dirty="0"/>
              <a:t>For any closed </a:t>
            </a:r>
            <a:r>
              <a:rPr lang="en-US" i="1" dirty="0"/>
              <a:t>loop </a:t>
            </a:r>
            <a:r>
              <a:rPr lang="en-US" dirty="0"/>
              <a:t>in circuit</a:t>
            </a:r>
          </a:p>
          <a:p>
            <a:pPr algn="just"/>
            <a:endParaRPr lang="en-US" i="1" dirty="0"/>
          </a:p>
          <a:p>
            <a:pPr algn="just"/>
            <a:endParaRPr lang="en-US" i="1" dirty="0"/>
          </a:p>
          <a:p>
            <a:pPr algn="just"/>
            <a:endParaRPr lang="en-US" i="1" dirty="0"/>
          </a:p>
          <a:p>
            <a:pPr algn="just"/>
            <a:r>
              <a:rPr lang="en-US" dirty="0"/>
              <a:t>Starting and ending at same node</a:t>
            </a:r>
          </a:p>
          <a:p>
            <a:pPr lvl="1" algn="just"/>
            <a:r>
              <a:rPr lang="en-US" dirty="0"/>
              <a:t>Add/subtract voltage from sources as appropriate</a:t>
            </a:r>
          </a:p>
          <a:p>
            <a:pPr lvl="1" algn="just"/>
            <a:r>
              <a:rPr lang="en-US" dirty="0"/>
              <a:t>Subtract voltage drops across elements </a:t>
            </a:r>
          </a:p>
          <a:p>
            <a:pPr lvl="2" algn="just"/>
            <a:r>
              <a:rPr lang="en-US" dirty="0"/>
              <a:t>Pay attention to </a:t>
            </a:r>
            <a:r>
              <a:rPr lang="en-US" i="1" dirty="0"/>
              <a:t>total</a:t>
            </a:r>
            <a:r>
              <a:rPr lang="en-US" dirty="0"/>
              <a:t> current through element</a:t>
            </a:r>
          </a:p>
          <a:p>
            <a:pPr lvl="2" algn="just"/>
            <a:r>
              <a:rPr lang="en-US" dirty="0"/>
              <a:t>Subtract when going </a:t>
            </a:r>
            <a:r>
              <a:rPr lang="en-US" u="sng" dirty="0"/>
              <a:t>with</a:t>
            </a:r>
            <a:r>
              <a:rPr lang="en-US" dirty="0"/>
              <a:t> current; add going </a:t>
            </a:r>
            <a:r>
              <a:rPr lang="en-US" u="sng" dirty="0"/>
              <a:t>against </a:t>
            </a:r>
          </a:p>
          <a:p>
            <a:pPr algn="just"/>
            <a:r>
              <a:rPr lang="en-US" dirty="0"/>
              <a:t>Can use multiple current loops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804160"/>
            <a:ext cx="1482090" cy="7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08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Kirchhoff’s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dirty="0"/>
              <a:t>Current Law (KCL)</a:t>
            </a:r>
          </a:p>
          <a:p>
            <a:pPr algn="just"/>
            <a:r>
              <a:rPr lang="en-US" dirty="0"/>
              <a:t>For any </a:t>
            </a:r>
            <a:r>
              <a:rPr lang="en-US" i="1" dirty="0"/>
              <a:t>node</a:t>
            </a:r>
          </a:p>
          <a:p>
            <a:pPr algn="just"/>
            <a:endParaRPr lang="en-US" i="1" dirty="0"/>
          </a:p>
          <a:p>
            <a:pPr algn="just"/>
            <a:endParaRPr lang="en-US" i="1" dirty="0"/>
          </a:p>
          <a:p>
            <a:pPr algn="just"/>
            <a:endParaRPr lang="en-US" i="1" dirty="0"/>
          </a:p>
          <a:p>
            <a:pPr algn="just"/>
            <a:r>
              <a:rPr lang="en-US" dirty="0"/>
              <a:t>Add current going into node and subtract current exiting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822787"/>
            <a:ext cx="1405890" cy="701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r="51636"/>
          <a:stretch/>
        </p:blipFill>
        <p:spPr>
          <a:xfrm>
            <a:off x="5214894" y="1792901"/>
            <a:ext cx="2252706" cy="20597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400" y="2964545"/>
            <a:ext cx="2688000" cy="2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0777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Electrical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Voltage drop between two nodes equal regardless of path between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Resistors in series: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Resistors in parallel: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Voltage Divider Law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 descr="http://upload.wikimedia.org/wikipedia/commons/thumb/2/21/Resistive_divider2.svg/220px-Resistive_divider2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100" y="3505200"/>
            <a:ext cx="20955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5334001"/>
            <a:ext cx="3348990" cy="5581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95" y="3181350"/>
            <a:ext cx="2788920" cy="247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96" y="3930016"/>
            <a:ext cx="2859405" cy="64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1989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the current travels from negative to positive, add the voltage (electric potential)</a:t>
            </a:r>
          </a:p>
          <a:p>
            <a:pPr algn="just"/>
            <a:r>
              <a:rPr lang="en-US" dirty="0"/>
              <a:t>When traveling positive to negative, subtract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Terminals also represented as: (same polarity as above picture)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170" name="Picture 2" descr="Cell.sv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090" y="457200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upload.wikimedia.org/wikipedia/commons/thumb/a/a0/Ohms_law_voltage_source.svg/150px-Ohms_law_voltage_source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190" y="20574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30403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Single-Loop </a:t>
            </a:r>
            <a:r>
              <a:rPr lang="en-US" i="1" dirty="0"/>
              <a:t>R </a:t>
            </a:r>
            <a:r>
              <a:rPr lang="en-US" dirty="0"/>
              <a:t>Circuit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dirty="0"/>
              <a:t>Find current in circuit as function of voltage sources (not TF since it has </a:t>
            </a:r>
            <a:r>
              <a:rPr lang="en-US" u="sng" dirty="0"/>
              <a:t>multiple</a:t>
            </a:r>
            <a:r>
              <a:rPr lang="en-US" dirty="0"/>
              <a:t> inputs)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690" y="4112480"/>
            <a:ext cx="1760220" cy="5562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474288"/>
            <a:ext cx="5486400" cy="327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41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e(t)=i(t)R&#10;\]&#10;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2.7372"/>
  <p:tag name="ORIGINALWIDTH" val="1322.835"/>
  <p:tag name="LATEXADDIN" val="\documentclass{article}&#10;\usepackage{amsmath}&#10;\pagestyle{empty}&#10;\begin{document}&#10;&#10;\[&#10;i_1+i_2+i_3-i_4-i_5=0&#10;\]&#10;&#10;&#10;\end{document}"/>
  <p:tag name="IGUANATEXSIZE" val="20"/>
  <p:tag name="IGUANATEXCURSOR" val="105"/>
  <p:tag name="TRANSPARENCY" val="True"/>
  <p:tag name="FILENAME" val=""/>
  <p:tag name="INPUTTYPE" val="0"/>
  <p:tag name="LATEXENGINEID" val="0"/>
  <p:tag name="TEMPFOLDER" val="c: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(V_{out}-0) = \frac{R_2}{R_1+R_2}(V_{in}-0)&#10;\]&#10;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R_{eq} = R_1 + R_2+...+R_n&#10;\]&#10;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R_{eq} = \frac{1}{\frac{1}{R_1}+\frac{1}{R_2}+...+\frac{1}{R_n}}&#10;\]&#10;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I=\frac{E_1-E_2}{R+r_1+r_2}&#10;\]&#10;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I_1=\frac{E_1(R_2+R_3)-E_2R_3}{R_1R_2+R_1R_3+R_2R_3}&#10;\]&#10;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I_2=\frac{E_2R_1+E_1R_2}{R_1R_2+R_1R_3+R_2R_3}&#10;\]&#10;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3.967"/>
  <p:tag name="ORIGINALWIDTH" val="685.4143"/>
  <p:tag name="LATEXADDIN" val="\documentclass{article}&#10;\usepackage{amsmath}&#10;\pagestyle{empty}&#10;\begin{document}&#10;&#10;\[&#10;\frac{I}{E}=\frac{1}{Ls+R}&#10;\]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frac{E_o}{E_i}=\frac{1}{CLs^2+CRs+1}&#10;\]&#10;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frac{E_o}{E_i}=\frac{1}{R_1R_2C_1C_2s^2+(C_1R_1+C_2R_1+C_2R_2)s+1}&#10;\]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E(s)=I(s)R&#10;\]&#10;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Z_1=R+Ls&#10;\]&#10;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Z_2=\frac{1}{Cs}&#10;\]&#10;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5.7143"/>
  <p:tag name="ORIGINALWIDTH" val="1373.078"/>
  <p:tag name="LATEXADDIN" val="\documentclass{article}&#10;\usepackage{amsmath}&#10;\pagestyle{empty}&#10;\begin{document}&#10;&#10;\[&#10;\frac{V_o}{V_s}=\frac{R}{R_1RCs+(R_1+R)}&#10;\]&#10;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e_0=k(e_2-e_1)&#10;\]&#10;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48859"/>
  <p:tag name="ORIGINALWIDTH" val="519.6851"/>
  <p:tag name="LATEXADDIN" val="\documentclass{article}&#10;\usepackage{amsmath}&#10;\pagestyle{empty}&#10;\begin{document}&#10;&#10;\[&#10;\Delta V = I Z&#10;\]&#10;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(V_{out}-0) = \frac{Z_2}{Z_1+Z_2}(V_{in}-0)&#10;\]&#10;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frac{E_o}{E_i}=-\frac{R_2}{R_1}&#10;\]&#10;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6.7154"/>
  <p:tag name="ORIGINALWIDTH" val="961.3798"/>
  <p:tag name="LATEXADDIN" val="\documentclass{article}&#10;\usepackage{amsmath}&#10;\pagestyle{empty}&#10;\begin{document}&#10;&#10;\[&#10;\frac{E_o}{E_i}=-\frac{CR_2s-1}{CR_2s+1}&#10;\]&#10;&#10;&#10;\end{document}"/>
  <p:tag name="IGUANATEXSIZE" val="20"/>
  <p:tag name="IGUANATEXCURSOR" val="144"/>
  <p:tag name="TRANSPARENCY" val="True"/>
  <p:tag name="FILENAME" val=""/>
  <p:tag name="INPUTTYPE" val="0"/>
  <p:tag name="LATEXENGINEID" val="0"/>
  <p:tag name="TEMPFOLDER" val="c:\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2.7147"/>
  <p:tag name="ORIGINALWIDTH" val="1199.1"/>
  <p:tag name="LATEXADDIN" val="\documentclass{article}&#10;\usepackage{amsmath}&#10;\pagestyle{empty}&#10;\begin{document}&#10;&#10;\[&#10;\frac{E_o}{E_i}=\frac{CR_1(R_2+R_3)s}{CR_1R_3s+R_3}&#10;\]&#10;&#10;&#10;\end{document}"/>
  <p:tag name="IGUANATEXSIZE" val="20"/>
  <p:tag name="IGUANATEXCURSOR" val="100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C\dot{e}(t)=i(t)&#10;\]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E(s)=\frac{1}{Cs}I(s)&#10;\]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{e}(t)=\frac{1}{C}\int i(t)dt&#10;\]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e(t)=\frac{di(t)}{dt}L&#10;\]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E(s)=L s I(s)&#10;\]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displaystyle\sum_{k=1}^{n} E_k(s) =0&#10;\]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displaystyle\sum_{k=1}^{n} I_k(s) =0&#10;\]&#10;&#10;&#10;\end{document}"/>
  <p:tag name="IGUANATEXSIZE" val="20"/>
</p:tagLst>
</file>

<file path=ppt/theme/theme1.xml><?xml version="1.0" encoding="utf-8"?>
<a:theme xmlns:a="http://schemas.openxmlformats.org/drawingml/2006/main" name="me357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357" id="{A058B035-52BB-4406-82E3-902B23E8CDC2}" vid="{ABF686B6-1057-4ED9-A560-DB356D432A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</TotalTime>
  <Words>878</Words>
  <Application>Microsoft Office PowerPoint</Application>
  <PresentationFormat>Widescreen</PresentationFormat>
  <Paragraphs>188</Paragraphs>
  <Slides>21</Slides>
  <Notes>11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me357</vt:lpstr>
      <vt:lpstr>Electrical System Modeling (LRC)</vt:lpstr>
      <vt:lpstr>Objectives</vt:lpstr>
      <vt:lpstr>Electrical Modeling</vt:lpstr>
      <vt:lpstr>Voltage Drop Across  Electrical Components</vt:lpstr>
      <vt:lpstr>Kirchhoff’s Laws</vt:lpstr>
      <vt:lpstr>Kirchhoff’s Laws</vt:lpstr>
      <vt:lpstr>Additional Electrical Laws</vt:lpstr>
      <vt:lpstr>Voltage Source</vt:lpstr>
      <vt:lpstr>Simple Single-Loop R Circuit </vt:lpstr>
      <vt:lpstr>Multi-Loop R Circuit </vt:lpstr>
      <vt:lpstr>RL Circuit </vt:lpstr>
      <vt:lpstr>Single-loop RLC Circuit </vt:lpstr>
      <vt:lpstr>Multi-Loop RLC Circuit </vt:lpstr>
      <vt:lpstr>Impedance</vt:lpstr>
      <vt:lpstr>RLC Circuit using Impedance</vt:lpstr>
      <vt:lpstr>Operational Amplifiers (OP-AMPS)</vt:lpstr>
      <vt:lpstr>Ideal OP-AMPS</vt:lpstr>
      <vt:lpstr>Nodal Analysis</vt:lpstr>
      <vt:lpstr>OP-Amp Example 1</vt:lpstr>
      <vt:lpstr>OP-Amp Example 2</vt:lpstr>
      <vt:lpstr>OP-Amp Example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Systems</dc:title>
  <dc:creator>"Joe Mahoney" &lt;joseph.m.mahoney@gmail.com&gt;</dc:creator>
  <cp:lastModifiedBy>Mahoney, Joseph Michael</cp:lastModifiedBy>
  <cp:revision>223</cp:revision>
  <dcterms:created xsi:type="dcterms:W3CDTF">2006-08-16T00:00:00Z</dcterms:created>
  <dcterms:modified xsi:type="dcterms:W3CDTF">2020-02-14T15:49:44Z</dcterms:modified>
</cp:coreProperties>
</file>