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comments/comment1.xml" ContentType="application/vnd.openxmlformats-officedocument.presentationml.comments+xml"/>
  <Override PartName="/ppt/tags/tag5.xml" ContentType="application/vnd.openxmlformats-officedocument.presentationml.tags+xml"/>
  <Override PartName="/ppt/tags/tag6.xml" ContentType="application/vnd.openxmlformats-officedocument.presentationml.tags+xml"/>
  <Override PartName="/ppt/comments/comment2.xml" ContentType="application/vnd.openxmlformats-officedocument.presentationml.comments+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17"/>
  </p:notesMasterIdLst>
  <p:sldIdLst>
    <p:sldId id="256" r:id="rId2"/>
    <p:sldId id="272" r:id="rId3"/>
    <p:sldId id="260" r:id="rId4"/>
    <p:sldId id="270" r:id="rId5"/>
    <p:sldId id="262" r:id="rId6"/>
    <p:sldId id="261" r:id="rId7"/>
    <p:sldId id="263" r:id="rId8"/>
    <p:sldId id="264" r:id="rId9"/>
    <p:sldId id="274" r:id="rId10"/>
    <p:sldId id="266" r:id="rId11"/>
    <p:sldId id="267" r:id="rId12"/>
    <p:sldId id="268" r:id="rId13"/>
    <p:sldId id="273" r:id="rId14"/>
    <p:sldId id="269"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D1456A23-7813-4B45-8CEF-96BD6745BC58}">
          <p14:sldIdLst>
            <p14:sldId id="256"/>
            <p14:sldId id="272"/>
            <p14:sldId id="260"/>
            <p14:sldId id="270"/>
            <p14:sldId id="262"/>
            <p14:sldId id="261"/>
            <p14:sldId id="263"/>
          </p14:sldIdLst>
        </p14:section>
        <p14:section name="examples" id="{829F614A-2F67-4E53-B5EC-26DA8FC57214}">
          <p14:sldIdLst>
            <p14:sldId id="264"/>
            <p14:sldId id="274"/>
            <p14:sldId id="266"/>
            <p14:sldId id="267"/>
            <p14:sldId id="268"/>
            <p14:sldId id="273"/>
            <p14:sldId id="269"/>
            <p14:sldId id="27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e Mahoney" initials="JM" lastIdx="2" clrIdx="0">
    <p:extLst>
      <p:ext uri="{19B8F6BF-5375-455C-9EA6-DF929625EA0E}">
        <p15:presenceInfo xmlns:p15="http://schemas.microsoft.com/office/powerpoint/2012/main" userId="c23b4b1d664e54a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2-04T14:03:59.075" idx="2">
    <p:pos x="3494" y="3082"/>
    <p:text>for "large" A, L is small</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2-04T14:03:33.436" idx="1">
    <p:pos x="3451" y="3059"/>
    <p:text>for "large" D, R becomes small</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3704BD-7DF1-4AEA-93E1-D5387D9025FA}" type="datetimeFigureOut">
              <a:rPr lang="en-US" smtClean="0"/>
              <a:t>2/17/2020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D0BD06-63B8-42E3-B038-4783A6483119}" type="slidenum">
              <a:rPr lang="en-US" smtClean="0"/>
              <a:t>‹#›</a:t>
            </a:fld>
            <a:endParaRPr lang="en-US"/>
          </a:p>
        </p:txBody>
      </p:sp>
    </p:spTree>
    <p:extLst>
      <p:ext uri="{BB962C8B-B14F-4D97-AF65-F5344CB8AC3E}">
        <p14:creationId xmlns:p14="http://schemas.microsoft.com/office/powerpoint/2010/main" val="3440375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D0BD06-63B8-42E3-B038-4783A6483119}" type="slidenum">
              <a:rPr lang="en-US" smtClean="0"/>
              <a:t>2</a:t>
            </a:fld>
            <a:endParaRPr lang="en-US"/>
          </a:p>
        </p:txBody>
      </p:sp>
    </p:spTree>
    <p:extLst>
      <p:ext uri="{BB962C8B-B14F-4D97-AF65-F5344CB8AC3E}">
        <p14:creationId xmlns:p14="http://schemas.microsoft.com/office/powerpoint/2010/main" val="2547387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“Bottom” of tanks is “ground” external to system is “ground” </a:t>
            </a:r>
          </a:p>
        </p:txBody>
      </p:sp>
      <p:sp>
        <p:nvSpPr>
          <p:cNvPr id="4" name="Slide Number Placeholder 3"/>
          <p:cNvSpPr>
            <a:spLocks noGrp="1"/>
          </p:cNvSpPr>
          <p:nvPr>
            <p:ph type="sldNum" sz="quarter" idx="5"/>
          </p:nvPr>
        </p:nvSpPr>
        <p:spPr/>
        <p:txBody>
          <a:bodyPr/>
          <a:lstStyle/>
          <a:p>
            <a:fld id="{7BD0BD06-63B8-42E3-B038-4783A6483119}" type="slidenum">
              <a:rPr lang="en-US" smtClean="0"/>
              <a:t>8</a:t>
            </a:fld>
            <a:endParaRPr lang="en-US"/>
          </a:p>
        </p:txBody>
      </p:sp>
    </p:spTree>
    <p:extLst>
      <p:ext uri="{BB962C8B-B14F-4D97-AF65-F5344CB8AC3E}">
        <p14:creationId xmlns:p14="http://schemas.microsoft.com/office/powerpoint/2010/main" val="4052336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https://en.wikipedia.org/wiki/Hemorheology#Normal_level</a:t>
            </a:r>
          </a:p>
          <a:p>
            <a:r>
              <a:rPr lang="en-US" dirty="0"/>
              <a:t>https://hypertextbook.com/facts/2004/MichaelShmukler.shtml</a:t>
            </a:r>
          </a:p>
        </p:txBody>
      </p:sp>
      <p:sp>
        <p:nvSpPr>
          <p:cNvPr id="4" name="Slide Number Placeholder 3"/>
          <p:cNvSpPr>
            <a:spLocks noGrp="1"/>
          </p:cNvSpPr>
          <p:nvPr>
            <p:ph type="sldNum" sz="quarter" idx="5"/>
          </p:nvPr>
        </p:nvSpPr>
        <p:spPr/>
        <p:txBody>
          <a:bodyPr/>
          <a:lstStyle/>
          <a:p>
            <a:fld id="{7BD0BD06-63B8-42E3-B038-4783A6483119}" type="slidenum">
              <a:rPr lang="en-US" smtClean="0"/>
              <a:t>10</a:t>
            </a:fld>
            <a:endParaRPr lang="en-US"/>
          </a:p>
        </p:txBody>
      </p:sp>
    </p:spTree>
    <p:extLst>
      <p:ext uri="{BB962C8B-B14F-4D97-AF65-F5344CB8AC3E}">
        <p14:creationId xmlns:p14="http://schemas.microsoft.com/office/powerpoint/2010/main" val="3890449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JM Mahoney</a:t>
            </a:r>
            <a:endParaRPr lang="en-US" dirty="0"/>
          </a:p>
        </p:txBody>
      </p:sp>
      <p:sp>
        <p:nvSpPr>
          <p:cNvPr id="5" name="Footer Placeholder 4"/>
          <p:cNvSpPr>
            <a:spLocks noGrp="1"/>
          </p:cNvSpPr>
          <p:nvPr>
            <p:ph type="ftr" sz="quarter" idx="11"/>
          </p:nvPr>
        </p:nvSpPr>
        <p:spPr/>
        <p:txBody>
          <a:bodyPr/>
          <a:lstStyle/>
          <a:p>
            <a:r>
              <a:rPr lang="en-US"/>
              <a:t>ME 357: Lecture 7</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3376734"/>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JM Mahoney</a:t>
            </a:r>
            <a:endParaRPr lang="en-US" dirty="0"/>
          </a:p>
        </p:txBody>
      </p:sp>
      <p:sp>
        <p:nvSpPr>
          <p:cNvPr id="5" name="Footer Placeholder 4"/>
          <p:cNvSpPr>
            <a:spLocks noGrp="1"/>
          </p:cNvSpPr>
          <p:nvPr>
            <p:ph type="ftr" sz="quarter" idx="11"/>
          </p:nvPr>
        </p:nvSpPr>
        <p:spPr/>
        <p:txBody>
          <a:bodyPr/>
          <a:lstStyle/>
          <a:p>
            <a:r>
              <a:rPr lang="en-US"/>
              <a:t>ME 357: Lecture 7</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941947033"/>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1"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JM Mahoney</a:t>
            </a:r>
            <a:endParaRPr lang="en-US" dirty="0"/>
          </a:p>
        </p:txBody>
      </p:sp>
      <p:sp>
        <p:nvSpPr>
          <p:cNvPr id="5" name="Footer Placeholder 4"/>
          <p:cNvSpPr>
            <a:spLocks noGrp="1"/>
          </p:cNvSpPr>
          <p:nvPr>
            <p:ph type="ftr" sz="quarter" idx="11"/>
          </p:nvPr>
        </p:nvSpPr>
        <p:spPr/>
        <p:txBody>
          <a:bodyPr/>
          <a:lstStyle/>
          <a:p>
            <a:r>
              <a:rPr lang="en-US"/>
              <a:t>ME 357: Lecture 7</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41752887"/>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marL="233363" indent="-211138">
              <a:buFont typeface="Arial" panose="020B0604020202020204" pitchFamily="34" charset="0"/>
              <a:buChar cha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JM Mahoney</a:t>
            </a:r>
            <a:endParaRPr lang="en-US" dirty="0"/>
          </a:p>
        </p:txBody>
      </p:sp>
      <p:sp>
        <p:nvSpPr>
          <p:cNvPr id="5" name="Footer Placeholder 4"/>
          <p:cNvSpPr>
            <a:spLocks noGrp="1"/>
          </p:cNvSpPr>
          <p:nvPr>
            <p:ph type="ftr" sz="quarter" idx="11"/>
          </p:nvPr>
        </p:nvSpPr>
        <p:spPr/>
        <p:txBody>
          <a:bodyPr/>
          <a:lstStyle/>
          <a:p>
            <a:r>
              <a:rPr lang="en-US"/>
              <a:t>ME 357: Lecture 7</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032038769"/>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JM Mahoney</a:t>
            </a:r>
            <a:endParaRPr lang="en-US" dirty="0"/>
          </a:p>
        </p:txBody>
      </p:sp>
      <p:sp>
        <p:nvSpPr>
          <p:cNvPr id="5" name="Footer Placeholder 4"/>
          <p:cNvSpPr>
            <a:spLocks noGrp="1"/>
          </p:cNvSpPr>
          <p:nvPr>
            <p:ph type="ftr" sz="quarter" idx="11"/>
          </p:nvPr>
        </p:nvSpPr>
        <p:spPr/>
        <p:txBody>
          <a:bodyPr/>
          <a:lstStyle/>
          <a:p>
            <a:r>
              <a:rPr lang="en-US"/>
              <a:t>ME 357: Lecture 7</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2602753"/>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5"/>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60"/>
          </a:xfrm>
        </p:spPr>
        <p:txBody>
          <a:bodyPr/>
          <a:lstStyle>
            <a:lvl1pPr marL="233363" indent="-233363">
              <a:buFont typeface="Arial" panose="020B0604020202020204" pitchFamily="34" charset="0"/>
              <a:buChar cha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lvl1pPr marL="233363" indent="-233363">
              <a:buFont typeface="Arial" panose="020B0604020202020204" pitchFamily="34" charset="0"/>
              <a:buChar cha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JM Mahoney</a:t>
            </a:r>
            <a:endParaRPr lang="en-US" dirty="0"/>
          </a:p>
        </p:txBody>
      </p:sp>
      <p:sp>
        <p:nvSpPr>
          <p:cNvPr id="6" name="Footer Placeholder 5"/>
          <p:cNvSpPr>
            <a:spLocks noGrp="1"/>
          </p:cNvSpPr>
          <p:nvPr>
            <p:ph type="ftr" sz="quarter" idx="11"/>
          </p:nvPr>
        </p:nvSpPr>
        <p:spPr/>
        <p:txBody>
          <a:bodyPr/>
          <a:lstStyle/>
          <a:p>
            <a:r>
              <a:rPr lang="en-US"/>
              <a:t>ME 357: Lecture 7</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998871751"/>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5"/>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JM Mahoney</a:t>
            </a:r>
            <a:endParaRPr lang="en-US" dirty="0"/>
          </a:p>
        </p:txBody>
      </p:sp>
      <p:sp>
        <p:nvSpPr>
          <p:cNvPr id="8" name="Footer Placeholder 7"/>
          <p:cNvSpPr>
            <a:spLocks noGrp="1"/>
          </p:cNvSpPr>
          <p:nvPr>
            <p:ph type="ftr" sz="quarter" idx="11"/>
          </p:nvPr>
        </p:nvSpPr>
        <p:spPr/>
        <p:txBody>
          <a:bodyPr/>
          <a:lstStyle/>
          <a:p>
            <a:r>
              <a:rPr lang="en-US"/>
              <a:t>ME 357: Lecture 7</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149032036"/>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JM Mahoney</a:t>
            </a:r>
            <a:endParaRPr lang="en-US" dirty="0"/>
          </a:p>
        </p:txBody>
      </p:sp>
      <p:sp>
        <p:nvSpPr>
          <p:cNvPr id="4" name="Footer Placeholder 3"/>
          <p:cNvSpPr>
            <a:spLocks noGrp="1"/>
          </p:cNvSpPr>
          <p:nvPr>
            <p:ph type="ftr" sz="quarter" idx="11"/>
          </p:nvPr>
        </p:nvSpPr>
        <p:spPr/>
        <p:txBody>
          <a:bodyPr/>
          <a:lstStyle/>
          <a:p>
            <a:r>
              <a:rPr lang="en-US"/>
              <a:t>ME 357: Lecture 7</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46683095"/>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a:t>JM Mahoney</a:t>
            </a:r>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ME 357: Lecture 7</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063075413"/>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8"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3" y="6459787"/>
            <a:ext cx="2618511" cy="365125"/>
          </a:xfrm>
        </p:spPr>
        <p:txBody>
          <a:bodyPr/>
          <a:lstStyle>
            <a:lvl1pPr algn="l">
              <a:defRPr/>
            </a:lvl1pPr>
          </a:lstStyle>
          <a:p>
            <a:r>
              <a:rPr lang="en-US"/>
              <a:t>JM Mahoney</a:t>
            </a:r>
            <a:endParaRPr lang="en-US" dirty="0"/>
          </a:p>
        </p:txBody>
      </p:sp>
      <p:sp>
        <p:nvSpPr>
          <p:cNvPr id="6" name="Footer Placeholder 5"/>
          <p:cNvSpPr>
            <a:spLocks noGrp="1"/>
          </p:cNvSpPr>
          <p:nvPr>
            <p:ph type="ftr" sz="quarter" idx="11"/>
          </p:nvPr>
        </p:nvSpPr>
        <p:spPr>
          <a:xfrm>
            <a:off x="4800600" y="6459787"/>
            <a:ext cx="4648200" cy="365125"/>
          </a:xfrm>
        </p:spPr>
        <p:txBody>
          <a:bodyPr/>
          <a:lstStyle>
            <a:lvl1pPr algn="l">
              <a:defRPr>
                <a:solidFill>
                  <a:schemeClr val="tx2"/>
                </a:solidFill>
              </a:defRPr>
            </a:lvl1pPr>
          </a:lstStyle>
          <a:p>
            <a:r>
              <a:rPr lang="en-US"/>
              <a:t>ME 357: Lecture 7</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870054529"/>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7"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936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JM Mahoney</a:t>
            </a:r>
            <a:endParaRPr lang="en-US" dirty="0"/>
          </a:p>
        </p:txBody>
      </p:sp>
      <p:sp>
        <p:nvSpPr>
          <p:cNvPr id="6" name="Footer Placeholder 5"/>
          <p:cNvSpPr>
            <a:spLocks noGrp="1"/>
          </p:cNvSpPr>
          <p:nvPr>
            <p:ph type="ftr" sz="quarter" idx="11"/>
          </p:nvPr>
        </p:nvSpPr>
        <p:spPr/>
        <p:txBody>
          <a:bodyPr/>
          <a:lstStyle/>
          <a:p>
            <a:r>
              <a:rPr lang="en-US"/>
              <a:t>ME 357: Lecture 7</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087270496"/>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5"/>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79" y="1845734"/>
            <a:ext cx="100584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a:t>JM Mahoney</a:t>
            </a:r>
            <a:endParaRPr lang="en-US" dirty="0"/>
          </a:p>
        </p:txBody>
      </p:sp>
      <p:sp>
        <p:nvSpPr>
          <p:cNvPr id="5" name="Footer Placeholder 4"/>
          <p:cNvSpPr>
            <a:spLocks noGrp="1"/>
          </p:cNvSpPr>
          <p:nvPr>
            <p:ph type="ftr" sz="quarter" idx="3"/>
          </p:nvPr>
        </p:nvSpPr>
        <p:spPr>
          <a:xfrm>
            <a:off x="3686186" y="6459787"/>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ME 357: Lecture 7</a:t>
            </a:r>
            <a:endParaRPr lang="en-US" dirty="0"/>
          </a:p>
        </p:txBody>
      </p:sp>
      <p:sp>
        <p:nvSpPr>
          <p:cNvPr id="6" name="Slide Number Placeholder 5"/>
          <p:cNvSpPr>
            <a:spLocks noGrp="1"/>
          </p:cNvSpPr>
          <p:nvPr>
            <p:ph type="sldNum" sz="quarter" idx="4"/>
          </p:nvPr>
        </p:nvSpPr>
        <p:spPr>
          <a:xfrm>
            <a:off x="9900460" y="6459787"/>
            <a:ext cx="1312025" cy="365125"/>
          </a:xfrm>
          <a:prstGeom prst="rect">
            <a:avLst/>
          </a:prstGeom>
        </p:spPr>
        <p:txBody>
          <a:bodyPr vert="horz" lIns="91440" tIns="45720" rIns="91440" bIns="45720" rtlCol="0" anchor="ctr"/>
          <a:lstStyle>
            <a:lvl1pPr algn="r">
              <a:defRPr sz="1050">
                <a:solidFill>
                  <a:srgbClr val="FFFFFF"/>
                </a:solidFill>
              </a:defRPr>
            </a:lvl1pPr>
          </a:lstStyle>
          <a:p>
            <a:fld id="{B6F15528-21DE-4FAA-801E-634DDDAF4B2B}"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553917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spd="slow">
    <p:push dir="u"/>
  </p:transition>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6.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video" Target="https://www.youtube.com/embed/AFqgom0Z3dk?rel=0&amp;controls=0&amp;showinfo=0" TargetMode="External"/><Relationship Id="rId4" Type="http://schemas.openxmlformats.org/officeDocument/2006/relationships/hyperlink" Target="https://youtu.be/AFqgom0Z3dk"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comments" Target="../comments/comment1.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Layout" Target="../slideLayouts/slideLayout2.xml"/><Relationship Id="rId7" Type="http://schemas.openxmlformats.org/officeDocument/2006/relationships/hyperlink" Target="https://en.wikipedia.org/wiki/Reynolds_number#Flow_in_pipe" TargetMode="Externa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hyperlink" Target="https://en.wikipedia.org/wiki/Darcy%E2%80%93Weisbach_equation" TargetMode="External"/><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comments" Target="../comments/commen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Fluid System Modeling</a:t>
            </a:r>
          </a:p>
        </p:txBody>
      </p:sp>
      <p:sp>
        <p:nvSpPr>
          <p:cNvPr id="3" name="Subtitle 2"/>
          <p:cNvSpPr>
            <a:spLocks noGrp="1"/>
          </p:cNvSpPr>
          <p:nvPr>
            <p:ph type="subTitle" idx="1"/>
          </p:nvPr>
        </p:nvSpPr>
        <p:spPr/>
        <p:txBody>
          <a:bodyPr>
            <a:normAutofit/>
          </a:bodyPr>
          <a:lstStyle/>
          <a:p>
            <a:r>
              <a:rPr lang="en-US" spc="0" dirty="0"/>
              <a:t>ME 357</a:t>
            </a:r>
          </a:p>
        </p:txBody>
      </p:sp>
    </p:spTree>
    <p:extLst>
      <p:ext uri="{BB962C8B-B14F-4D97-AF65-F5344CB8AC3E}">
        <p14:creationId xmlns:p14="http://schemas.microsoft.com/office/powerpoint/2010/main" val="13530524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LV Catheter Example</a:t>
            </a:r>
          </a:p>
        </p:txBody>
      </p:sp>
      <p:sp>
        <p:nvSpPr>
          <p:cNvPr id="11" name="Content Placeholder 10"/>
          <p:cNvSpPr>
            <a:spLocks noGrp="1"/>
          </p:cNvSpPr>
          <p:nvPr>
            <p:ph idx="1"/>
          </p:nvPr>
        </p:nvSpPr>
        <p:spPr>
          <a:xfrm>
            <a:off x="1097279" y="1845734"/>
            <a:ext cx="10058401" cy="1202267"/>
          </a:xfrm>
        </p:spPr>
        <p:txBody>
          <a:bodyPr>
            <a:normAutofit/>
          </a:bodyPr>
          <a:lstStyle/>
          <a:p>
            <a:pPr marL="114300" indent="0" algn="just">
              <a:buNone/>
            </a:pPr>
            <a:r>
              <a:rPr lang="en-US" dirty="0"/>
              <a:t>We want to measure the pressure of the left ventricle with sensor outside the body. We attach a small catheter within the ventricle to our external pressure sensor. How does measured pressure compare to actual pressure within the organ? What happens to measured pressure when device parameters are changed. </a:t>
            </a:r>
          </a:p>
        </p:txBody>
      </p:sp>
      <p:sp>
        <p:nvSpPr>
          <p:cNvPr id="3" name="Date Placeholder 2"/>
          <p:cNvSpPr>
            <a:spLocks noGrp="1"/>
          </p:cNvSpPr>
          <p:nvPr>
            <p:ph type="dt" sz="half" idx="10"/>
          </p:nvPr>
        </p:nvSpPr>
        <p:spPr/>
        <p:txBody>
          <a:bodyPr/>
          <a:lstStyle/>
          <a:p>
            <a:r>
              <a:rPr lang="en-US"/>
              <a:t>JM Mahoney</a:t>
            </a:r>
            <a:endParaRPr lang="en-US" dirty="0"/>
          </a:p>
        </p:txBody>
      </p:sp>
      <p:sp>
        <p:nvSpPr>
          <p:cNvPr id="4" name="Footer Placeholder 3"/>
          <p:cNvSpPr>
            <a:spLocks noGrp="1"/>
          </p:cNvSpPr>
          <p:nvPr>
            <p:ph type="ftr" sz="quarter" idx="11"/>
          </p:nvPr>
        </p:nvSpPr>
        <p:spPr/>
        <p:txBody>
          <a:bodyPr/>
          <a:lstStyle/>
          <a:p>
            <a:r>
              <a:rPr lang="en-US"/>
              <a:t>ME 357: Lecture 7</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dirty="0"/>
          </a:p>
        </p:txBody>
      </p:sp>
      <p:pic>
        <p:nvPicPr>
          <p:cNvPr id="13" name="Picture 12"/>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2362200" y="4949726"/>
            <a:ext cx="4377690" cy="592455"/>
          </a:xfrm>
          <a:prstGeom prst="rect">
            <a:avLst/>
          </a:prstGeom>
        </p:spPr>
      </p:pic>
      <p:pic>
        <p:nvPicPr>
          <p:cNvPr id="8" name="Picture 7"/>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2370440" y="5725734"/>
            <a:ext cx="4769523" cy="522666"/>
          </a:xfrm>
          <a:prstGeom prst="rect">
            <a:avLst/>
          </a:prstGeom>
        </p:spPr>
      </p:pic>
      <p:pic>
        <p:nvPicPr>
          <p:cNvPr id="6" name="Picture 5"/>
          <p:cNvPicPr>
            <a:picLocks noChangeAspect="1"/>
          </p:cNvPicPr>
          <p:nvPr/>
        </p:nvPicPr>
        <p:blipFill>
          <a:blip r:embed="rId7"/>
          <a:stretch>
            <a:fillRect/>
          </a:stretch>
        </p:blipFill>
        <p:spPr>
          <a:xfrm>
            <a:off x="3274062" y="3048001"/>
            <a:ext cx="5943600" cy="1718171"/>
          </a:xfrm>
          <a:prstGeom prst="rect">
            <a:avLst/>
          </a:prstGeom>
        </p:spPr>
      </p:pic>
    </p:spTree>
    <p:extLst>
      <p:ext uri="{BB962C8B-B14F-4D97-AF65-F5344CB8AC3E}">
        <p14:creationId xmlns:p14="http://schemas.microsoft.com/office/powerpoint/2010/main" val="2204641038"/>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LVC Fluid Model </a:t>
            </a:r>
          </a:p>
        </p:txBody>
      </p:sp>
      <p:sp>
        <p:nvSpPr>
          <p:cNvPr id="4" name="Footer Placeholder 3"/>
          <p:cNvSpPr>
            <a:spLocks noGrp="1"/>
          </p:cNvSpPr>
          <p:nvPr>
            <p:ph type="ftr" sz="quarter" idx="11"/>
          </p:nvPr>
        </p:nvSpPr>
        <p:spPr/>
        <p:txBody>
          <a:bodyPr/>
          <a:lstStyle/>
          <a:p>
            <a:r>
              <a:rPr lang="en-US"/>
              <a:t>ME 357: Lecture 7</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dirty="0"/>
          </a:p>
        </p:txBody>
      </p:sp>
      <p:pic>
        <p:nvPicPr>
          <p:cNvPr id="10" name="Picture 9"/>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4851811" y="4868642"/>
            <a:ext cx="2488381" cy="521143"/>
          </a:xfrm>
          <a:prstGeom prst="rect">
            <a:avLst/>
          </a:prstGeom>
        </p:spPr>
      </p:pic>
      <p:pic>
        <p:nvPicPr>
          <p:cNvPr id="11" name="Picture 10"/>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3810000" y="5610226"/>
            <a:ext cx="4572000" cy="561975"/>
          </a:xfrm>
          <a:prstGeom prst="rect">
            <a:avLst/>
          </a:prstGeom>
        </p:spPr>
      </p:pic>
      <p:sp>
        <p:nvSpPr>
          <p:cNvPr id="3" name="Date Placeholder 2"/>
          <p:cNvSpPr>
            <a:spLocks noGrp="1"/>
          </p:cNvSpPr>
          <p:nvPr>
            <p:ph type="dt" sz="half" idx="10"/>
          </p:nvPr>
        </p:nvSpPr>
        <p:spPr/>
        <p:txBody>
          <a:bodyPr/>
          <a:lstStyle/>
          <a:p>
            <a:r>
              <a:rPr lang="en-US"/>
              <a:t>JM Mahoney</a:t>
            </a:r>
            <a:endParaRPr lang="en-US" dirty="0"/>
          </a:p>
        </p:txBody>
      </p:sp>
      <p:pic>
        <p:nvPicPr>
          <p:cNvPr id="6" name="Picture 5"/>
          <p:cNvPicPr>
            <a:picLocks noChangeAspect="1"/>
          </p:cNvPicPr>
          <p:nvPr/>
        </p:nvPicPr>
        <p:blipFill>
          <a:blip r:embed="rId6"/>
          <a:stretch>
            <a:fillRect/>
          </a:stretch>
        </p:blipFill>
        <p:spPr>
          <a:xfrm>
            <a:off x="3775817" y="1905000"/>
            <a:ext cx="4640366" cy="2743200"/>
          </a:xfrm>
          <a:prstGeom prst="rect">
            <a:avLst/>
          </a:prstGeom>
        </p:spPr>
      </p:pic>
    </p:spTree>
    <p:extLst>
      <p:ext uri="{BB962C8B-B14F-4D97-AF65-F5344CB8AC3E}">
        <p14:creationId xmlns:p14="http://schemas.microsoft.com/office/powerpoint/2010/main" val="2907642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LVC Simulink Model</a:t>
            </a:r>
          </a:p>
        </p:txBody>
      </p:sp>
      <p:sp>
        <p:nvSpPr>
          <p:cNvPr id="4" name="Footer Placeholder 3"/>
          <p:cNvSpPr>
            <a:spLocks noGrp="1"/>
          </p:cNvSpPr>
          <p:nvPr>
            <p:ph type="ftr" sz="quarter" idx="11"/>
          </p:nvPr>
        </p:nvSpPr>
        <p:spPr/>
        <p:txBody>
          <a:bodyPr/>
          <a:lstStyle/>
          <a:p>
            <a:r>
              <a:rPr lang="en-US"/>
              <a:t>ME 357: Lecture 7</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dirty="0"/>
          </a:p>
        </p:txBody>
      </p:sp>
      <p:sp>
        <p:nvSpPr>
          <p:cNvPr id="3" name="Date Placeholder 2"/>
          <p:cNvSpPr>
            <a:spLocks noGrp="1"/>
          </p:cNvSpPr>
          <p:nvPr>
            <p:ph type="dt" sz="half" idx="10"/>
          </p:nvPr>
        </p:nvSpPr>
        <p:spPr/>
        <p:txBody>
          <a:bodyPr/>
          <a:lstStyle/>
          <a:p>
            <a:r>
              <a:rPr lang="en-US"/>
              <a:t>JM Mahoney</a:t>
            </a:r>
            <a:endParaRPr lang="en-US" dirty="0"/>
          </a:p>
        </p:txBody>
      </p:sp>
      <p:pic>
        <p:nvPicPr>
          <p:cNvPr id="13" name="Content Placeholder 10">
            <a:extLst>
              <a:ext uri="{FF2B5EF4-FFF2-40B4-BE49-F238E27FC236}">
                <a16:creationId xmlns:a16="http://schemas.microsoft.com/office/drawing/2014/main" id="{81223E1E-ED63-41BD-AB06-43B4A11EFDFC}"/>
              </a:ext>
            </a:extLst>
          </p:cNvPr>
          <p:cNvPicPr>
            <a:picLocks noGrp="1" noChangeAspect="1"/>
          </p:cNvPicPr>
          <p:nvPr>
            <p:ph idx="1"/>
          </p:nvPr>
        </p:nvPicPr>
        <p:blipFill rotWithShape="1">
          <a:blip r:embed="rId2"/>
          <a:srcRect t="12826" b="20876"/>
          <a:stretch/>
        </p:blipFill>
        <p:spPr>
          <a:xfrm>
            <a:off x="1311340" y="2258562"/>
            <a:ext cx="9629645" cy="3198127"/>
          </a:xfrm>
          <a:prstGeom prst="rect">
            <a:avLst/>
          </a:prstGeom>
        </p:spPr>
      </p:pic>
    </p:spTree>
    <p:extLst>
      <p:ext uri="{BB962C8B-B14F-4D97-AF65-F5344CB8AC3E}">
        <p14:creationId xmlns:p14="http://schemas.microsoft.com/office/powerpoint/2010/main" val="328311731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LVC Simulink Creation </a:t>
            </a:r>
          </a:p>
        </p:txBody>
      </p:sp>
      <p:pic>
        <p:nvPicPr>
          <p:cNvPr id="8" name="AFqgom0Z3dk"/>
          <p:cNvPicPr>
            <a:picLocks noGrp="1" noRot="1" noChangeAspect="1"/>
          </p:cNvPicPr>
          <p:nvPr>
            <p:ph idx="1"/>
            <a:videoFile r:link="rId1"/>
          </p:nvPr>
        </p:nvPicPr>
        <p:blipFill>
          <a:blip r:embed="rId3"/>
          <a:stretch>
            <a:fillRect/>
          </a:stretch>
        </p:blipFill>
        <p:spPr>
          <a:xfrm>
            <a:off x="3810000" y="2571750"/>
            <a:ext cx="4572000" cy="2571750"/>
          </a:xfrm>
          <a:prstGeom prst="rect">
            <a:avLst/>
          </a:prstGeom>
        </p:spPr>
      </p:pic>
      <p:sp>
        <p:nvSpPr>
          <p:cNvPr id="5" name="Footer Placeholder 4"/>
          <p:cNvSpPr>
            <a:spLocks noGrp="1"/>
          </p:cNvSpPr>
          <p:nvPr>
            <p:ph type="ftr" sz="quarter" idx="11"/>
          </p:nvPr>
        </p:nvSpPr>
        <p:spPr/>
        <p:txBody>
          <a:bodyPr/>
          <a:lstStyle/>
          <a:p>
            <a:r>
              <a:rPr lang="en-US"/>
              <a:t>ME 357: Lecture 7</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dirty="0"/>
          </a:p>
        </p:txBody>
      </p:sp>
      <p:sp>
        <p:nvSpPr>
          <p:cNvPr id="7" name="Rectangle 6"/>
          <p:cNvSpPr/>
          <p:nvPr/>
        </p:nvSpPr>
        <p:spPr>
          <a:xfrm>
            <a:off x="4485176" y="5726668"/>
            <a:ext cx="3221651" cy="369332"/>
          </a:xfrm>
          <a:prstGeom prst="rect">
            <a:avLst/>
          </a:prstGeom>
        </p:spPr>
        <p:txBody>
          <a:bodyPr wrap="none">
            <a:spAutoFit/>
          </a:bodyPr>
          <a:lstStyle/>
          <a:p>
            <a:pPr algn="ctr"/>
            <a:r>
              <a:rPr lang="en-US" dirty="0">
                <a:hlinkClick r:id="rId4"/>
              </a:rPr>
              <a:t>https://youtu.be/AFqgom0Z3dk</a:t>
            </a:r>
            <a:r>
              <a:rPr lang="en-US" dirty="0"/>
              <a:t> </a:t>
            </a:r>
          </a:p>
        </p:txBody>
      </p:sp>
      <p:sp>
        <p:nvSpPr>
          <p:cNvPr id="3" name="Date Placeholder 2"/>
          <p:cNvSpPr>
            <a:spLocks noGrp="1"/>
          </p:cNvSpPr>
          <p:nvPr>
            <p:ph type="dt" sz="half" idx="10"/>
          </p:nvPr>
        </p:nvSpPr>
        <p:spPr/>
        <p:txBody>
          <a:bodyPr/>
          <a:lstStyle/>
          <a:p>
            <a:r>
              <a:rPr lang="en-US"/>
              <a:t>JM Mahoney</a:t>
            </a:r>
            <a:endParaRPr lang="en-US" dirty="0"/>
          </a:p>
        </p:txBody>
      </p:sp>
    </p:spTree>
    <p:extLst>
      <p:ext uri="{BB962C8B-B14F-4D97-AF65-F5344CB8AC3E}">
        <p14:creationId xmlns:p14="http://schemas.microsoft.com/office/powerpoint/2010/main" val="266015131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LVC Simulation </a:t>
            </a:r>
          </a:p>
        </p:txBody>
      </p:sp>
      <p:sp>
        <p:nvSpPr>
          <p:cNvPr id="3" name="Content Placeholder 2"/>
          <p:cNvSpPr>
            <a:spLocks noGrp="1"/>
          </p:cNvSpPr>
          <p:nvPr>
            <p:ph idx="1"/>
          </p:nvPr>
        </p:nvSpPr>
        <p:spPr>
          <a:xfrm>
            <a:off x="1097279" y="1845734"/>
            <a:ext cx="4998721" cy="4023360"/>
          </a:xfrm>
        </p:spPr>
        <p:txBody>
          <a:bodyPr/>
          <a:lstStyle/>
          <a:p>
            <a:pPr algn="just"/>
            <a:r>
              <a:rPr lang="en-US" dirty="0"/>
              <a:t>Using given design parameters, output from sensor does not match amplitude or shape of left ventricle</a:t>
            </a:r>
          </a:p>
          <a:p>
            <a:pPr algn="just"/>
            <a:r>
              <a:rPr lang="en-US" dirty="0"/>
              <a:t>Output </a:t>
            </a:r>
            <a:r>
              <a:rPr lang="en-US" dirty="0">
                <a:solidFill>
                  <a:srgbClr val="00B050"/>
                </a:solidFill>
              </a:rPr>
              <a:t>rings</a:t>
            </a:r>
            <a:r>
              <a:rPr lang="en-US" dirty="0"/>
              <a:t> after pressure drops </a:t>
            </a:r>
          </a:p>
        </p:txBody>
      </p:sp>
      <p:sp>
        <p:nvSpPr>
          <p:cNvPr id="6" name="Date Placeholder 5"/>
          <p:cNvSpPr>
            <a:spLocks noGrp="1"/>
          </p:cNvSpPr>
          <p:nvPr>
            <p:ph type="dt" sz="half" idx="10"/>
          </p:nvPr>
        </p:nvSpPr>
        <p:spPr/>
        <p:txBody>
          <a:bodyPr/>
          <a:lstStyle/>
          <a:p>
            <a:r>
              <a:rPr lang="en-US"/>
              <a:t>JM Mahoney</a:t>
            </a:r>
            <a:endParaRPr lang="en-US" dirty="0"/>
          </a:p>
        </p:txBody>
      </p:sp>
      <p:sp>
        <p:nvSpPr>
          <p:cNvPr id="4" name="Footer Placeholder 3"/>
          <p:cNvSpPr>
            <a:spLocks noGrp="1"/>
          </p:cNvSpPr>
          <p:nvPr>
            <p:ph type="ftr" sz="quarter" idx="11"/>
          </p:nvPr>
        </p:nvSpPr>
        <p:spPr/>
        <p:txBody>
          <a:bodyPr/>
          <a:lstStyle/>
          <a:p>
            <a:r>
              <a:rPr lang="en-US"/>
              <a:t>ME 357: Lecture 7</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dirty="0"/>
          </a:p>
        </p:txBody>
      </p:sp>
      <p:pic>
        <p:nvPicPr>
          <p:cNvPr id="7" name="Picture 6"/>
          <p:cNvPicPr>
            <a:picLocks noChangeAspect="1"/>
          </p:cNvPicPr>
          <p:nvPr/>
        </p:nvPicPr>
        <p:blipFill>
          <a:blip r:embed="rId2"/>
          <a:stretch>
            <a:fillRect/>
          </a:stretch>
        </p:blipFill>
        <p:spPr>
          <a:xfrm>
            <a:off x="6490180" y="1981200"/>
            <a:ext cx="4665500" cy="3657600"/>
          </a:xfrm>
          <a:prstGeom prst="rect">
            <a:avLst/>
          </a:prstGeom>
        </p:spPr>
      </p:pic>
    </p:spTree>
    <p:extLst>
      <p:ext uri="{BB962C8B-B14F-4D97-AF65-F5344CB8AC3E}">
        <p14:creationId xmlns:p14="http://schemas.microsoft.com/office/powerpoint/2010/main" val="1818695965"/>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LVC Simulation </a:t>
            </a:r>
          </a:p>
        </p:txBody>
      </p:sp>
      <p:sp>
        <p:nvSpPr>
          <p:cNvPr id="3" name="Content Placeholder 2"/>
          <p:cNvSpPr>
            <a:spLocks noGrp="1"/>
          </p:cNvSpPr>
          <p:nvPr>
            <p:ph idx="1"/>
          </p:nvPr>
        </p:nvSpPr>
        <p:spPr>
          <a:xfrm>
            <a:off x="1097279" y="1845734"/>
            <a:ext cx="5303521" cy="4023360"/>
          </a:xfrm>
        </p:spPr>
        <p:txBody>
          <a:bodyPr/>
          <a:lstStyle/>
          <a:p>
            <a:pPr algn="just"/>
            <a:r>
              <a:rPr lang="en-US" dirty="0"/>
              <a:t>By adjusting design, measured output more closely mirrors input</a:t>
            </a:r>
          </a:p>
          <a:p>
            <a:r>
              <a:rPr lang="en-US" dirty="0"/>
              <a:t>Slight lag between input and output</a:t>
            </a:r>
          </a:p>
        </p:txBody>
      </p:sp>
      <p:sp>
        <p:nvSpPr>
          <p:cNvPr id="6" name="Date Placeholder 5"/>
          <p:cNvSpPr>
            <a:spLocks noGrp="1"/>
          </p:cNvSpPr>
          <p:nvPr>
            <p:ph type="dt" sz="half" idx="10"/>
          </p:nvPr>
        </p:nvSpPr>
        <p:spPr/>
        <p:txBody>
          <a:bodyPr/>
          <a:lstStyle/>
          <a:p>
            <a:r>
              <a:rPr lang="en-US"/>
              <a:t>JM Mahoney</a:t>
            </a:r>
            <a:endParaRPr lang="en-US" dirty="0"/>
          </a:p>
        </p:txBody>
      </p:sp>
      <p:sp>
        <p:nvSpPr>
          <p:cNvPr id="4" name="Footer Placeholder 3"/>
          <p:cNvSpPr>
            <a:spLocks noGrp="1"/>
          </p:cNvSpPr>
          <p:nvPr>
            <p:ph type="ftr" sz="quarter" idx="11"/>
          </p:nvPr>
        </p:nvSpPr>
        <p:spPr/>
        <p:txBody>
          <a:bodyPr/>
          <a:lstStyle/>
          <a:p>
            <a:r>
              <a:rPr lang="en-US"/>
              <a:t>ME 357: Lecture 7</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dirty="0"/>
          </a:p>
        </p:txBody>
      </p:sp>
      <p:pic>
        <p:nvPicPr>
          <p:cNvPr id="8" name="Picture 7"/>
          <p:cNvPicPr>
            <a:picLocks noChangeAspect="1"/>
          </p:cNvPicPr>
          <p:nvPr/>
        </p:nvPicPr>
        <p:blipFill>
          <a:blip r:embed="rId2"/>
          <a:stretch>
            <a:fillRect/>
          </a:stretch>
        </p:blipFill>
        <p:spPr>
          <a:xfrm>
            <a:off x="6490180" y="2070985"/>
            <a:ext cx="4665500" cy="3657600"/>
          </a:xfrm>
          <a:prstGeom prst="rect">
            <a:avLst/>
          </a:prstGeom>
        </p:spPr>
      </p:pic>
    </p:spTree>
    <p:extLst>
      <p:ext uri="{BB962C8B-B14F-4D97-AF65-F5344CB8AC3E}">
        <p14:creationId xmlns:p14="http://schemas.microsoft.com/office/powerpoint/2010/main" val="304320418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Objectives</a:t>
            </a:r>
            <a:endParaRPr lang="en-US" dirty="0"/>
          </a:p>
        </p:txBody>
      </p:sp>
      <p:sp>
        <p:nvSpPr>
          <p:cNvPr id="3" name="Content Placeholder 2"/>
          <p:cNvSpPr>
            <a:spLocks noGrp="1"/>
          </p:cNvSpPr>
          <p:nvPr>
            <p:ph idx="1"/>
          </p:nvPr>
        </p:nvSpPr>
        <p:spPr/>
        <p:txBody>
          <a:bodyPr/>
          <a:lstStyle/>
          <a:p>
            <a:pPr marL="22225" indent="0">
              <a:buNone/>
            </a:pPr>
            <a:r>
              <a:rPr lang="en-US" dirty="0"/>
              <a:t>By the end of this section, you should be able to</a:t>
            </a:r>
          </a:p>
          <a:p>
            <a:r>
              <a:rPr lang="en-US" dirty="0"/>
              <a:t>Find analogous resistances, capacitances and inductances in fluid systems </a:t>
            </a:r>
          </a:p>
          <a:p>
            <a:r>
              <a:rPr lang="en-US" dirty="0"/>
              <a:t>Model fluid systems using electrical analogs</a:t>
            </a:r>
          </a:p>
          <a:p>
            <a:pPr lvl="1"/>
            <a:r>
              <a:rPr lang="en-US" dirty="0"/>
              <a:t>Create transfer functions for input/output flows/pressures</a:t>
            </a:r>
          </a:p>
          <a:p>
            <a:r>
              <a:rPr lang="en-US" dirty="0"/>
              <a:t>Use Simulink to simulate solutions to transfer functions</a:t>
            </a:r>
          </a:p>
        </p:txBody>
      </p:sp>
      <p:sp>
        <p:nvSpPr>
          <p:cNvPr id="4" name="Date Placeholder 3"/>
          <p:cNvSpPr>
            <a:spLocks noGrp="1"/>
          </p:cNvSpPr>
          <p:nvPr>
            <p:ph type="dt" sz="half" idx="10"/>
          </p:nvPr>
        </p:nvSpPr>
        <p:spPr/>
        <p:txBody>
          <a:bodyPr/>
          <a:lstStyle/>
          <a:p>
            <a:r>
              <a:rPr lang="en-US"/>
              <a:t>JM Mahoney</a:t>
            </a:r>
            <a:endParaRPr lang="en-US" dirty="0"/>
          </a:p>
        </p:txBody>
      </p:sp>
      <p:sp>
        <p:nvSpPr>
          <p:cNvPr id="5" name="Footer Placeholder 4"/>
          <p:cNvSpPr>
            <a:spLocks noGrp="1"/>
          </p:cNvSpPr>
          <p:nvPr>
            <p:ph type="ftr" sz="quarter" idx="11"/>
          </p:nvPr>
        </p:nvSpPr>
        <p:spPr/>
        <p:txBody>
          <a:bodyPr/>
          <a:lstStyle/>
          <a:p>
            <a:r>
              <a:rPr lang="en-US"/>
              <a:t>ME 357: Lecture 7</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197062488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Electrical Analogs </a:t>
            </a:r>
          </a:p>
        </p:txBody>
      </p:sp>
      <p:sp>
        <p:nvSpPr>
          <p:cNvPr id="12" name="Content Placeholder 11"/>
          <p:cNvSpPr>
            <a:spLocks noGrp="1"/>
          </p:cNvSpPr>
          <p:nvPr>
            <p:ph idx="1"/>
          </p:nvPr>
        </p:nvSpPr>
        <p:spPr/>
        <p:txBody>
          <a:bodyPr/>
          <a:lstStyle/>
          <a:p>
            <a:pPr algn="just"/>
            <a:r>
              <a:rPr lang="en-US" dirty="0"/>
              <a:t>Analyze systems when perturbed from steady state</a:t>
            </a:r>
          </a:p>
          <a:p>
            <a:pPr lvl="1" algn="just"/>
            <a:r>
              <a:rPr lang="en-US" i="1" dirty="0"/>
              <a:t>Change</a:t>
            </a:r>
            <a:r>
              <a:rPr lang="en-US" dirty="0"/>
              <a:t> in volumetric flow rate and </a:t>
            </a:r>
            <a:r>
              <a:rPr lang="en-US" i="1" dirty="0"/>
              <a:t>change</a:t>
            </a:r>
            <a:r>
              <a:rPr lang="en-US" dirty="0"/>
              <a:t> in pressure </a:t>
            </a:r>
          </a:p>
          <a:p>
            <a:pPr lvl="1" algn="just"/>
            <a:r>
              <a:rPr lang="en-US" dirty="0"/>
              <a:t>Analysis based on “small” changes from steady state </a:t>
            </a:r>
          </a:p>
          <a:p>
            <a:pPr algn="just"/>
            <a:r>
              <a:rPr lang="en-US" dirty="0"/>
              <a:t>To simplify analysis of fluid systems, use electrical analogs</a:t>
            </a:r>
          </a:p>
          <a:p>
            <a:pPr lvl="1" algn="just"/>
            <a:r>
              <a:rPr lang="en-US" i="1" dirty="0"/>
              <a:t>Volumetric flow rate</a:t>
            </a:r>
            <a:r>
              <a:rPr lang="en-US" dirty="0"/>
              <a:t> (Q) analogous to </a:t>
            </a:r>
            <a:r>
              <a:rPr lang="en-US" i="1" dirty="0"/>
              <a:t>current</a:t>
            </a:r>
          </a:p>
          <a:p>
            <a:pPr lvl="1" algn="just"/>
            <a:r>
              <a:rPr lang="en-US" i="1" dirty="0"/>
              <a:t>Pressure</a:t>
            </a:r>
            <a:r>
              <a:rPr lang="en-US" dirty="0"/>
              <a:t> (P) analogous to </a:t>
            </a:r>
            <a:r>
              <a:rPr lang="en-US" i="1" dirty="0"/>
              <a:t>voltage / potential difference </a:t>
            </a:r>
          </a:p>
          <a:p>
            <a:pPr lvl="1" algn="just"/>
            <a:r>
              <a:rPr lang="en-US" i="1" dirty="0"/>
              <a:t>Inertia of the fluid </a:t>
            </a:r>
            <a:r>
              <a:rPr lang="en-US" dirty="0"/>
              <a:t>analogous to </a:t>
            </a:r>
            <a:r>
              <a:rPr lang="en-US" i="1" dirty="0"/>
              <a:t>inductance</a:t>
            </a:r>
          </a:p>
          <a:p>
            <a:pPr lvl="1" algn="just"/>
            <a:r>
              <a:rPr lang="en-US" i="1" dirty="0"/>
              <a:t>Tanks </a:t>
            </a:r>
            <a:r>
              <a:rPr lang="en-US" dirty="0"/>
              <a:t>analogous to </a:t>
            </a:r>
            <a:r>
              <a:rPr lang="en-US" i="1" dirty="0"/>
              <a:t>capacitance </a:t>
            </a:r>
          </a:p>
          <a:p>
            <a:pPr lvl="1" algn="just"/>
            <a:r>
              <a:rPr lang="en-US" i="1" dirty="0"/>
              <a:t>Wall resistance </a:t>
            </a:r>
            <a:r>
              <a:rPr lang="en-US" dirty="0"/>
              <a:t>or</a:t>
            </a:r>
            <a:r>
              <a:rPr lang="en-US" i="1" dirty="0"/>
              <a:t> valve restriction </a:t>
            </a:r>
            <a:r>
              <a:rPr lang="en-US" dirty="0"/>
              <a:t>analogous to </a:t>
            </a:r>
            <a:r>
              <a:rPr lang="en-US" i="1" dirty="0"/>
              <a:t>resistance </a:t>
            </a:r>
          </a:p>
          <a:p>
            <a:pPr algn="just"/>
            <a:endParaRPr lang="en-US" i="1" dirty="0"/>
          </a:p>
        </p:txBody>
      </p:sp>
      <p:sp>
        <p:nvSpPr>
          <p:cNvPr id="4" name="Footer Placeholder 3"/>
          <p:cNvSpPr>
            <a:spLocks noGrp="1"/>
          </p:cNvSpPr>
          <p:nvPr>
            <p:ph type="ftr" sz="quarter" idx="11"/>
          </p:nvPr>
        </p:nvSpPr>
        <p:spPr/>
        <p:txBody>
          <a:bodyPr/>
          <a:lstStyle/>
          <a:p>
            <a:r>
              <a:rPr lang="en-US"/>
              <a:t>ME 357: Lecture 7</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dirty="0"/>
          </a:p>
        </p:txBody>
      </p:sp>
      <p:sp>
        <p:nvSpPr>
          <p:cNvPr id="3" name="Date Placeholder 2"/>
          <p:cNvSpPr>
            <a:spLocks noGrp="1"/>
          </p:cNvSpPr>
          <p:nvPr>
            <p:ph type="dt" sz="half" idx="10"/>
          </p:nvPr>
        </p:nvSpPr>
        <p:spPr/>
        <p:txBody>
          <a:bodyPr/>
          <a:lstStyle/>
          <a:p>
            <a:r>
              <a:rPr lang="en-US"/>
              <a:t>JM Mahoney</a:t>
            </a:r>
            <a:endParaRPr lang="en-US" dirty="0"/>
          </a:p>
        </p:txBody>
      </p:sp>
    </p:spTree>
    <p:extLst>
      <p:ext uri="{BB962C8B-B14F-4D97-AF65-F5344CB8AC3E}">
        <p14:creationId xmlns:p14="http://schemas.microsoft.com/office/powerpoint/2010/main" val="35184077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txEl>
                                              <p:pRg st="3" end="3"/>
                                            </p:txEl>
                                          </p:spTgt>
                                        </p:tgtEl>
                                        <p:attrNameLst>
                                          <p:attrName>style.visibility</p:attrName>
                                        </p:attrNameLst>
                                      </p:cBhvr>
                                      <p:to>
                                        <p:strVal val="visible"/>
                                      </p:to>
                                    </p:set>
                                    <p:animEffect transition="in" filter="fade">
                                      <p:cBhvr>
                                        <p:cTn id="18" dur="500"/>
                                        <p:tgtEl>
                                          <p:spTgt spid="12">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xEl>
                                              <p:pRg st="4" end="4"/>
                                            </p:txEl>
                                          </p:spTgt>
                                        </p:tgtEl>
                                        <p:attrNameLst>
                                          <p:attrName>style.visibility</p:attrName>
                                        </p:attrNameLst>
                                      </p:cBhvr>
                                      <p:to>
                                        <p:strVal val="visible"/>
                                      </p:to>
                                    </p:set>
                                    <p:animEffect transition="in" filter="fade">
                                      <p:cBhvr>
                                        <p:cTn id="21" dur="500"/>
                                        <p:tgtEl>
                                          <p:spTgt spid="12">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xEl>
                                              <p:pRg st="5" end="5"/>
                                            </p:txEl>
                                          </p:spTgt>
                                        </p:tgtEl>
                                        <p:attrNameLst>
                                          <p:attrName>style.visibility</p:attrName>
                                        </p:attrNameLst>
                                      </p:cBhvr>
                                      <p:to>
                                        <p:strVal val="visible"/>
                                      </p:to>
                                    </p:set>
                                    <p:animEffect transition="in" filter="fade">
                                      <p:cBhvr>
                                        <p:cTn id="24" dur="500"/>
                                        <p:tgtEl>
                                          <p:spTgt spid="12">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animEffect transition="in" filter="fade">
                                      <p:cBhvr>
                                        <p:cTn id="27" dur="500"/>
                                        <p:tgtEl>
                                          <p:spTgt spid="12">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2">
                                            <p:txEl>
                                              <p:pRg st="7" end="7"/>
                                            </p:txEl>
                                          </p:spTgt>
                                        </p:tgtEl>
                                        <p:attrNameLst>
                                          <p:attrName>style.visibility</p:attrName>
                                        </p:attrNameLst>
                                      </p:cBhvr>
                                      <p:to>
                                        <p:strVal val="visible"/>
                                      </p:to>
                                    </p:set>
                                    <p:animEffect transition="in" filter="fade">
                                      <p:cBhvr>
                                        <p:cTn id="30" dur="500"/>
                                        <p:tgtEl>
                                          <p:spTgt spid="12">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8" end="8"/>
                                            </p:txEl>
                                          </p:spTgt>
                                        </p:tgtEl>
                                        <p:attrNameLst>
                                          <p:attrName>style.visibility</p:attrName>
                                        </p:attrNameLst>
                                      </p:cBhvr>
                                      <p:to>
                                        <p:strVal val="visible"/>
                                      </p:to>
                                    </p:set>
                                    <p:animEffect transition="in" filter="fade">
                                      <p:cBhvr>
                                        <p:cTn id="33" dur="500"/>
                                        <p:tgtEl>
                                          <p:spTgt spid="1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Electrical Analogs </a:t>
            </a:r>
          </a:p>
        </p:txBody>
      </p:sp>
      <p:sp>
        <p:nvSpPr>
          <p:cNvPr id="12" name="Content Placeholder 11"/>
          <p:cNvSpPr>
            <a:spLocks noGrp="1"/>
          </p:cNvSpPr>
          <p:nvPr>
            <p:ph idx="1"/>
          </p:nvPr>
        </p:nvSpPr>
        <p:spPr/>
        <p:txBody>
          <a:bodyPr/>
          <a:lstStyle/>
          <a:p>
            <a:pPr algn="just"/>
            <a:r>
              <a:rPr lang="en-US" dirty="0"/>
              <a:t>Input flows can be treated as </a:t>
            </a:r>
            <a:r>
              <a:rPr lang="en-US" i="1" dirty="0"/>
              <a:t>current</a:t>
            </a:r>
            <a:r>
              <a:rPr lang="en-US" dirty="0"/>
              <a:t> sources </a:t>
            </a:r>
          </a:p>
          <a:p>
            <a:pPr algn="just"/>
            <a:r>
              <a:rPr lang="en-US" dirty="0"/>
              <a:t>Output flows can be treated as </a:t>
            </a:r>
            <a:r>
              <a:rPr lang="en-US" i="1" dirty="0"/>
              <a:t>sinks</a:t>
            </a:r>
          </a:p>
          <a:p>
            <a:pPr lvl="1" algn="just"/>
            <a:r>
              <a:rPr lang="en-US" dirty="0"/>
              <a:t>Treat as going to ground</a:t>
            </a:r>
          </a:p>
          <a:p>
            <a:pPr lvl="1" algn="just"/>
            <a:endParaRPr lang="en-US" dirty="0"/>
          </a:p>
          <a:p>
            <a:pPr marL="114300" indent="0" algn="just">
              <a:buNone/>
            </a:pPr>
            <a:r>
              <a:rPr lang="en-US" dirty="0"/>
              <a:t>Will write as “pressure” and “flow rate” but really are </a:t>
            </a:r>
            <a:r>
              <a:rPr lang="en-US" i="1" dirty="0"/>
              <a:t>changes</a:t>
            </a:r>
            <a:r>
              <a:rPr lang="en-US" dirty="0"/>
              <a:t> to steady-state pressures and flow rates</a:t>
            </a:r>
          </a:p>
          <a:p>
            <a:pPr algn="just"/>
            <a:endParaRPr lang="en-US" i="1" dirty="0"/>
          </a:p>
        </p:txBody>
      </p:sp>
      <p:sp>
        <p:nvSpPr>
          <p:cNvPr id="4" name="Footer Placeholder 3"/>
          <p:cNvSpPr>
            <a:spLocks noGrp="1"/>
          </p:cNvSpPr>
          <p:nvPr>
            <p:ph type="ftr" sz="quarter" idx="11"/>
          </p:nvPr>
        </p:nvSpPr>
        <p:spPr/>
        <p:txBody>
          <a:bodyPr/>
          <a:lstStyle/>
          <a:p>
            <a:r>
              <a:rPr lang="en-US"/>
              <a:t>ME 357: Lecture 7</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dirty="0"/>
          </a:p>
        </p:txBody>
      </p:sp>
      <p:sp>
        <p:nvSpPr>
          <p:cNvPr id="3" name="Date Placeholder 2"/>
          <p:cNvSpPr>
            <a:spLocks noGrp="1"/>
          </p:cNvSpPr>
          <p:nvPr>
            <p:ph type="dt" sz="half" idx="10"/>
          </p:nvPr>
        </p:nvSpPr>
        <p:spPr/>
        <p:txBody>
          <a:bodyPr/>
          <a:lstStyle/>
          <a:p>
            <a:r>
              <a:rPr lang="en-US"/>
              <a:t>JM Mahoney</a:t>
            </a:r>
            <a:endParaRPr lang="en-US" dirty="0"/>
          </a:p>
        </p:txBody>
      </p:sp>
    </p:spTree>
    <p:extLst>
      <p:ext uri="{BB962C8B-B14F-4D97-AF65-F5344CB8AC3E}">
        <p14:creationId xmlns:p14="http://schemas.microsoft.com/office/powerpoint/2010/main" val="9688064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4" end="4"/>
                                            </p:txEl>
                                          </p:spTgt>
                                        </p:tgtEl>
                                        <p:attrNameLst>
                                          <p:attrName>style.visibility</p:attrName>
                                        </p:attrNameLst>
                                      </p:cBhvr>
                                      <p:to>
                                        <p:strVal val="visible"/>
                                      </p:to>
                                    </p:set>
                                    <p:animEffect transition="in" filter="fade">
                                      <p:cBhvr>
                                        <p:cTn id="7"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Tanks</a:t>
            </a:r>
          </a:p>
        </p:txBody>
      </p:sp>
      <p:sp>
        <p:nvSpPr>
          <p:cNvPr id="9" name="Content Placeholder 8"/>
          <p:cNvSpPr>
            <a:spLocks noGrp="1"/>
          </p:cNvSpPr>
          <p:nvPr>
            <p:ph idx="1"/>
          </p:nvPr>
        </p:nvSpPr>
        <p:spPr/>
        <p:txBody>
          <a:bodyPr/>
          <a:lstStyle/>
          <a:p>
            <a:pPr marL="114300" indent="0" algn="just">
              <a:buNone/>
            </a:pPr>
            <a:r>
              <a:rPr lang="en-US" dirty="0"/>
              <a:t>For derivation, assume tank is </a:t>
            </a:r>
            <a:r>
              <a:rPr lang="en-US" dirty="0">
                <a:solidFill>
                  <a:srgbClr val="00B0F0"/>
                </a:solidFill>
              </a:rPr>
              <a:t>prismatic</a:t>
            </a:r>
          </a:p>
          <a:p>
            <a:pPr algn="just"/>
            <a:r>
              <a:rPr lang="en-US" dirty="0"/>
              <a:t>Equivalent capacitances can be derived for non-prismatic shapes as well </a:t>
            </a:r>
          </a:p>
          <a:p>
            <a:endParaRPr lang="en-US" dirty="0"/>
          </a:p>
        </p:txBody>
      </p:sp>
      <p:sp>
        <p:nvSpPr>
          <p:cNvPr id="4" name="Footer Placeholder 3"/>
          <p:cNvSpPr>
            <a:spLocks noGrp="1"/>
          </p:cNvSpPr>
          <p:nvPr>
            <p:ph type="ftr" sz="quarter" idx="11"/>
          </p:nvPr>
        </p:nvSpPr>
        <p:spPr/>
        <p:txBody>
          <a:bodyPr/>
          <a:lstStyle/>
          <a:p>
            <a:r>
              <a:rPr lang="en-US"/>
              <a:t>ME 357: Lecture 7</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dirty="0"/>
          </a:p>
        </p:txBody>
      </p:sp>
      <p:pic>
        <p:nvPicPr>
          <p:cNvPr id="6" name="Picture 5"/>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5774055" y="4141470"/>
            <a:ext cx="815340" cy="582930"/>
          </a:xfrm>
          <a:prstGeom prst="rect">
            <a:avLst/>
          </a:prstGeom>
          <a:solidFill>
            <a:srgbClr val="FFFF00"/>
          </a:solidFill>
        </p:spPr>
      </p:pic>
      <p:pic>
        <p:nvPicPr>
          <p:cNvPr id="8" name="Picture 7"/>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5774056" y="3352801"/>
            <a:ext cx="1083945" cy="459105"/>
          </a:xfrm>
          <a:prstGeom prst="rect">
            <a:avLst/>
          </a:prstGeom>
        </p:spPr>
      </p:pic>
      <p:sp>
        <p:nvSpPr>
          <p:cNvPr id="3" name="Date Placeholder 2"/>
          <p:cNvSpPr>
            <a:spLocks noGrp="1"/>
          </p:cNvSpPr>
          <p:nvPr>
            <p:ph type="dt" sz="half" idx="10"/>
          </p:nvPr>
        </p:nvSpPr>
        <p:spPr/>
        <p:txBody>
          <a:bodyPr/>
          <a:lstStyle/>
          <a:p>
            <a:r>
              <a:rPr lang="en-US"/>
              <a:t>JM Mahoney</a:t>
            </a:r>
            <a:endParaRPr lang="en-US" dirty="0"/>
          </a:p>
        </p:txBody>
      </p:sp>
      <p:pic>
        <p:nvPicPr>
          <p:cNvPr id="10" name="Picture 9"/>
          <p:cNvPicPr>
            <a:picLocks noChangeAspect="1"/>
          </p:cNvPicPr>
          <p:nvPr/>
        </p:nvPicPr>
        <p:blipFill>
          <a:blip r:embed="rId6"/>
          <a:stretch>
            <a:fillRect/>
          </a:stretch>
        </p:blipFill>
        <p:spPr>
          <a:xfrm>
            <a:off x="2346959" y="3032936"/>
            <a:ext cx="2103120" cy="3215464"/>
          </a:xfrm>
          <a:prstGeom prst="rect">
            <a:avLst/>
          </a:prstGeom>
        </p:spPr>
      </p:pic>
    </p:spTree>
    <p:extLst>
      <p:ext uri="{BB962C8B-B14F-4D97-AF65-F5344CB8AC3E}">
        <p14:creationId xmlns:p14="http://schemas.microsoft.com/office/powerpoint/2010/main" val="20382571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Fluid Inertia</a:t>
            </a:r>
          </a:p>
        </p:txBody>
      </p:sp>
      <p:sp>
        <p:nvSpPr>
          <p:cNvPr id="3" name="Content Placeholder 2"/>
          <p:cNvSpPr>
            <a:spLocks noGrp="1"/>
          </p:cNvSpPr>
          <p:nvPr>
            <p:ph idx="1"/>
          </p:nvPr>
        </p:nvSpPr>
        <p:spPr/>
        <p:txBody>
          <a:bodyPr/>
          <a:lstStyle/>
          <a:p>
            <a:pPr algn="just"/>
            <a:r>
              <a:rPr lang="en-US" dirty="0"/>
              <a:t>Often we will ignore fluid inertia</a:t>
            </a:r>
          </a:p>
          <a:p>
            <a:pPr lvl="1" algn="just"/>
            <a:r>
              <a:rPr lang="en-US" dirty="0"/>
              <a:t>Negligible if pipe has “large” cross-sectional area </a:t>
            </a:r>
          </a:p>
          <a:p>
            <a:pPr algn="just"/>
            <a:r>
              <a:rPr lang="en-US" dirty="0"/>
              <a:t>For derivation, assume pipe has </a:t>
            </a:r>
            <a:r>
              <a:rPr lang="en-US" i="1" dirty="0"/>
              <a:t>prismatic </a:t>
            </a:r>
            <a:r>
              <a:rPr lang="en-US" dirty="0"/>
              <a:t>cross-section </a:t>
            </a:r>
          </a:p>
        </p:txBody>
      </p:sp>
      <p:sp>
        <p:nvSpPr>
          <p:cNvPr id="4" name="Footer Placeholder 3"/>
          <p:cNvSpPr>
            <a:spLocks noGrp="1"/>
          </p:cNvSpPr>
          <p:nvPr>
            <p:ph type="ftr" sz="quarter" idx="11"/>
          </p:nvPr>
        </p:nvSpPr>
        <p:spPr/>
        <p:txBody>
          <a:bodyPr/>
          <a:lstStyle/>
          <a:p>
            <a:r>
              <a:rPr lang="en-US"/>
              <a:t>ME 357: Lecture 7</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dirty="0"/>
          </a:p>
        </p:txBody>
      </p:sp>
      <p:pic>
        <p:nvPicPr>
          <p:cNvPr id="6" name="Content Placeholder 5"/>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6210300" y="4810274"/>
            <a:ext cx="739868" cy="523727"/>
          </a:xfrm>
          <a:prstGeom prst="rect">
            <a:avLst/>
          </a:prstGeom>
          <a:solidFill>
            <a:srgbClr val="FFFF00"/>
          </a:solidFill>
        </p:spPr>
      </p:pic>
      <p:pic>
        <p:nvPicPr>
          <p:cNvPr id="8" name="Picture 7"/>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6210300" y="3886200"/>
            <a:ext cx="1104900" cy="521970"/>
          </a:xfrm>
          <a:prstGeom prst="rect">
            <a:avLst/>
          </a:prstGeom>
        </p:spPr>
      </p:pic>
      <p:sp>
        <p:nvSpPr>
          <p:cNvPr id="7" name="Date Placeholder 6"/>
          <p:cNvSpPr>
            <a:spLocks noGrp="1"/>
          </p:cNvSpPr>
          <p:nvPr>
            <p:ph type="dt" sz="half" idx="10"/>
          </p:nvPr>
        </p:nvSpPr>
        <p:spPr/>
        <p:txBody>
          <a:bodyPr/>
          <a:lstStyle/>
          <a:p>
            <a:r>
              <a:rPr lang="en-US"/>
              <a:t>JM Mahoney</a:t>
            </a:r>
            <a:endParaRPr lang="en-US" dirty="0"/>
          </a:p>
        </p:txBody>
      </p:sp>
      <p:pic>
        <p:nvPicPr>
          <p:cNvPr id="10" name="Picture 9"/>
          <p:cNvPicPr>
            <a:picLocks noChangeAspect="1"/>
          </p:cNvPicPr>
          <p:nvPr/>
        </p:nvPicPr>
        <p:blipFill>
          <a:blip r:embed="rId6"/>
          <a:stretch>
            <a:fillRect/>
          </a:stretch>
        </p:blipFill>
        <p:spPr>
          <a:xfrm>
            <a:off x="2346959" y="3646652"/>
            <a:ext cx="3017520" cy="1687348"/>
          </a:xfrm>
          <a:prstGeom prst="rect">
            <a:avLst/>
          </a:prstGeom>
        </p:spPr>
      </p:pic>
    </p:spTree>
    <p:extLst>
      <p:ext uri="{BB962C8B-B14F-4D97-AF65-F5344CB8AC3E}">
        <p14:creationId xmlns:p14="http://schemas.microsoft.com/office/powerpoint/2010/main" val="28612899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Wall Resistance </a:t>
            </a:r>
          </a:p>
        </p:txBody>
      </p:sp>
      <p:sp>
        <p:nvSpPr>
          <p:cNvPr id="3" name="Content Placeholder 2"/>
          <p:cNvSpPr>
            <a:spLocks noGrp="1"/>
          </p:cNvSpPr>
          <p:nvPr>
            <p:ph idx="1"/>
          </p:nvPr>
        </p:nvSpPr>
        <p:spPr/>
        <p:txBody>
          <a:bodyPr/>
          <a:lstStyle/>
          <a:p>
            <a:pPr algn="just"/>
            <a:r>
              <a:rPr lang="en-US" dirty="0"/>
              <a:t>Often we can ignore wall resistance </a:t>
            </a:r>
          </a:p>
          <a:p>
            <a:pPr lvl="1" algn="just"/>
            <a:r>
              <a:rPr lang="en-US" dirty="0"/>
              <a:t>Negligible if pipe has “large” diameter</a:t>
            </a:r>
          </a:p>
          <a:p>
            <a:pPr algn="just"/>
            <a:r>
              <a:rPr lang="en-US" dirty="0"/>
              <a:t>Resistance is significant factor when diameter narrows or at valve </a:t>
            </a:r>
          </a:p>
          <a:p>
            <a:pPr algn="just"/>
            <a:r>
              <a:rPr lang="en-US" dirty="0"/>
              <a:t>For derivation, assume </a:t>
            </a:r>
            <a:r>
              <a:rPr lang="en-US" i="1" dirty="0"/>
              <a:t>laminar</a:t>
            </a:r>
            <a:r>
              <a:rPr lang="en-US" dirty="0"/>
              <a:t> </a:t>
            </a:r>
            <a:r>
              <a:rPr lang="en-US" i="1" dirty="0"/>
              <a:t>flow</a:t>
            </a:r>
            <a:r>
              <a:rPr lang="en-US" dirty="0"/>
              <a:t> in </a:t>
            </a:r>
            <a:r>
              <a:rPr lang="en-US" i="1" dirty="0"/>
              <a:t>circular</a:t>
            </a:r>
            <a:r>
              <a:rPr lang="en-US" dirty="0"/>
              <a:t> cross-section</a:t>
            </a:r>
          </a:p>
        </p:txBody>
      </p:sp>
      <p:sp>
        <p:nvSpPr>
          <p:cNvPr id="7" name="Date Placeholder 6"/>
          <p:cNvSpPr>
            <a:spLocks noGrp="1"/>
          </p:cNvSpPr>
          <p:nvPr>
            <p:ph type="dt" sz="half" idx="10"/>
          </p:nvPr>
        </p:nvSpPr>
        <p:spPr/>
        <p:txBody>
          <a:bodyPr/>
          <a:lstStyle/>
          <a:p>
            <a:r>
              <a:rPr lang="en-US"/>
              <a:t>JM Mahoney</a:t>
            </a:r>
            <a:endParaRPr lang="en-US" dirty="0"/>
          </a:p>
        </p:txBody>
      </p:sp>
      <p:sp>
        <p:nvSpPr>
          <p:cNvPr id="4" name="Footer Placeholder 3"/>
          <p:cNvSpPr>
            <a:spLocks noGrp="1"/>
          </p:cNvSpPr>
          <p:nvPr>
            <p:ph type="ftr" sz="quarter" idx="11"/>
          </p:nvPr>
        </p:nvSpPr>
        <p:spPr/>
        <p:txBody>
          <a:bodyPr/>
          <a:lstStyle/>
          <a:p>
            <a:r>
              <a:rPr lang="en-US"/>
              <a:t>ME 357: Lecture 7</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dirty="0"/>
          </a:p>
        </p:txBody>
      </p:sp>
      <p:pic>
        <p:nvPicPr>
          <p:cNvPr id="6" name="Picture 5"/>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5697856" y="4726442"/>
            <a:ext cx="1165860" cy="523875"/>
          </a:xfrm>
          <a:prstGeom prst="rect">
            <a:avLst/>
          </a:prstGeom>
          <a:solidFill>
            <a:srgbClr val="FFFF00"/>
          </a:solidFill>
        </p:spPr>
      </p:pic>
      <p:pic>
        <p:nvPicPr>
          <p:cNvPr id="8" name="Picture 7"/>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5697856" y="3810001"/>
            <a:ext cx="1388745" cy="523875"/>
          </a:xfrm>
          <a:prstGeom prst="rect">
            <a:avLst/>
          </a:prstGeom>
        </p:spPr>
      </p:pic>
      <p:sp>
        <p:nvSpPr>
          <p:cNvPr id="10" name="Rectangle 9"/>
          <p:cNvSpPr/>
          <p:nvPr/>
        </p:nvSpPr>
        <p:spPr>
          <a:xfrm>
            <a:off x="5791200" y="5764379"/>
            <a:ext cx="4572000" cy="253916"/>
          </a:xfrm>
          <a:prstGeom prst="rect">
            <a:avLst/>
          </a:prstGeom>
        </p:spPr>
        <p:txBody>
          <a:bodyPr>
            <a:spAutoFit/>
          </a:bodyPr>
          <a:lstStyle/>
          <a:p>
            <a:endParaRPr lang="en-US" sz="1000" dirty="0"/>
          </a:p>
        </p:txBody>
      </p:sp>
      <p:sp>
        <p:nvSpPr>
          <p:cNvPr id="11" name="Rectangle 10"/>
          <p:cNvSpPr/>
          <p:nvPr/>
        </p:nvSpPr>
        <p:spPr>
          <a:xfrm>
            <a:off x="5943600" y="5969704"/>
            <a:ext cx="4572000" cy="246221"/>
          </a:xfrm>
          <a:prstGeom prst="rect">
            <a:avLst/>
          </a:prstGeom>
        </p:spPr>
        <p:txBody>
          <a:bodyPr>
            <a:spAutoFit/>
          </a:bodyPr>
          <a:lstStyle/>
          <a:p>
            <a:r>
              <a:rPr lang="en-US" sz="1000" dirty="0">
                <a:hlinkClick r:id="rId6"/>
              </a:rPr>
              <a:t>https://en.wikipedia.org/wiki/Darcy%E2%80%93Weisbach_equation</a:t>
            </a:r>
            <a:r>
              <a:rPr lang="en-US" sz="1000" dirty="0"/>
              <a:t> </a:t>
            </a:r>
          </a:p>
        </p:txBody>
      </p:sp>
      <p:sp>
        <p:nvSpPr>
          <p:cNvPr id="12" name="Rectangle 11"/>
          <p:cNvSpPr/>
          <p:nvPr/>
        </p:nvSpPr>
        <p:spPr>
          <a:xfrm>
            <a:off x="5943600" y="5761511"/>
            <a:ext cx="4572000" cy="246221"/>
          </a:xfrm>
          <a:prstGeom prst="rect">
            <a:avLst/>
          </a:prstGeom>
        </p:spPr>
        <p:txBody>
          <a:bodyPr>
            <a:spAutoFit/>
          </a:bodyPr>
          <a:lstStyle/>
          <a:p>
            <a:r>
              <a:rPr lang="en-US" sz="1000" dirty="0">
                <a:hlinkClick r:id="rId7"/>
              </a:rPr>
              <a:t>https://en.wikipedia.org/wiki/Reynolds_number#Flow_in_pipe</a:t>
            </a:r>
            <a:r>
              <a:rPr lang="en-US" sz="1000" dirty="0"/>
              <a:t> </a:t>
            </a:r>
          </a:p>
        </p:txBody>
      </p:sp>
      <p:pic>
        <p:nvPicPr>
          <p:cNvPr id="13" name="Picture 12"/>
          <p:cNvPicPr>
            <a:picLocks noChangeAspect="1"/>
          </p:cNvPicPr>
          <p:nvPr/>
        </p:nvPicPr>
        <p:blipFill>
          <a:blip r:embed="rId8"/>
          <a:stretch>
            <a:fillRect/>
          </a:stretch>
        </p:blipFill>
        <p:spPr>
          <a:xfrm>
            <a:off x="2346960" y="3810001"/>
            <a:ext cx="2560320" cy="1243409"/>
          </a:xfrm>
          <a:prstGeom prst="rect">
            <a:avLst/>
          </a:prstGeom>
        </p:spPr>
      </p:pic>
    </p:spTree>
    <p:extLst>
      <p:ext uri="{BB962C8B-B14F-4D97-AF65-F5344CB8AC3E}">
        <p14:creationId xmlns:p14="http://schemas.microsoft.com/office/powerpoint/2010/main" val="29847460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114300" indent="0" algn="just">
                  <a:buNone/>
                </a:pPr>
                <a:r>
                  <a:rPr lang="en-US" dirty="0"/>
                  <a:t>Consider the liquid-level system below. At steady state, the inflow rate and out-flow rate are both </a:t>
                </a:r>
                <a14:m>
                  <m:oMath xmlns:m="http://schemas.openxmlformats.org/officeDocument/2006/math">
                    <m:r>
                      <a:rPr lang="en-US" i="1" u="sng" dirty="0" smtClean="0">
                        <a:latin typeface="Cambria Math" panose="02040503050406030204" pitchFamily="18" charset="0"/>
                      </a:rPr>
                      <m:t>𝑄</m:t>
                    </m:r>
                  </m:oMath>
                </a14:m>
                <a:r>
                  <a:rPr lang="en-US" dirty="0"/>
                  <a:t>, the flow rate between the tanks is zero, and the heads of tank 1 and tank 2 are both </a:t>
                </a:r>
                <a14:m>
                  <m:oMath xmlns:m="http://schemas.openxmlformats.org/officeDocument/2006/math">
                    <m:r>
                      <a:rPr lang="en-US" i="1" dirty="0" smtClean="0">
                        <a:latin typeface="Cambria Math" panose="02040503050406030204" pitchFamily="18" charset="0"/>
                      </a:rPr>
                      <m:t>𝑃</m:t>
                    </m:r>
                  </m:oMath>
                </a14:m>
                <a:r>
                  <a:rPr lang="en-US" dirty="0"/>
                  <a:t>. At </a:t>
                </a:r>
                <a:r>
                  <a:rPr lang="en-US" i="1" dirty="0"/>
                  <a:t>t</a:t>
                </a:r>
                <a:r>
                  <a:rPr lang="en-US" dirty="0"/>
                  <a:t> = 0, the inflow rate is changed from </a:t>
                </a:r>
                <a14:m>
                  <m:oMath xmlns:m="http://schemas.openxmlformats.org/officeDocument/2006/math">
                    <m:r>
                      <a:rPr lang="en-US" i="1" u="sng" dirty="0" smtClean="0">
                        <a:latin typeface="Cambria Math" panose="02040503050406030204" pitchFamily="18" charset="0"/>
                      </a:rPr>
                      <m:t>𝑄</m:t>
                    </m:r>
                  </m:oMath>
                </a14:m>
                <a:r>
                  <a:rPr lang="en-US" dirty="0"/>
                  <a:t> to </a:t>
                </a:r>
                <a:r>
                  <a:rPr lang="en-US" u="sng" dirty="0"/>
                  <a:t>Q</a:t>
                </a:r>
                <a:r>
                  <a:rPr lang="en-US" dirty="0"/>
                  <a:t> + q, where q is “small.” The resulting changes in the pressures (P</a:t>
                </a:r>
                <a:r>
                  <a:rPr lang="en-US" baseline="-25000" dirty="0"/>
                  <a:t>I</a:t>
                </a:r>
                <a:r>
                  <a:rPr lang="en-US" dirty="0"/>
                  <a:t> and P</a:t>
                </a:r>
                <a:r>
                  <a:rPr lang="en-US" baseline="-25000" dirty="0"/>
                  <a:t>2</a:t>
                </a:r>
                <a:r>
                  <a:rPr lang="en-US" dirty="0"/>
                  <a:t>) and flow rates (q</a:t>
                </a:r>
                <a:r>
                  <a:rPr lang="en-US" baseline="-25000" dirty="0"/>
                  <a:t>l</a:t>
                </a:r>
                <a:r>
                  <a:rPr lang="en-US" dirty="0"/>
                  <a:t> and q</a:t>
                </a:r>
                <a:r>
                  <a:rPr lang="en-US" baseline="-25000" dirty="0"/>
                  <a:t>2</a:t>
                </a:r>
                <a:r>
                  <a:rPr lang="en-US" dirty="0"/>
                  <a:t>) are assumed to be small as well. The capacitances of tanks 1 and 2 are C</a:t>
                </a:r>
                <a:r>
                  <a:rPr lang="en-US" baseline="-25000" dirty="0"/>
                  <a:t>I</a:t>
                </a:r>
                <a:r>
                  <a:rPr lang="en-US" dirty="0"/>
                  <a:t> and C</a:t>
                </a:r>
                <a:r>
                  <a:rPr lang="en-US" baseline="-25000" dirty="0"/>
                  <a:t>2</a:t>
                </a:r>
                <a:r>
                  <a:rPr lang="en-US" dirty="0"/>
                  <a:t>, respectively. The resistance of the valve between the tanks is </a:t>
                </a:r>
                <a:r>
                  <a:rPr lang="en-US" dirty="0" err="1"/>
                  <a:t>R</a:t>
                </a:r>
                <a:r>
                  <a:rPr lang="en-US" baseline="-25000" dirty="0" err="1"/>
                  <a:t>l</a:t>
                </a:r>
                <a:r>
                  <a:rPr lang="en-US" dirty="0"/>
                  <a:t> and that of the outflow valve is R</a:t>
                </a:r>
                <a:r>
                  <a:rPr lang="en-US" baseline="-25000" dirty="0"/>
                  <a:t>2</a:t>
                </a:r>
                <a:r>
                  <a:rPr lang="en-US" dirty="0"/>
                  <a:t>. Derive the transfer function for the system when </a:t>
                </a:r>
                <a14:m>
                  <m:oMath xmlns:m="http://schemas.openxmlformats.org/officeDocument/2006/math">
                    <m:r>
                      <a:rPr lang="en-US" i="1" dirty="0" smtClean="0">
                        <a:latin typeface="Cambria Math" panose="02040503050406030204" pitchFamily="18" charset="0"/>
                      </a:rPr>
                      <m:t>𝑄</m:t>
                    </m:r>
                    <m:r>
                      <a:rPr lang="en-US" i="1" dirty="0" smtClean="0">
                        <a:latin typeface="Cambria Math" panose="02040503050406030204" pitchFamily="18" charset="0"/>
                      </a:rPr>
                      <m:t>(</m:t>
                    </m:r>
                    <m:r>
                      <a:rPr lang="en-US" i="1" dirty="0" smtClean="0">
                        <a:latin typeface="Cambria Math" panose="02040503050406030204" pitchFamily="18" charset="0"/>
                      </a:rPr>
                      <m:t>𝑠</m:t>
                    </m:r>
                    <m:r>
                      <a:rPr lang="en-US" i="1" dirty="0" smtClean="0">
                        <a:latin typeface="Cambria Math" panose="02040503050406030204" pitchFamily="18" charset="0"/>
                      </a:rPr>
                      <m:t>)</m:t>
                    </m:r>
                  </m:oMath>
                </a14:m>
                <a:r>
                  <a:rPr lang="en-US" dirty="0"/>
                  <a:t> is the input and P</a:t>
                </a:r>
                <a:r>
                  <a:rPr lang="en-US" baseline="-25000" dirty="0"/>
                  <a:t>2</a:t>
                </a:r>
                <a:r>
                  <a:rPr lang="en-US" dirty="0"/>
                  <a:t> is the output. Ignore the wall resistance in pipes and the fluid inertia.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364" t="-1667" r="-1515"/>
                </a:stretch>
              </a:blipFill>
            </p:spPr>
            <p:txBody>
              <a:bodyPr/>
              <a:lstStyle/>
              <a:p>
                <a:r>
                  <a:rPr lang="en-US">
                    <a:noFill/>
                  </a:rPr>
                  <a:t> </a:t>
                </a:r>
              </a:p>
            </p:txBody>
          </p:sp>
        </mc:Fallback>
      </mc:AlternateContent>
      <p:sp>
        <p:nvSpPr>
          <p:cNvPr id="6" name="Date Placeholder 5"/>
          <p:cNvSpPr>
            <a:spLocks noGrp="1"/>
          </p:cNvSpPr>
          <p:nvPr>
            <p:ph type="dt" sz="half" idx="10"/>
          </p:nvPr>
        </p:nvSpPr>
        <p:spPr/>
        <p:txBody>
          <a:bodyPr/>
          <a:lstStyle/>
          <a:p>
            <a:r>
              <a:rPr lang="en-US"/>
              <a:t>JM Mahoney</a:t>
            </a:r>
            <a:endParaRPr lang="en-US" dirty="0"/>
          </a:p>
        </p:txBody>
      </p:sp>
      <p:sp>
        <p:nvSpPr>
          <p:cNvPr id="4" name="Footer Placeholder 3"/>
          <p:cNvSpPr>
            <a:spLocks noGrp="1"/>
          </p:cNvSpPr>
          <p:nvPr>
            <p:ph type="ftr" sz="quarter" idx="11"/>
          </p:nvPr>
        </p:nvSpPr>
        <p:spPr/>
        <p:txBody>
          <a:bodyPr/>
          <a:lstStyle/>
          <a:p>
            <a:r>
              <a:rPr lang="en-US"/>
              <a:t>ME 357: Lecture 7</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dirty="0"/>
          </a:p>
        </p:txBody>
      </p:sp>
      <p:pic>
        <p:nvPicPr>
          <p:cNvPr id="9" name="Picture 8"/>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1768610" y="4926330"/>
            <a:ext cx="4251190" cy="446426"/>
          </a:xfrm>
          <a:prstGeom prst="rect">
            <a:avLst/>
          </a:prstGeom>
        </p:spPr>
      </p:pic>
      <p:pic>
        <p:nvPicPr>
          <p:cNvPr id="8" name="Picture 7"/>
          <p:cNvPicPr>
            <a:picLocks noChangeAspect="1"/>
          </p:cNvPicPr>
          <p:nvPr/>
        </p:nvPicPr>
        <p:blipFill>
          <a:blip r:embed="rId6"/>
          <a:stretch>
            <a:fillRect/>
          </a:stretch>
        </p:blipFill>
        <p:spPr>
          <a:xfrm>
            <a:off x="6324600" y="4267200"/>
            <a:ext cx="4070666" cy="1920240"/>
          </a:xfrm>
          <a:prstGeom prst="rect">
            <a:avLst/>
          </a:prstGeom>
        </p:spPr>
      </p:pic>
    </p:spTree>
    <p:extLst>
      <p:ext uri="{BB962C8B-B14F-4D97-AF65-F5344CB8AC3E}">
        <p14:creationId xmlns:p14="http://schemas.microsoft.com/office/powerpoint/2010/main" val="600140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Circuit Schematic </a:t>
            </a:r>
          </a:p>
        </p:txBody>
      </p:sp>
      <p:sp>
        <p:nvSpPr>
          <p:cNvPr id="5" name="Footer Placeholder 4"/>
          <p:cNvSpPr>
            <a:spLocks noGrp="1"/>
          </p:cNvSpPr>
          <p:nvPr>
            <p:ph type="ftr" sz="quarter" idx="11"/>
          </p:nvPr>
        </p:nvSpPr>
        <p:spPr/>
        <p:txBody>
          <a:bodyPr/>
          <a:lstStyle/>
          <a:p>
            <a:r>
              <a:rPr lang="en-US"/>
              <a:t>ME 357: Lecture 7</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dirty="0"/>
          </a:p>
        </p:txBody>
      </p:sp>
      <p:sp>
        <p:nvSpPr>
          <p:cNvPr id="3" name="Date Placeholder 2"/>
          <p:cNvSpPr>
            <a:spLocks noGrp="1"/>
          </p:cNvSpPr>
          <p:nvPr>
            <p:ph type="dt" sz="half" idx="10"/>
          </p:nvPr>
        </p:nvSpPr>
        <p:spPr/>
        <p:txBody>
          <a:bodyPr/>
          <a:lstStyle/>
          <a:p>
            <a:r>
              <a:rPr lang="en-US"/>
              <a:t>JM Mahoney</a:t>
            </a:r>
            <a:endParaRPr lang="en-US" dirty="0"/>
          </a:p>
        </p:txBody>
      </p:sp>
      <p:pic>
        <p:nvPicPr>
          <p:cNvPr id="7" name="Content Placeholder 6"/>
          <p:cNvPicPr>
            <a:picLocks noGrp="1" noChangeAspect="1"/>
          </p:cNvPicPr>
          <p:nvPr>
            <p:ph idx="1"/>
          </p:nvPr>
        </p:nvPicPr>
        <p:blipFill>
          <a:blip r:embed="rId2"/>
          <a:stretch>
            <a:fillRect/>
          </a:stretch>
        </p:blipFill>
        <p:spPr>
          <a:xfrm>
            <a:off x="3784160" y="1981201"/>
            <a:ext cx="4623680" cy="4022725"/>
          </a:xfrm>
          <a:prstGeom prst="rect">
            <a:avLst/>
          </a:prstGeom>
        </p:spPr>
      </p:pic>
    </p:spTree>
    <p:extLst>
      <p:ext uri="{BB962C8B-B14F-4D97-AF65-F5344CB8AC3E}">
        <p14:creationId xmlns:p14="http://schemas.microsoft.com/office/powerpoint/2010/main" val="2014555130"/>
      </p:ext>
    </p:extLst>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C = \frac{A}{\rho g}&#10;\]&#10;&#10;&#10;\end{document}"/>
  <p:tag name="IGUANATEXSIZE" val="20"/>
</p:tagLst>
</file>

<file path=ppt/tags/tag10.xml><?xml version="1.0" encoding="utf-8"?>
<p:tagLst xmlns:a="http://schemas.openxmlformats.org/drawingml/2006/main" xmlns:r="http://schemas.openxmlformats.org/officeDocument/2006/relationships" xmlns:p="http://schemas.openxmlformats.org/presentationml/2006/main">
  <p:tag name="ORIGINALHEIGHT" val="256.468"/>
  <p:tag name="ORIGINALWIDTH" val="1224.597"/>
  <p:tag name="LATEXADDIN" val="\documentclass{article}&#10;\usepackage{amsmath}&#10;\pagestyle{empty}&#10;\begin{document}&#10;&#10;\[&#10;Z_1=R+L s, Z_2 = \frac{1}{C s}&#10;\]&#10;&#10;&#10;\end{document}"/>
  <p:tag name="IGUANATEXSIZE" val="20"/>
  <p:tag name="IGUANATEXCURSOR" val="110"/>
  <p:tag name="TRANSPARENCY" val="True"/>
  <p:tag name="FILENAME" val=""/>
  <p:tag name="INPUTTYPE" val="0"/>
  <p:tag name="LATEXENGINEID" val="0"/>
  <p:tag name="TEMPFOLDER" val="C:\temp\"/>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G=\frac{P_{out}}{P_{LV}}=\frac{Z_2}{Z_1+Z_2}=\frac{1}{L C s^2+R C s+1}&#10;\]&#10;&#10;&#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P = \frac{\rho g}{A s}Q&#10;\]&#10;&#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 = \frac{\rho l}{A}&#10;\]&#10;&#10;&#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P = \frac{\rho l}{A} Q s&#10;\]&#10;&#10;&#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R = \frac{128 \mu l}{\pi D^4}&#10;\]&#10;&#10;&#10;\end{document}"/>
  <p:tag name="IGUANATEXSIZE" val="2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P = \frac{128 \mu l}{\pi D^4} Q&#10;\]&#10;&#10;&#10;\end{document}"/>
  <p:tag name="IGUANATEXSIZE" val="2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rac{P_2}{Q} = \frac{C_1R_1R_2s+R_2}{C_1C_2R_1R_2s^2+(C_1R_1+C_2R_2+C_1R_2)s+1}&#10;\]&#10;&#10;&#10;\end{document}"/>
  <p:tag name="IGUANATEXSIZE" val="2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 = 3m, D=5mm, C=3\times 10^{-4} \frac{mL}{mm_{Hg}}&#10;\]&#10;&#10;&#10;\end{document}"/>
  <p:tag name="IGUANATEXSIZE" val="20"/>
</p:tagLst>
</file>

<file path=ppt/tags/tag9.xml><?xml version="1.0" encoding="utf-8"?>
<p:tagLst xmlns:a="http://schemas.openxmlformats.org/drawingml/2006/main" xmlns:r="http://schemas.openxmlformats.org/officeDocument/2006/relationships" xmlns:p="http://schemas.openxmlformats.org/presentationml/2006/main">
  <p:tag name="ORIGINALHEIGHT" val="257.2179"/>
  <p:tag name="ORIGINALWIDTH" val="2347.207"/>
  <p:tag name="LATEXADDIN" val="\documentclass{article}&#10;\usepackage{amsmath}&#10;\pagestyle{empty}&#10;\begin{document}&#10;&#10;\[&#10;\rho_{blood}=1125 \; \frac{kg}{m^3}, \; \mu_{blood}=3.5\times10^{-3} \frac{N\cdot s}{m^2}&#10;\]&#10;&#10;&#10;\end{document}"/>
  <p:tag name="IGUANATEXSIZE" val="20"/>
  <p:tag name="IGUANATEXCURSOR" val="173"/>
  <p:tag name="TRANSPARENCY" val="True"/>
  <p:tag name="FILENAME" val=""/>
  <p:tag name="INPUTTYPE" val="0"/>
  <p:tag name="LATEXENGINEID" val="0"/>
  <p:tag name="TEMPFOLDER" val="c:\temp\"/>
</p:tagLst>
</file>

<file path=ppt/theme/theme1.xml><?xml version="1.0" encoding="utf-8"?>
<a:theme xmlns:a="http://schemas.openxmlformats.org/drawingml/2006/main" name="me357">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me357" id="{A058B035-52BB-4406-82E3-902B23E8CDC2}" vid="{ABF686B6-1057-4ED9-A560-DB356D432A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me357</Template>
  <TotalTime>546</TotalTime>
  <Words>716</Words>
  <Application>Microsoft Office PowerPoint</Application>
  <PresentationFormat>Widescreen</PresentationFormat>
  <Paragraphs>101</Paragraphs>
  <Slides>15</Slides>
  <Notes>3</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Cambria Math</vt:lpstr>
      <vt:lpstr>me357</vt:lpstr>
      <vt:lpstr>Fluid System Modeling</vt:lpstr>
      <vt:lpstr>Objectives</vt:lpstr>
      <vt:lpstr>Electrical Analogs </vt:lpstr>
      <vt:lpstr>Electrical Analogs </vt:lpstr>
      <vt:lpstr>Tanks</vt:lpstr>
      <vt:lpstr>Fluid Inertia</vt:lpstr>
      <vt:lpstr>Wall Resistance </vt:lpstr>
      <vt:lpstr>Example </vt:lpstr>
      <vt:lpstr>Circuit Schematic </vt:lpstr>
      <vt:lpstr>LV Catheter Example</vt:lpstr>
      <vt:lpstr>LVC Fluid Model </vt:lpstr>
      <vt:lpstr>LVC Simulink Model</vt:lpstr>
      <vt:lpstr>LVC Simulink Creation </vt:lpstr>
      <vt:lpstr>LVC Simulation </vt:lpstr>
      <vt:lpstr>LVC Simulation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Fluid Systems</dc:title>
  <dc:creator>"Joe Mahoney" &lt;joseph.m.mahoney@gmail.com&gt;</dc:creator>
  <cp:lastModifiedBy>Mahoney, Joseph Michael</cp:lastModifiedBy>
  <cp:revision>195</cp:revision>
  <dcterms:created xsi:type="dcterms:W3CDTF">2006-08-16T00:00:00Z</dcterms:created>
  <dcterms:modified xsi:type="dcterms:W3CDTF">2020-02-17T14:01:30Z</dcterms:modified>
</cp:coreProperties>
</file>