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8"/>
  </p:notesMasterIdLst>
  <p:sldIdLst>
    <p:sldId id="256" r:id="rId2"/>
    <p:sldId id="276" r:id="rId3"/>
    <p:sldId id="260" r:id="rId4"/>
    <p:sldId id="261" r:id="rId5"/>
    <p:sldId id="262" r:id="rId6"/>
    <p:sldId id="281" r:id="rId7"/>
    <p:sldId id="279" r:id="rId8"/>
    <p:sldId id="263" r:id="rId9"/>
    <p:sldId id="264" r:id="rId10"/>
    <p:sldId id="268" r:id="rId11"/>
    <p:sldId id="278" r:id="rId12"/>
    <p:sldId id="277" r:id="rId13"/>
    <p:sldId id="284" r:id="rId14"/>
    <p:sldId id="266" r:id="rId15"/>
    <p:sldId id="286" r:id="rId16"/>
    <p:sldId id="285" r:id="rId17"/>
    <p:sldId id="287" r:id="rId18"/>
    <p:sldId id="288" r:id="rId19"/>
    <p:sldId id="283" r:id="rId20"/>
    <p:sldId id="267" r:id="rId21"/>
    <p:sldId id="280" r:id="rId22"/>
    <p:sldId id="282" r:id="rId23"/>
    <p:sldId id="272" r:id="rId24"/>
    <p:sldId id="274" r:id="rId25"/>
    <p:sldId id="273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82AA49A-0940-4ED4-8D9F-240DFAB9072A}">
          <p14:sldIdLst>
            <p14:sldId id="256"/>
            <p14:sldId id="276"/>
            <p14:sldId id="260"/>
            <p14:sldId id="261"/>
            <p14:sldId id="262"/>
            <p14:sldId id="281"/>
            <p14:sldId id="279"/>
          </p14:sldIdLst>
        </p14:section>
        <p14:section name="examples" id="{DE7C7EA2-E580-4701-81AE-44CD9102FF08}">
          <p14:sldIdLst>
            <p14:sldId id="263"/>
            <p14:sldId id="264"/>
            <p14:sldId id="268"/>
            <p14:sldId id="278"/>
            <p14:sldId id="277"/>
          </p14:sldIdLst>
        </p14:section>
        <p14:section name="analysis" id="{23C4339E-8CA3-4767-8B5F-3C46654A5D80}">
          <p14:sldIdLst>
            <p14:sldId id="284"/>
            <p14:sldId id="266"/>
            <p14:sldId id="286"/>
            <p14:sldId id="285"/>
            <p14:sldId id="287"/>
            <p14:sldId id="288"/>
            <p14:sldId id="283"/>
            <p14:sldId id="267"/>
            <p14:sldId id="280"/>
            <p14:sldId id="282"/>
          </p14:sldIdLst>
        </p14:section>
        <p14:section name="ss to tf" id="{15D343C3-C4D6-4046-B8C7-C8452D4AB8D7}">
          <p14:sldIdLst>
            <p14:sldId id="272"/>
            <p14:sldId id="274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Mahoney" initials="JM" lastIdx="8" clrIdx="0">
    <p:extLst>
      <p:ext uri="{19B8F6BF-5375-455C-9EA6-DF929625EA0E}">
        <p15:presenceInfo xmlns:p15="http://schemas.microsoft.com/office/powerpoint/2012/main" userId="c23b4b1d664e5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2:27:03.300" idx="1">
    <p:pos x="4422" y="2154"/>
    <p:text>we will use ODE45 which works well for most linear systems. Other options availble in Matlab</p:text>
    <p:extLst>
      <p:ext uri="{C676402C-5697-4E1C-873F-D02D1690AC5C}">
        <p15:threadingInfo xmlns:p15="http://schemas.microsoft.com/office/powerpoint/2012/main" timeZoneBias="300"/>
      </p:ext>
    </p:extLst>
  </p:cm>
  <p:cm authorId="1" dt="2017-02-12T12:27:32.248" idx="3">
    <p:pos x="3729" y="2465"/>
    <p:text>we can also analyze TF for stability, as we will see in unit 2</p:text>
    <p:extLst>
      <p:ext uri="{C676402C-5697-4E1C-873F-D02D1690AC5C}">
        <p15:threadingInfo xmlns:p15="http://schemas.microsoft.com/office/powerpoint/2012/main" timeZoneBias="300"/>
      </p:ext>
    </p:extLst>
  </p:cm>
  <p:cm authorId="1" dt="2017-02-12T12:27:51.112" idx="4">
    <p:pos x="3426" y="2871"/>
    <p:text>cannot use matrix form, but the same concept will be true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3T08:45:51.903" idx="6">
    <p:pos x="4643" y="1173"/>
    <p:text>for linear systems</p:text>
    <p:extLst>
      <p:ext uri="{C676402C-5697-4E1C-873F-D02D1690AC5C}">
        <p15:threadingInfo xmlns:p15="http://schemas.microsoft.com/office/powerpoint/2012/main" timeZoneBias="300"/>
      </p:ext>
    </p:extLst>
  </p:cm>
  <p:cm authorId="1" dt="2017-02-13T08:46:03.593" idx="7">
    <p:pos x="2328" y="3485"/>
    <p:text>this will be a zero matrix in this course, but not in general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2-12T08:38:36.669" idx="8">
    <p:pos x="499" y="1619"/>
    <p:text>same process as TF method to this point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12T12:28:21.069" idx="5">
    <p:pos x="460" y="2204"/>
    <p:text>pay attention to the size of the matrices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04BD-7DF1-4AEA-93E1-D5387D9025FA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0BD06-63B8-42E3-B038-4783A648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“States” are </a:t>
            </a:r>
            <a:r>
              <a:rPr lang="en-US" i="1" dirty="0"/>
              <a:t>a</a:t>
            </a:r>
            <a:r>
              <a:rPr lang="en-US" dirty="0"/>
              <a:t> set of coordinates that completely describe the system | not unique </a:t>
            </a:r>
          </a:p>
          <a:p>
            <a:endParaRPr lang="en-US" dirty="0"/>
          </a:p>
          <a:p>
            <a:r>
              <a:rPr lang="en-US" dirty="0"/>
              <a:t>“y” is also called the </a:t>
            </a:r>
            <a:r>
              <a:rPr lang="en-US" i="1" dirty="0"/>
              <a:t>observables</a:t>
            </a:r>
            <a:r>
              <a:rPr lang="en-US" dirty="0"/>
              <a:t> | what we can/do actually measure with sensors </a:t>
            </a:r>
          </a:p>
          <a:p>
            <a:endParaRPr lang="en-US" dirty="0"/>
          </a:p>
          <a:p>
            <a:r>
              <a:rPr lang="en-US" dirty="0"/>
              <a:t>A system of 1</a:t>
            </a:r>
            <a:r>
              <a:rPr lang="en-US" baseline="30000" dirty="0"/>
              <a:t>st</a:t>
            </a:r>
            <a:r>
              <a:rPr lang="en-US" dirty="0"/>
              <a:t>-order ODEs may be better than one 2</a:t>
            </a:r>
            <a:r>
              <a:rPr lang="en-US" baseline="30000" dirty="0"/>
              <a:t>nd</a:t>
            </a:r>
            <a:r>
              <a:rPr lang="en-US" dirty="0"/>
              <a:t>-order ODE etc.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sense the distance between two moving objects rather than mounting to an inertial frame </a:t>
            </a:r>
          </a:p>
          <a:p>
            <a:r>
              <a:rPr lang="en-US" dirty="0"/>
              <a:t>In this course, we will assume that we can perfectly measure state variables. Will consider </a:t>
            </a:r>
            <a:r>
              <a:rPr lang="en-US" u="sng" dirty="0"/>
              <a:t>observability</a:t>
            </a:r>
            <a:r>
              <a:rPr lang="en-US" dirty="0"/>
              <a:t> and </a:t>
            </a:r>
            <a:r>
              <a:rPr lang="en-US" u="sng" dirty="0"/>
              <a:t>controllability</a:t>
            </a:r>
            <a:r>
              <a:rPr lang="en-US" dirty="0"/>
              <a:t> in future controls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8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always square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4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some form of </a:t>
            </a:r>
            <a:r>
              <a:rPr lang="en-US" dirty="0" err="1"/>
              <a:t>runge-kutta</a:t>
            </a:r>
            <a:r>
              <a:rPr lang="en-US" dirty="0"/>
              <a:t> solver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simple version is the Euler method which develops into Runge-</a:t>
            </a:r>
            <a:r>
              <a:rPr lang="en-US" dirty="0" err="1"/>
              <a:t>Kutta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3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Dashed line is analytic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9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Dashed line is analytic solution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0BD06-63B8-42E3-B038-4783A6483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81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006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8988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3363" indent="-211138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14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094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233363" indent="-233363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267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944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041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815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993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242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2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su.edu/cmpsc200/content/lecture-9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9.png"/><Relationship Id="rId5" Type="http://schemas.openxmlformats.org/officeDocument/2006/relationships/image" Target="../media/image14.pn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1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3.png"/><Relationship Id="rId17" Type="http://schemas.openxmlformats.org/officeDocument/2006/relationships/image" Target="../media/image35.png"/><Relationship Id="rId2" Type="http://schemas.openxmlformats.org/officeDocument/2006/relationships/tags" Target="../tags/tag21.xml"/><Relationship Id="rId16" Type="http://schemas.openxmlformats.org/officeDocument/2006/relationships/image" Target="../media/image3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.png"/><Relationship Id="rId5" Type="http://schemas.openxmlformats.org/officeDocument/2006/relationships/tags" Target="../tags/tag24.xm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.xml"/><Relationship Id="rId7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6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4" Type="http://schemas.openxmlformats.org/officeDocument/2006/relationships/tags" Target="../tags/tag10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State Space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pc="0" dirty="0"/>
              <a:t>ME 357</a:t>
            </a:r>
          </a:p>
        </p:txBody>
      </p:sp>
    </p:spTree>
    <p:extLst>
      <p:ext uri="{BB962C8B-B14F-4D97-AF65-F5344CB8AC3E}">
        <p14:creationId xmlns:p14="http://schemas.microsoft.com/office/powerpoint/2010/main" val="1353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Find algebraic state-space model for this system with three inputs and output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1" y="2361399"/>
            <a:ext cx="2294065" cy="37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55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32" y="4352392"/>
            <a:ext cx="5976468" cy="1524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33" y="1905000"/>
            <a:ext cx="1092199" cy="20367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100" y="2541384"/>
            <a:ext cx="1035066" cy="76393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1" y="2216191"/>
            <a:ext cx="2294065" cy="37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94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Unit 1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020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Analysis</a:t>
            </a:r>
          </a:p>
          <a:p>
            <a:r>
              <a:rPr lang="en-US" dirty="0"/>
              <a:t>ME 357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7187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Solve for state variables </a:t>
            </a:r>
            <a:r>
              <a:rPr lang="en-US" i="1" dirty="0"/>
              <a:t>numerically</a:t>
            </a:r>
            <a:r>
              <a:rPr lang="en-US" dirty="0"/>
              <a:t> in MATLAB using ODE solvers when system in SS form</a:t>
            </a:r>
            <a:r>
              <a:rPr lang="en-US" baseline="30000" dirty="0"/>
              <a:t>*</a:t>
            </a:r>
          </a:p>
          <a:p>
            <a:pPr algn="just"/>
            <a:r>
              <a:rPr lang="en-US" dirty="0"/>
              <a:t>ODE45: 	medium accuracy, use first</a:t>
            </a:r>
          </a:p>
          <a:p>
            <a:pPr algn="just"/>
            <a:r>
              <a:rPr lang="en-US" dirty="0"/>
              <a:t>ODE23: 	lower accuracy, higher speed</a:t>
            </a:r>
          </a:p>
          <a:p>
            <a:pPr algn="just"/>
            <a:r>
              <a:rPr lang="en-US" dirty="0"/>
              <a:t>ODE15s: 	for “stiff” matrices, if 45 and 23 are slow</a:t>
            </a:r>
          </a:p>
          <a:p>
            <a:pPr lvl="1" algn="just"/>
            <a:endParaRPr lang="en-US" dirty="0"/>
          </a:p>
          <a:p>
            <a:pPr marL="411480" lvl="1" indent="0" algn="just">
              <a:buNone/>
            </a:pPr>
            <a:r>
              <a:rPr lang="en-US" dirty="0"/>
              <a:t>[T, X] = ode45( @(</a:t>
            </a:r>
            <a:r>
              <a:rPr lang="en-US" dirty="0" err="1"/>
              <a:t>t,y</a:t>
            </a:r>
            <a:r>
              <a:rPr lang="en-US" dirty="0"/>
              <a:t>) </a:t>
            </a:r>
            <a:r>
              <a:rPr lang="en-US" dirty="0" err="1"/>
              <a:t>myfun</a:t>
            </a:r>
            <a:r>
              <a:rPr lang="en-US" dirty="0"/>
              <a:t>(</a:t>
            </a:r>
            <a:r>
              <a:rPr lang="en-US" dirty="0" err="1"/>
              <a:t>t,y</a:t>
            </a:r>
            <a:r>
              <a:rPr lang="en-US" dirty="0"/>
              <a:t>,[]), [t0, </a:t>
            </a:r>
            <a:r>
              <a:rPr lang="en-US" dirty="0" err="1"/>
              <a:t>tf</a:t>
            </a:r>
            <a:r>
              <a:rPr lang="en-US" dirty="0"/>
              <a:t>], [x0, xd0, y0, yd0, …] );</a:t>
            </a:r>
          </a:p>
          <a:p>
            <a:pPr marL="411480" lvl="1" indent="0" algn="just">
              <a:buNone/>
            </a:pPr>
            <a:r>
              <a:rPr lang="en-US" dirty="0"/>
              <a:t>Y = (C*X’)’ + D*u; % ‘ makes it correct shape </a:t>
            </a:r>
          </a:p>
          <a:p>
            <a:pPr marL="411480" lvl="1" indent="0" algn="just">
              <a:buNone/>
            </a:pPr>
            <a:r>
              <a:rPr lang="en-US" dirty="0"/>
              <a:t>% ---- the following is its own m file ----</a:t>
            </a:r>
          </a:p>
          <a:p>
            <a:pPr marL="411480" lvl="1" indent="0" algn="just">
              <a:buNone/>
            </a:pPr>
            <a:r>
              <a:rPr lang="en-US" dirty="0"/>
              <a:t>[</a:t>
            </a:r>
            <a:r>
              <a:rPr lang="en-US" dirty="0" err="1"/>
              <a:t>xd</a:t>
            </a:r>
            <a:r>
              <a:rPr lang="en-US" dirty="0"/>
              <a:t>] = </a:t>
            </a:r>
            <a:r>
              <a:rPr lang="en-US" dirty="0" err="1"/>
              <a:t>myfun</a:t>
            </a:r>
            <a:r>
              <a:rPr lang="en-US" dirty="0"/>
              <a:t>(</a:t>
            </a:r>
            <a:r>
              <a:rPr lang="en-US" dirty="0" err="1"/>
              <a:t>t,x</a:t>
            </a:r>
            <a:r>
              <a:rPr lang="en-US" dirty="0"/>
              <a:t>,[])</a:t>
            </a:r>
          </a:p>
          <a:p>
            <a:pPr marL="411480" lvl="1" indent="0" algn="just">
              <a:buNone/>
            </a:pPr>
            <a:r>
              <a:rPr lang="en-US" dirty="0" err="1"/>
              <a:t>xd</a:t>
            </a:r>
            <a:r>
              <a:rPr lang="en-US" dirty="0"/>
              <a:t> = A*x + B*u;</a:t>
            </a:r>
          </a:p>
          <a:p>
            <a:pPr marL="411480" lvl="1" indent="0" algn="just">
              <a:buNone/>
            </a:pPr>
            <a:r>
              <a:rPr lang="en-US" dirty="0"/>
              <a:t>return;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6019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i="1" baseline="30000" dirty="0"/>
              <a:t>* </a:t>
            </a:r>
            <a:r>
              <a:rPr lang="en-US" sz="1050" i="1" dirty="0"/>
              <a:t>The ODE solvers are robust and work with non-linear systems as well: system must be in SS form, but cannot be placed into matrix form.</a:t>
            </a:r>
          </a:p>
        </p:txBody>
      </p:sp>
    </p:spTree>
    <p:extLst>
      <p:ext uri="{BB962C8B-B14F-4D97-AF65-F5344CB8AC3E}">
        <p14:creationId xmlns:p14="http://schemas.microsoft.com/office/powerpoint/2010/main" val="22491421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169D-6756-42D8-8805-C2A7AF0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(Euler)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784DD-C108-4B91-82C1-BF609987D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Calculates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at discrete time steps by calculating slope (derivative) at previous point and extrapolating out to find current point </a:t>
                </a:r>
              </a:p>
              <a:p>
                <a:pPr marL="222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Do not get a closed-form solution, only the values at discrete time steps,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Smaller time step tends to yield better solution</a:t>
                </a:r>
              </a:p>
              <a:p>
                <a:pPr algn="just"/>
                <a:r>
                  <a:rPr lang="en-US" cap="small" dirty="0"/>
                  <a:t>ODE45</a:t>
                </a:r>
                <a:r>
                  <a:rPr lang="en-US" dirty="0"/>
                  <a:t> operates in much more optimal way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784DD-C108-4B91-82C1-BF609987D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6860-737C-4066-9D36-6B429A94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CF0B-0F9E-4AF4-BB06-F275736F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2A0A-FBD2-4C27-A96F-982E1B53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768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26840-4BF4-4D1E-8CC8-4E64866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Example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71ACE-6CBB-4F89-8CA2-F6019F833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As more points are used (i.e., smaller time steps) the numerical solution approaches (converges to) the analytic solution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34F2-029A-4820-936A-D83E38C3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F8AA-8B04-492F-90A0-02B5299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0D9C-639E-469B-BAB2-DD5C244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1951BF-43CC-48D8-933B-C1F277F5C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4286" r="7428"/>
          <a:stretch/>
        </p:blipFill>
        <p:spPr>
          <a:xfrm>
            <a:off x="6218238" y="1943364"/>
            <a:ext cx="4937125" cy="3828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5C1317-2B5B-424A-9D04-5F8164D2F1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93" y="3237044"/>
            <a:ext cx="1173333" cy="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3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169D-6756-42D8-8805-C2A7AF02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784DD-C108-4B91-82C1-BF609987D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This process can be done in </a:t>
                </a:r>
                <a:r>
                  <a:rPr lang="en-US" i="1" dirty="0"/>
                  <a:t>multiple</a:t>
                </a:r>
                <a:r>
                  <a:rPr lang="en-US" dirty="0"/>
                  <a:t> dimensions </a:t>
                </a:r>
              </a:p>
              <a:p>
                <a:pPr algn="just"/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2222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State space models work because we develop a system of 1</a:t>
                </a:r>
                <a:r>
                  <a:rPr lang="en-US" baseline="30000" dirty="0"/>
                  <a:t>st</a:t>
                </a:r>
                <a:r>
                  <a:rPr lang="en-US" dirty="0"/>
                  <a:t>-order ODEs rather than having higher-order equations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2784DD-C108-4B91-82C1-BF609987D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6860-737C-4066-9D36-6B429A94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5CF0B-0F9E-4AF4-BB06-F275736F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2A0A-FBD2-4C27-A96F-982E1B53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806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526840-4BF4-4D1E-8CC8-4E64866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Example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71ACE-6CBB-4F89-8CA2-F6019F833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As more points are used (i.e., smaller time steps) the numerical solution approaches (converges to) the analytic solution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34F2-029A-4820-936A-D83E38C34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F8AA-8B04-492F-90A0-02B52992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F0D9C-639E-469B-BAB2-DD5C244A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53746B-6A41-4061-801C-D37E450D6D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72" y="3238524"/>
            <a:ext cx="1627428" cy="19047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95E059E-D719-432A-AB07-6155EA8E49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2635" t="4285" r="7428"/>
          <a:stretch/>
        </p:blipFill>
        <p:spPr>
          <a:xfrm>
            <a:off x="6288180" y="1943086"/>
            <a:ext cx="4797240" cy="382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6316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For more examples on using ODE45 refer to:</a:t>
            </a:r>
          </a:p>
          <a:p>
            <a:pPr marL="114300" indent="0">
              <a:buNone/>
            </a:pPr>
            <a:endParaRPr lang="en-US" dirty="0">
              <a:hlinkClick r:id="rId2"/>
            </a:endParaRPr>
          </a:p>
          <a:p>
            <a:pPr marL="114300" indent="0" algn="ctr">
              <a:buNone/>
            </a:pPr>
            <a:r>
              <a:rPr lang="en-US" sz="3200" dirty="0">
                <a:hlinkClick r:id="rId2"/>
              </a:rPr>
              <a:t>https://sites.psu.edu/cmpsc200/content/lecture-9/</a:t>
            </a:r>
            <a:r>
              <a:rPr lang="en-US" sz="3200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357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225" indent="0" algn="just">
              <a:buNone/>
            </a:pPr>
            <a:r>
              <a:rPr lang="en-US" dirty="0"/>
              <a:t>By the end of this section, you should be able to</a:t>
            </a:r>
          </a:p>
          <a:p>
            <a:pPr algn="just"/>
            <a:r>
              <a:rPr lang="en-US" dirty="0"/>
              <a:t>Understand benefits/drawbacks of state-space (SS) models versus transfer functions (TF)</a:t>
            </a:r>
          </a:p>
          <a:p>
            <a:pPr lvl="1" algn="just"/>
            <a:r>
              <a:rPr lang="en-US" dirty="0"/>
              <a:t>Know when each may be appropriate to use</a:t>
            </a:r>
          </a:p>
          <a:p>
            <a:pPr algn="just"/>
            <a:r>
              <a:rPr lang="en-US" dirty="0"/>
              <a:t>Create SS models for linear mechanical systems and identify state vector and matrices that describe system</a:t>
            </a:r>
          </a:p>
          <a:p>
            <a:pPr lvl="1" algn="just"/>
            <a:r>
              <a:rPr lang="en-US" dirty="0"/>
              <a:t>Do this for SISO, SIMO, MISO and MIMO systems </a:t>
            </a:r>
          </a:p>
          <a:p>
            <a:pPr algn="just"/>
            <a:r>
              <a:rPr lang="en-US" dirty="0"/>
              <a:t>Numerically solve SS models using Matlab (</a:t>
            </a:r>
            <a:r>
              <a:rPr lang="en-US" i="1" dirty="0"/>
              <a:t>ode45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Convert SS model to TF and vice-versa in Matlab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7601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Create state space model for given system for input force,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output of displacement,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.</a:t>
                </a:r>
                <a:r>
                  <a:rPr lang="en-US" dirty="0"/>
                  <a:t> Simulate using various masses, spring- and damping constants, inputs and initial conditions.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3468936"/>
            <a:ext cx="3583305" cy="613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11936"/>
            <a:ext cx="2737485" cy="304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426" y="2809522"/>
            <a:ext cx="24158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592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Create state space model for given system for input force,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outputs of displacements,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Simulate using various masses, spring and damping constants, inputs and initial conditions.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364" t="-1667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48" y="3456153"/>
            <a:ext cx="5717453" cy="12171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47" y="5102547"/>
            <a:ext cx="3505200" cy="5919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972" y="2590800"/>
            <a:ext cx="25164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1717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algn="just">
              <a:buFont typeface="+mj-lt"/>
              <a:buAutoNum type="arabicPeriod"/>
            </a:pPr>
            <a:r>
              <a:rPr lang="en-US" dirty="0"/>
              <a:t>Find algebraic state-space model for this system 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dirty="0"/>
              <a:t>Simulate positions of system using values below:</a:t>
            </a:r>
          </a:p>
          <a:p>
            <a:pPr lvl="1" algn="just"/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=5 kg, m</a:t>
            </a:r>
            <a:r>
              <a:rPr lang="en-US" baseline="-25000" dirty="0"/>
              <a:t>2</a:t>
            </a:r>
            <a:r>
              <a:rPr lang="en-US" dirty="0"/>
              <a:t>= 2 kg, m</a:t>
            </a:r>
            <a:r>
              <a:rPr lang="en-US" baseline="-25000" dirty="0"/>
              <a:t>3</a:t>
            </a:r>
            <a:r>
              <a:rPr lang="en-US" dirty="0"/>
              <a:t> = 3kg</a:t>
            </a:r>
          </a:p>
          <a:p>
            <a:pPr lvl="1" algn="just"/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3 N/m, k</a:t>
            </a:r>
            <a:r>
              <a:rPr lang="en-US" baseline="-25000" dirty="0"/>
              <a:t>2</a:t>
            </a:r>
            <a:r>
              <a:rPr lang="en-US" dirty="0"/>
              <a:t> = 2 N/m, k</a:t>
            </a:r>
            <a:r>
              <a:rPr lang="en-US" baseline="-25000" dirty="0"/>
              <a:t>3</a:t>
            </a:r>
            <a:r>
              <a:rPr lang="en-US" dirty="0"/>
              <a:t> = 5 N/m</a:t>
            </a:r>
          </a:p>
          <a:p>
            <a:pPr lvl="1" algn="just"/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=c</a:t>
            </a:r>
            <a:r>
              <a:rPr lang="en-US" baseline="-25000" dirty="0"/>
              <a:t>2</a:t>
            </a:r>
            <a:r>
              <a:rPr lang="en-US" dirty="0"/>
              <a:t> = 6 N-s/m</a:t>
            </a:r>
          </a:p>
          <a:p>
            <a:pPr lvl="1" algn="just"/>
            <a:r>
              <a:rPr lang="en-US" dirty="0"/>
              <a:t>Various inputs f</a:t>
            </a:r>
            <a:r>
              <a:rPr lang="en-US" baseline="-25000" dirty="0"/>
              <a:t>1</a:t>
            </a:r>
            <a:r>
              <a:rPr lang="en-US" dirty="0"/>
              <a:t>, f</a:t>
            </a:r>
            <a:r>
              <a:rPr lang="en-US" baseline="-25000" dirty="0"/>
              <a:t>2</a:t>
            </a:r>
            <a:r>
              <a:rPr lang="en-US" dirty="0"/>
              <a:t>, f</a:t>
            </a:r>
            <a:r>
              <a:rPr lang="en-US" baseline="-25000" dirty="0"/>
              <a:t>3</a:t>
            </a:r>
            <a:r>
              <a:rPr lang="en-US" dirty="0"/>
              <a:t> 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454" y="2056999"/>
            <a:ext cx="2294065" cy="376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8014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SS to TF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559" y="2927986"/>
            <a:ext cx="1746885" cy="19621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05" y="1861186"/>
            <a:ext cx="1443990" cy="1962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90" y="2209800"/>
            <a:ext cx="1455420" cy="228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4" y="3271838"/>
            <a:ext cx="1781175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34" y="3674746"/>
            <a:ext cx="2070735" cy="2876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135" y="4448176"/>
            <a:ext cx="1649730" cy="20002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04" y="5638801"/>
            <a:ext cx="2855595" cy="600075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1" name="TextBox 20"/>
          <p:cNvSpPr txBox="1"/>
          <p:nvPr/>
        </p:nvSpPr>
        <p:spPr>
          <a:xfrm>
            <a:off x="1752600" y="2489261"/>
            <a:ext cx="418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Laplace Transform of state equation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52601" y="3974068"/>
            <a:ext cx="4368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Taking Laplace Transform of output equation</a:t>
            </a: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5105401"/>
            <a:ext cx="2933700" cy="28765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52600" y="460081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Subbing in </a:t>
            </a:r>
            <a:r>
              <a:rPr lang="en-US" b="1" dirty="0"/>
              <a:t>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4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SS2TF in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dirty="0"/>
              <a:t>[</a:t>
            </a:r>
            <a:r>
              <a:rPr lang="en-US" dirty="0" err="1"/>
              <a:t>b,a</a:t>
            </a:r>
            <a:r>
              <a:rPr lang="en-US" dirty="0"/>
              <a:t>] = ss2tf(A,B,C,D)</a:t>
            </a:r>
          </a:p>
          <a:p>
            <a:pPr algn="just"/>
            <a:r>
              <a:rPr lang="en-US" dirty="0"/>
              <a:t>Returns numerator(s) and denominator(s) for TF for given SS model</a:t>
            </a:r>
          </a:p>
          <a:p>
            <a:pPr lvl="1" algn="just"/>
            <a:r>
              <a:rPr lang="en-US" i="1" dirty="0"/>
              <a:t>b</a:t>
            </a:r>
            <a:r>
              <a:rPr lang="en-US" dirty="0"/>
              <a:t> will have as many rows as number of observables (rows of C/D)</a:t>
            </a:r>
          </a:p>
          <a:p>
            <a:pPr lvl="1" algn="just"/>
            <a:r>
              <a:rPr lang="en-US" i="1" dirty="0"/>
              <a:t>a</a:t>
            </a:r>
            <a:r>
              <a:rPr lang="en-US" dirty="0"/>
              <a:t> will have multiple rows when there are multiple inputs </a:t>
            </a:r>
          </a:p>
          <a:p>
            <a:pPr algn="just"/>
            <a:r>
              <a:rPr lang="en-US" dirty="0" err="1"/>
              <a:t>sys</a:t>
            </a:r>
            <a:r>
              <a:rPr lang="en-US" baseline="-25000" dirty="0" err="1"/>
              <a:t>i</a:t>
            </a:r>
            <a:r>
              <a:rPr lang="en-US" dirty="0"/>
              <a:t> = TF(b(</a:t>
            </a:r>
            <a:r>
              <a:rPr lang="en-US" dirty="0" err="1"/>
              <a:t>i</a:t>
            </a:r>
            <a:r>
              <a:rPr lang="en-US" dirty="0"/>
              <a:t>,:),a)</a:t>
            </a:r>
          </a:p>
          <a:p>
            <a:pPr lvl="1" algn="just"/>
            <a:r>
              <a:rPr lang="en-US" dirty="0"/>
              <a:t>Creates transfer function for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observable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3393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/>
                  <a:t>Starting with the SS model, convert into the TF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/>
                  <a:t>Let m=1 kg, b = 10 N-s/m, </a:t>
                </a:r>
                <a:br>
                  <a:rPr lang="en-US" dirty="0"/>
                </a:br>
                <a:r>
                  <a:rPr lang="en-US" dirty="0"/>
                  <a:t>k = 16 N/m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/>
                  <a:t>Let m=1 kg, b = 2 N-s/m, k=5 N/m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/>
                  <a:t>Let m=1 kg, b = 10 N-s/m, </a:t>
                </a:r>
                <a:br>
                  <a:rPr lang="en-US" dirty="0"/>
                </a:br>
                <a:r>
                  <a:rPr lang="en-US" dirty="0"/>
                  <a:t>k=0 N/m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2209800"/>
            <a:ext cx="241583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06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 algn="just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Starting with the SS model, convert into the TF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=10 kg, 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=1kg, 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=100N/m, k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=30N/m, b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= 20 N-s/m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81200" y="1798638"/>
            <a:ext cx="5715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121" y="2181014"/>
            <a:ext cx="25164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359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(SS)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SS model, remain in time domain, no transforming into frequency domain</a:t>
            </a:r>
          </a:p>
          <a:p>
            <a:pPr algn="just"/>
            <a:r>
              <a:rPr lang="en-US" dirty="0"/>
              <a:t>SS models are generally easier than TF for </a:t>
            </a:r>
          </a:p>
          <a:p>
            <a:pPr lvl="1" algn="just"/>
            <a:r>
              <a:rPr lang="en-US" dirty="0"/>
              <a:t>Analyzing MISO, SIMO, MIMO systems </a:t>
            </a:r>
          </a:p>
          <a:p>
            <a:pPr lvl="1" algn="just"/>
            <a:r>
              <a:rPr lang="en-US" dirty="0"/>
              <a:t>Systems with </a:t>
            </a:r>
            <a:r>
              <a:rPr lang="en-US" i="1" dirty="0"/>
              <a:t>non-zero</a:t>
            </a:r>
            <a:r>
              <a:rPr lang="en-US" dirty="0"/>
              <a:t> initial conditions </a:t>
            </a:r>
          </a:p>
          <a:p>
            <a:pPr algn="just"/>
            <a:r>
              <a:rPr lang="en-US" dirty="0"/>
              <a:t>Good numerical methods available to solve SS systems</a:t>
            </a:r>
          </a:p>
          <a:p>
            <a:pPr algn="just"/>
            <a:r>
              <a:rPr lang="en-US" dirty="0"/>
              <a:t>Can analyze matrices for stability properties </a:t>
            </a:r>
          </a:p>
          <a:p>
            <a:pPr lvl="1" algn="just"/>
            <a:r>
              <a:rPr lang="en-US" dirty="0"/>
              <a:t>To use </a:t>
            </a:r>
            <a:r>
              <a:rPr lang="en-US" i="1" dirty="0"/>
              <a:t>matrix form </a:t>
            </a:r>
            <a:r>
              <a:rPr lang="en-US" dirty="0"/>
              <a:t>we can only use linear or linearized systems</a:t>
            </a:r>
          </a:p>
          <a:p>
            <a:pPr lvl="1" algn="just"/>
            <a:r>
              <a:rPr lang="en-US" dirty="0"/>
              <a:t>SS form also works for </a:t>
            </a:r>
            <a:r>
              <a:rPr lang="en-US" u="sng" dirty="0"/>
              <a:t>non-linear</a:t>
            </a:r>
            <a:r>
              <a:rPr lang="en-US" dirty="0"/>
              <a:t>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07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Goal is to make </a:t>
                </a:r>
                <a:r>
                  <a:rPr lang="en-US" u="sng" dirty="0"/>
                  <a:t>system</a:t>
                </a:r>
                <a:r>
                  <a:rPr lang="en-US" dirty="0"/>
                  <a:t> of 1</a:t>
                </a:r>
                <a:r>
                  <a:rPr lang="en-US" baseline="30000" dirty="0"/>
                  <a:t>st</a:t>
                </a:r>
                <a:r>
                  <a:rPr lang="en-US" dirty="0"/>
                  <a:t>-order linear ODEs in matrix form: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state vector</a:t>
                </a:r>
                <a:r>
                  <a:rPr lang="en-US" dirty="0">
                    <a:solidFill>
                      <a:schemeClr val="tx1"/>
                    </a:solidFill>
                  </a:rPr>
                  <a:t> or</a:t>
                </a:r>
                <a:r>
                  <a:rPr lang="en-US" dirty="0">
                    <a:solidFill>
                      <a:srgbClr val="00B050"/>
                    </a:solidFill>
                  </a:rPr>
                  <a:t> states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input vector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output vector </a:t>
                </a:r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>
                    <a:solidFill>
                      <a:srgbClr val="00B050"/>
                    </a:solidFill>
                  </a:rPr>
                  <a:t> observables 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state matrix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input matrix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output matrix 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feedthrough matrix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91" t="-1970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68290" y="2362201"/>
            <a:ext cx="1455420" cy="577215"/>
            <a:chOff x="3844290" y="2514600"/>
            <a:chExt cx="1455420" cy="577215"/>
          </a:xfrm>
          <a:solidFill>
            <a:srgbClr val="FFFF00"/>
          </a:solidFill>
        </p:grpSpPr>
        <p:pic>
          <p:nvPicPr>
            <p:cNvPr id="7" name="Picture 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005" y="2514600"/>
              <a:ext cx="1443990" cy="196215"/>
            </a:xfrm>
            <a:prstGeom prst="rect">
              <a:avLst/>
            </a:prstGeom>
            <a:grpFill/>
          </p:spPr>
        </p:pic>
        <p:pic>
          <p:nvPicPr>
            <p:cNvPr id="9" name="Picture 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290" y="2863215"/>
              <a:ext cx="1455420" cy="2286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851660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Modeling </a:t>
            </a:r>
            <a:br>
              <a:rPr lang="en-US" dirty="0"/>
            </a:br>
            <a:r>
              <a:rPr lang="en-US" dirty="0"/>
              <a:t>Mechanical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Draw all FBDs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Write EOM(s) for each FBD in time domain 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Identify state and input variables</a:t>
                </a:r>
              </a:p>
              <a:p>
                <a:pPr marL="868680" lvl="1" indent="-457200" algn="just">
                  <a:buFont typeface="+mj-lt"/>
                  <a:buAutoNum type="arabicPeriod"/>
                </a:pPr>
                <a:r>
                  <a:rPr lang="en-US" dirty="0"/>
                  <a:t>Create input vector (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) and state vector 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2" algn="just"/>
                <a:r>
                  <a:rPr lang="en-US" dirty="0"/>
                  <a:t>State variables include one less than highest derivative for </a:t>
                </a:r>
                <a:r>
                  <a:rPr lang="en-US" i="1" dirty="0"/>
                  <a:t>each</a:t>
                </a:r>
                <a:r>
                  <a:rPr lang="en-US" dirty="0"/>
                  <a:t> dependent variable </a:t>
                </a:r>
              </a:p>
              <a:p>
                <a:pPr marL="868680" lvl="1" indent="-457200" algn="just">
                  <a:buFont typeface="+mj-lt"/>
                  <a:buAutoNum type="arabicPeriod"/>
                </a:pPr>
                <a:r>
                  <a:rPr lang="en-US" dirty="0"/>
                  <a:t>Rewrite equations using state variables such that there is only one first derivative in any one equation</a:t>
                </a:r>
              </a:p>
              <a:p>
                <a:pPr marL="868680" lvl="1" indent="-457200" algn="just">
                  <a:buFont typeface="+mj-lt"/>
                  <a:buAutoNum type="arabicPeriod"/>
                </a:pPr>
                <a:r>
                  <a:rPr lang="en-US" u="sng" dirty="0"/>
                  <a:t>If variable can be replaced by state variable, it must be</a:t>
                </a:r>
              </a:p>
              <a:p>
                <a:pPr marL="571500" indent="-457200" algn="just">
                  <a:buFont typeface="+mj-lt"/>
                  <a:buAutoNum type="arabicPeriod"/>
                </a:pPr>
                <a:r>
                  <a:rPr lang="en-US" dirty="0"/>
                  <a:t>Isolate all first derivatives on LHS of equations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4" t="-1818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44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Modeling </a:t>
            </a:r>
            <a:br>
              <a:rPr lang="en-US" dirty="0"/>
            </a:br>
            <a:r>
              <a:rPr lang="en-US" dirty="0"/>
              <a:t>Mechanical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71500" indent="-457200" algn="just">
                  <a:buFont typeface="+mj-lt"/>
                  <a:buAutoNum type="arabicPeriod" startAt="5"/>
                </a:pPr>
                <a:r>
                  <a:rPr lang="en-US" dirty="0"/>
                  <a:t>Group coefficients in front of state and input variables on RHS</a:t>
                </a:r>
              </a:p>
              <a:p>
                <a:pPr marL="571500" indent="-457200" algn="just">
                  <a:buFont typeface="+mj-lt"/>
                  <a:buAutoNum type="arabicPeriod" startAt="5"/>
                </a:pPr>
                <a:r>
                  <a:rPr lang="en-US" dirty="0"/>
                  <a:t>Add “mapping” equations to relate derivatives of state variables</a:t>
                </a:r>
              </a:p>
              <a:p>
                <a:pPr marL="571500" indent="-457200" algn="just">
                  <a:buFont typeface="+mj-lt"/>
                  <a:buAutoNum type="arabicPeriod" startAt="5"/>
                </a:pPr>
                <a:r>
                  <a:rPr lang="en-US" dirty="0"/>
                  <a:t>Put system of equations into matrix form</a:t>
                </a:r>
              </a:p>
              <a:p>
                <a:pPr lvl="1" algn="just"/>
                <a:r>
                  <a:rPr lang="en-US" dirty="0"/>
                  <a:t>Create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marL="571500" indent="-457200" algn="just">
                  <a:buFont typeface="+mj-lt"/>
                  <a:buAutoNum type="arabicPeriod" startAt="5"/>
                </a:pPr>
                <a:r>
                  <a:rPr lang="en-US" dirty="0"/>
                  <a:t>Create output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and feedthrough matrix</a:t>
                </a:r>
                <a:r>
                  <a:rPr lang="en-US" i="1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lvl="1" algn="just"/>
                <a:r>
                  <a:rPr lang="en-US" dirty="0"/>
                  <a:t>Outputs of system will be state variables themselves, combinations of state variables or scaled versions of state variables</a:t>
                </a:r>
              </a:p>
              <a:p>
                <a:pPr lvl="1" algn="just"/>
                <a:r>
                  <a:rPr lang="en-US" dirty="0"/>
                  <a:t>Often</a:t>
                </a:r>
                <a:r>
                  <a:rPr lang="en-US" i="1" dirty="0"/>
                  <a:t> </a:t>
                </a:r>
                <a:r>
                  <a:rPr lang="en-US" dirty="0"/>
                  <a:t>matrices of zeros and ones for this course 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be complicated by using sensors with relative measurements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24" t="-1818" r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92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Modeling </a:t>
            </a:r>
            <a:br>
              <a:rPr lang="en-US" dirty="0"/>
            </a:br>
            <a:r>
              <a:rPr lang="en-US" dirty="0"/>
              <a:t>Mechanical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Notes on matrix sizing: if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state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outputs/observables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i="1" dirty="0"/>
              </a:p>
              <a:p>
                <a:pPr marL="114300" indent="0" algn="just">
                  <a:buNone/>
                </a:pPr>
                <a:endParaRPr lang="en-US" i="1" dirty="0"/>
              </a:p>
              <a:p>
                <a:pPr algn="just"/>
                <a:endParaRPr lang="en-US" i="1" dirty="0"/>
              </a:p>
              <a:p>
                <a:pPr marL="11430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16" t="-1667" r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22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Create state space model for given system for input force,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output of displacement,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36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86" y="3998595"/>
            <a:ext cx="3583305" cy="6134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86" y="5257801"/>
            <a:ext cx="3206095" cy="3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286" y="2973399"/>
            <a:ext cx="1075809" cy="60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967" y="3125018"/>
            <a:ext cx="1046857" cy="3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24933" y="4720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57800" y="47269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25945" y="565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77812" y="56504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2800" y="2261253"/>
            <a:ext cx="3015312" cy="39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2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 algn="just">
                  <a:buNone/>
                </a:pPr>
                <a:r>
                  <a:rPr lang="en-US" dirty="0"/>
                  <a:t>Create state space model for given system for input force,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and outputs of displacements,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364" t="-1667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JM Mahoney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 357: Lecture 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3931831"/>
            <a:ext cx="5717453" cy="1217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5427891"/>
            <a:ext cx="4597333" cy="60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2" y="2438400"/>
            <a:ext cx="1127619" cy="1214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2893257"/>
            <a:ext cx="1046857" cy="3047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36706" y="35085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28029" y="35624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8948" y="601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3612" y="6019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1572" y="2425831"/>
            <a:ext cx="25164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90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textsf{A}\mathbf{x} + \textsf{B}\mathbf{u}&#10;\]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515.1856"/>
  <p:tag name="LATEXADDIN" val="\documentclass{article}&#10;\usepackage{amsmath}&#10;\pagestyle{empty}&#10;\begin{document}&#10;&#10;\[&#10;\mathbf{u}=\left[ \begin{array}{c}&#10;u&#10;\end{array} \right]&#10;\]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left[ \begin{array}{ccccccc}&#10;0 &amp; 1 &amp; 0 &amp; 0 &amp; 0 &amp; 0 &amp; 0 \\&#10;-\frac{k_1}{m_1} &amp; -\frac{c_1}{m_1} &amp; \frac{k_1}{m_1} &amp; \frac{c_1}{m_1} &amp; 0&amp; 0 &amp;0 \\&#10;0 &amp;0 &amp;0 &amp;1 &amp;0 &amp;0 &amp;0\\&#10;\frac{k_1}{m_2} &amp; \frac{c_1}{m_2} &amp; -\frac{k_1+k_2}{m_2} &amp; -\frac{c_1}{m_2} &amp; \frac{k_2}{m_2}&amp; 0 &amp;0 \\&#10;0 &amp; 0 &amp; \frac{k_2}{c_2} &amp; 0 &amp; -\frac{k_2}{c_2}&amp; 0 &amp;1 \\ &#10;0 &amp; 0 &amp; 0 &amp; 0 &amp; 0&amp; 0 &amp;1 \\ &#10;0 &amp; 0 &amp; \frac{k_2}{m_3} &amp; 0 &amp; -\frac{k_2}{m_3}&amp; -\frac{k_3}{m_3} &amp;0 &#10;\end{array} \right] \mathbf{x} + &#10;\left[ \begin{array}{ccc}&#10;0&amp;0&amp;0 \\&#10;\frac{1}{m_1} &amp;0 &amp;0 \\&#10;0&amp;0&amp;0 \\&#10;0 &amp;\frac{1}{m_2} &amp;0\\&#10;0&amp;0&amp;0 \\&#10;0&amp;0&amp;0 \\&#10;0&amp;0&amp; \frac{1}{m_3}&#10; \end{array} \right] \mathbf{u}&#10;\]&#10;&#10;&#10;\end{document}"/>
  <p:tag name="IGUANATEXSIZE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x}=\left[ \begin{array}{c}&#10;x\\&#10;\dot{x}\\&#10;y\\&#10;\dot{y}\\&#10;p\\&#10;z\\&#10;\dot{z}&#10;\end{array} \right]&#10;\]&#10;&#10;\end{document}"/>
  <p:tag name="IGUANATEXSIZE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u}=\left[ \begin{array}{c}&#10;f_1\\&#10;f_2\\&#10;f_3&#10;\end{array} \right]&#10;\]&#10;&#10;\end{document}"/>
  <p:tag name="IGUANATEXSIZE" val="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577.4278"/>
  <p:tag name="LATEXADDIN" val="\documentclass{article}&#10;\usepackage{amsmath}&#10;\pagestyle{empty}&#10;\begin{document}&#10;&#10;&#10;$$&#10;\dot{x}+3x=0&#10;$$&#10;&#10;&#10;&#10;\end{document}"/>
  <p:tag name="IGUANATEXSIZE" val="20"/>
  <p:tag name="IGUANATEXCURSOR" val="81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800.8998"/>
  <p:tag name="LATEXADDIN" val="\documentclass{article}&#10;\usepackage{amsmath}&#10;\pagestyle{empty}&#10;\begin{document}&#10;&#10;&#10;$$&#10;\ddot{x}+\dot{x}+2x=0&#10;$$&#10;&#10;&#10;&#10;\end{document}"/>
  <p:tag name="IGUANATEXSIZE" val="20"/>
  <p:tag name="IGUANATEXCURSOR" val="103"/>
  <p:tag name="TRANSPARENCY" val="True"/>
  <p:tag name="FILENAME" val=""/>
  <p:tag name="LATEXENGINEID" val="0"/>
  <p:tag name="TEMPFOLDER" val="C:\Users\jmm694.PSU\Download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left[ \begin{array}{cc}&#10;0 &amp; 1 \\&#10;-\frac{k}{m} &amp; -\frac{b}{m}&#10; \end{array} \right] \mathbf{x} + &#10;\left[ \begin{array}{c}&#10;0 \\&#10;\frac{1}{m}&#10; \end{array} \right] u&#10;\]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left[ \begin{array}{cc}&#10;1 &amp; 0 \\&#10; \end{array} \right] \mathbf{x} + &#10;\left[ \begin{array}{c}&#10;0&#10; \end{array} \right] u&#10;\]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left[ \begin{array}{cccc}&#10;0 &amp; 1 &amp; 0 &amp; 0 \\&#10;-\frac{k_1}{m_1} &amp; -\frac{b_1}{m_1} &amp; \frac{k_1}{m_1} &amp; \frac{b_1}{m_1}\\&#10;0 &amp; 0 &amp;0 &amp;1\\&#10;\frac{k_1}{m_2} &amp; \frac{b_1}{m_2} &amp; -\frac{k_1+k_2}{m_2} &amp;-\frac{b_1}{m_2}&#10; \end{array} \right] \mathbf{x} + &#10;\left[ \begin{array}{c}&#10;0 \\&#10;0\\&#10;0 \\&#10;\frac{1}{m_2}&#10; \end{array} \right] u&#10;\]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left[ \begin{array}{cccc}&#10;1 &amp; 0 &amp; 0 &amp;0\\&#10;0 &amp; 0 &amp;1 &amp;0&#10; \end{array} \right] \mathbf{x} + &#10;\left[ \begin{array}{c}&#10;0 \\&#10;0&#10; \end{array} \right] u&#10;\]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textsf{C}\mathbf{x} + \textsf{D}\mathbf{u}&#10;\]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s{\mathbf{X}}=\textsf{A}\mathbf{X} + \textsf{B}\mathbf{U}&#10;\]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textsf{A}\mathbf{x} + \textsf{B}\mathbf{u}&#10;\]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textsf{C}\mathbf{x} + \textsf{D}\mathbf{u}&#10;\]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(s\textsf{I}- \textsf{A}){\mathbf{X}}= \textsf{B}\mathbf{U}&#10;\]&#10;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{\mathbf{X}}= (s\textsf{I}- \textsf{A})^{-1}\textsf{B}\mathbf{U}&#10;\]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\textsf{C}\mathbf{X} + \textsf{D}\mathbf{U}&#10;\]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frac{\mathbf{Y}(s)}{\mathbf{U}(s)}= \textsf{C} (s\textsf{I}- \textsf{A})^{-1}\textsf{B}+\textsf{D}&#10;\]&#10;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mathbf{Y}= (\textsf{C} (s\textsf{I}- \textsf{A})^{-1}\textsf{B}+\textsf{D})\mathbf{U}&#10;\]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left[ \begin{array}{cc}&#10;0 &amp; 1 \\&#10;-\frac{k}{m} &amp; -\frac{b}{m}&#10; \end{array} \right] \mathbf{x} + &#10;\left[ \begin{array}{c}&#10;0 \\&#10;\frac{1}{m}&#10; \end{array} \right] u&#10;\]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577.803"/>
  <p:tag name="LATEXADDIN" val="\documentclass{article}&#10;\usepackage{amsmath}&#10;\pagestyle{empty}&#10;\begin{document}&#10;&#10;\[&#10;\mathbf{y}=y=\left[ \begin{array}{cc}&#10;1 &amp; 0 \\&#10; \end{array} \right] \mathbf{x} + &#10;\left[ \begin{array}{c}&#10;0&#10; \end{array} \right] u&#10;\]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529.4338"/>
  <p:tag name="LATEXADDIN" val="\documentclass{article}&#10;\usepackage{amsmath}&#10;\pagestyle{empty}&#10;\begin{document}&#10;&#10;\[&#10;\mathbf{x}=\left[ \begin{array}{c}&#10;y\\&#10;\dot{y}\\\end{array} \right]&#10;\]&#10;&#10;\end{document}"/>
  <p:tag name="IGUANATEXSIZE" val="20"/>
  <p:tag name="IGUANATEXCURSOR" val="129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515.1856"/>
  <p:tag name="LATEXADDIN" val="\documentclass{article}&#10;\usepackage{amsmath}&#10;\pagestyle{empty}&#10;\begin{document}&#10;&#10;\[&#10;\mathbf{u}=\left[ \begin{array}{c}&#10;u&#10;\end{array} \right]&#10;\]&#10;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[&#10;\dot{\mathbf{x}}=\left[ \begin{array}{cccc}&#10;0 &amp; 1 &amp; 0 &amp; 0 \\&#10;-\frac{k_1}{m_1} &amp; -\frac{b_1}{m_1} &amp; \frac{k_1}{m_1} &amp; \frac{b_1}{m_1}\\&#10;0 &amp; 0 &amp;0 &amp;1\\&#10;\frac{k_1}{m_2} &amp; \frac{b_1}{m_2} &amp; -\frac{k_1+k_2}{m_2} &amp;-\frac{b_1}{m_2}&#10; \end{array} \right] \mathbf{x} + &#10;\left[ \begin{array}{c}&#10;0 \\&#10;0\\&#10;0 \\&#10;\frac{1}{m_2}&#10; \end{array} \right] u&#10;\]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126"/>
  <p:tag name="ORIGINALWIDTH" val="2262.467"/>
  <p:tag name="LATEXADDIN" val="\documentclass{article}&#10;\usepackage{amsmath}&#10;\pagestyle{empty}&#10;\begin{document}&#10;&#10;\[&#10;\mathbf{y}=&#10;\left[ \begin{array}{c}&#10;z \\&#10;y&#10; \end{array} \right] &#10;=&#10;\left[ \begin{array}{cccc}&#10;1 &amp; 0 &amp; 0 &amp;0\\&#10;0 &amp; 0 &amp;1 &amp;0&#10; \end{array} \right] \mathbf{x} + &#10;\left[ \begin{array}{c}&#10;0 \\&#10;0&#10; \end{array} \right] u&#10;\]&#10;&#10;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7.6753"/>
  <p:tag name="ORIGINALWIDTH" val="554.9306"/>
  <p:tag name="LATEXADDIN" val="\documentclass{article}&#10;\usepackage{amsmath}&#10;\pagestyle{empty}&#10;\begin{document}&#10;&#10;\[&#10;\mathbf{x}=\left[ \begin{array}{c}&#10;z\\&#10;\dot{z}\\&#10;y\\&#10;\dot y&#10;\end{array} \right]&#10;\]&#10;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me357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357" id="{A058B035-52BB-4406-82E3-902B23E8CDC2}" vid="{ABF686B6-1057-4ED9-A560-DB356D432A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me357</Template>
  <TotalTime>641</TotalTime>
  <Words>1540</Words>
  <Application>Microsoft Office PowerPoint</Application>
  <PresentationFormat>Widescreen</PresentationFormat>
  <Paragraphs>233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me357</vt:lpstr>
      <vt:lpstr>State Space Modeling</vt:lpstr>
      <vt:lpstr>Objectives</vt:lpstr>
      <vt:lpstr>State Space (SS) Model</vt:lpstr>
      <vt:lpstr>State Space Form</vt:lpstr>
      <vt:lpstr>Steps for Modeling  Mechanical Systems</vt:lpstr>
      <vt:lpstr>Steps for Modeling  Mechanical Systems</vt:lpstr>
      <vt:lpstr>Steps for Modeling  Mechanical Systems</vt:lpstr>
      <vt:lpstr>Example 1</vt:lpstr>
      <vt:lpstr>Example 2</vt:lpstr>
      <vt:lpstr>Example 3</vt:lpstr>
      <vt:lpstr>Example 3</vt:lpstr>
      <vt:lpstr>End Unit 1</vt:lpstr>
      <vt:lpstr>Unit 2</vt:lpstr>
      <vt:lpstr>Numeric Solutions</vt:lpstr>
      <vt:lpstr>Runge-Kutta (Euler) Method</vt:lpstr>
      <vt:lpstr>Runge-Kutta Example 1</vt:lpstr>
      <vt:lpstr>Runge-Kutta</vt:lpstr>
      <vt:lpstr>Runge-Kutta Example 2</vt:lpstr>
      <vt:lpstr>Numeric Solutions</vt:lpstr>
      <vt:lpstr>Example 1A</vt:lpstr>
      <vt:lpstr>Example 2A</vt:lpstr>
      <vt:lpstr>Example 3A</vt:lpstr>
      <vt:lpstr>Converting SS to TF</vt:lpstr>
      <vt:lpstr>SS2TF in Matlab</vt:lpstr>
      <vt:lpstr>Example 1B</vt:lpstr>
      <vt:lpstr>Example 2B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Space Modeling</dc:title>
  <dc:creator>"Joe Mahoney" &lt;joseph.m.mahoney@gmail.com&gt;</dc:creator>
  <cp:lastModifiedBy>Mahoney, Joseph Michael</cp:lastModifiedBy>
  <cp:revision>296</cp:revision>
  <dcterms:created xsi:type="dcterms:W3CDTF">2006-08-16T00:00:00Z</dcterms:created>
  <dcterms:modified xsi:type="dcterms:W3CDTF">2020-03-02T20:36:41Z</dcterms:modified>
</cp:coreProperties>
</file>