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sldIdLst>
    <p:sldId id="256" r:id="rId2"/>
    <p:sldId id="276" r:id="rId3"/>
    <p:sldId id="264" r:id="rId4"/>
    <p:sldId id="269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5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344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5339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6027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7811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973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9545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7982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1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8672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1554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88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9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Linearization of Non-linear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(Contd.)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m= 1 kg</a:t>
            </a:r>
          </a:p>
          <a:p>
            <a:pPr marL="114300" indent="0">
              <a:buNone/>
            </a:pPr>
            <a:r>
              <a:rPr lang="en-US" dirty="0"/>
              <a:t>k= 4 N/m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-5 cm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’ = 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8"/>
          <a:stretch/>
        </p:blipFill>
        <p:spPr bwMode="auto">
          <a:xfrm>
            <a:off x="2667000" y="4381500"/>
            <a:ext cx="156139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793366"/>
            <a:ext cx="1704975" cy="2533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752601"/>
            <a:ext cx="5486400" cy="43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072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(Contd.)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m= 1 kg</a:t>
            </a:r>
          </a:p>
          <a:p>
            <a:pPr marL="114300" indent="0">
              <a:buNone/>
            </a:pPr>
            <a:r>
              <a:rPr lang="en-US" dirty="0"/>
              <a:t>k= 4 N/m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-15 cm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’ = 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8"/>
          <a:stretch/>
        </p:blipFill>
        <p:spPr bwMode="auto">
          <a:xfrm>
            <a:off x="2667000" y="4381500"/>
            <a:ext cx="156139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793366"/>
            <a:ext cx="1704975" cy="253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752600"/>
            <a:ext cx="5486400" cy="428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66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(Contd.)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m= 1 kg</a:t>
            </a:r>
          </a:p>
          <a:p>
            <a:pPr marL="114300" indent="0">
              <a:buNone/>
            </a:pPr>
            <a:r>
              <a:rPr lang="en-US" dirty="0"/>
              <a:t>k= 4 N/m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-50 cm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’ = 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8"/>
          <a:stretch/>
        </p:blipFill>
        <p:spPr bwMode="auto">
          <a:xfrm>
            <a:off x="2667000" y="4381500"/>
            <a:ext cx="156139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793366"/>
            <a:ext cx="1704975" cy="253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824367"/>
            <a:ext cx="5486400" cy="42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537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“Moonbeam”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38917"/>
            <a:ext cx="2924175" cy="27622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2133601"/>
            <a:ext cx="33623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259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 algn="just">
              <a:buNone/>
            </a:pPr>
            <a:r>
              <a:rPr lang="en-US"/>
              <a:t>By the end of this section, you should be able to</a:t>
            </a:r>
          </a:p>
          <a:p>
            <a:pPr algn="just"/>
            <a:r>
              <a:rPr lang="en-US" dirty="0"/>
              <a:t>Be able to approximate non-linear systems as linear systems</a:t>
            </a:r>
          </a:p>
          <a:p>
            <a:pPr algn="just"/>
            <a:r>
              <a:rPr lang="en-US" dirty="0"/>
              <a:t>Understand limitations of linearizing non-linear systems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675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Nonlinear Systems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Analysis thus far has looked only at systems of </a:t>
            </a:r>
            <a:r>
              <a:rPr lang="en-US" i="1" dirty="0"/>
              <a:t>linear</a:t>
            </a:r>
            <a:r>
              <a:rPr lang="en-US" dirty="0"/>
              <a:t> equations</a:t>
            </a:r>
          </a:p>
          <a:p>
            <a:pPr lvl="1" algn="just"/>
            <a:r>
              <a:rPr lang="en-US" dirty="0"/>
              <a:t>Often able to find closed-form / analytic solutions to these problems</a:t>
            </a:r>
          </a:p>
          <a:p>
            <a:pPr lvl="1" algn="just"/>
            <a:r>
              <a:rPr lang="en-US" dirty="0"/>
              <a:t>Behavior of linear systems is predictable and easy to control</a:t>
            </a:r>
          </a:p>
          <a:p>
            <a:pPr algn="just"/>
            <a:r>
              <a:rPr lang="en-US" dirty="0"/>
              <a:t>Systems may include </a:t>
            </a:r>
            <a:r>
              <a:rPr lang="en-US" i="1" dirty="0"/>
              <a:t>non-linear</a:t>
            </a:r>
            <a:r>
              <a:rPr lang="en-US" dirty="0"/>
              <a:t> relationships</a:t>
            </a:r>
          </a:p>
          <a:p>
            <a:pPr lvl="1" algn="just"/>
            <a:r>
              <a:rPr lang="en-US" dirty="0"/>
              <a:t>Closed-form solutions may be difficult or impossible to find</a:t>
            </a:r>
          </a:p>
          <a:p>
            <a:pPr lvl="1" algn="just"/>
            <a:r>
              <a:rPr lang="en-US" dirty="0"/>
              <a:t>Difficult to predict behavior of system after a “long” time (e.g. weather, economy) </a:t>
            </a:r>
          </a:p>
          <a:p>
            <a:pPr lvl="1" algn="just"/>
            <a:r>
              <a:rPr lang="en-US" b="1" dirty="0"/>
              <a:t>Can get </a:t>
            </a:r>
            <a:r>
              <a:rPr lang="en-US" b="1" i="1" dirty="0"/>
              <a:t>exact</a:t>
            </a:r>
            <a:r>
              <a:rPr lang="en-US" b="1" dirty="0"/>
              <a:t> answer to an </a:t>
            </a:r>
            <a:r>
              <a:rPr lang="en-US" b="1" i="1" dirty="0"/>
              <a:t>approximate</a:t>
            </a:r>
            <a:r>
              <a:rPr lang="en-US" b="1" dirty="0"/>
              <a:t> problem (linearization) or an </a:t>
            </a:r>
            <a:r>
              <a:rPr lang="en-US" b="1" i="1" dirty="0"/>
              <a:t>approximate</a:t>
            </a:r>
            <a:r>
              <a:rPr lang="en-US" b="1" dirty="0"/>
              <a:t> answer to the </a:t>
            </a:r>
            <a:r>
              <a:rPr lang="en-US" b="1" i="1" dirty="0"/>
              <a:t>exact</a:t>
            </a:r>
            <a:r>
              <a:rPr lang="en-US" b="1" dirty="0"/>
              <a:t> problem (numerical solutions)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88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/>
                  <a:t>Recall </a:t>
                </a:r>
                <a:r>
                  <a:rPr lang="en-US" i="1" dirty="0"/>
                  <a:t>Taylor Series Expansion </a:t>
                </a:r>
                <a:r>
                  <a:rPr lang="en-US" dirty="0"/>
                  <a:t>for function: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Truncate series after first derivative: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lvl="1" algn="just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an equilibrium point (where all derivatives of state variables are zero in autonomous system)</a:t>
                </a:r>
              </a:p>
              <a:p>
                <a:pPr lvl="2" algn="just"/>
                <a:r>
                  <a:rPr lang="en-US" dirty="0"/>
                  <a:t>Can be one, many or infinite equilibrium points</a:t>
                </a:r>
              </a:p>
              <a:p>
                <a:pPr lvl="1" algn="just"/>
                <a:r>
                  <a:rPr lang="en-US" dirty="0"/>
                  <a:t>Analyze motion “close” to equilibrium point</a:t>
                </a:r>
              </a:p>
              <a:p>
                <a:pPr lvl="1" algn="just"/>
                <a:r>
                  <a:rPr lang="en-US" dirty="0">
                    <a:solidFill>
                      <a:srgbClr val="FF0000"/>
                    </a:solidFill>
                  </a:rPr>
                  <a:t>Error will increase as we move away from equilibrium point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91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15" y="2209800"/>
            <a:ext cx="6008370" cy="560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390900"/>
            <a:ext cx="3295650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3935730"/>
            <a:ext cx="3371850" cy="25527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47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</a:t>
            </a:r>
            <a:br>
              <a:rPr lang="en-US" dirty="0"/>
            </a:br>
            <a:r>
              <a:rPr lang="en-US" dirty="0"/>
              <a:t>Stiffening Spring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m= 1 kg</a:t>
            </a:r>
          </a:p>
          <a:p>
            <a:pPr marL="114300" indent="0">
              <a:buNone/>
            </a:pPr>
            <a:r>
              <a:rPr lang="en-US" dirty="0"/>
              <a:t>b = 1 Ns/m</a:t>
            </a:r>
          </a:p>
          <a:p>
            <a:pPr marL="114300" indent="0">
              <a:buNone/>
            </a:pP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= -(3y + 5y</a:t>
            </a:r>
            <a:r>
              <a:rPr lang="en-US" baseline="30000" dirty="0"/>
              <a:t>3</a:t>
            </a:r>
            <a:r>
              <a:rPr lang="en-US" dirty="0"/>
              <a:t>)N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8"/>
          <a:stretch/>
        </p:blipFill>
        <p:spPr bwMode="auto">
          <a:xfrm>
            <a:off x="7167303" y="1752600"/>
            <a:ext cx="2135677" cy="20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177985"/>
            <a:ext cx="2758440" cy="5162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3779752"/>
            <a:ext cx="782955" cy="22288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240" y="365760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901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(Contd.)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m= 1 kg</a:t>
            </a:r>
          </a:p>
          <a:p>
            <a:pPr marL="114300" indent="0">
              <a:buNone/>
            </a:pPr>
            <a:r>
              <a:rPr lang="en-US" dirty="0"/>
              <a:t>b = 1 Ns/m</a:t>
            </a:r>
          </a:p>
          <a:p>
            <a:pPr marL="114300" indent="0">
              <a:buNone/>
            </a:pP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= -(3y + 5y</a:t>
            </a:r>
            <a:r>
              <a:rPr lang="en-US" baseline="30000" dirty="0"/>
              <a:t>3</a:t>
            </a:r>
            <a:r>
              <a:rPr lang="en-US" dirty="0"/>
              <a:t>)N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0.25m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’ = 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8"/>
          <a:stretch/>
        </p:blipFill>
        <p:spPr bwMode="auto">
          <a:xfrm>
            <a:off x="2667000" y="4381500"/>
            <a:ext cx="156139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3075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(Contd.)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m= 1 kg</a:t>
            </a:r>
          </a:p>
          <a:p>
            <a:pPr marL="114300" indent="0">
              <a:buNone/>
            </a:pPr>
            <a:r>
              <a:rPr lang="en-US" dirty="0"/>
              <a:t>b = 1 Ns/m</a:t>
            </a:r>
          </a:p>
          <a:p>
            <a:pPr marL="114300" indent="0">
              <a:buNone/>
            </a:pP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= -(3y + 5y</a:t>
            </a:r>
            <a:r>
              <a:rPr lang="en-US" baseline="30000" dirty="0"/>
              <a:t>3</a:t>
            </a:r>
            <a:r>
              <a:rPr lang="en-US" dirty="0"/>
              <a:t>)N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0.5m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’ = 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8"/>
          <a:stretch/>
        </p:blipFill>
        <p:spPr bwMode="auto">
          <a:xfrm>
            <a:off x="2667000" y="4381500"/>
            <a:ext cx="156139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1723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(Contd.)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m= 1 kg</a:t>
            </a:r>
          </a:p>
          <a:p>
            <a:pPr marL="114300" indent="0">
              <a:buNone/>
            </a:pPr>
            <a:r>
              <a:rPr lang="en-US" dirty="0"/>
              <a:t>b = 1 Ns/m</a:t>
            </a:r>
          </a:p>
          <a:p>
            <a:pPr marL="114300" indent="0">
              <a:buNone/>
            </a:pP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= -(3y + 5y</a:t>
            </a:r>
            <a:r>
              <a:rPr lang="en-US" baseline="30000" dirty="0"/>
              <a:t>3</a:t>
            </a:r>
            <a:r>
              <a:rPr lang="en-US" dirty="0"/>
              <a:t>)N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1m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’ = 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8"/>
          <a:stretch/>
        </p:blipFill>
        <p:spPr bwMode="auto">
          <a:xfrm>
            <a:off x="2667000" y="4381500"/>
            <a:ext cx="156139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3072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</a:t>
            </a:r>
            <a:br>
              <a:rPr lang="en-US" dirty="0"/>
            </a:br>
            <a:r>
              <a:rPr lang="en-US" dirty="0"/>
              <a:t>Air Resistance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m= 1 kg</a:t>
            </a:r>
          </a:p>
          <a:p>
            <a:pPr marL="114300" indent="0">
              <a:buNone/>
            </a:pPr>
            <a:r>
              <a:rPr lang="en-US" dirty="0"/>
              <a:t>k= 4 N/m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8"/>
          <a:stretch/>
        </p:blipFill>
        <p:spPr bwMode="auto">
          <a:xfrm>
            <a:off x="7167304" y="1752600"/>
            <a:ext cx="2135677" cy="20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177985"/>
            <a:ext cx="2510790" cy="520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3779752"/>
            <a:ext cx="782955" cy="222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793366"/>
            <a:ext cx="1704975" cy="25336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341" y="3891193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962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f(x) = f(x_0) + \frac{f'(x_0)(x-x_0)}{1!} + \frac{f''(x_0)(x-x_0)^2}{2!}+...&#10;\]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F_{air}=-0.5|\dot{y}|\dot{y}&#10;\]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F_{air}=-0.5|\dot{y}|\dot{y}&#10;\]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dot{y} -0.5y + 0.5y^3 = F cos\Omega t &#10;\]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f(x) \approx f(x_0) + f'(x_0)(x-x_0)&#10;\]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bf{f}(x) \approx \mathbf{f}(\mathbf{x}_0) + \nabla \mathbf{f}(\mathbf{x}_0)(\mathbf{x}-\mathbf{x}_0)&#10;\]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ot{y}_2=-\frac{3}{m}y_1-\frac{5}{m}y_1^3-by_2&#10;\]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ot{y}_1=y_2&#10;\]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ot{y}_2=-\frac{4}{m}y_1-0.5|y_2|y_2&#10;\]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ot{y}_1=y_2&#10;\]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F_{air}=-0.5|\dot{y}|\dot{y}&#10;\]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F_{air}=-0.5|\dot{y}|\dot{y}&#10;\]&#10;&#10;&#10;\end{document}"/>
  <p:tag name="IGUANATEXSIZE" val="20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455</TotalTime>
  <Words>487</Words>
  <Application>Microsoft Office PowerPoint</Application>
  <PresentationFormat>Widescreen</PresentationFormat>
  <Paragraphs>107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me357</vt:lpstr>
      <vt:lpstr>Linearization of Non-linear Systems</vt:lpstr>
      <vt:lpstr>Objectives</vt:lpstr>
      <vt:lpstr>Nonlinear Systems</vt:lpstr>
      <vt:lpstr>Linearization</vt:lpstr>
      <vt:lpstr>Example 1 Stiffening Spring </vt:lpstr>
      <vt:lpstr>Example 1 (Contd.) </vt:lpstr>
      <vt:lpstr>Example 1 (Contd.) </vt:lpstr>
      <vt:lpstr>Example 1 (Contd.) </vt:lpstr>
      <vt:lpstr>Example 2 Air Resistance  </vt:lpstr>
      <vt:lpstr>Example 2 (Contd.) </vt:lpstr>
      <vt:lpstr>Example 2 (Contd.) </vt:lpstr>
      <vt:lpstr>Example 2 (Contd.) </vt:lpstr>
      <vt:lpstr>“Moonbeam”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Systems 1</dc:title>
  <dc:creator>"Joe Mahoney" &lt;joseph.m.mahoney@gmail.com&gt;</dc:creator>
  <cp:lastModifiedBy>Mahoney, Joseph Michael</cp:lastModifiedBy>
  <cp:revision>156</cp:revision>
  <dcterms:created xsi:type="dcterms:W3CDTF">2006-08-16T00:00:00Z</dcterms:created>
  <dcterms:modified xsi:type="dcterms:W3CDTF">2020-01-28T17:28:12Z</dcterms:modified>
</cp:coreProperties>
</file>