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8"/>
  </p:notesMasterIdLst>
  <p:sldIdLst>
    <p:sldId id="256" r:id="rId2"/>
    <p:sldId id="268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5F59"/>
    <a:srgbClr val="434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704BD-7DF1-4AEA-93E1-D5387D9025FA}" type="datetimeFigureOut">
              <a:rPr lang="en-US" smtClean="0"/>
              <a:t>3/5/2020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0BD06-63B8-42E3-B038-4783A64831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95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51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12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839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96625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5818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7347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363" indent="-211138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2633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19125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>
            <a:lvl1pPr marL="233363" indent="-23336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 marL="233363" indent="-23336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5268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1840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702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ME 357: Lecture 11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6967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ME 357: Lecture 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88968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28893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ME 357: Lecture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92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push dir="u"/>
  </p:transition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tags" Target="../tags/tag3.xml"/><Relationship Id="rId16" Type="http://schemas.openxmlformats.org/officeDocument/2006/relationships/image" Target="../media/image9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4.png"/><Relationship Id="rId5" Type="http://schemas.openxmlformats.org/officeDocument/2006/relationships/tags" Target="../tags/tag6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tags" Target="../tags/tag5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tags" Target="../tags/tag13.xml"/><Relationship Id="rId16" Type="http://schemas.openxmlformats.org/officeDocument/2006/relationships/image" Target="../media/image21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16.png"/><Relationship Id="rId5" Type="http://schemas.openxmlformats.org/officeDocument/2006/relationships/tags" Target="../tags/tag16.xml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tags" Target="../tags/tag15.xml"/><Relationship Id="rId9" Type="http://schemas.openxmlformats.org/officeDocument/2006/relationships/notesSlide" Target="../notesSlides/notesSlide4.xml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Block Diagrams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 357</a:t>
            </a:r>
          </a:p>
        </p:txBody>
      </p:sp>
    </p:spTree>
    <p:extLst>
      <p:ext uri="{BB962C8B-B14F-4D97-AF65-F5344CB8AC3E}">
        <p14:creationId xmlns:p14="http://schemas.microsoft.com/office/powerpoint/2010/main" val="135305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225" indent="0" algn="just">
              <a:buNone/>
            </a:pPr>
            <a:r>
              <a:rPr lang="en-US" dirty="0"/>
              <a:t>By the end of this section, you should be able to</a:t>
            </a:r>
          </a:p>
          <a:p>
            <a:pPr algn="just"/>
            <a:r>
              <a:rPr lang="en-US" dirty="0"/>
              <a:t>Represent transfer functions as blocks</a:t>
            </a:r>
          </a:p>
          <a:p>
            <a:pPr algn="just"/>
            <a:r>
              <a:rPr lang="en-US" dirty="0"/>
              <a:t>Calculate transfer functions using block diagrams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2291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 Diagrams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dirty="0"/>
              <a:t>We can represent signals going through a transfer function or several transfer functions using block diagrams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5E859D5F-8860-46BE-AF85-8B0B68CEE10B}"/>
              </a:ext>
            </a:extLst>
          </p:cNvPr>
          <p:cNvSpPr/>
          <p:nvPr/>
        </p:nvSpPr>
        <p:spPr>
          <a:xfrm>
            <a:off x="4539125" y="2895600"/>
            <a:ext cx="2718434" cy="145075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Machine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DCE50E-FF72-4772-9A04-C2DBD7547B1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891508" y="3620978"/>
            <a:ext cx="1647617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64AC61-16CA-4626-AD47-F38E39151D41}"/>
              </a:ext>
            </a:extLst>
          </p:cNvPr>
          <p:cNvCxnSpPr>
            <a:cxnSpLocks/>
          </p:cNvCxnSpPr>
          <p:nvPr/>
        </p:nvCxnSpPr>
        <p:spPr>
          <a:xfrm>
            <a:off x="7257559" y="3601928"/>
            <a:ext cx="1647617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03C3299-1F13-4500-B2ED-1434FF2F5DE4}"/>
              </a:ext>
            </a:extLst>
          </p:cNvPr>
          <p:cNvSpPr/>
          <p:nvPr/>
        </p:nvSpPr>
        <p:spPr>
          <a:xfrm>
            <a:off x="4532677" y="4713683"/>
            <a:ext cx="2718434" cy="145075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Amplifier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K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4D27C4F-055F-481E-830D-A512B71EA2B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885060" y="5439061"/>
            <a:ext cx="1647617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C5A174-48ED-4AEE-BE1C-B54FB9DA0AE6}"/>
              </a:ext>
            </a:extLst>
          </p:cNvPr>
          <p:cNvCxnSpPr>
            <a:cxnSpLocks/>
          </p:cNvCxnSpPr>
          <p:nvPr/>
        </p:nvCxnSpPr>
        <p:spPr>
          <a:xfrm>
            <a:off x="7251111" y="5420011"/>
            <a:ext cx="1647617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E4F6554-938E-412C-913F-E6B500F584B7}"/>
              </a:ext>
            </a:extLst>
          </p:cNvPr>
          <p:cNvSpPr txBox="1"/>
          <p:nvPr/>
        </p:nvSpPr>
        <p:spPr>
          <a:xfrm>
            <a:off x="3217850" y="2971800"/>
            <a:ext cx="821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874D45-B6C2-4251-80BE-6CDC80023A7A}"/>
              </a:ext>
            </a:extLst>
          </p:cNvPr>
          <p:cNvSpPr txBox="1"/>
          <p:nvPr/>
        </p:nvSpPr>
        <p:spPr>
          <a:xfrm>
            <a:off x="7587072" y="2971800"/>
            <a:ext cx="186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displacement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D56B89-9313-4354-A6FC-507EBE1367AB}"/>
              </a:ext>
            </a:extLst>
          </p:cNvPr>
          <p:cNvSpPr txBox="1"/>
          <p:nvPr/>
        </p:nvSpPr>
        <p:spPr>
          <a:xfrm>
            <a:off x="3116148" y="4796135"/>
            <a:ext cx="1095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voltage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A7E00D-CD37-49CD-9718-4C2D10623420}"/>
              </a:ext>
            </a:extLst>
          </p:cNvPr>
          <p:cNvSpPr txBox="1"/>
          <p:nvPr/>
        </p:nvSpPr>
        <p:spPr>
          <a:xfrm>
            <a:off x="7753930" y="4796135"/>
            <a:ext cx="1095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voltage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2F3BA06-586D-47A5-8CC9-02BC32937D5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342" y="3691745"/>
            <a:ext cx="1440000" cy="53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8879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 Diagram Algebra (1)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dirty="0"/>
              <a:t>Simplify signals going through multiple transfer functions</a:t>
            </a:r>
          </a:p>
          <a:p>
            <a:pPr algn="just"/>
            <a:r>
              <a:rPr lang="en-US" dirty="0"/>
              <a:t>Series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Parallel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79" y="3053540"/>
            <a:ext cx="1097143" cy="51657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32" y="5047436"/>
            <a:ext cx="1494857" cy="516572"/>
          </a:xfrm>
          <a:prstGeom prst="rect">
            <a:avLst/>
          </a:prstGeom>
        </p:spPr>
      </p:pic>
      <p:pic>
        <p:nvPicPr>
          <p:cNvPr id="2053" name="Picture 5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822" y="4899800"/>
            <a:ext cx="27146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010" y="4931272"/>
            <a:ext cx="472381" cy="2514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789" y="4495801"/>
            <a:ext cx="486095" cy="25142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788" y="5864791"/>
            <a:ext cx="476952" cy="2514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97" y="4921723"/>
            <a:ext cx="498285" cy="251429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45009" y="4704097"/>
            <a:ext cx="3425952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17390" y="3037504"/>
            <a:ext cx="3212198" cy="5486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59977" y="3037504"/>
            <a:ext cx="220783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86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Algebra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Negative Feedback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Positive Feedback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381" y="2891445"/>
            <a:ext cx="2124190" cy="595809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4601" y="2503548"/>
            <a:ext cx="3755951" cy="137160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514601" y="4724400"/>
            <a:ext cx="3755951" cy="1371600"/>
            <a:chOff x="990600" y="4645612"/>
            <a:chExt cx="3755951" cy="13716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0600" y="4645612"/>
              <a:ext cx="3755951" cy="1371600"/>
            </a:xfrm>
            <a:prstGeom prst="rect">
              <a:avLst/>
            </a:prstGeom>
          </p:spPr>
        </p:pic>
        <p:cxnSp>
          <p:nvCxnSpPr>
            <p:cNvPr id="15" name="Straight Connector 14"/>
            <p:cNvCxnSpPr/>
            <p:nvPr/>
          </p:nvCxnSpPr>
          <p:spPr>
            <a:xfrm>
              <a:off x="1621632" y="5114925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382" y="5112297"/>
            <a:ext cx="2124191" cy="59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47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6" name="Content Placeholder 5 1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1901190"/>
            <a:ext cx="1765935" cy="53721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082437"/>
            <a:ext cx="1181100" cy="21717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981200" y="1752601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571500" indent="-457200">
              <a:buFont typeface="+mj-lt"/>
              <a:buAutoNum type="alphaUcPeriod"/>
            </a:pPr>
            <a:endParaRPr lang="en-US" dirty="0"/>
          </a:p>
          <a:p>
            <a:pPr marL="571500" indent="-457200">
              <a:buFont typeface="+mj-lt"/>
              <a:buAutoNum type="alphaUcPeriod"/>
            </a:pPr>
            <a:r>
              <a:rPr lang="en-US" dirty="0"/>
              <a:t> </a:t>
            </a:r>
          </a:p>
          <a:p>
            <a:pPr marL="571500" indent="-457200">
              <a:buFont typeface="+mj-lt"/>
              <a:buAutoNum type="alphaUcPeriod"/>
            </a:pPr>
            <a:endParaRPr lang="en-US" dirty="0"/>
          </a:p>
          <a:p>
            <a:pPr marL="571500" indent="-457200">
              <a:buFont typeface="+mj-lt"/>
              <a:buAutoNum type="alphaUcPeriod"/>
            </a:pPr>
            <a:r>
              <a:rPr lang="en-US" dirty="0"/>
              <a:t> </a:t>
            </a:r>
          </a:p>
          <a:p>
            <a:pPr marL="571500" indent="-457200">
              <a:buFont typeface="+mj-lt"/>
              <a:buAutoNum type="alphaUcPeriod"/>
            </a:pPr>
            <a:endParaRPr lang="en-US" dirty="0"/>
          </a:p>
          <a:p>
            <a:pPr marL="571500" indent="-457200">
              <a:buFont typeface="+mj-lt"/>
              <a:buAutoNum type="alphaUcPeriod"/>
            </a:pPr>
            <a:endParaRPr lang="en-US" dirty="0"/>
          </a:p>
          <a:p>
            <a:pPr marL="571500" indent="-457200">
              <a:buFont typeface="+mj-lt"/>
              <a:buAutoNum type="alphaUcPeriod"/>
            </a:pPr>
            <a:endParaRPr lang="en-US" dirty="0"/>
          </a:p>
          <a:p>
            <a:pPr marL="571500" indent="-457200">
              <a:buFont typeface="+mj-lt"/>
              <a:buAutoNum type="alphaUcPeriod"/>
            </a:pPr>
            <a:r>
              <a:rPr lang="en-US" dirty="0"/>
              <a:t> 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08638" y="2667000"/>
            <a:ext cx="3429000" cy="6363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08638" y="3505200"/>
            <a:ext cx="3429000" cy="13716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546777" y="5105401"/>
            <a:ext cx="2752725" cy="1153281"/>
            <a:chOff x="3340960" y="2780317"/>
            <a:chExt cx="2752725" cy="1153281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340960" y="2876323"/>
              <a:ext cx="2752725" cy="105727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1405" y="2780317"/>
              <a:ext cx="475429" cy="25142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2792" y="2780317"/>
              <a:ext cx="486096" cy="251429"/>
            </a:xfrm>
            <a:prstGeom prst="rect">
              <a:avLst/>
            </a:prstGeom>
          </p:spPr>
        </p:pic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3A7E024-63D0-478A-A6BC-A76D7F0D6E3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2" y="2667000"/>
            <a:ext cx="2776380" cy="5348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B2B618A-CCF9-4E00-921D-1A263199CE1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2" y="3903000"/>
            <a:ext cx="3890285" cy="576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3311D08-6550-45C9-8932-7CCCBC84755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2" y="5312696"/>
            <a:ext cx="3277715" cy="5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2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.2171"/>
  <p:tag name="ORIGINALWIDTH" val="708.6614"/>
  <p:tag name="LATEXADDIN" val="\documentclass{article}&#10;\usepackage{amsmath}&#10;\pagestyle{empty}&#10;\begin{document}&#10;$$&#10;\frac{1}{ms^2+bs+k}&#10;$$&#10;\end{document}"/>
  <p:tag name="IGUANATEXSIZE" val="20"/>
  <p:tag name="IGUANATEXCURSOR" val="105"/>
  <p:tag name="TRANSPARENCY" val="True"/>
  <p:tag name="FILENAME" val=""/>
  <p:tag name="LATEXENGINEID" val="0"/>
  <p:tag name="TEMPFOLDER" val="C:\Users\jmm694\Downloads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2133"/>
  <p:tag name="ORIGINALWIDTH" val="1045.369"/>
  <p:tag name="LATEXADDIN" val="\documentclass{article}&#10;\usepackage{amsmath}&#10;\pagestyle{empty}&#10;\begin{document}&#10;&#10;\[&#10;\frac{X}{F} = \frac{G(s)}{1-G(s)H(s)}&#10;\]&#10;&#10;&#10;\end{document}"/>
  <p:tag name="IGUANATEXSIZE" val="20"/>
  <p:tag name="IGUANATEXCURSOR" val="112"/>
  <p:tag name="TRANSPARENCY" val="True"/>
  <p:tag name="FILENAME" val=""/>
  <p:tag name="LATEXENGINEID" val="0"/>
  <p:tag name="TEMPFOLDER" val="C:\Users\jmm694\Downloads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G_1=\frac{2}{s^2+s+1}&#10;\]&#10;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G_2=s+5&#10;\]&#10;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.2171"/>
  <p:tag name="ORIGINALWIDTH" val="1366.329"/>
  <p:tag name="LATEXADDIN" val="\documentclass{article}&#10;\usepackage{amsmath}&#10;\pagestyle{empty}&#10;\begin{document}&#10;&#10;\[&#10;G_A=G_1 G_2=\frac{2s+10}{s^2+s+1}&#10;\]&#10;&#10;&#10;\end{document}"/>
  <p:tag name="IGUANATEXSIZE" val="20"/>
  <p:tag name="IGUANATEXCURSOR" val="95"/>
  <p:tag name="TRANSPARENCY" val="True"/>
  <p:tag name="FILENAME" val=""/>
  <p:tag name="LATEXENGINEID" val="0"/>
  <p:tag name="TEMPFOLDER" val="C:\Users\jmm694.PSU\Downloads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3.4646"/>
  <p:tag name="ORIGINALWIDTH" val="1914.51"/>
  <p:tag name="LATEXADDIN" val="\documentclass{article}&#10;\usepackage{amsmath}&#10;\pagestyle{empty}&#10;\begin{document}&#10;&#10;\[&#10;G_B=G_1 + G_2=\frac{s^3+6s^2+6s+7}{s^2+s+1}&#10;\]&#10;&#10;&#10;\end{document}"/>
  <p:tag name="IGUANATEXSIZE" val="20"/>
  <p:tag name="IGUANATEXCURSOR" val="117"/>
  <p:tag name="TRANSPARENCY" val="True"/>
  <p:tag name="FILENAME" val=""/>
  <p:tag name="LATEXENGINEID" val="0"/>
  <p:tag name="TEMPFOLDER" val="C:\Users\jmm694.PSU\Downloads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9655"/>
  <p:tag name="ORIGINALWIDTH" val="1613.048"/>
  <p:tag name="LATEXADDIN" val="\documentclass{article}&#10;\usepackage{amsmath}&#10;\pagestyle{empty}&#10;\begin{document}&#10;&#10;\[&#10;G_C=\frac{G_1}{1-G_1 G_2}=\frac{2}{s^2-s-9}&#10;\]&#10;&#10;&#10;\end{document}"/>
  <p:tag name="IGUANATEXSIZE" val="20"/>
  <p:tag name="IGUANATEXCURSOR" val="126"/>
  <p:tag name="TRANSPARENCY" val="True"/>
  <p:tag name="FILENAME" val=""/>
  <p:tag name="LATEXENGINEID" val="0"/>
  <p:tag name="TEMPFOLDER" val="C:\Users\jmm694.PSU\Downloads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33.9708"/>
  <p:tag name="LATEXADDIN" val="\documentclass{article}&#10;\usepackage{amsmath}&#10;\pagestyle{empty}&#10;\begin{document}&#10;&#10;\[&#10;R(s)&#10;\]&#10;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c: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39.2201"/>
  <p:tag name="LATEXADDIN" val="\documentclass{article}&#10;\usepackage{amsmath}&#10;\pagestyle{empty}&#10;\begin{document}&#10;&#10;\[&#10;Y(s)&#10;\]&#10;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c: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.2182"/>
  <p:tag name="ORIGINALWIDTH" val="539.9325"/>
  <p:tag name="LATEXADDIN" val="\documentclass{article}&#10;\usepackage{amsmath}&#10;\pagestyle{empty}&#10;\begin{document}&#10;&#10;\[&#10;\frac{X}{F} = T_1 T_2&#10;\]&#10;&#10;&#10;\end{document}"/>
  <p:tag name="IGUANATEXSIZE" val="20"/>
  <p:tag name="IGUANATEXCURSOR" val="103"/>
  <p:tag name="TRANSPARENCY" val="True"/>
  <p:tag name="FILENAME" val=""/>
  <p:tag name="LATEXENGINEID" val="0"/>
  <p:tag name="TEMPFOLDER" val="C:\Users\jmm694\Downloads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4.2182"/>
  <p:tag name="ORIGINALWIDTH" val="735.658"/>
  <p:tag name="LATEXADDIN" val="\documentclass{article}&#10;\usepackage{amsmath}&#10;\pagestyle{empty}&#10;\begin{document}&#10;&#10;\[&#10;\frac{D}{A}  = G_1 +G_2&#10;\]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32.4709"/>
  <p:tag name="LATEXADDIN" val="\documentclass{article}&#10;\usepackage{amsmath}&#10;\pagestyle{empty}&#10;\begin{document}&#10;&#10;\[&#10;A(s)&#10;\]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39.2201"/>
  <p:tag name="LATEXADDIN" val="\documentclass{article}&#10;\usepackage{amsmath}&#10;\pagestyle{empty}&#10;\begin{document}&#10;&#10;\[&#10;B(s)&#10;\]&#10;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34.7206"/>
  <p:tag name="LATEXADDIN" val="\documentclass{article}&#10;\usepackage{amsmath}&#10;\pagestyle{empty}&#10;\begin{document}&#10;&#10;\[&#10;C(s)&#10;\]&#10;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45.2194"/>
  <p:tag name="LATEXADDIN" val="\documentclass{article}&#10;\usepackage{amsmath}&#10;\pagestyle{empty}&#10;\begin{document}&#10;&#10;\[&#10;D(s)&#10;\]&#10;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2133"/>
  <p:tag name="ORIGINALWIDTH" val="1045.369"/>
  <p:tag name="LATEXADDIN" val="\documentclass{article}&#10;\usepackage{amsmath}&#10;\pagestyle{empty}&#10;\begin{document}&#10;&#10;\[&#10;\frac{X}{F} = \frac{G(s)}{1+G(s)H(s)}&#10;\]&#10;&#10;&#10;\end{document}"/>
  <p:tag name="IGUANATEXSIZE" val="20"/>
  <p:tag name="IGUANATEXCURSOR" val="120"/>
  <p:tag name="TRANSPARENCY" val="True"/>
  <p:tag name="FILENAME" val=""/>
  <p:tag name="LATEXENGINEID" val="0"/>
  <p:tag name="TEMPFOLDER" val="C:\Users\jmm694\Downloads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me357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357" id="{A058B035-52BB-4406-82E3-902B23E8CDC2}" vid="{ABF686B6-1057-4ED9-A560-DB356D432A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me357</Template>
  <TotalTime>429</TotalTime>
  <Words>126</Words>
  <Application>Microsoft Office PowerPoint</Application>
  <PresentationFormat>Widescreen</PresentationFormat>
  <Paragraphs>60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me357</vt:lpstr>
      <vt:lpstr>Block Diagrams</vt:lpstr>
      <vt:lpstr>Objectives</vt:lpstr>
      <vt:lpstr>Block Diagrams</vt:lpstr>
      <vt:lpstr>Block Diagram Algebra (1)</vt:lpstr>
      <vt:lpstr>Block Diagram Algebra (2)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Diagrams</dc:title>
  <dc:creator>"Joe Mahoney" &lt;joseph.m.mahoney@gmail.com&gt;</dc:creator>
  <cp:lastModifiedBy>Mahoney, Joseph Michael</cp:lastModifiedBy>
  <cp:revision>155</cp:revision>
  <dcterms:created xsi:type="dcterms:W3CDTF">2006-08-16T00:00:00Z</dcterms:created>
  <dcterms:modified xsi:type="dcterms:W3CDTF">2020-03-05T17:41:05Z</dcterms:modified>
</cp:coreProperties>
</file>