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sldIdLst>
    <p:sldId id="256" r:id="rId2"/>
    <p:sldId id="266" r:id="rId3"/>
    <p:sldId id="263" r:id="rId4"/>
    <p:sldId id="270" r:id="rId5"/>
    <p:sldId id="265" r:id="rId6"/>
    <p:sldId id="258" r:id="rId7"/>
    <p:sldId id="259" r:id="rId8"/>
    <p:sldId id="257" r:id="rId9"/>
    <p:sldId id="260" r:id="rId10"/>
    <p:sldId id="261" r:id="rId11"/>
    <p:sldId id="262" r:id="rId12"/>
    <p:sldId id="264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ahoney" initials="JM" lastIdx="5" clrIdx="0">
    <p:extLst>
      <p:ext uri="{19B8F6BF-5375-455C-9EA6-DF929625EA0E}">
        <p15:presenceInfo xmlns:p15="http://schemas.microsoft.com/office/powerpoint/2012/main" userId="c23b4b1d664e5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26T08:36:38.193" idx="3">
    <p:pos x="1237" y="2170"/>
    <p:text>form of step input</p:text>
    <p:extLst>
      <p:ext uri="{C676402C-5697-4E1C-873F-D02D1690AC5C}">
        <p15:threadingInfo xmlns:p15="http://schemas.microsoft.com/office/powerpoint/2012/main" timeZoneBias="300"/>
      </p:ext>
    </p:extLst>
  </p:cm>
  <p:cm authorId="1" dt="2018-02-26T08:36:44.637" idx="4">
    <p:pos x="1138" y="2590"/>
    <p:text>value at steady state</p:text>
    <p:extLst>
      <p:ext uri="{C676402C-5697-4E1C-873F-D02D1690AC5C}">
        <p15:threadingInfo xmlns:p15="http://schemas.microsoft.com/office/powerpoint/2012/main" timeZoneBias="300"/>
      </p:ext>
    </p:extLst>
  </p:cm>
  <p:cm authorId="1" dt="2018-02-26T08:36:54.861" idx="5">
    <p:pos x="1207" y="2998"/>
    <p:text>closed-form solution of output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04BD-7DF1-4AEA-93E1-D5387D9025F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0BD06-63B8-42E3-B038-4783A64831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4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now solved </a:t>
            </a:r>
            <a:r>
              <a:rPr lang="en-US" i="1" dirty="0"/>
              <a:t>every</a:t>
            </a:r>
            <a:r>
              <a:rPr lang="en-US" dirty="0"/>
              <a:t> ODE that is in this form </a:t>
            </a:r>
          </a:p>
          <a:p>
            <a:r>
              <a:rPr lang="en-US" dirty="0"/>
              <a:t>We will not go into the time domain to do our analysis of “key” features of the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8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come from the closed-form solution that we already know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2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7487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03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350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111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0768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6619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6916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797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3083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1957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198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7303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7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2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image" Target="../media/image10.png"/><Relationship Id="rId12" Type="http://schemas.openxmlformats.org/officeDocument/2006/relationships/comments" Target="../comments/commen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5.xml"/><Relationship Id="rId7" Type="http://schemas.openxmlformats.org/officeDocument/2006/relationships/image" Target="../media/image1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-Order System Response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pc="0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135305246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48689E-3D25-4AF6-A8C1-F0F69E9B3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4" t="6190" r="7143"/>
          <a:stretch/>
        </p:blipFill>
        <p:spPr>
          <a:xfrm>
            <a:off x="6705600" y="2571750"/>
            <a:ext cx="4648200" cy="375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el-GR" i="0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114300" indent="0" algn="just">
                  <a:buNone/>
                </a:pPr>
                <a:r>
                  <a:rPr lang="en-US" sz="1600" dirty="0"/>
                  <a:t>In which system will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come to SS quicker when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 is a constant 50 VDC switched on at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? Sketch  responses before observing simulation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64" t="-1667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2" y="3657602"/>
            <a:ext cx="2684952" cy="5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2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80D9AE-A924-4383-9CFB-5F3ABFD2F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2" t="6190" r="7142"/>
          <a:stretch/>
        </p:blipFill>
        <p:spPr>
          <a:xfrm>
            <a:off x="6705600" y="2571750"/>
            <a:ext cx="4695814" cy="375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0" indent="-45720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=30</m:t>
                    </m:r>
                    <m:r>
                      <m:rPr>
                        <m:sty m:val="p"/>
                      </m:rPr>
                      <a:rPr lang="el-GR" i="0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114300" indent="0" algn="just">
                  <a:buNone/>
                </a:pPr>
                <a:r>
                  <a:rPr lang="en-US" sz="1600" dirty="0"/>
                  <a:t>In which system will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come to SS quicker when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 is a constant 50 VDC switched on at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? Sketch  responses before observing simulation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64" t="-1667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3" y="3657603"/>
            <a:ext cx="2684952" cy="5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4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 algn="just">
                  <a:buNone/>
                </a:pPr>
                <a:r>
                  <a:rPr lang="en-US" sz="1600" dirty="0"/>
                  <a:t>Which system will come to steady state quicker when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 is a constant 50VDC and switched on? Sketch the responses before observing simulation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" t="-1061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576D8-EA87-4D2C-82A7-70525EDB15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" t="6861" r="7027"/>
          <a:stretch/>
        </p:blipFill>
        <p:spPr>
          <a:xfrm>
            <a:off x="3771900" y="2438399"/>
            <a:ext cx="4648200" cy="37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775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Placing in Standard Form </a:t>
            </a:r>
            <a:br>
              <a:rPr lang="en-US" dirty="0"/>
            </a:br>
            <a:r>
              <a:rPr lang="en-US" i="1" dirty="0"/>
              <a:t>s</a:t>
            </a:r>
            <a:r>
              <a:rPr lang="en-US" dirty="0"/>
              <a:t>-term in Numerator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For 1</a:t>
                </a:r>
                <a:r>
                  <a:rPr lang="en-US" baseline="30000" dirty="0"/>
                  <a:t>st</a:t>
                </a:r>
                <a:r>
                  <a:rPr lang="en-US" dirty="0"/>
                  <a:t>-order systems,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-term in numerator is </a:t>
                </a:r>
                <a:r>
                  <a:rPr lang="en-US" i="1" dirty="0"/>
                  <a:t>not</a:t>
                </a:r>
                <a:r>
                  <a:rPr lang="en-US" dirty="0"/>
                  <a:t> standard form</a:t>
                </a:r>
              </a:p>
              <a:p>
                <a:pPr algn="just"/>
                <a:r>
                  <a:rPr lang="en-US" dirty="0"/>
                  <a:t>Express transfer function as sum of constant value and fractional component using polynomial division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Initial value of (step) response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(0)=</m:t>
                    </m:r>
                    <m:r>
                      <a:rPr lang="en-US" i="1" dirty="0" err="1" smtClean="0">
                        <a:latin typeface="Cambria Math"/>
                      </a:rPr>
                      <m:t>𝑏𝐶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SS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𝑠𝑠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 err="1">
                        <a:latin typeface="Cambria Math"/>
                      </a:rPr>
                      <m:t>𝑏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𝐶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𝑎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Time constant is time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~63% </m:t>
                    </m:r>
                  </m:oMath>
                </a14:m>
                <a:r>
                  <a:rPr lang="en-US" dirty="0"/>
                  <a:t>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(0)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𝑠𝑠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a:rPr lang="en-US" i="1" dirty="0" smtClean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i="1" dirty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+0.63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𝑠𝑠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  <m:r>
                          <a:rPr lang="en-US" i="1" dirty="0">
                            <a:latin typeface="Cambria Math"/>
                          </a:rPr>
                          <m:t>(0)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16" t="-1667" r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3124201"/>
            <a:ext cx="2851785" cy="542925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120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s in Numerator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8D408DE9-F69B-4779-B421-C694F81BE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=7</m:t>
                      </m:r>
                      <m:r>
                        <m:rPr>
                          <m:sty m:val="p"/>
                        </m:rPr>
                        <a:rPr lang="el-G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l-G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=0.3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1430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=5∗1(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114300" indent="0" algn="just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Sketch system response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8D408DE9-F69B-4779-B421-C694F81BE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81200" y="1752601"/>
            <a:ext cx="5257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72" y="4267200"/>
            <a:ext cx="2425905" cy="585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32A1C2-4CE7-4142-9F0B-0CC56421230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237864"/>
            <a:ext cx="3715048" cy="67200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6463D8-DCE4-4CA9-910D-717AB0A68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9858" y="1986882"/>
            <a:ext cx="4411942" cy="407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76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D668A9-D174-4D94-95E9-2B33592A7C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4" t="4322" r="7464"/>
          <a:stretch/>
        </p:blipFill>
        <p:spPr>
          <a:xfrm>
            <a:off x="1219201" y="2590800"/>
            <a:ext cx="4514565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/>
              <a:t>in Numerator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81200" y="1752601"/>
            <a:ext cx="5257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2" y="1903096"/>
            <a:ext cx="5198745" cy="535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E4ADAC-E810-46F6-88C3-805819C5D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2252206"/>
            <a:ext cx="4336953" cy="40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92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" indent="0" algn="just">
              <a:buNone/>
            </a:pPr>
            <a:r>
              <a:rPr lang="en-US" dirty="0"/>
              <a:t>By the end of this section, you should be able to</a:t>
            </a:r>
          </a:p>
          <a:p>
            <a:pPr algn="just"/>
            <a:r>
              <a:rPr lang="en-US" dirty="0"/>
              <a:t>Place 1</a:t>
            </a:r>
            <a:r>
              <a:rPr lang="en-US" baseline="30000" dirty="0"/>
              <a:t>st</a:t>
            </a:r>
            <a:r>
              <a:rPr lang="en-US" dirty="0"/>
              <a:t>-order systems into standard form</a:t>
            </a:r>
          </a:p>
          <a:p>
            <a:pPr algn="just"/>
            <a:r>
              <a:rPr lang="en-US" dirty="0"/>
              <a:t>Identify the defining parameters of system</a:t>
            </a:r>
          </a:p>
          <a:p>
            <a:pPr algn="just"/>
            <a:r>
              <a:rPr lang="en-US" dirty="0"/>
              <a:t>Sketch response of system due to step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584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-Order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1" cy="402336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General form for a 1</a:t>
                </a:r>
                <a:r>
                  <a:rPr lang="en-US" baseline="30000" dirty="0"/>
                  <a:t>st</a:t>
                </a:r>
                <a:r>
                  <a:rPr lang="en-US" dirty="0"/>
                  <a:t>-order system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When the input is a step function of magnitude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Taking the Laplace transform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(0)=0</m:t>
                    </m:r>
                  </m:oMath>
                </a14:m>
                <a:r>
                  <a:rPr lang="en-US" dirty="0"/>
                  <a:t>) and then solving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Solving the Inverse Laplace transform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1" cy="4023360"/>
              </a:xfrm>
              <a:blipFill>
                <a:blip r:embed="rId10"/>
                <a:stretch>
                  <a:fillRect l="-121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2A964D-94B0-41C3-AD1F-DFBD9E21E7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46" y="2362200"/>
            <a:ext cx="1482667" cy="254476"/>
          </a:xfrm>
          <a:prstGeom prst="rect">
            <a:avLst/>
          </a:prstGeom>
          <a:noFill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0209AA3-966F-4384-96FC-C6D1B574349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432" y="3276600"/>
            <a:ext cx="1638095" cy="254477"/>
          </a:xfrm>
          <a:prstGeom prst="rect">
            <a:avLst/>
          </a:prstGeom>
          <a:noFill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499345-A864-42E7-949E-EA1BD8E3BE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79" y="4259646"/>
            <a:ext cx="3328000" cy="540954"/>
          </a:xfrm>
          <a:prstGeom prst="rect">
            <a:avLst/>
          </a:prstGeom>
          <a:noFill/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82269EE-1463-4F65-ABE4-CE048B7391D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670" y="5564167"/>
            <a:ext cx="2055619" cy="455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B0F51B-4D4F-427A-93C2-FD9B1E0B68F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10" y="5257800"/>
            <a:ext cx="915809" cy="254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BB3ED8-C300-4BF7-8657-7AAAE908051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10" y="5626028"/>
            <a:ext cx="3164951" cy="3108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B3C3CB-DBB4-4FEF-9F1F-4C5AB14EFEF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10" y="6050637"/>
            <a:ext cx="1031619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55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-Order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Interested in predicting response of 1</a:t>
            </a:r>
            <a:r>
              <a:rPr lang="en-US" baseline="30000" dirty="0"/>
              <a:t>st</a:t>
            </a:r>
            <a:r>
              <a:rPr lang="en-US" dirty="0"/>
              <a:t>-order system (e.g. RC circuit, or SMD with negligible mass) due to step function</a:t>
            </a:r>
          </a:p>
          <a:p>
            <a:pPr algn="just"/>
            <a:r>
              <a:rPr lang="en-US" dirty="0"/>
              <a:t>Can implement </a:t>
            </a:r>
            <a:r>
              <a:rPr lang="en-US" dirty="0">
                <a:solidFill>
                  <a:srgbClr val="00B050"/>
                </a:solidFill>
              </a:rPr>
              <a:t>passive control </a:t>
            </a:r>
            <a:r>
              <a:rPr lang="en-US" dirty="0"/>
              <a:t>by tuning components in system (e.g. springs, masses, capacitors) to make system behave in desired way</a:t>
            </a:r>
          </a:p>
          <a:p>
            <a:pPr algn="just"/>
            <a:r>
              <a:rPr lang="en-US" dirty="0"/>
              <a:t>First, place transfer function into </a:t>
            </a:r>
            <a:r>
              <a:rPr lang="en-US" dirty="0">
                <a:solidFill>
                  <a:srgbClr val="00B050"/>
                </a:solidFill>
              </a:rPr>
              <a:t>standard form </a:t>
            </a:r>
            <a:r>
              <a:rPr lang="en-US" dirty="0"/>
              <a:t>for 1</a:t>
            </a:r>
            <a:r>
              <a:rPr lang="en-US" baseline="30000" dirty="0"/>
              <a:t>st</a:t>
            </a:r>
            <a:r>
              <a:rPr lang="en-US" dirty="0"/>
              <a:t>-order system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146" y="4419601"/>
            <a:ext cx="2811429" cy="1073143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3578698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Time Constant,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635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Measure of how quickly system responds to input </a:t>
                </a:r>
              </a:p>
              <a:p>
                <a:pPr algn="just"/>
                <a:r>
                  <a:rPr lang="en-US" dirty="0"/>
                  <a:t>For step input, time to reach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~63% </m:t>
                    </m:r>
                  </m:oMath>
                </a14:m>
                <a:r>
                  <a:rPr lang="en-US" dirty="0"/>
                  <a:t>of SS value</a:t>
                </a:r>
              </a:p>
              <a:p>
                <a:pPr algn="just"/>
                <a:r>
                  <a:rPr lang="en-US" dirty="0"/>
                  <a:t>Determines </a:t>
                </a:r>
                <a:r>
                  <a:rPr lang="en-US" dirty="0">
                    <a:solidFill>
                      <a:srgbClr val="00B050"/>
                    </a:solidFill>
                  </a:rPr>
                  <a:t>bandwidth</a:t>
                </a:r>
                <a:r>
                  <a:rPr lang="en-US" i="1" dirty="0"/>
                  <a:t> </a:t>
                </a:r>
                <a:r>
                  <a:rPr lang="en-US" dirty="0"/>
                  <a:t>or </a:t>
                </a:r>
                <a:r>
                  <a:rPr lang="en-US" dirty="0">
                    <a:solidFill>
                      <a:srgbClr val="00B050"/>
                    </a:solidFill>
                  </a:rPr>
                  <a:t>cutoff frequency </a:t>
                </a:r>
                <a:r>
                  <a:rPr lang="en-US" dirty="0"/>
                  <a:t>of system when given </a:t>
                </a:r>
                <a:r>
                  <a:rPr lang="en-US" i="1" dirty="0"/>
                  <a:t>periodic</a:t>
                </a:r>
                <a:r>
                  <a:rPr lang="en-US" dirty="0"/>
                  <a:t> input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68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-Order Systems</a:t>
            </a:r>
            <a:br>
              <a:rPr lang="en-US" dirty="0"/>
            </a:br>
            <a:r>
              <a:rPr lang="en-US" dirty="0"/>
              <a:t>Time Domain Response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2743995"/>
            <a:ext cx="1251585" cy="47815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588279"/>
            <a:ext cx="1447800" cy="2552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209679"/>
            <a:ext cx="1158240" cy="2286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4804410"/>
            <a:ext cx="2052571" cy="315429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5119" y="1981200"/>
            <a:ext cx="4845761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24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-Order Systems</a:t>
            </a:r>
            <a:br>
              <a:rPr lang="en-US" dirty="0"/>
            </a:br>
            <a:r>
              <a:rPr lang="en-US" dirty="0"/>
              <a:t>Time Domain Response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8" y="2743995"/>
            <a:ext cx="1251585" cy="47815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8" y="3774440"/>
            <a:ext cx="1152525" cy="2552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8" y="4582000"/>
            <a:ext cx="855345" cy="2209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2359" y="1936115"/>
            <a:ext cx="4881004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228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-Order Systems</a:t>
            </a:r>
            <a:br>
              <a:rPr lang="en-US" dirty="0"/>
            </a:br>
            <a:r>
              <a:rPr lang="en-US" dirty="0"/>
              <a:t>Effect Of Time Constant 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94" y="2057399"/>
            <a:ext cx="1110615" cy="53530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75" y="2057399"/>
            <a:ext cx="1238250" cy="535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3050778"/>
            <a:ext cx="3657600" cy="2970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600" y="3060252"/>
            <a:ext cx="3657600" cy="295174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295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5608321" cy="4023360"/>
              </a:xfrm>
            </p:spPr>
            <p:txBody>
              <a:bodyPr/>
              <a:lstStyle/>
              <a:p>
                <a:pPr marL="5715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el-GR" i="0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5715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=30</m:t>
                    </m:r>
                    <m:r>
                      <m:rPr>
                        <m:sty m:val="p"/>
                      </m:rPr>
                      <a:rPr lang="el-GR" i="0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571500" indent="-457200">
                  <a:buFont typeface="+mj-lt"/>
                  <a:buAutoNum type="arabicPeriod"/>
                </a:pPr>
                <a:endParaRPr lang="en-US" dirty="0"/>
              </a:p>
              <a:p>
                <a:pPr marL="114300" indent="0" algn="just">
                  <a:buNone/>
                </a:pPr>
                <a:r>
                  <a:rPr lang="en-US" dirty="0"/>
                  <a:t>In which system will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come to SS faster 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constant 50 VDC switched on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? Sketch  responses before running simulation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5608321" cy="4023360"/>
              </a:xfrm>
              <a:blipFill>
                <a:blip r:embed="rId2"/>
                <a:stretch>
                  <a:fillRect l="-652" t="-1667" r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48BB03-B2CA-4CE8-9826-5648CA074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13" y="2209800"/>
            <a:ext cx="3886200" cy="333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649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29.6588"/>
  <p:tag name="LATEXADDIN" val="\documentclass{article}&#10;\usepackage{amsmath}&#10;\pagestyle{empty}&#10;\begin{document}&#10;&#10;\[&#10;\tau \dot{x} + x = f(t)&#10;\]&#10;&#10;&#10;\end{document}"/>
  <p:tag name="IGUANATEXSIZE" val="20"/>
  <p:tag name="IGUANATEXCURSOR" val="107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u(t) = b \cdot 1(t)&#10;\]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y_{SS}=a \cdot b&#10;\]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010.124"/>
  <p:tag name="LATEXADDIN" val="\documentclass{article}&#10;\usepackage{amsmath}&#10;\pagestyle{empty}&#10;\begin{document}&#10;&#10;\[&#10;y(t)=a b(1-e^{-\frac{t}{\tau}})&#10;\]&#10;&#10;&#10;\end{document}"/>
  <p:tag name="IGUANATEXSIZE" val="20"/>
  <p:tag name="IGUANATEXCURSOR" val="113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=\frac{a}{\tau s+1}&#10;\]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u(t)= \delta(t)&#10;\]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y_{SS}= 0&#10;\]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=\frac{10}{s+1}&#10;\]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=\frac{10}{5s+1}&#10;\]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1321.335"/>
  <p:tag name="LATEXADDIN" val="\documentclass{article}&#10;\usepackage{amsmath}&#10;\pagestyle{empty}&#10;\begin{document}&#10;&#10;\[&#10;\frac{V_1}{V_s}=\frac{1}{RCs+1}=\frac{1}{2s+1}&#10;\]&#10;&#10;&#10;\end{document}"/>
  <p:tag name="IGUANATEXSIZE" val="20"/>
  <p:tag name="IGUANATEXCURSOR" val="98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1321.335"/>
  <p:tag name="LATEXADDIN" val="\documentclass{article}&#10;\usepackage{amsmath}&#10;\pagestyle{empty}&#10;\begin{document}&#10;&#10;\[&#10;\frac{V_1}{V_s}=\frac{1}{RCs+1}=\frac{1}{3s+1}&#10;\]&#10;&#10;&#10;\end{document}"/>
  <p:tag name="IGUANATEXSIZE" val="20"/>
  <p:tag name="IGUANATEXCURSOR" val="98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6.1492"/>
  <p:tag name="LATEXADDIN" val="\documentclass{article}&#10;\usepackage{amsmath}&#10;\pagestyle{empty}&#10;\begin{document}&#10;&#10;\[&#10;\tau \dot{x} + x = b \; 1(t)&#10;\]&#10;&#10;&#10;\end{document}"/>
  <p:tag name="IGUANATEXSIZE" val="20"/>
  <p:tag name="IGUANATEXCURSOR" val="108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=\frac{cs+d}{\tau s+1}=C+\frac{a}{\tau s+1}&#10;\]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1193.851"/>
  <p:tag name="LATEXADDIN" val="\documentclass{article}&#10;\usepackage{amsmath}&#10;\pagestyle{empty}&#10;\begin{document}&#10;&#10;\[&#10;G=\frac{CR_2s+1}{C(R_1+R_2)s+1}&#10;\]&#10;&#10;&#10;\end{document}"/>
  <p:tag name="IGUANATEXSIZE" val="20"/>
  <p:tag name="IGUANATEXCURSOR" val="93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0.7086"/>
  <p:tag name="ORIGINALWIDTH" val="1828.271"/>
  <p:tag name="LATEXADDIN" val="\documentclass{article}&#10;\usepackage{amsmath}&#10;\pagestyle{empty}&#10;\begin{document}&#10;&#10;\[&#10;G=\frac{R_2}{R_1+R_2}+\frac{\frac{R_1}{R_1+R_2}}{C(R_1+R_2)s+1}&#10;\]&#10;&#10;&#10;\end{document}"/>
  <p:tag name="IGUANATEXSIZE" val="20"/>
  <p:tag name="IGUANATEXCURSOR" val="121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=\frac{1.5s+1}{3.6s+1}=0.417+\frac{0.583}{3.6s+1}=C+\frac{a}{\tau s+1}&#10;\]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637.795"/>
  <p:tag name="LATEXADDIN" val="\documentclass{article}&#10;\usepackage{amsmath}&#10;\pagestyle{empty}&#10;\begin{document}&#10;&#10;\[&#10;\tau s X + X = \frac{b}{s} \rightarrow X = \frac{b}{\tau s^2+s}&#10;\]&#10;&#10;&#10;\end{document}"/>
  <p:tag name="IGUANATEXSIZE" val="20"/>
  <p:tag name="IGUANATEXCURSOR" val="117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011.624"/>
  <p:tag name="LATEXADDIN" val="\documentclass{article}&#10;\usepackage{amsmath}&#10;\pagestyle{empty}&#10;\begin{document}&#10;&#10;&#10;$$&#10;x(t) = b\left(1-e^{-\frac{t}{\tau}}\right)&#10;$$&#10;&#10;&#10;&#10;\end{document}"/>
  <p:tag name="IGUANATEXSIZE" val="20"/>
  <p:tag name="IGUANATEXCURSOR" val="126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0.6936"/>
  <p:tag name="LATEXADDIN" val="\documentclass{article}&#10;\usepackage{amsmath}&#10;\pagestyle{empty}&#10;\begin{document}&#10;&#10;&#10;$$&#10;x(0) = 0&#10;$$&#10;&#10;&#10;&#10;\end{document}"/>
  <p:tag name="IGUANATEXSIZE" val="20"/>
  <p:tag name="IGUANATEXCURSOR" val="93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1557.555"/>
  <p:tag name="LATEXADDIN" val="\documentclass{article}&#10;\usepackage{amsmath}&#10;\pagestyle{empty}&#10;\begin{document}&#10;&#10;&#10;$$&#10;x(\tau) = b\left(1-e^{-1}\right) \approx 0.6321b&#10;$$&#10;&#10;&#10;&#10;\end{document}"/>
  <p:tag name="IGUANATEXSIZE" val="20"/>
  <p:tag name="IGUANATEXCURSOR" val="132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7.6865"/>
  <p:tag name="LATEXADDIN" val="\documentclass{article}&#10;\usepackage{amsmath}&#10;\pagestyle{empty}&#10;\begin{document}&#10;&#10;&#10;$$&#10;x(\infty) = b&#10;$$&#10;&#10;&#10;&#10;\end{document}"/>
  <p:tag name="IGUANATEXSIZE" val="20"/>
  <p:tag name="IGUANATEXCURSOR" val="98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4.7206"/>
  <p:tag name="ORIGINALWIDTH" val="614.9232"/>
  <p:tag name="LATEXADDIN" val="\documentclass{article}&#10;\usepackage{amsmath}&#10;\pagestyle{empty}&#10;\begin{document}&#10;&#10;\[&#10;G=\frac{a}{\tau s+1}&#10;\]&#10;&#10;&#10;\end{document}"/>
  <p:tag name="IGUANATEXSIZE" val="45"/>
  <p:tag name="IGUANATEXCURSOR" val="124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=\frac{a}{\tau s+1}&#10;\]&#10;&#10;&#10;\end{document}"/>
  <p:tag name="IGUANATEXSIZE" val="20"/>
</p:tagLst>
</file>

<file path=ppt/theme/theme1.xml><?xml version="1.0" encoding="utf-8"?>
<a:theme xmlns:a="http://schemas.openxmlformats.org/drawingml/2006/main" name="me357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57" id="{A058B035-52BB-4406-82E3-902B23E8CDC2}" vid="{ABF686B6-1057-4ED9-A560-DB356D432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me357</Template>
  <TotalTime>895</TotalTime>
  <Words>644</Words>
  <Application>Microsoft Office PowerPoint</Application>
  <PresentationFormat>Widescreen</PresentationFormat>
  <Paragraphs>103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me357</vt:lpstr>
      <vt:lpstr>1st-Order System Response </vt:lpstr>
      <vt:lpstr>Objectives</vt:lpstr>
      <vt:lpstr>1st-Order Systems</vt:lpstr>
      <vt:lpstr>1st-Order Systems</vt:lpstr>
      <vt:lpstr>Time Constant, τ</vt:lpstr>
      <vt:lpstr>1st-Order Systems Time Domain Response</vt:lpstr>
      <vt:lpstr>1st-Order Systems Time Domain Response</vt:lpstr>
      <vt:lpstr>1st-Order Systems Effect Of Time Constant  </vt:lpstr>
      <vt:lpstr>Example 1</vt:lpstr>
      <vt:lpstr>Example 1 (Contd.)</vt:lpstr>
      <vt:lpstr>Example 1 (Contd.)</vt:lpstr>
      <vt:lpstr>Example 1 (Contd.)</vt:lpstr>
      <vt:lpstr>Placing in Standard Form  s-term in Numerator </vt:lpstr>
      <vt:lpstr>Example 2: s in Numerator </vt:lpstr>
      <vt:lpstr>Example 2: s in Numerator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Order Systems</dc:title>
  <dc:creator>"Joe Mahoney" &lt;joseph.m.mahoney@gmail.com&gt;</dc:creator>
  <cp:lastModifiedBy>Mahoney, Joseph Michael</cp:lastModifiedBy>
  <cp:revision>271</cp:revision>
  <dcterms:created xsi:type="dcterms:W3CDTF">2006-08-16T00:00:00Z</dcterms:created>
  <dcterms:modified xsi:type="dcterms:W3CDTF">2020-03-06T16:20:38Z</dcterms:modified>
</cp:coreProperties>
</file>