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omments/comment2.xml" ContentType="application/vnd.openxmlformats-officedocument.presentationml.comment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omments/comment4.xml" ContentType="application/vnd.openxmlformats-officedocument.presentationml.comment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0"/>
  </p:notesMasterIdLst>
  <p:sldIdLst>
    <p:sldId id="256" r:id="rId2"/>
    <p:sldId id="300" r:id="rId3"/>
    <p:sldId id="314" r:id="rId4"/>
    <p:sldId id="263" r:id="rId5"/>
    <p:sldId id="258" r:id="rId6"/>
    <p:sldId id="276" r:id="rId7"/>
    <p:sldId id="270" r:id="rId8"/>
    <p:sldId id="271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310" r:id="rId19"/>
    <p:sldId id="296" r:id="rId20"/>
    <p:sldId id="297" r:id="rId21"/>
    <p:sldId id="298" r:id="rId22"/>
    <p:sldId id="312" r:id="rId23"/>
    <p:sldId id="313" r:id="rId24"/>
    <p:sldId id="277" r:id="rId25"/>
    <p:sldId id="278" r:id="rId26"/>
    <p:sldId id="279" r:id="rId27"/>
    <p:sldId id="280" r:id="rId28"/>
    <p:sldId id="281" r:id="rId29"/>
    <p:sldId id="301" r:id="rId30"/>
    <p:sldId id="302" r:id="rId31"/>
    <p:sldId id="303" r:id="rId32"/>
    <p:sldId id="304" r:id="rId33"/>
    <p:sldId id="305" r:id="rId34"/>
    <p:sldId id="315" r:id="rId35"/>
    <p:sldId id="306" r:id="rId36"/>
    <p:sldId id="307" r:id="rId37"/>
    <p:sldId id="308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6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8T08:45:05.446" idx="6">
    <p:pos x="5127" y="2797"/>
    <p:text>in 2nd-order systems, leading coefficient is 1 in denominator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1T08:51:20.798" idx="1">
    <p:pos x="4424" y="805"/>
    <p:text>most 2nd order systems we deal with will be under-damped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1T08:51:46.972" idx="2">
    <p:pos x="4163" y="1733"/>
    <p:text>some texts have different definitions for rising time and thus different equations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3T08:33:03.104" idx="4">
    <p:pos x="3272" y="1777"/>
    <p:text>only equal to this value at peaks and throughs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3T08:45:53.916" idx="5">
    <p:pos x="4216" y="2005"/>
    <p:text>this form will not amplify or attenuate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Dominant poles are the complex conjugate pair from “base system” </a:t>
            </a:r>
          </a:p>
          <a:p>
            <a:r>
              <a:rPr lang="en-US" dirty="0"/>
              <a:t>Looking </a:t>
            </a:r>
            <a:r>
              <a:rPr lang="en-US"/>
              <a:t>at qualitative </a:t>
            </a:r>
            <a:r>
              <a:rPr lang="en-US" dirty="0"/>
              <a:t>changes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2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find poles numerically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3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Will show factoring only in first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2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Oscillation depends on roots – value of zeta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form appropriate when there are no zeros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4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input 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used often 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half a period of oscillation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*not* the maximum value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hand waiving: </a:t>
            </a:r>
          </a:p>
          <a:p>
            <a:r>
              <a:rPr lang="en-US" dirty="0" err="1"/>
              <a:t>sI</a:t>
            </a:r>
            <a:r>
              <a:rPr lang="en-US" dirty="0"/>
              <a:t>-A is the “denominator” of the TF, thus its roots are the poles of the TF.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7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not be </a:t>
            </a:r>
            <a:r>
              <a:rPr lang="en-US"/>
              <a:t>an imaginary </a:t>
            </a:r>
            <a:r>
              <a:rPr lang="en-US" dirty="0"/>
              <a:t>part if \zeta&gt;=1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2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0987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84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192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561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893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91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104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419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59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86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671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comments" Target="../comments/commen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2.xml"/><Relationship Id="rId7" Type="http://schemas.openxmlformats.org/officeDocument/2006/relationships/image" Target="../media/image3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33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comments" Target="../comments/comment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0.xml"/><Relationship Id="rId7" Type="http://schemas.openxmlformats.org/officeDocument/2006/relationships/image" Target="../media/image4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45.png"/><Relationship Id="rId4" Type="http://schemas.openxmlformats.org/officeDocument/2006/relationships/tags" Target="../tags/tag45.xml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1.xml"/><Relationship Id="rId7" Type="http://schemas.openxmlformats.org/officeDocument/2006/relationships/image" Target="../media/image5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52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5.xml"/><Relationship Id="rId7" Type="http://schemas.openxmlformats.org/officeDocument/2006/relationships/image" Target="../media/image5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png"/><Relationship Id="rId4" Type="http://schemas.openxmlformats.org/officeDocument/2006/relationships/tags" Target="../tags/tag56.xml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6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comments" Target="../comments/commen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emf"/><Relationship Id="rId3" Type="http://schemas.openxmlformats.org/officeDocument/2006/relationships/tags" Target="../tags/tag64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7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66.xml"/><Relationship Id="rId10" Type="http://schemas.openxmlformats.org/officeDocument/2006/relationships/image" Target="../media/image69.png"/><Relationship Id="rId4" Type="http://schemas.openxmlformats.org/officeDocument/2006/relationships/tags" Target="../tags/tag65.xml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70.xml"/><Relationship Id="rId7" Type="http://schemas.openxmlformats.org/officeDocument/2006/relationships/image" Target="../media/image7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emf"/><Relationship Id="rId4" Type="http://schemas.openxmlformats.org/officeDocument/2006/relationships/tags" Target="../tags/tag71.xml"/><Relationship Id="rId9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74.xml"/><Relationship Id="rId7" Type="http://schemas.openxmlformats.org/officeDocument/2006/relationships/image" Target="../media/image76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8.emf"/><Relationship Id="rId4" Type="http://schemas.openxmlformats.org/officeDocument/2006/relationships/tags" Target="../tags/tag75.xml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78.xml"/><Relationship Id="rId7" Type="http://schemas.openxmlformats.org/officeDocument/2006/relationships/image" Target="../media/image79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1.emf"/><Relationship Id="rId4" Type="http://schemas.openxmlformats.org/officeDocument/2006/relationships/tags" Target="../tags/tag79.xml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1.png"/><Relationship Id="rId5" Type="http://schemas.openxmlformats.org/officeDocument/2006/relationships/tags" Target="../tags/tag14.xml"/><Relationship Id="rId10" Type="http://schemas.openxmlformats.org/officeDocument/2006/relationships/image" Target="../media/image10.png"/><Relationship Id="rId4" Type="http://schemas.openxmlformats.org/officeDocument/2006/relationships/tags" Target="../tags/tag13.xml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3.png"/><Relationship Id="rId5" Type="http://schemas.openxmlformats.org/officeDocument/2006/relationships/tags" Target="../tags/tag20.xml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tags" Target="../tags/tag19.xml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 Response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 Location Response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710" y="1846263"/>
            <a:ext cx="6144906" cy="40227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0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</a:t>
            </a:r>
            <a:br>
              <a:rPr lang="en-US" dirty="0"/>
            </a:br>
            <a:r>
              <a:rPr lang="en-US" dirty="0"/>
              <a:t>U</a:t>
            </a:r>
            <a:r>
              <a:rPr lang="en-US" i="1" dirty="0"/>
              <a:t>nder-Damped</a:t>
            </a:r>
            <a:r>
              <a:rPr lang="en-US" dirty="0"/>
              <a:t>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Rising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Peak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Overshoot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Settling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59" y="3550920"/>
            <a:ext cx="54864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98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Time to increase/decrease from 10% to 90% of steady-state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4" y="2569846"/>
            <a:ext cx="942975" cy="55435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659" y="3550920"/>
            <a:ext cx="54864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78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Time from start to maximum value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0" y="2590800"/>
            <a:ext cx="899160" cy="4953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659" y="3550920"/>
            <a:ext cx="54864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17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Overshoot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i="1" dirty="0"/>
                  <a:t>Relative</a:t>
                </a:r>
                <a:r>
                  <a:rPr lang="en-US" dirty="0"/>
                  <a:t> difference in maximum value and steady-state value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100%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baseline="-25000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is percent difference)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616" t="-1667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4" y="2798442"/>
            <a:ext cx="1628775" cy="38862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659" y="3550920"/>
            <a:ext cx="54864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15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Time to be bound within (100X)% of SS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1" y="2667001"/>
            <a:ext cx="1312545" cy="5695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26" y="2668906"/>
            <a:ext cx="1312545" cy="5657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1" y="2668906"/>
            <a:ext cx="1312545" cy="565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3"/>
            <a:ext cx="1950720" cy="57340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659" y="3550920"/>
            <a:ext cx="54864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62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52601"/>
                <a:ext cx="6096000" cy="4373563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Find dynamic response of system including: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R</a:t>
                </a:r>
                <a:r>
                  <a:rPr lang="en-US" dirty="0"/>
                  <a:t>,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P</a:t>
                </a:r>
                <a:r>
                  <a:rPr lang="en-US" dirty="0"/>
                  <a:t>, M</a:t>
                </a:r>
                <a:r>
                  <a:rPr lang="en-US" baseline="-25000" dirty="0"/>
                  <a:t>P</a:t>
                </a:r>
                <a:r>
                  <a:rPr lang="en-US" dirty="0"/>
                  <a:t>, t</a:t>
                </a:r>
                <a:r>
                  <a:rPr lang="en-US" baseline="-25000" dirty="0"/>
                  <a:t>S,5%</a:t>
                </a:r>
                <a:r>
                  <a:rPr lang="en-US" dirty="0"/>
                  <a:t>,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ss</a:t>
                </a:r>
                <a:r>
                  <a:rPr lang="en-US" dirty="0"/>
                  <a:t> and sketch the response </a:t>
                </a:r>
                <a:endParaRPr lang="en-US" baseline="-25000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52601"/>
                <a:ext cx="6096000" cy="4373563"/>
              </a:xfrm>
              <a:blipFill>
                <a:blip r:embed="rId2"/>
                <a:stretch>
                  <a:fillRect l="-6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743201"/>
            <a:ext cx="2286000" cy="303268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256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901190"/>
            <a:ext cx="4158615" cy="537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1"/>
            <a:ext cx="2286000" cy="303268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960" y="2708151"/>
            <a:ext cx="4572000" cy="35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8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Stable, under-damped systems oscillate around SS value, gradually losing energy</a:t>
            </a:r>
          </a:p>
          <a:p>
            <a:pPr lvl="1" algn="just"/>
            <a:r>
              <a:rPr lang="en-US" dirty="0"/>
              <a:t>Bound of oscillations has exponential decay </a:t>
            </a:r>
          </a:p>
          <a:p>
            <a:pPr algn="just"/>
            <a:r>
              <a:rPr lang="en-US" dirty="0"/>
              <a:t>Frequency of oscillation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i="1" dirty="0"/>
              <a:t>natural frequency</a:t>
            </a:r>
            <a:r>
              <a:rPr lang="en-US" dirty="0"/>
              <a:t>, but rather </a:t>
            </a:r>
            <a:r>
              <a:rPr lang="en-US" i="1" dirty="0"/>
              <a:t>damped frequency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9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of Response</a:t>
            </a:r>
            <a:br>
              <a:rPr lang="en-US" dirty="0"/>
            </a:br>
            <a:r>
              <a:rPr lang="en-US" dirty="0"/>
              <a:t>Damped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Damped system oscillates with </a:t>
                </a:r>
                <a:r>
                  <a:rPr lang="en-US" i="1" dirty="0"/>
                  <a:t>angular frequency,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aseline="-25000" dirty="0"/>
              </a:p>
              <a:p>
                <a:pPr algn="just"/>
                <a:r>
                  <a:rPr lang="en-US" dirty="0"/>
                  <a:t>Find period of response using 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i="1" dirty="0"/>
                  <a:t>Peak</a:t>
                </a:r>
                <a:r>
                  <a:rPr lang="en-US" dirty="0"/>
                  <a:t>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algn="just"/>
                <a:r>
                  <a:rPr lang="en-US" i="1" dirty="0"/>
                  <a:t>Trough</a:t>
                </a:r>
                <a:r>
                  <a:rPr lang="en-US" dirty="0"/>
                  <a:t>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11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6" y="2872740"/>
            <a:ext cx="824865" cy="55626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15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Put 2</a:t>
            </a:r>
            <a:r>
              <a:rPr lang="en-US" baseline="30000" dirty="0"/>
              <a:t>nd</a:t>
            </a:r>
            <a:r>
              <a:rPr lang="en-US" dirty="0"/>
              <a:t>-order systems into standard form</a:t>
            </a:r>
          </a:p>
          <a:p>
            <a:pPr algn="just"/>
            <a:r>
              <a:rPr lang="en-US" dirty="0"/>
              <a:t>Identify defining parameters of system</a:t>
            </a:r>
          </a:p>
          <a:p>
            <a:pPr lvl="1" algn="just"/>
            <a:r>
              <a:rPr lang="en-US" dirty="0"/>
              <a:t>Classify stability of system in TF or SS form</a:t>
            </a:r>
          </a:p>
          <a:p>
            <a:pPr algn="just"/>
            <a:r>
              <a:rPr lang="en-US" dirty="0"/>
              <a:t>Sketch response of system due to step input</a:t>
            </a:r>
          </a:p>
          <a:p>
            <a:pPr lvl="1" algn="just"/>
            <a:r>
              <a:rPr lang="en-US" dirty="0"/>
              <a:t>Modify sketch when extra poles or zeros are added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114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Attenuation of Response</a:t>
            </a:r>
            <a:br>
              <a:rPr lang="en-US" dirty="0"/>
            </a:br>
            <a:r>
              <a:rPr lang="en-US" dirty="0"/>
              <a:t>Damped system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Oscillations in stable, under-damped system </a:t>
                </a:r>
                <a:r>
                  <a:rPr lang="en-US" i="1" dirty="0"/>
                  <a:t>attenuate</a:t>
                </a:r>
                <a:r>
                  <a:rPr lang="en-US" dirty="0"/>
                  <a:t> over time</a:t>
                </a:r>
              </a:p>
              <a:p>
                <a:pPr algn="just"/>
                <a:r>
                  <a:rPr lang="en-US" dirty="0"/>
                  <a:t>Oscillations bound above and below by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Find </a:t>
                </a:r>
                <a:r>
                  <a:rPr lang="en-US" i="1" dirty="0"/>
                  <a:t>ratio</a:t>
                </a:r>
                <a:r>
                  <a:rPr lang="en-US" dirty="0"/>
                  <a:t> of peak values (from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peak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peak) using</a:t>
                </a:r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11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2971800"/>
            <a:ext cx="2185035" cy="31623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20" y="4495801"/>
            <a:ext cx="2779395" cy="668655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8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dirty="0"/>
              <a:t>Assume 2nd-order system with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225" indent="0">
              <a:buNone/>
            </a:pPr>
            <a:r>
              <a:rPr lang="en-US" dirty="0"/>
              <a:t>Sketch response with proper attenuation and frequency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62200"/>
            <a:ext cx="891540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71810"/>
            <a:ext cx="153752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04249"/>
            <a:ext cx="579120" cy="175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4160520"/>
            <a:ext cx="55054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23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92" y="1812076"/>
            <a:ext cx="3570285" cy="321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30" y="2562491"/>
            <a:ext cx="2707809" cy="5516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19" y="3543002"/>
            <a:ext cx="3739428" cy="391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52" y="4363512"/>
            <a:ext cx="4080762" cy="2514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00" y="5043832"/>
            <a:ext cx="6794666" cy="318476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68" y="5791200"/>
            <a:ext cx="6389333" cy="318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844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11" y="5705934"/>
            <a:ext cx="3113143" cy="61866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88334" y="1846264"/>
            <a:ext cx="50597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83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and </a:t>
            </a:r>
            <a:br>
              <a:rPr lang="en-US"/>
            </a:b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-Order </a:t>
            </a:r>
            <a:r>
              <a:rPr lang="en-US" dirty="0"/>
              <a:t>Response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926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 lnSpcReduction="10000"/>
          </a:bodyPr>
          <a:lstStyle/>
          <a:p>
            <a:pPr marL="22225" indent="0">
              <a:buNone/>
            </a:pPr>
            <a:r>
              <a:rPr lang="en-US" dirty="0"/>
              <a:t>Recall from state space model</a:t>
            </a:r>
          </a:p>
          <a:p>
            <a:endParaRPr lang="en-US" dirty="0"/>
          </a:p>
          <a:p>
            <a:endParaRPr lang="en-US" dirty="0"/>
          </a:p>
          <a:p>
            <a:pPr marL="22225" indent="0">
              <a:buNone/>
            </a:pPr>
            <a:r>
              <a:rPr lang="en-US" dirty="0"/>
              <a:t>Converting to transfer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225" indent="0">
              <a:buNone/>
            </a:pPr>
            <a:r>
              <a:rPr lang="en-US" dirty="0"/>
              <a:t>Thus, eigenvalues of A are poles TF</a:t>
            </a:r>
          </a:p>
          <a:p>
            <a:pPr lvl="1"/>
            <a:r>
              <a:rPr lang="en-US" dirty="0"/>
              <a:t>Demonstrate same stability properties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82" y="3667126"/>
            <a:ext cx="285559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84" y="2318386"/>
            <a:ext cx="1443990" cy="19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9" y="2667000"/>
            <a:ext cx="145542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34" y="4623436"/>
            <a:ext cx="2929890" cy="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165B41E-53B8-418B-B61B-AAB8068E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pPr marL="22225" indent="0">
              <a:buNone/>
            </a:pPr>
            <a:r>
              <a:rPr lang="en-US" dirty="0"/>
              <a:t>From transfer function </a:t>
            </a:r>
          </a:p>
          <a:p>
            <a:endParaRPr lang="en-US" dirty="0"/>
          </a:p>
          <a:p>
            <a:endParaRPr lang="en-US" dirty="0"/>
          </a:p>
          <a:p>
            <a:pPr marL="22225" indent="0">
              <a:buNone/>
            </a:pPr>
            <a:r>
              <a:rPr lang="en-US" dirty="0"/>
              <a:t>Therefore, if eigenvalues/poles are in </a:t>
            </a:r>
            <a:r>
              <a:rPr lang="en-US" b="1" dirty="0"/>
              <a:t>LHP </a:t>
            </a:r>
            <a:r>
              <a:rPr lang="en-US" dirty="0"/>
              <a:t>and complex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22" y="2514638"/>
            <a:ext cx="3117714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94" y="3876802"/>
            <a:ext cx="1572571" cy="251429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98" y="4490050"/>
            <a:ext cx="2800762" cy="30781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2" y="5157248"/>
            <a:ext cx="870095" cy="252952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76895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7665721" cy="4023360"/>
              </a:xfrm>
            </p:spPr>
            <p:txBody>
              <a:bodyPr/>
              <a:lstStyle/>
              <a:p>
                <a:pPr marL="222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2225" indent="0" algn="ctr">
                  <a:buNone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10∗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N</a:t>
                </a:r>
              </a:p>
              <a:p>
                <a:endParaRPr lang="en-US" dirty="0"/>
              </a:p>
              <a:p>
                <a:pPr marL="479425" indent="-457200">
                  <a:buFont typeface="+mj-lt"/>
                  <a:buAutoNum type="arabicPeriod"/>
                </a:pPr>
                <a:r>
                  <a:rPr lang="en-US" dirty="0"/>
                  <a:t>Create state-space model and find eigenvalues of A matrix</a:t>
                </a:r>
              </a:p>
              <a:p>
                <a:pPr marL="479425" indent="-457200">
                  <a:buFont typeface="+mj-lt"/>
                  <a:buAutoNum type="arabicPeriod"/>
                </a:pPr>
                <a:r>
                  <a:rPr lang="en-US" dirty="0"/>
                  <a:t>Put into TF form </a:t>
                </a:r>
              </a:p>
              <a:p>
                <a:pPr marL="630110" lvl="1" indent="-457200"/>
                <a:r>
                  <a:rPr lang="en-US"/>
                  <a:t>compare poles of system </a:t>
                </a:r>
                <a:r>
                  <a:rPr lang="en-US" dirty="0"/>
                  <a:t>to previous results</a:t>
                </a:r>
              </a:p>
              <a:p>
                <a:pPr marL="630110" lvl="1" indent="-457200"/>
                <a:r>
                  <a:rPr lang="en-US" dirty="0"/>
                  <a:t>find response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7665721" cy="4023360"/>
              </a:xfrm>
              <a:blipFill>
                <a:blip r:embed="rId2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85" y="2341072"/>
            <a:ext cx="2286000" cy="30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631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020D3CE-362C-4D36-B38E-57DED7D81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884" y="1846263"/>
            <a:ext cx="49505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213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Poles and Zeroes</a:t>
            </a:r>
            <a:br>
              <a:rPr lang="en-US" dirty="0"/>
            </a:b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-Order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42029097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1" cy="40233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General form for a 2</a:t>
                </a:r>
                <a:r>
                  <a:rPr lang="en-US" baseline="30000" dirty="0"/>
                  <a:t>nd</a:t>
                </a:r>
                <a:r>
                  <a:rPr lang="en-US" dirty="0"/>
                  <a:t>-order system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When the input is a step function of magnitude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Roots of </a:t>
                </a:r>
                <a:r>
                  <a:rPr lang="en-US" dirty="0">
                    <a:solidFill>
                      <a:schemeClr val="accent2"/>
                    </a:solidFill>
                  </a:rPr>
                  <a:t>characteristic equation</a:t>
                </a:r>
              </a:p>
              <a:p>
                <a:pPr algn="just"/>
                <a:endParaRPr lang="en-US" dirty="0"/>
              </a:p>
              <a:p>
                <a:pPr marL="22225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General </a:t>
                </a:r>
                <a:r>
                  <a:rPr lang="en-US" u="sng" dirty="0"/>
                  <a:t>homogeneous</a:t>
                </a:r>
                <a:r>
                  <a:rPr lang="en-US" dirty="0"/>
                  <a:t> solution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1" cy="4023360"/>
              </a:xfrm>
              <a:blipFill>
                <a:blip r:embed="rId7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AB75A-13D5-4A08-B34A-E4D550AD7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74" y="2311877"/>
            <a:ext cx="2643810" cy="286476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3C7C1B-17CC-4B91-88B1-E0CD2CCC3D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66" y="5651029"/>
            <a:ext cx="2939427" cy="292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5D02F-9147-4F39-BAC9-8EB5F7388A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60" y="3238454"/>
            <a:ext cx="2799239" cy="286476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B4B4EB-3DA9-4CFD-9E0D-960D1792FE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84" y="4267200"/>
            <a:ext cx="2828191" cy="303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490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Review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Zero changed 1</a:t>
            </a:r>
            <a:r>
              <a:rPr lang="en-US" baseline="30000" dirty="0"/>
              <a:t>st</a:t>
            </a:r>
            <a:r>
              <a:rPr lang="en-US" dirty="0"/>
              <a:t>-order system from standard form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System has initial value of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Steady-state value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 are 2</a:t>
            </a:r>
            <a:r>
              <a:rPr lang="en-US" baseline="30000" dirty="0"/>
              <a:t>nd</a:t>
            </a:r>
            <a:r>
              <a:rPr lang="en-US" dirty="0"/>
              <a:t>-order systems impacted by additional </a:t>
            </a:r>
            <a:r>
              <a:rPr lang="en-US" i="1" dirty="0"/>
              <a:t>zeroes</a:t>
            </a:r>
            <a:r>
              <a:rPr lang="en-US" dirty="0"/>
              <a:t> and </a:t>
            </a:r>
            <a:r>
              <a:rPr lang="en-US" i="1" dirty="0"/>
              <a:t>poles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9" y="2362200"/>
            <a:ext cx="2295525" cy="548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8" y="3303059"/>
            <a:ext cx="1089660" cy="2552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40530"/>
            <a:ext cx="221932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Poles and Zeroes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/>
              <a:t>Compared to standard under-damped 2</a:t>
            </a:r>
            <a:r>
              <a:rPr lang="en-US" baseline="30000" dirty="0"/>
              <a:t>nd</a:t>
            </a:r>
            <a:r>
              <a:rPr lang="en-US" dirty="0"/>
              <a:t>-order response, </a:t>
            </a:r>
            <a:r>
              <a:rPr lang="en-US" i="1" dirty="0"/>
              <a:t>in</a:t>
            </a:r>
            <a:r>
              <a:rPr lang="en-US" dirty="0"/>
              <a:t> </a:t>
            </a:r>
            <a:r>
              <a:rPr lang="en-US" i="1" dirty="0"/>
              <a:t>general</a:t>
            </a:r>
            <a:r>
              <a:rPr lang="en-US" dirty="0"/>
              <a:t>, adding:</a:t>
            </a:r>
          </a:p>
          <a:p>
            <a:pPr algn="just"/>
            <a:r>
              <a:rPr lang="en-US" b="1" dirty="0"/>
              <a:t>Pole</a:t>
            </a:r>
            <a:r>
              <a:rPr lang="en-US" dirty="0"/>
              <a:t> in LHP increases rising time and decreases overshoot significantly if extra pole is within four times real part of </a:t>
            </a:r>
            <a:r>
              <a:rPr lang="en-US" dirty="0">
                <a:solidFill>
                  <a:srgbClr val="00B050"/>
                </a:solidFill>
              </a:rPr>
              <a:t>dominant poles</a:t>
            </a:r>
          </a:p>
          <a:p>
            <a:pPr algn="just"/>
            <a:r>
              <a:rPr lang="en-US" b="1" dirty="0"/>
              <a:t>Pole</a:t>
            </a:r>
            <a:r>
              <a:rPr lang="en-US" dirty="0"/>
              <a:t> in RHP will make system unstable</a:t>
            </a:r>
          </a:p>
          <a:p>
            <a:pPr algn="just"/>
            <a:r>
              <a:rPr lang="en-US" b="1" dirty="0"/>
              <a:t>Zero</a:t>
            </a:r>
            <a:r>
              <a:rPr lang="en-US" dirty="0"/>
              <a:t> in LHP increases overshoot and decreases rise time if zero is within four times real part of dominant poles </a:t>
            </a:r>
          </a:p>
          <a:p>
            <a:pPr algn="just"/>
            <a:r>
              <a:rPr lang="en-US" b="1" dirty="0"/>
              <a:t>Zero</a:t>
            </a:r>
            <a:r>
              <a:rPr lang="en-US" dirty="0"/>
              <a:t> in RHP depresses overshoot, but introduces initial undershoot</a:t>
            </a:r>
          </a:p>
          <a:p>
            <a:pPr algn="just"/>
            <a:r>
              <a:rPr lang="en-US" b="1" dirty="0"/>
              <a:t>Zero</a:t>
            </a:r>
            <a:r>
              <a:rPr lang="en-US" dirty="0"/>
              <a:t> in LHP “close” to extra pole may cancel effect of pole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Poles and Zeroes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/>
              <a:t>In short: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Pole</a:t>
            </a:r>
            <a:r>
              <a:rPr lang="en-US" dirty="0"/>
              <a:t> in LHP </a:t>
            </a:r>
            <a:r>
              <a:rPr lang="en-US" u="sng" dirty="0"/>
              <a:t>decreases</a:t>
            </a:r>
            <a:r>
              <a:rPr lang="en-US" dirty="0"/>
              <a:t> overshoot and </a:t>
            </a:r>
            <a:r>
              <a:rPr lang="en-US" u="sng" dirty="0"/>
              <a:t>increases</a:t>
            </a:r>
            <a:r>
              <a:rPr lang="en-US" dirty="0"/>
              <a:t> rising time, especially within 4 times real part of dominant pole</a:t>
            </a:r>
          </a:p>
          <a:p>
            <a:pPr marL="411480" lvl="1" indent="0" algn="just">
              <a:buNone/>
            </a:pPr>
            <a:r>
              <a:rPr lang="en-US" dirty="0"/>
              <a:t>	Add as:</a:t>
            </a:r>
          </a:p>
          <a:p>
            <a:pPr marL="571500" indent="-457200" algn="just">
              <a:buFont typeface="+mj-lt"/>
              <a:buAutoNum type="arabicPeriod"/>
            </a:pP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Zero</a:t>
            </a:r>
            <a:r>
              <a:rPr lang="en-US" dirty="0"/>
              <a:t> in LHP </a:t>
            </a:r>
            <a:r>
              <a:rPr lang="en-US" u="sng" dirty="0"/>
              <a:t>increases</a:t>
            </a:r>
            <a:r>
              <a:rPr lang="en-US" dirty="0"/>
              <a:t> overshoot and </a:t>
            </a:r>
            <a:r>
              <a:rPr lang="en-US" u="sng" dirty="0"/>
              <a:t>decreases</a:t>
            </a:r>
            <a:r>
              <a:rPr lang="en-US" dirty="0"/>
              <a:t> rising time, especially within 4 times real part of dominant pole</a:t>
            </a:r>
          </a:p>
          <a:p>
            <a:pPr marL="114300" lvl="1" indent="0" algn="just">
              <a:buNone/>
            </a:pPr>
            <a:r>
              <a:rPr lang="en-US" dirty="0"/>
              <a:t>	Add as:</a:t>
            </a:r>
          </a:p>
          <a:p>
            <a:pPr marL="571500" indent="-457200" algn="just">
              <a:buFont typeface="+mj-lt"/>
              <a:buAutoNum type="arabicPeriod"/>
            </a:pPr>
            <a:endParaRPr lang="en-US" dirty="0"/>
          </a:p>
          <a:p>
            <a:pPr marL="5715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37" y="3048000"/>
            <a:ext cx="1087755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78" y="4724400"/>
            <a:ext cx="10896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3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are Poles and Zeros Added to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Instead of having </a:t>
            </a:r>
            <a:r>
              <a:rPr lang="en-US" dirty="0">
                <a:solidFill>
                  <a:srgbClr val="00B050"/>
                </a:solidFill>
              </a:rPr>
              <a:t>open-loop</a:t>
            </a:r>
            <a:r>
              <a:rPr lang="en-US" dirty="0"/>
              <a:t> systems, will be adding </a:t>
            </a:r>
            <a:r>
              <a:rPr lang="en-US" i="1" dirty="0"/>
              <a:t>feedback</a:t>
            </a:r>
            <a:r>
              <a:rPr lang="en-US" dirty="0"/>
              <a:t> control in next unit</a:t>
            </a:r>
          </a:p>
          <a:p>
            <a:pPr algn="just"/>
            <a:r>
              <a:rPr lang="en-US" dirty="0"/>
              <a:t>Modify system response with specified input</a:t>
            </a:r>
          </a:p>
          <a:p>
            <a:pPr lvl="1" algn="just"/>
            <a:r>
              <a:rPr lang="en-US" dirty="0"/>
              <a:t>Can add zeroes using derivatives of signals</a:t>
            </a:r>
          </a:p>
          <a:p>
            <a:pPr lvl="1" algn="just"/>
            <a:r>
              <a:rPr lang="en-US" dirty="0"/>
              <a:t>Can add poles using integrals of signals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74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2"/>
                    </a:solidFill>
                  </a:rPr>
                  <a:t>dominant poles </a:t>
                </a:r>
                <a:r>
                  <a:rPr lang="en-US" dirty="0"/>
                  <a:t>of underdamped system </a:t>
                </a:r>
              </a:p>
              <a:p>
                <a:pPr lvl="1" algn="just"/>
                <a:r>
                  <a:rPr lang="en-US" dirty="0"/>
                  <a:t>These are complex conjugate pair</a:t>
                </a:r>
              </a:p>
              <a:p>
                <a:pPr algn="just"/>
                <a:r>
                  <a:rPr lang="en-US" dirty="0"/>
                  <a:t>Find “extra” pole or zero</a:t>
                </a:r>
              </a:p>
              <a:p>
                <a:pPr lvl="1" algn="just"/>
                <a:r>
                  <a:rPr lang="en-US" dirty="0"/>
                  <a:t>This will be real</a:t>
                </a:r>
              </a:p>
              <a:p>
                <a:pPr lvl="1" algn="just"/>
                <a:r>
                  <a:rPr lang="en-US" dirty="0"/>
                  <a:t>Factor out of denominator in form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numerator in form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“Baseline” system is one where you ignore “extra” term(s)</a:t>
                </a:r>
              </a:p>
              <a:p>
                <a:pPr lvl="1" algn="just"/>
                <a:r>
                  <a:rPr lang="en-US" dirty="0"/>
                  <a:t>Estimated response is then based on extra term(s) </a:t>
                </a:r>
              </a:p>
              <a:p>
                <a:pPr lvl="1" algn="just"/>
                <a:r>
                  <a:rPr lang="en-US" dirty="0"/>
                  <a:t>Making qualitative assessment, not quantitative, in this course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LHP Pole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73" y="2133601"/>
            <a:ext cx="2785110" cy="5391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91" y="4411885"/>
            <a:ext cx="387667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73" y="5334000"/>
            <a:ext cx="377571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EB76B-DE2D-4579-9980-A355369BF5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06" y="2985230"/>
            <a:ext cx="1907200" cy="2230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86FA17-4598-4D94-A59C-07CAA243FE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20629"/>
            <a:ext cx="4547656" cy="536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ED787E-1A26-4C29-8C71-D0422689BE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0" y="1988636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LHP Zero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90" y="2133601"/>
            <a:ext cx="2785110" cy="5391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90" y="3858261"/>
            <a:ext cx="2785110" cy="573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90" y="4912996"/>
            <a:ext cx="2785110" cy="573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CB0AF6-BE0B-4611-B2E2-CC4DE0A9A7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23" y="3154046"/>
            <a:ext cx="1907200" cy="2230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B568A-A537-4D85-B1A5-7BF83A4CB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699" y="1981200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RHP Zero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90" y="2133601"/>
            <a:ext cx="2785110" cy="5391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90" y="3783331"/>
            <a:ext cx="2785110" cy="573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338CAB-8A0B-47F5-A692-10C69B830C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23" y="3116581"/>
            <a:ext cx="1907200" cy="223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90" y="4800602"/>
            <a:ext cx="2785110" cy="5734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520A1-C380-4092-89C8-5FAEF61B1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400" y="1964413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Zero close to Additional Pole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5" y="2133601"/>
            <a:ext cx="2785110" cy="5391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613910"/>
            <a:ext cx="4038600" cy="643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34741"/>
            <a:ext cx="4038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0754D5-CE6D-423B-8B5B-D673FF256A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78" y="3042286"/>
            <a:ext cx="1907200" cy="2230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3734E-ACED-40D7-A225-84672F8C9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800" y="1981200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Interested in predicting response of 2</a:t>
            </a:r>
            <a:r>
              <a:rPr lang="en-US" baseline="30000" dirty="0"/>
              <a:t>nd</a:t>
            </a:r>
            <a:r>
              <a:rPr lang="en-US" dirty="0"/>
              <a:t>-order system (e.g. LRC circuit, or SMD) due to step function</a:t>
            </a:r>
          </a:p>
          <a:p>
            <a:pPr algn="just"/>
            <a:r>
              <a:rPr lang="en-US" dirty="0"/>
              <a:t>Can implement </a:t>
            </a:r>
            <a:r>
              <a:rPr lang="en-US" dirty="0">
                <a:solidFill>
                  <a:srgbClr val="00B050"/>
                </a:solidFill>
              </a:rPr>
              <a:t>passive control </a:t>
            </a:r>
            <a:r>
              <a:rPr lang="en-US" dirty="0"/>
              <a:t>by tuning components in system (e.g. springs, masses, capacitors) to make system behave in desired way</a:t>
            </a:r>
          </a:p>
          <a:p>
            <a:pPr algn="just"/>
            <a:r>
              <a:rPr lang="en-US" dirty="0"/>
              <a:t>Place transfer function into standard form for 2</a:t>
            </a:r>
            <a:r>
              <a:rPr lang="en-US" baseline="30000" dirty="0"/>
              <a:t>nd</a:t>
            </a:r>
            <a:r>
              <a:rPr lang="en-US" dirty="0"/>
              <a:t>-order system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19" y="4038600"/>
            <a:ext cx="3783120" cy="9906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3323552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Systems</a:t>
            </a:r>
            <a:br>
              <a:rPr lang="en-US" dirty="0"/>
            </a:br>
            <a:r>
              <a:rPr lang="en-US" dirty="0"/>
              <a:t>Time Domain Response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0" y="1752601"/>
            <a:ext cx="6400800" cy="4419599"/>
          </a:xfrm>
        </p:spPr>
        <p:txBody>
          <a:bodyPr>
            <a:normAutofit lnSpcReduction="1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14300" indent="0" algn="just">
              <a:buNone/>
            </a:pPr>
            <a:r>
              <a:rPr lang="en-US" dirty="0"/>
              <a:t>where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natural frequency</a:t>
            </a:r>
            <a:r>
              <a:rPr lang="en-US" dirty="0"/>
              <a:t>. 	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damping ratio</a:t>
            </a:r>
            <a:r>
              <a:rPr lang="en-US" dirty="0"/>
              <a:t>. 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damped frequency </a:t>
            </a:r>
            <a:r>
              <a:rPr lang="en-US" dirty="0"/>
              <a:t>(if </a:t>
            </a:r>
            <a:r>
              <a:rPr lang="en-US" u="sng" dirty="0"/>
              <a:t>underdamped</a:t>
            </a:r>
            <a:r>
              <a:rPr lang="en-US" dirty="0"/>
              <a:t> system)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97" y="2057400"/>
            <a:ext cx="2371725" cy="621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55" y="3962400"/>
            <a:ext cx="27432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4" y="4724400"/>
            <a:ext cx="108585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562600"/>
            <a:ext cx="1840230" cy="304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Systems</a:t>
            </a:r>
            <a:br>
              <a:rPr lang="en-US" dirty="0"/>
            </a:br>
            <a:r>
              <a:rPr lang="en-US" dirty="0"/>
              <a:t>Time Domain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9" y="2133600"/>
            <a:ext cx="2371725" cy="621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64180"/>
            <a:ext cx="1447800" cy="25527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3429000"/>
            <a:ext cx="1158240" cy="2286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03" y="4031040"/>
            <a:ext cx="561975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38601" y="3960674"/>
            <a:ext cx="5867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Under-damped</a:t>
            </a:r>
            <a:r>
              <a:rPr lang="en-US" dirty="0"/>
              <a:t>, oscillation around SS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Critically-damped</a:t>
            </a:r>
            <a:r>
              <a:rPr lang="en-US" dirty="0"/>
              <a:t>, no oscillation around 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Over-damped</a:t>
            </a:r>
            <a:r>
              <a:rPr lang="en-US" dirty="0"/>
              <a:t>, no oscillation around SS, slower convergence than critically damped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4602540"/>
            <a:ext cx="561975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28" y="5174040"/>
            <a:ext cx="561975" cy="228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5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Systems</a:t>
            </a:r>
            <a:br>
              <a:rPr lang="en-US" dirty="0"/>
            </a:br>
            <a:r>
              <a:rPr lang="en-US" dirty="0"/>
              <a:t>Time Domain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77" y="2133252"/>
            <a:ext cx="2371725" cy="621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22" y="3449586"/>
            <a:ext cx="1028700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38601" y="3352801"/>
            <a:ext cx="5867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poles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Real, repeated poles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Real, distinct poles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Purely imaginary roots: neutral stability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Poles in right half plane: unstable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3994666"/>
            <a:ext cx="56197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28" y="4566166"/>
            <a:ext cx="56197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91386"/>
            <a:ext cx="2633144" cy="3047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28" y="5100360"/>
            <a:ext cx="573405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98" y="5636079"/>
            <a:ext cx="573405" cy="228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Responses</a:t>
            </a:r>
            <a:br>
              <a:rPr lang="en-US" dirty="0"/>
            </a:br>
            <a:r>
              <a:rPr lang="en-US" dirty="0"/>
              <a:t>Step Input 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ECC49E1-C1E1-4AFF-B35A-1F8B85E0B0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921252"/>
            <a:ext cx="4938712" cy="38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5968A0CE-AF8A-40C6-91EB-E257025591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1921874"/>
            <a:ext cx="4937125" cy="387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32" y="5984063"/>
            <a:ext cx="561975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36AE7E-2D9B-4E67-968C-979D94A696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5984063"/>
            <a:ext cx="1028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1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CA292E1-D1FD-497C-A18C-5C2CEF70BD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66" y="1846263"/>
            <a:ext cx="4885868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9496F6D-F7EE-47EE-8910-156DD2DB566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884485"/>
            <a:ext cx="4938712" cy="394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Responses</a:t>
            </a:r>
            <a:br>
              <a:rPr lang="en-US" dirty="0"/>
            </a:br>
            <a:r>
              <a:rPr lang="en-US" dirty="0"/>
              <a:t>Step Input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17" y="5967497"/>
            <a:ext cx="573405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98" y="5967497"/>
            <a:ext cx="57340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881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01.087"/>
  <p:tag name="LATEXADDIN" val="\documentclass{article}&#10;\usepackage{amsmath}&#10;\pagestyle{empty}&#10;\begin{document}&#10;&#10;\[&#10;\ddot{x} + 2\omega_n \zeta \dot{x} +\omega_n^2 x= f(t)&#10;\]&#10;&#10;&#10;\end{document}"/>
  <p:tag name="IGUANATEXSIZE" val="20"/>
  <p:tag name="IGUANATEXCURSOR" val="96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a \cdot \omega_n^2}{s^2+2\zeta \omega_n s+\omega_n^2}&#10;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u(t) = b \cdot 1(t)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y_{SS}=a \cdot b&#10;\]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&lt;1&#10;\]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=1&#10;\]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&gt;1&#10;\]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a \cdot \omega_n^2}{s^2+2\zeta \omega_n s+\omega_n^2}&#10;\]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0&lt;\zeta &lt;1&#10;\]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=1&#10;\]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&gt;1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46.569"/>
  <p:tag name="LATEXADDIN" val="\documentclass{article}&#10;\usepackage{amsmath}&#10;\pagestyle{empty}&#10;\begin{document}&#10;&#10;&#10;$$&#10;x_h(t) = C_1 e^{-\lambda_1 t} + C_2 e^{-\lambda_2 t}&#10;$$&#10;&#10;&#10;&#10;\end{document}"/>
  <p:tag name="IGUANATEXSIZE" val="20"/>
  <p:tag name="IGUANATEXCURSOR" val="134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295.838"/>
  <p:tag name="LATEXADDIN" val="\documentclass{article}&#10;\usepackage{amsmath}&#10;\pagestyle{empty}&#10;\begin{document}&#10;&#10;\[&#10;p=-\zeta \omega_n \pm \omega_n\sqrt{\zeta ^2-1}&#10;\]&#10;&#10;&#10;\end{document}"/>
  <p:tag name="IGUANATEXSIZE" val="20"/>
  <p:tag name="IGUANATEXCURSOR" val="131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=0&#10;\]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&lt;0&#10;\]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\geq 1&#10;\]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0&lt;\zeta &lt;1&#10;\]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=0&#10;\]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 &lt;0&#10;\]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R = \frac{1.8}{\omega_n}&#10;\]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P = \frac{\pi}{\omega_d}&#10;\]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M_P = e^{- \frac{\pi \zeta }{\sqrt{1-\zeta ^2}} }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77.578"/>
  <p:tag name="LATEXADDIN" val="\documentclass{article}&#10;\usepackage{amsmath}&#10;\pagestyle{empty}&#10;\begin{document}&#10;&#10;\[&#10;\ddot{x} + 2\omega_n \zeta \dot{x} +\omega_n^2 x= b \; 1(t)&#10;\]&#10;&#10;&#10;\end{document}"/>
  <p:tag name="IGUANATEXSIZE" val="20"/>
  <p:tag name="IGUANATEXCURSOR" val="96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{s, 1\%}=\frac{4.6}{\zeta \omega_n}&#10;\]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{s, 2\%}=\frac{3.9}{\zeta \omega_n}&#10;\]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{s, 5\%}=\frac{3}{\zeta \omega_n}&#10;\]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{s, 100X\%}=-\frac{\ln{X}}{\zeta \omega_n}&#10;\]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1}{5s^2+10s+500}=\frac{0.2}{s^2+2s+100}&#10;\]&#10;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=\frac{2\pi}{\omega_d}&#10;\]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y=y_{ss} \left(1\pm e^{-\zeta \omega_n t}\right)&#10;\]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y_n-y_{ss}}{y_{n+k}-y_{ss}}=\left( e^{\frac{ 2 \pi   \zeta}{\sqrt{1-\zeta^2}}} \right)^k&#10;\]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=0.15&#10;\]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756.6555"/>
  <p:tag name="LATEXADDIN" val="\documentclass{article}&#10;\usepackage{amsmath}&#10;\pagestyle{empty}&#10;\begin{document}&#10;&#10;\[&#10;\omega_n=25\; \text{rad/s}&#10;\]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391.826"/>
  <p:tag name="LATEXADDIN" val="\documentclass{article}&#10;\usepackage{amsmath}&#10;\pagestyle{empty}&#10;\begin{document}&#10;&#10;\[&#10;\lambda = -\omega_n \zeta \pm \sqrt{\omega_n^2(\zeta^2-1)}&#10;\]&#10;&#10;&#10;\end{document}"/>
  <p:tag name="IGUANATEXSIZE" val="20"/>
  <p:tag name="IGUANATEXCURSOR" val="140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a=8&#10;\]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b=3&#10;\]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.2302"/>
  <p:tag name="ORIGINALWIDTH" val="1757.03"/>
  <p:tag name="LATEXADDIN" val="\documentclass{article}&#10;\usepackage{amsmath}&#10;\pagestyle{empty}&#10;\begin{document}&#10;&#10;\[&#10;\omega_d = 25\sqrt{1-0.15^2}=24.7 \text{ rad/s}&#10;\]&#10;&#10;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1.4661"/>
  <p:tag name="ORIGINALWIDTH" val="1332.583"/>
  <p:tag name="LATEXADDIN" val="\documentclass{article}&#10;\usepackage{amsmath}&#10;\pagestyle{empty}&#10;\begin{document}&#10;&#10;\[&#10;T = \frac{2\pi}{\omega_d} = \frac{2\pi}{24.7} = 0.254 \text{s}&#10;\]&#10;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2.7259"/>
  <p:tag name="ORIGINALWIDTH" val="1840.27"/>
  <p:tag name="LATEXADDIN" val="\documentclass{article}&#10;\usepackage{amsmath}&#10;\pagestyle{empty}&#10;\begin{document}&#10;&#10;\[&#10;M_P= e^{\frac{-\pi \zeta}{\sqrt{1-\zeta^2}}} = e^{\frac{-0.15\pi }{\sqrt{1-0.15^2}}} = 0.621&#10;\]&#10;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08.249"/>
  <p:tag name="LATEXADDIN" val="\documentclass{article}&#10;\usepackage{amsmath}&#10;\pagestyle{empty}&#10;\begin{document}&#10;&#10;\[&#10;y_0=y_{ss}(1+M_P)=24(1.621)=38.9&#10;\]&#10;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3343.832"/>
  <p:tag name="LATEXADDIN" val="\documentclass{article}&#10;\usepackage{amsmath}&#10;\pagestyle{empty}&#10;\begin{document}&#10;&#10;\[&#10;y_1=y_{ss} \left(1+ e^{-\zeta \omega_n 1.5T}\right)&#10;= 24 \left(1+ e^{-0.15\times25\times1.5\times0.254}\right)=29.7&#10;\]&#10;&#10;&#10;\end{document}"/>
  <p:tag name="IGUANATEXSIZE" val="20"/>
  <p:tag name="IGUANATEXCURSOR" val="199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3144.357"/>
  <p:tag name="LATEXADDIN" val="\documentclass{article}&#10;\usepackage{amsmath}&#10;\pagestyle{empty}&#10;\begin{document}&#10;&#10;\[&#10;y_{0.5}=y_{ss} \left(1+ e^{-\zeta \omega_nT}\right)&#10;= 24 \left(1+ e^{-0.15\times25\times0.254}\right)=14.75&#10;\]&#10;&#10;&#10;\end{document}"/>
  <p:tag name="IGUANATEXSIZE" val="20"/>
  <p:tag name="IGUANATEXCURSOR" val="191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4.462"/>
  <p:tag name="ORIGINALWIDTH" val="1532.059"/>
  <p:tag name="LATEXADDIN" val="\documentclass{article}&#10;\usepackage{amsmath}&#10;\pagestyle{empty}&#10;\begin{document}&#10;&#10;\[&#10;G = \frac{(8)25^2}{s^2+2(0.15)(25)s+25^2}&#10;\]&#10;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\mathbf{Y}(s)}{\mathbf{U}(s)}= \textsf{C} (s\textsf{I}- \textsf{A})^{-1}\textsf{B}+\textsf{D}&#10;\]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a \cdot \omega_n^2}{s^2+2\zeta \omega_n s+\omega_n^2}&#10;\]&#10;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textsf{A}\mathbf{x} + \textsf{B}\mathbf{u}&#10;\]&#10;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\textsf{C}\mathbf{x} + \textsf{D}\mathbf{u}&#10;\]&#10;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|s\textsf{I}- \textsf{A}|=0 \rightarrow |\lambda\textsf{I}- \textsf{A}|=0&#10;\]&#10;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34.308"/>
  <p:tag name="LATEXADDIN" val="\documentclass{article}&#10;\usepackage{amsmath}&#10;\pagestyle{empty}&#10;\begin{document}&#10;&#10;\[&#10;p=\lambda = -\zeta \omega_n \pm \omega_n\sqrt{\zeta ^2-1}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773.9032"/>
  <p:tag name="LATEXADDIN" val="\documentclass{article}&#10;\usepackage{amsmath}&#10;\pagestyle{empty}&#10;\begin{document}&#10;&#10;\[&#10;\text{Re}(\lambda) = -\zeta \omega_n &#10;\]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378.328"/>
  <p:tag name="LATEXADDIN" val="\documentclass{article}&#10;\usepackage{amsmath}&#10;\pagestyle{empty}&#10;\begin{document}&#10;&#10;\[&#10;\text{Im}(\lambda) = \omega_n\sqrt{1-\zeta ^2}=\omega_d&#10;\]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8.1964"/>
  <p:tag name="LATEXADDIN" val="\documentclass{article}&#10;\usepackage{amsmath}&#10;\pagestyle{empty}&#10;\begin{document}&#10;&#10;\[&#10;|\lambda| = \omega_n&#10;\]&#10;&#10;&#10;\end{document}"/>
  <p:tag name="IGUANATEXSIZE" val="20"/>
  <p:tag name="IGUANATEXCURSOR" val="104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cs+a}{\tau s+1}=C+\frac{A}{\tau s+1}&#10;\]&#10;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y(0)=bC&#10;\]&#10;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y_{ss}=ab=b(C+A)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=\frac{a \cdot \omega_n^2}{s^2+2\zeta \omega_n s+\omega_n^2}&#10;\]&#10;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eft(\frac{s}{-p}+1\right)&#10;\]&#10;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eft(\frac{s}{-z}+1\right)&#10;\]&#10;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1(s)=\frac{24.542}{s^2+4s+24.542}&#10;\]&#10;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2(s)=\frac{24.542}{(s^2+4s+24.542)(\frac{s}{10}+1)}&#10;\]&#10;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3(s)=\frac{24.542}{(s^2+4s+24.542)(\frac{s}{3}+1)}&#10;\]&#10;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2.9771"/>
  <p:tag name="ORIGINALWIDTH" val="1564.304"/>
  <p:tag name="LATEXADDIN" val="\documentclass{article}&#10;\usepackage{amsmath}&#10;\pagestyle{empty}&#10;\begin{document}&#10;&#10;\[&#10;p=-2\pm 4.5323j&#10;\]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40.1949"/>
  <p:tag name="ORIGINALWIDTH" val="3730.034"/>
  <p:tag name="LATEXADDIN" val="\documentclass{article}&#10;\usepackage{amsmath}&#10;\pagestyle{empty}&#10;\begin{document}&#10;&#10;\[&#10;G_2(s)=\frac{24.542}{0.1s^3+1.4s^2+6.4542s+24.542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1(s)=\frac{24.542}{s^2+4s+24.542}&#10;\]&#10;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2(s)=\frac{24.542(\frac{s}{10}+1)}{s^2+4s+24.542}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omega_n&#10;\]&#10;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3(s)=\frac{24.542(\frac{s}{3}+1)}{s^2+4s+24.542}&#10;\]&#10;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2.9771"/>
  <p:tag name="ORIGINALWIDTH" val="1564.304"/>
  <p:tag name="LATEXADDIN" val="\documentclass{article}&#10;\usepackage{amsmath}&#10;\pagestyle{empty}&#10;\begin{document}&#10;&#10;\[&#10;p=-2\pm 4.5323j&#10;\]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1(s)=\frac{24.542}{s^2+4s+24.542}&#10;\]&#10;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2(s)=\frac{24.542(-\frac{s}{2}+1)}{s^2+4s+24.542}&#10;\]&#10;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2.9771"/>
  <p:tag name="ORIGINALWIDTH" val="1564.304"/>
  <p:tag name="LATEXADDIN" val="\documentclass{article}&#10;\usepackage{amsmath}&#10;\pagestyle{empty}&#10;\begin{document}&#10;&#10;\[&#10;p=-2\pm 4.5323j&#10;\]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3(s)=\frac{24.542(-\frac{s}{9}+1)}{s^2+4s+24.542}&#10;\]&#10;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1(s)=\frac{24.542}{s^2+4s+24.542}&#10;\]&#10;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3(s)=\frac{24.542(\frac{s}{12.1}+1)}{(s^2+4s+24.542)(\frac{s}{12.5}+1)}&#10;\]&#10;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2(s)=\frac{24.542}{(s^2+4s+24.542)(\frac{s}{12.5}+1)}&#10;\]&#10;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2.9771"/>
  <p:tag name="ORIGINALWIDTH" val="1564.304"/>
  <p:tag name="LATEXADDIN" val="\documentclass{article}&#10;\usepackage{amsmath}&#10;\pagestyle{empty}&#10;\begin{document}&#10;&#10;\[&#10;p=-2\pm 4.5323j&#10;\]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zeta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omega_d=\omega_n\sqrt{1-\zeta^2}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1212</TotalTime>
  <Words>1220</Words>
  <Application>Microsoft Office PowerPoint</Application>
  <PresentationFormat>Widescreen</PresentationFormat>
  <Paragraphs>304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me357</vt:lpstr>
      <vt:lpstr>2nd-Order System Response </vt:lpstr>
      <vt:lpstr>Objectives</vt:lpstr>
      <vt:lpstr>2nd-Order Systems</vt:lpstr>
      <vt:lpstr>2nd-Order Systems</vt:lpstr>
      <vt:lpstr>2nd-Order Systems Time Domain Response</vt:lpstr>
      <vt:lpstr>2nd-Order Systems Time Domain Response</vt:lpstr>
      <vt:lpstr>2nd-Order Systems Time Domain Response</vt:lpstr>
      <vt:lpstr>Typical Responses Step Input  </vt:lpstr>
      <vt:lpstr>Typical Responses Step Input </vt:lpstr>
      <vt:lpstr>Pole Location Response </vt:lpstr>
      <vt:lpstr>Key Features of  Under-Damped Systems</vt:lpstr>
      <vt:lpstr>Rising Time</vt:lpstr>
      <vt:lpstr>Peak Time</vt:lpstr>
      <vt:lpstr>Maximum Overshoot</vt:lpstr>
      <vt:lpstr>Settling Time</vt:lpstr>
      <vt:lpstr>Example 1</vt:lpstr>
      <vt:lpstr>Example 1</vt:lpstr>
      <vt:lpstr>Attenuation</vt:lpstr>
      <vt:lpstr>Frequency of Response Damped system </vt:lpstr>
      <vt:lpstr>Attenuation of Response Damped system  </vt:lpstr>
      <vt:lpstr>Example 2</vt:lpstr>
      <vt:lpstr>Example 2</vt:lpstr>
      <vt:lpstr>Example 2</vt:lpstr>
      <vt:lpstr>State Space and  2nd-Order Response </vt:lpstr>
      <vt:lpstr>State Space </vt:lpstr>
      <vt:lpstr>State Space</vt:lpstr>
      <vt:lpstr>Example 3</vt:lpstr>
      <vt:lpstr>Example 3</vt:lpstr>
      <vt:lpstr>Extra Poles and Zeroes 2nd-Order Systems</vt:lpstr>
      <vt:lpstr>1st-Order Review </vt:lpstr>
      <vt:lpstr>Adding Poles and Zeroes</vt:lpstr>
      <vt:lpstr>Adding Poles and Zeroes</vt:lpstr>
      <vt:lpstr>How are Poles and Zeros Added to System?</vt:lpstr>
      <vt:lpstr>Analysis Method</vt:lpstr>
      <vt:lpstr>Additional LHP Pole</vt:lpstr>
      <vt:lpstr>Additional LHP Zero</vt:lpstr>
      <vt:lpstr>Additional RHP Zero</vt:lpstr>
      <vt:lpstr>Additional Zero close to Additional Pole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Order Systems</dc:title>
  <dc:creator>"Joe Mahoney" &lt;joseph.m.mahoney@gmail.com&gt;</dc:creator>
  <cp:lastModifiedBy>Joe Mahoney</cp:lastModifiedBy>
  <cp:revision>399</cp:revision>
  <dcterms:created xsi:type="dcterms:W3CDTF">2006-08-16T00:00:00Z</dcterms:created>
  <dcterms:modified xsi:type="dcterms:W3CDTF">2020-03-30T13:49:21Z</dcterms:modified>
</cp:coreProperties>
</file>