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353" r:id="rId3"/>
    <p:sldId id="263" r:id="rId4"/>
    <p:sldId id="267" r:id="rId5"/>
    <p:sldId id="354" r:id="rId6"/>
    <p:sldId id="355" r:id="rId7"/>
    <p:sldId id="264" r:id="rId8"/>
    <p:sldId id="361" r:id="rId9"/>
    <p:sldId id="356" r:id="rId10"/>
    <p:sldId id="272" r:id="rId11"/>
    <p:sldId id="268" r:id="rId12"/>
    <p:sldId id="269" r:id="rId13"/>
    <p:sldId id="270" r:id="rId14"/>
    <p:sldId id="363" r:id="rId15"/>
    <p:sldId id="359" r:id="rId16"/>
    <p:sldId id="367" r:id="rId17"/>
    <p:sldId id="357" r:id="rId18"/>
    <p:sldId id="365" r:id="rId19"/>
    <p:sldId id="273" r:id="rId20"/>
    <p:sldId id="274" r:id="rId21"/>
    <p:sldId id="362" r:id="rId22"/>
    <p:sldId id="358" r:id="rId23"/>
    <p:sldId id="366" r:id="rId24"/>
    <p:sldId id="364" r:id="rId25"/>
    <p:sldId id="3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63A708-B295-4822-A49C-E337F00F2247}">
          <p14:sldIdLst>
            <p14:sldId id="256"/>
            <p14:sldId id="353"/>
            <p14:sldId id="263"/>
            <p14:sldId id="267"/>
            <p14:sldId id="354"/>
            <p14:sldId id="355"/>
            <p14:sldId id="264"/>
            <p14:sldId id="361"/>
          </p14:sldIdLst>
        </p14:section>
        <p14:section name="P Control" id="{E3067626-3621-4616-BBAF-018FCF26F700}">
          <p14:sldIdLst>
            <p14:sldId id="356"/>
            <p14:sldId id="272"/>
            <p14:sldId id="268"/>
            <p14:sldId id="269"/>
            <p14:sldId id="270"/>
            <p14:sldId id="363"/>
            <p14:sldId id="359"/>
          </p14:sldIdLst>
        </p14:section>
        <p14:section name="I Control" id="{CC61B5B3-DFBC-4655-BBC6-202BF665E4D9}">
          <p14:sldIdLst>
            <p14:sldId id="367"/>
            <p14:sldId id="357"/>
            <p14:sldId id="365"/>
            <p14:sldId id="273"/>
            <p14:sldId id="274"/>
            <p14:sldId id="362"/>
            <p14:sldId id="358"/>
            <p14:sldId id="366"/>
            <p14:sldId id="364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12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2T20:16:18.879" idx="2">
    <p:pos x="4632" y="2599"/>
    <p:text>"plant"</p:text>
    <p:extLst>
      <p:ext uri="{C676402C-5697-4E1C-873F-D02D1690AC5C}">
        <p15:threadingInfo xmlns:p15="http://schemas.microsoft.com/office/powerpoint/2012/main" timeZoneBias="240"/>
      </p:ext>
    </p:extLst>
  </p:cm>
  <p:cm authorId="1" dt="2017-04-02T20:16:34.799" idx="3">
    <p:pos x="3374" y="2746"/>
    <p:text>gain block</p:text>
    <p:extLst>
      <p:ext uri="{C676402C-5697-4E1C-873F-D02D1690AC5C}">
        <p15:threadingInfo xmlns:p15="http://schemas.microsoft.com/office/powerpoint/2012/main" timeZoneBias="240"/>
      </p:ext>
    </p:extLst>
  </p:cm>
  <p:cm authorId="1" dt="2017-04-02T20:16:46.742" idx="4">
    <p:pos x="1578" y="2555"/>
    <p:text>reference signal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4T15:17:55.984" idx="7">
    <p:pos x="5234" y="2515"/>
    <p:text>asymptotically aproaches 5 at very large values of K</p:text>
    <p:extLst>
      <p:ext uri="{C676402C-5697-4E1C-873F-D02D1690AC5C}">
        <p15:threadingInfo xmlns:p15="http://schemas.microsoft.com/office/powerpoint/2012/main" timeZoneBias="240"/>
      </p:ext>
    </p:extLst>
  </p:cm>
  <p:cm authorId="1" dt="2017-04-04T15:18:32.583" idx="8">
    <p:pos x="5112" y="1800"/>
    <p:text>R is a step function, thus has LT of 1/s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3T11:22:38.864" idx="5">
    <p:pos x="5695" y="1935"/>
    <p:text>underdamped if KI &gt; 1/10</p:text>
    <p:extLst>
      <p:ext uri="{C676402C-5697-4E1C-873F-D02D1690AC5C}">
        <p15:threadingInfo xmlns:p15="http://schemas.microsoft.com/office/powerpoint/2012/main" timeZoneBias="240"/>
      </p:ext>
    </p:extLst>
  </p:cm>
  <p:cm authorId="1" dt="2017-04-04T15:23:30.367" idx="10">
    <p:pos x="3384" y="2007"/>
    <p:text>choice of gain effects natural frequency and damping ratio. Thus, it effects peak time and max overshoot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4T08:40:04.625" idx="12">
    <p:pos x="5420" y="2845"/>
    <p:text>Eo goes to 5 (eventually) for all gains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6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another possible controller choice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 system is 1st-order, CL system is 2nd-order with I controller</a:t>
            </a:r>
          </a:p>
          <a:p>
            <a:endParaRPr lang="en-US" dirty="0"/>
          </a:p>
          <a:p>
            <a:r>
              <a:rPr lang="en-US" dirty="0"/>
              <a:t>The steady-state output is now </a:t>
            </a:r>
            <a:r>
              <a:rPr lang="en-US" i="1" dirty="0"/>
              <a:t>always</a:t>
            </a:r>
            <a:r>
              <a:rPr lang="en-US" dirty="0"/>
              <a:t> 5 regardless of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 TF is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 of gain effects natural frequency and damping ratio. Thus, it effects peak time and max overshoot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SS output of 5 VDC. Ideally, it would get there instantly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2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only three examples, there are infinite number of inputs that would provide desired SS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7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the different input profiles produce different output profiles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is how we </a:t>
            </a:r>
            <a:r>
              <a:rPr lang="en-US" i="1" dirty="0"/>
              <a:t>want</a:t>
            </a:r>
            <a:r>
              <a:rPr lang="en-US" dirty="0"/>
              <a:t> output to look </a:t>
            </a:r>
          </a:p>
          <a:p>
            <a:r>
              <a:rPr lang="en-US" dirty="0"/>
              <a:t>Error is difference between current value and our desire</a:t>
            </a:r>
          </a:p>
          <a:p>
            <a:r>
              <a:rPr lang="en-US" dirty="0"/>
              <a:t>Error is zero when they match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8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course, we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ignore (set to “1”)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These will have their own TFs that affect response of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8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 value / Error is dependent on gain </a:t>
            </a:r>
          </a:p>
          <a:p>
            <a:r>
              <a:rPr lang="en-US" dirty="0"/>
              <a:t>Note that system’s TF is now different than plant</a:t>
            </a:r>
          </a:p>
          <a:p>
            <a:r>
              <a:rPr lang="en-US" dirty="0"/>
              <a:t>G0= </a:t>
            </a:r>
            <a:r>
              <a:rPr lang="en-US" dirty="0" err="1"/>
              <a:t>Eo</a:t>
            </a:r>
            <a:r>
              <a:rPr lang="en-US" dirty="0"/>
              <a:t>/</a:t>
            </a:r>
            <a:r>
              <a:rPr lang="en-US" dirty="0" err="1"/>
              <a:t>Ei</a:t>
            </a:r>
            <a:r>
              <a:rPr lang="en-US" dirty="0"/>
              <a:t> will be referred to as OL system or plant</a:t>
            </a:r>
          </a:p>
          <a:p>
            <a:r>
              <a:rPr lang="en-US" dirty="0" err="1"/>
              <a:t>Eo</a:t>
            </a:r>
            <a:r>
              <a:rPr lang="en-US" dirty="0"/>
              <a:t>/R is CL system or feedback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output voltage increases as the gain increases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1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 of controller depends on the open-loop TF (i.e., plant)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6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982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2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942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488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01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65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45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14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41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79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92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0.xml"/><Relationship Id="rId7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2.xml"/><Relationship Id="rId11" Type="http://schemas.openxmlformats.org/officeDocument/2006/relationships/comments" Target="../comments/comment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8.xml"/><Relationship Id="rId7" Type="http://schemas.openxmlformats.org/officeDocument/2006/relationships/image" Target="../media/image3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24.xml"/><Relationship Id="rId7" Type="http://schemas.openxmlformats.org/officeDocument/2006/relationships/image" Target="../media/image4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omments" Target="../comments/comment2.xml"/><Relationship Id="rId3" Type="http://schemas.openxmlformats.org/officeDocument/2006/relationships/tags" Target="../tags/tag5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7.xml"/><Relationship Id="rId10" Type="http://schemas.openxmlformats.org/officeDocument/2006/relationships/image" Target="../media/image13.png"/><Relationship Id="rId4" Type="http://schemas.openxmlformats.org/officeDocument/2006/relationships/tags" Target="../tags/tag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Feedback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(P) Control</a:t>
            </a:r>
            <a:br>
              <a:rPr lang="en-US" dirty="0"/>
            </a:br>
            <a:r>
              <a:rPr lang="en-US" dirty="0"/>
              <a:t>Simulink Schematic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20" y="1846263"/>
            <a:ext cx="9014486" cy="402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9B6B40-96BD-4BF6-B234-D2DAC808A669}"/>
              </a:ext>
            </a:extLst>
          </p:cNvPr>
          <p:cNvSpPr/>
          <p:nvPr/>
        </p:nvSpPr>
        <p:spPr>
          <a:xfrm>
            <a:off x="6324600" y="3810000"/>
            <a:ext cx="1981200" cy="16764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F459E-3E8E-4B5D-903A-A403E6C7F221}"/>
              </a:ext>
            </a:extLst>
          </p:cNvPr>
          <p:cNvSpPr/>
          <p:nvPr/>
        </p:nvSpPr>
        <p:spPr>
          <a:xfrm>
            <a:off x="4419600" y="4038600"/>
            <a:ext cx="1219200" cy="9906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65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97" y="1846264"/>
            <a:ext cx="50284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209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=2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763" y="1846264"/>
            <a:ext cx="51204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7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763" y="1846264"/>
            <a:ext cx="51204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28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8298" y="1846263"/>
            <a:ext cx="49954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38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(P)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Proportional controller cannot drive error to zero for </a:t>
            </a:r>
            <a:r>
              <a:rPr lang="en-US" u="sng" dirty="0"/>
              <a:t>this plant</a:t>
            </a:r>
          </a:p>
          <a:p>
            <a:pPr lvl="1" algn="just"/>
            <a:r>
              <a:rPr lang="en-US" dirty="0"/>
              <a:t>Not universally the case</a:t>
            </a:r>
          </a:p>
          <a:p>
            <a:pPr algn="just"/>
            <a:r>
              <a:rPr lang="en-US" dirty="0"/>
              <a:t>Steady-state error can be driven </a:t>
            </a:r>
            <a:r>
              <a:rPr lang="en-US" i="1" dirty="0"/>
              <a:t>toward</a:t>
            </a:r>
            <a:r>
              <a:rPr lang="en-US" dirty="0"/>
              <a:t> zero asymptotically, but requires very high </a:t>
            </a:r>
            <a:r>
              <a:rPr lang="en-US" dirty="0">
                <a:solidFill>
                  <a:srgbClr val="00B050"/>
                </a:solidFill>
              </a:rPr>
              <a:t>gain</a:t>
            </a:r>
          </a:p>
          <a:p>
            <a:pPr lvl="1" algn="just"/>
            <a:r>
              <a:rPr lang="en-US" dirty="0"/>
              <a:t>High gain causes high peak </a:t>
            </a:r>
            <a:r>
              <a:rPr lang="en-US" i="1" dirty="0"/>
              <a:t>input</a:t>
            </a:r>
            <a:r>
              <a:rPr lang="en-US" dirty="0"/>
              <a:t> voltage into system </a:t>
            </a:r>
          </a:p>
          <a:p>
            <a:pPr algn="just"/>
            <a:r>
              <a:rPr lang="en-US" dirty="0"/>
              <a:t>Need more than just </a:t>
            </a:r>
            <a:r>
              <a:rPr lang="en-US" i="1" dirty="0"/>
              <a:t>proportion</a:t>
            </a:r>
            <a:r>
              <a:rPr lang="en-US" dirty="0"/>
              <a:t> of error to drive input in </a:t>
            </a:r>
            <a:r>
              <a:rPr lang="en-US" u="sng" dirty="0"/>
              <a:t>this system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5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(I)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Instead (or in addition) to driving error itself to zero, can drive </a:t>
            </a:r>
            <a:r>
              <a:rPr lang="en-US" i="1" dirty="0"/>
              <a:t>summation</a:t>
            </a:r>
            <a:r>
              <a:rPr lang="en-US" dirty="0"/>
              <a:t> (integral) of error to zero</a:t>
            </a:r>
          </a:p>
          <a:p>
            <a:pPr lvl="1" algn="just"/>
            <a:r>
              <a:rPr lang="en-US" dirty="0"/>
              <a:t>Area under error curve</a:t>
            </a:r>
          </a:p>
          <a:p>
            <a:pPr lvl="1" algn="just"/>
            <a:r>
              <a:rPr lang="en-US" dirty="0"/>
              <a:t>Positive and negative values will cancel </a:t>
            </a:r>
            <a:r>
              <a:rPr lang="en-US"/>
              <a:t>out over time </a:t>
            </a:r>
            <a:endParaRPr lang="en-US" dirty="0"/>
          </a:p>
          <a:p>
            <a:pPr lvl="1" algn="just"/>
            <a:r>
              <a:rPr lang="en-US" dirty="0"/>
              <a:t>Error itself will have to go to zero for its integral to go to zero </a:t>
            </a:r>
          </a:p>
          <a:p>
            <a:pPr algn="just"/>
            <a:r>
              <a:rPr lang="en-US" dirty="0"/>
              <a:t>Will change the order of CL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(I) Control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72210"/>
            <a:ext cx="2225040" cy="5581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172200" y="4949639"/>
            <a:ext cx="1524000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352800" y="5140139"/>
            <a:ext cx="4572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+-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1" y="5327126"/>
            <a:ext cx="379123" cy="7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1123" y="5325444"/>
            <a:ext cx="270966" cy="10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96200" y="5328960"/>
            <a:ext cx="1447800" cy="3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4"/>
          </p:cNvCxnSpPr>
          <p:nvPr/>
        </p:nvCxnSpPr>
        <p:spPr>
          <a:xfrm flipV="1">
            <a:off x="3581400" y="5521140"/>
            <a:ext cx="0" cy="727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81400" y="6231924"/>
            <a:ext cx="4724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305800" y="5334000"/>
            <a:ext cx="0" cy="8979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90800" y="533063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4227223" y="4949639"/>
            <a:ext cx="685800" cy="762000"/>
          </a:xfrm>
          <a:prstGeom prst="triangle">
            <a:avLst>
              <a:gd name="adj" fmla="val 51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0087" y="514597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8548" y="4507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1" y="4507468"/>
            <a:ext cx="37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72815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</a:t>
            </a:r>
            <a:r>
              <a:rPr lang="en-US" dirty="0" err="1"/>
              <a:t>E</a:t>
            </a:r>
            <a:r>
              <a:rPr lang="en-US" baseline="-25000" dirty="0" err="1"/>
              <a:t>o</a:t>
            </a:r>
            <a:r>
              <a:rPr lang="en-US" dirty="0"/>
              <a:t>=err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8797" y="4507468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/s err =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04" y="1893981"/>
            <a:ext cx="3800381" cy="6948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25" y="2781266"/>
            <a:ext cx="4923427" cy="554666"/>
          </a:xfrm>
          <a:prstGeom prst="rect">
            <a:avLst/>
          </a:prstGeom>
        </p:spPr>
      </p:pic>
      <p:sp>
        <p:nvSpPr>
          <p:cNvPr id="30" name="Flowchart: Process 29"/>
          <p:cNvSpPr/>
          <p:nvPr/>
        </p:nvSpPr>
        <p:spPr>
          <a:xfrm>
            <a:off x="5222089" y="4949639"/>
            <a:ext cx="547586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69676" y="5330639"/>
            <a:ext cx="4025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54" y="3686825"/>
            <a:ext cx="3926857" cy="62933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038599" y="4836443"/>
            <a:ext cx="1919375" cy="95475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(I)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172200" y="4949639"/>
            <a:ext cx="1524000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(s)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352800" y="5140139"/>
            <a:ext cx="457200" cy="381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+-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1" y="5327126"/>
            <a:ext cx="379123" cy="7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51123" y="5325444"/>
            <a:ext cx="270966" cy="10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96200" y="5328960"/>
            <a:ext cx="1447800" cy="3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4"/>
          </p:cNvCxnSpPr>
          <p:nvPr/>
        </p:nvCxnSpPr>
        <p:spPr>
          <a:xfrm flipV="1">
            <a:off x="3581400" y="5521140"/>
            <a:ext cx="0" cy="727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81400" y="6231924"/>
            <a:ext cx="4724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305800" y="5334000"/>
            <a:ext cx="0" cy="8979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90800" y="533063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4227223" y="4949639"/>
            <a:ext cx="685800" cy="762000"/>
          </a:xfrm>
          <a:prstGeom prst="triangle">
            <a:avLst>
              <a:gd name="adj" fmla="val 51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0087" y="514597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8548" y="4507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1" y="4507468"/>
            <a:ext cx="37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72815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</a:t>
            </a:r>
            <a:r>
              <a:rPr lang="en-US" dirty="0" err="1"/>
              <a:t>E</a:t>
            </a:r>
            <a:r>
              <a:rPr lang="en-US" baseline="-25000" dirty="0" err="1"/>
              <a:t>o</a:t>
            </a:r>
            <a:r>
              <a:rPr lang="en-US" dirty="0"/>
              <a:t>=err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8797" y="4507468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/s err =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74" y="2065818"/>
            <a:ext cx="4342855" cy="681143"/>
          </a:xfrm>
          <a:prstGeom prst="rect">
            <a:avLst/>
          </a:prstGeom>
        </p:spPr>
      </p:pic>
      <p:sp>
        <p:nvSpPr>
          <p:cNvPr id="30" name="Flowchart: Process 29"/>
          <p:cNvSpPr/>
          <p:nvPr/>
        </p:nvSpPr>
        <p:spPr>
          <a:xfrm>
            <a:off x="5222089" y="4949639"/>
            <a:ext cx="547586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69676" y="5330639"/>
            <a:ext cx="4025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4106"/>
            <a:ext cx="2428950" cy="5561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48" y="3278200"/>
            <a:ext cx="1401904" cy="608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76" y="3293438"/>
            <a:ext cx="1281524" cy="57752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038599" y="4836443"/>
            <a:ext cx="1919375" cy="95475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(I)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7C432C5-9B65-4DA3-B747-D49F0972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14"/>
          <a:stretch/>
        </p:blipFill>
        <p:spPr>
          <a:xfrm>
            <a:off x="1192301" y="1846263"/>
            <a:ext cx="986772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 understand </a:t>
            </a:r>
          </a:p>
          <a:p>
            <a:pPr algn="just"/>
            <a:r>
              <a:rPr lang="en-US" dirty="0"/>
              <a:t>The general concept of feedback control</a:t>
            </a:r>
          </a:p>
          <a:p>
            <a:pPr algn="just"/>
            <a:r>
              <a:rPr lang="en-US" dirty="0"/>
              <a:t>How using amplification of error as input into a system can change its behavior (P Controller)</a:t>
            </a:r>
          </a:p>
          <a:p>
            <a:pPr algn="just"/>
            <a:r>
              <a:rPr lang="en-US" dirty="0"/>
              <a:t>How using amplification of the sum of the error as input into a system can change its behavior (I Controller)</a:t>
            </a:r>
          </a:p>
          <a:p>
            <a:pPr algn="just"/>
            <a:r>
              <a:rPr lang="en-US" dirty="0"/>
              <a:t>The success of a controller is dependent on the “plant” and the desired response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94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39971"/>
            <a:ext cx="1868190" cy="25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57" y="1252160"/>
            <a:ext cx="1022476" cy="227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1260541"/>
            <a:ext cx="1148953" cy="210286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588649" y="1846263"/>
            <a:ext cx="50750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39971"/>
            <a:ext cx="1741714" cy="25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58" y="1252160"/>
            <a:ext cx="1013333" cy="227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2" y="1260541"/>
            <a:ext cx="1148953" cy="210286"/>
          </a:xfrm>
          <a:prstGeom prst="rect">
            <a:avLst/>
          </a:prstGeom>
        </p:spPr>
      </p:pic>
      <p:pic>
        <p:nvPicPr>
          <p:cNvPr id="13" name="Content Placeholder 9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542028" y="1846263"/>
            <a:ext cx="51682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=25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39971"/>
            <a:ext cx="1741714" cy="251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58" y="1252160"/>
            <a:ext cx="1145905" cy="227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2" y="1260541"/>
            <a:ext cx="1275429" cy="205714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515388" y="1846263"/>
            <a:ext cx="52215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=0.1: Critically Damped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8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649" y="1846263"/>
            <a:ext cx="507502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9681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415" y="1846264"/>
            <a:ext cx="50996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59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(I)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Integral controller drives error to zero for </a:t>
            </a:r>
            <a:r>
              <a:rPr lang="en-US" u="sng" dirty="0"/>
              <a:t>this system</a:t>
            </a:r>
            <a:r>
              <a:rPr lang="en-US" dirty="0"/>
              <a:t> regardless of gain</a:t>
            </a:r>
          </a:p>
          <a:p>
            <a:pPr lvl="1" algn="just"/>
            <a:r>
              <a:rPr lang="en-US" dirty="0"/>
              <a:t>Not universally true </a:t>
            </a:r>
          </a:p>
          <a:p>
            <a:pPr algn="just"/>
            <a:r>
              <a:rPr lang="en-US" dirty="0"/>
              <a:t>Increasing gain (and thus maximum input voltage) drives system to steady state </a:t>
            </a:r>
            <a:r>
              <a:rPr lang="en-US" i="1" dirty="0"/>
              <a:t>differently</a:t>
            </a:r>
          </a:p>
          <a:p>
            <a:pPr lvl="1" algn="just"/>
            <a:r>
              <a:rPr lang="en-US" dirty="0"/>
              <a:t>Different damped frequency, overshoot, etc.</a:t>
            </a:r>
          </a:p>
          <a:p>
            <a:pPr lvl="1" algn="just"/>
            <a:r>
              <a:rPr lang="en-US" dirty="0"/>
              <a:t>Eventually reaches SS regardless of chosen gain 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Closed-loop</a:t>
            </a:r>
            <a:r>
              <a:rPr lang="en-US" dirty="0"/>
              <a:t> system is </a:t>
            </a:r>
            <a:r>
              <a:rPr lang="en-US" dirty="0">
                <a:solidFill>
                  <a:srgbClr val="00B050"/>
                </a:solidFill>
              </a:rPr>
              <a:t>open-loop</a:t>
            </a:r>
            <a:r>
              <a:rPr lang="en-US" dirty="0"/>
              <a:t> system with additional pole (and gain)</a:t>
            </a:r>
          </a:p>
          <a:p>
            <a:pPr lvl="1" algn="just"/>
            <a:r>
              <a:rPr lang="en-US" dirty="0"/>
              <a:t>Effectively increases order of this system to 2</a:t>
            </a:r>
            <a:r>
              <a:rPr lang="en-US" baseline="30000" dirty="0"/>
              <a:t>nd</a:t>
            </a:r>
            <a:r>
              <a:rPr lang="en-US" dirty="0"/>
              <a:t>-order</a:t>
            </a:r>
          </a:p>
          <a:p>
            <a:pPr lvl="1" algn="just"/>
            <a:r>
              <a:rPr lang="en-US" dirty="0"/>
              <a:t>Introduces oscillations and overshoot despite having 1</a:t>
            </a:r>
            <a:r>
              <a:rPr lang="en-US" baseline="30000" dirty="0"/>
              <a:t>st</a:t>
            </a:r>
            <a:r>
              <a:rPr lang="en-US" dirty="0"/>
              <a:t>-order </a:t>
            </a:r>
            <a:r>
              <a:rPr lang="en-US" u="sng" dirty="0"/>
              <a:t>plant</a:t>
            </a:r>
            <a:r>
              <a:rPr lang="en-US" dirty="0"/>
              <a:t> (OL system)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2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Previously looked at </a:t>
            </a:r>
            <a:r>
              <a:rPr lang="en-US" dirty="0">
                <a:solidFill>
                  <a:srgbClr val="00B050"/>
                </a:solidFill>
              </a:rPr>
              <a:t>passive control </a:t>
            </a:r>
          </a:p>
          <a:p>
            <a:pPr lvl="1" algn="just"/>
            <a:r>
              <a:rPr lang="en-US" dirty="0"/>
              <a:t>e.g., changing spring constants or resisters to change response behavior </a:t>
            </a:r>
          </a:p>
          <a:p>
            <a:pPr algn="just"/>
            <a:r>
              <a:rPr lang="en-US" dirty="0"/>
              <a:t>Now look at </a:t>
            </a:r>
            <a:r>
              <a:rPr lang="en-US" dirty="0">
                <a:solidFill>
                  <a:srgbClr val="00B050"/>
                </a:solidFill>
              </a:rPr>
              <a:t>active control</a:t>
            </a:r>
          </a:p>
          <a:p>
            <a:pPr lvl="1" algn="just"/>
            <a:r>
              <a:rPr lang="en-US" dirty="0"/>
              <a:t>Prescribing </a:t>
            </a:r>
            <a:r>
              <a:rPr lang="en-US" u="sng" dirty="0"/>
              <a:t>input</a:t>
            </a:r>
            <a:r>
              <a:rPr lang="en-US" dirty="0"/>
              <a:t> function to system to achieve desired </a:t>
            </a:r>
            <a:r>
              <a:rPr lang="en-US" u="sng" dirty="0"/>
              <a:t>output</a:t>
            </a:r>
            <a:r>
              <a:rPr lang="en-US" dirty="0"/>
              <a:t> response</a:t>
            </a:r>
          </a:p>
          <a:p>
            <a:pPr lvl="1" algn="just"/>
            <a:r>
              <a:rPr lang="en-US" dirty="0"/>
              <a:t>Use output(s)/observable(s) to determine input(s) into system </a:t>
            </a:r>
          </a:p>
          <a:p>
            <a:pPr algn="just"/>
            <a:r>
              <a:rPr lang="en-US" dirty="0"/>
              <a:t>In Unit 2, given </a:t>
            </a:r>
            <a:r>
              <a:rPr lang="en-US" i="1" dirty="0"/>
              <a:t>input</a:t>
            </a:r>
            <a:r>
              <a:rPr lang="en-US" dirty="0"/>
              <a:t> into system (step or sinusoidal) found </a:t>
            </a:r>
            <a:r>
              <a:rPr lang="en-US" i="1" dirty="0"/>
              <a:t>output</a:t>
            </a:r>
            <a:r>
              <a:rPr lang="en-US" dirty="0"/>
              <a:t> response</a:t>
            </a:r>
          </a:p>
          <a:p>
            <a:pPr lvl="1" algn="just"/>
            <a:r>
              <a:rPr lang="en-US" dirty="0"/>
              <a:t>This section we do opposite: have desired </a:t>
            </a:r>
            <a:r>
              <a:rPr lang="en-US" i="1" dirty="0"/>
              <a:t>output</a:t>
            </a:r>
            <a:r>
              <a:rPr lang="en-US" dirty="0"/>
              <a:t> response and determine system </a:t>
            </a:r>
            <a:r>
              <a:rPr lang="en-US" i="1" dirty="0"/>
              <a:t>input </a:t>
            </a:r>
            <a:r>
              <a:rPr lang="en-US" dirty="0"/>
              <a:t>to</a:t>
            </a:r>
            <a:r>
              <a:rPr lang="en-US" i="1" dirty="0"/>
              <a:t> “</a:t>
            </a:r>
            <a:r>
              <a:rPr lang="en-US" dirty="0"/>
              <a:t>best” achieve it </a:t>
            </a:r>
          </a:p>
          <a:p>
            <a:pPr algn="just"/>
            <a:r>
              <a:rPr lang="en-US" dirty="0"/>
              <a:t>Consider only step outputs in this course</a:t>
            </a:r>
          </a:p>
          <a:p>
            <a:pPr lvl="1"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5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065521" cy="4023360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=0.5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</a:rPr>
                      <m:t>Ω</m:t>
                    </m:r>
                  </m:oMath>
                </a14:m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endParaRPr lang="en-US" dirty="0"/>
              </a:p>
              <a:p>
                <a:pPr marL="114300" indent="0" algn="just">
                  <a:buNone/>
                </a:pPr>
                <a:r>
                  <a:rPr lang="en-US" dirty="0"/>
                  <a:t>Initially, voltage across capacitor,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, is 0 VDC, we want it to be constant 5 VDC once time begins. What should input voltage,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be to accomplish this?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065521" cy="4023360"/>
              </a:xfrm>
              <a:blipFill>
                <a:blip r:embed="rId4"/>
                <a:stretch>
                  <a:fillRect l="-603" t="-1667" r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2413635"/>
            <a:ext cx="3459480" cy="5581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01" y="2514600"/>
            <a:ext cx="35663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7329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 algn="just">
              <a:buFont typeface="+mj-lt"/>
              <a:buAutoNum type="arabicPeriod"/>
            </a:pPr>
            <a:r>
              <a:rPr lang="en-US" dirty="0"/>
              <a:t>Use step input of 5 VDC for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(Open Loop)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Ramp input to 5 VDC for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(Open Loop)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dynamically based on the value of </a:t>
            </a:r>
            <a:r>
              <a:rPr lang="en-US" dirty="0" err="1"/>
              <a:t>E</a:t>
            </a:r>
            <a:r>
              <a:rPr lang="en-US" baseline="-25000" dirty="0" err="1"/>
              <a:t>o</a:t>
            </a:r>
            <a:r>
              <a:rPr lang="en-US" dirty="0"/>
              <a:t> (Closed Loop)</a:t>
            </a:r>
            <a:endParaRPr lang="en-US" baseline="-25000" dirty="0"/>
          </a:p>
          <a:p>
            <a:pPr marL="571500" indent="-457200" algn="just">
              <a:buFont typeface="+mj-lt"/>
              <a:buAutoNum type="arabicPeriod"/>
            </a:pPr>
            <a:endParaRPr lang="en-US" dirty="0"/>
          </a:p>
          <a:p>
            <a:pPr marL="5715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885E3-7102-4550-91B6-83A739019D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4123851"/>
            <a:ext cx="3903999" cy="5577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00400"/>
            <a:ext cx="3457575" cy="1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3006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(1 &amp; 2)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Step Input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16243" y="2582863"/>
            <a:ext cx="4099834" cy="33782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Ramp Input 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36883" y="2582863"/>
            <a:ext cx="4099834" cy="3378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17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14600" y="3962400"/>
            <a:ext cx="7162800" cy="1436132"/>
            <a:chOff x="457200" y="4202668"/>
            <a:chExt cx="7162800" cy="1436132"/>
          </a:xfrm>
        </p:grpSpPr>
        <p:sp>
          <p:nvSpPr>
            <p:cNvPr id="7" name="Flowchart: Process 6"/>
            <p:cNvSpPr/>
            <p:nvPr/>
          </p:nvSpPr>
          <p:spPr>
            <a:xfrm>
              <a:off x="4648200" y="4343400"/>
              <a:ext cx="1524000" cy="76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r>
                <a:rPr lang="en-US" dirty="0">
                  <a:solidFill>
                    <a:schemeClr val="tx1"/>
                  </a:solidFill>
                </a:rPr>
                <a:t>(s)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219200" y="4533900"/>
              <a:ext cx="457200" cy="381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+-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9" idx="3"/>
            </p:cNvCxnSpPr>
            <p:nvPr/>
          </p:nvCxnSpPr>
          <p:spPr>
            <a:xfrm>
              <a:off x="1676400" y="4724400"/>
              <a:ext cx="1361209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0"/>
              <a:endCxn id="7" idx="1"/>
            </p:cNvCxnSpPr>
            <p:nvPr/>
          </p:nvCxnSpPr>
          <p:spPr>
            <a:xfrm flipV="1">
              <a:off x="3799609" y="4724400"/>
              <a:ext cx="848591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>
              <a:off x="6172200" y="4724400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8" idx="4"/>
            </p:cNvCxnSpPr>
            <p:nvPr/>
          </p:nvCxnSpPr>
          <p:spPr>
            <a:xfrm flipV="1">
              <a:off x="1447800" y="4914900"/>
              <a:ext cx="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447800" y="5622324"/>
              <a:ext cx="533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781800" y="4724400"/>
              <a:ext cx="0" cy="8979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57200" y="4707924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 rot="5400000">
              <a:off x="3075709" y="4343400"/>
              <a:ext cx="685800" cy="762000"/>
            </a:xfrm>
            <a:prstGeom prst="triangle">
              <a:avLst>
                <a:gd name="adj" fmla="val 515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7687" y="455012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6136" y="42026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781800" y="4205842"/>
                  <a:ext cx="459035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4205842"/>
                  <a:ext cx="459035" cy="3629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447800" y="4202668"/>
                  <a:ext cx="1589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 err="1">
                            <a:latin typeface="Cambria Math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/>
                          </a:rPr>
                          <m:t>𝑜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>
                            <a:latin typeface="Cambria Math"/>
                          </a:rPr>
                          <m:t>𝑒𝑟𝑟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202668"/>
                  <a:ext cx="158973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90090" y="4205842"/>
                  <a:ext cx="139506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 dirty="0">
                            <a:latin typeface="Cambria Math"/>
                          </a:rPr>
                          <m:t>𝑒𝑟𝑟</m:t>
                        </m:r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r>
                          <a:rPr lang="en-US" i="1" dirty="0" err="1">
                            <a:latin typeface="Cambria Math"/>
                          </a:rPr>
                          <m:t>𝐸</m:t>
                        </m:r>
                        <m:r>
                          <a:rPr lang="en-US" i="1" baseline="-25000" dirty="0" err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090" y="4205842"/>
                  <a:ext cx="1395062" cy="3629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919105" y="1849985"/>
            <a:ext cx="4353791" cy="848694"/>
            <a:chOff x="3266209" y="4256706"/>
            <a:chExt cx="4353791" cy="848694"/>
          </a:xfrm>
        </p:grpSpPr>
        <p:sp>
          <p:nvSpPr>
            <p:cNvPr id="31" name="Flowchart: Process 30"/>
            <p:cNvSpPr/>
            <p:nvPr/>
          </p:nvSpPr>
          <p:spPr>
            <a:xfrm>
              <a:off x="4648200" y="4343400"/>
              <a:ext cx="1524000" cy="76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r>
                <a:rPr lang="en-US" dirty="0">
                  <a:solidFill>
                    <a:schemeClr val="tx1"/>
                  </a:solidFill>
                </a:rPr>
                <a:t>(s)</a:t>
              </a:r>
            </a:p>
          </p:txBody>
        </p:sp>
        <p:cxnSp>
          <p:nvCxnSpPr>
            <p:cNvPr id="37" name="Straight Arrow Connector 36"/>
            <p:cNvCxnSpPr>
              <a:endCxn id="31" idx="1"/>
            </p:cNvCxnSpPr>
            <p:nvPr/>
          </p:nvCxnSpPr>
          <p:spPr>
            <a:xfrm>
              <a:off x="3266209" y="4724400"/>
              <a:ext cx="13819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3"/>
            </p:cNvCxnSpPr>
            <p:nvPr/>
          </p:nvCxnSpPr>
          <p:spPr>
            <a:xfrm>
              <a:off x="6172200" y="4724400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91557" y="4317656"/>
              <a:ext cx="37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o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87927" y="425670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i</a:t>
              </a:r>
              <a:endParaRPr lang="en-US" baseline="-25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21406" y="2971800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Open-Loop System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4500" y="5594866"/>
            <a:ext cx="206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Closed-Loop System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Feedback Controller Schematic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8EBDC60-012F-4020-B082-F3D5B195E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1874636"/>
            <a:ext cx="10058400" cy="3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101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67200" y="4953000"/>
            <a:ext cx="1219200" cy="8382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(P) Control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AB5289-4A68-44C8-90EF-7E9B677ED4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872209"/>
            <a:ext cx="2243657" cy="557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0800" y="4572000"/>
            <a:ext cx="6553200" cy="1676400"/>
            <a:chOff x="1066800" y="3962400"/>
            <a:chExt cx="6553200" cy="1676400"/>
          </a:xfrm>
        </p:grpSpPr>
        <p:sp>
          <p:nvSpPr>
            <p:cNvPr id="7" name="Flowchart: Process 6"/>
            <p:cNvSpPr/>
            <p:nvPr/>
          </p:nvSpPr>
          <p:spPr>
            <a:xfrm>
              <a:off x="4648200" y="4343400"/>
              <a:ext cx="1524000" cy="7620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r>
                <a:rPr lang="en-US" dirty="0">
                  <a:solidFill>
                    <a:schemeClr val="tx1"/>
                  </a:solidFill>
                </a:rPr>
                <a:t>(s)</a:t>
              </a: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1828800" y="4533900"/>
              <a:ext cx="457200" cy="381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+-</a:t>
              </a:r>
            </a:p>
          </p:txBody>
        </p:sp>
        <p:cxnSp>
          <p:nvCxnSpPr>
            <p:cNvPr id="10" name="Straight Arrow Connector 9"/>
            <p:cNvCxnSpPr>
              <a:stCxn id="8" idx="6"/>
              <a:endCxn id="9" idx="3"/>
            </p:cNvCxnSpPr>
            <p:nvPr/>
          </p:nvCxnSpPr>
          <p:spPr>
            <a:xfrm>
              <a:off x="2286000" y="4724400"/>
              <a:ext cx="751609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0"/>
              <a:endCxn id="7" idx="1"/>
            </p:cNvCxnSpPr>
            <p:nvPr/>
          </p:nvCxnSpPr>
          <p:spPr>
            <a:xfrm flipV="1">
              <a:off x="3799609" y="4724400"/>
              <a:ext cx="848591" cy="103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>
              <a:off x="6172200" y="4724400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8" idx="4"/>
            </p:cNvCxnSpPr>
            <p:nvPr/>
          </p:nvCxnSpPr>
          <p:spPr>
            <a:xfrm flipV="1">
              <a:off x="2057400" y="4914900"/>
              <a:ext cx="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057400" y="5622324"/>
              <a:ext cx="4724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781800" y="4724400"/>
              <a:ext cx="0" cy="8979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66800" y="4707924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 rot="5400000">
              <a:off x="3075709" y="4343400"/>
              <a:ext cx="685800" cy="762000"/>
            </a:xfrm>
            <a:prstGeom prst="triangle">
              <a:avLst>
                <a:gd name="adj" fmla="val 515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7687" y="455012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74548" y="4126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1800" y="4126468"/>
              <a:ext cx="37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o</a:t>
              </a:r>
              <a:endParaRPr lang="en-US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000" y="3974068"/>
              <a:ext cx="961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R-</a:t>
              </a:r>
              <a:r>
                <a:rPr lang="en-US" dirty="0" err="1"/>
                <a:t>E</a:t>
              </a:r>
              <a:r>
                <a:rPr lang="en-US" baseline="-25000" dirty="0" err="1"/>
                <a:t>o</a:t>
              </a:r>
              <a:r>
                <a:rPr lang="en-US" dirty="0"/>
                <a:t>=err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9624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 err = </a:t>
              </a:r>
              <a:r>
                <a:rPr lang="en-US" dirty="0" err="1"/>
                <a:t>E</a:t>
              </a:r>
              <a:r>
                <a:rPr lang="en-US" baseline="-25000" dirty="0" err="1"/>
                <a:t>i</a:t>
              </a:r>
              <a:endParaRPr lang="en-US" baseline="-250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05" y="1893981"/>
            <a:ext cx="3497580" cy="5657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947"/>
            <a:ext cx="1455420" cy="5372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49" y="2895601"/>
            <a:ext cx="4719237" cy="5379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95" y="3810001"/>
            <a:ext cx="4307810" cy="62933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B20FA-D5F3-452E-8D8E-0019B78AFF34}"/>
              </a:ext>
            </a:extLst>
          </p:cNvPr>
          <p:cNvSpPr/>
          <p:nvPr/>
        </p:nvSpPr>
        <p:spPr>
          <a:xfrm>
            <a:off x="6009408" y="4813132"/>
            <a:ext cx="1839177" cy="97872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E_i}=G=\frac{1}{CR s+1}=\frac{1}{2.5 s+1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422.947"/>
  <p:tag name="LATEXADDIN" val="\documentclass{article}&#10;\usepackage{amsmath}&#10;\pagestyle{empty}&#10;\begin{document}&#10;&#10;\[&#10;e_o(\infty)=\lim_{s\rightarrow0}s E_o(s) = \lim_{s\rightarrow0} sR\frac{K_I}{2.5 s^2+s+K_I}\]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9.7113"/>
  <p:tag name="ORIGINALWIDTH" val="1932.508"/>
  <p:tag name="LATEXADDIN" val="\documentclass{article}&#10;\usepackage{amsmath}&#10;\pagestyle{empty}&#10;\begin{document}&#10;&#10;\[&#10;e_o(\infty)=\left. s\frac{5}{s}\frac{K_I}{2.5 s^2+s+K_I} \right|_{s=0}=5&#10;\]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2081"/>
  <p:tag name="ORIGINALWIDTH" val="2137.233"/>
  <p:tag name="LATEXADDIN" val="\documentclass{article}&#10;\usepackage{amsmath}&#10;\pagestyle{empty}&#10;\begin{document}&#10;&#10;\[&#10;\frac{E_o}{R}=\frac{K_I}{2.5 s^2+s+K_I}=\frac{\frac{2}{5}K_I}{ s^2+\frac{2}{5}s+\frac{2}{5}K_I}&#10;\]&#10;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1195.351"/>
  <p:tag name="LATEXADDIN" val="\documentclass{article}&#10;\usepackage{amsmath}&#10;\pagestyle{empty}&#10;\begin{document}&#10;$$&#10;p = -\frac{1}{5}  \pm \frac{\sqrt{1-10K_I}}{5}&#10;$$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689.9138"/>
  <p:tag name="LATEXADDIN" val="\documentclass{article}&#10;\usepackage{amsmath}&#10;\pagestyle{empty}&#10;\begin{document}&#10;$$&#10;\omega_n = \sqrt{\frac{2}{5}K_I}&#10;$$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4.2145"/>
  <p:tag name="ORIGINALWIDTH" val="630.6712"/>
  <p:tag name="LATEXADDIN" val="\documentclass{article}&#10;\usepackage{amsmath}&#10;\pagestyle{empty}&#10;\begin{document}&#10;$$&#10;\zeta=\frac{1}{\sqrt{10K_I}}&#10;$$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19.385"/>
  <p:tag name="LATEXADDIN" val="\documentclass{article}&#10;\usepackage{amsmath}&#10;\pagestyle{empty}&#10;\begin{document}&#10;$$&#10;\omega_n = 0.663\,rad/s&#10;$$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503.1871"/>
  <p:tag name="LATEXADDIN" val="\documentclass{article}&#10;\usepackage{amsmath}&#10;\pagestyle{empty}&#10;\begin{document}&#10;$$&#10;\zeta=0.336&#10;$$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565.4293"/>
  <p:tag name="LATEXADDIN" val="\documentclass{article}&#10;\usepackage{amsmath}&#10;\pagestyle{empty}&#10;\begin{document}&#10;$$&#10;t_P = 5.24s&#10;$$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857.1428"/>
  <p:tag name="LATEXADDIN" val="\documentclass{article}&#10;\usepackage{amsmath}&#10;\pagestyle{empty}&#10;\begin{document}&#10;$$&#10;\omega_n = 1.41\,rad/s&#10;$$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57.4428"/>
  <p:tag name="ORIGINALWIDTH" val="3202.1"/>
  <p:tag name="LATEXADDIN" val="\documentclass{article}&#10;\usepackage{amsmath}&#10;\pagestyle{empty}&#10;\begin{document}&#10;&#10;\[&#10;G_0(s) = \frac{E_o}{E_i} = \frac{1}{CR s+1}=\frac{1}{2.5 s+1}&#10;\]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498.6877"/>
  <p:tag name="LATEXADDIN" val="\documentclass{article}&#10;\usepackage{amsmath}&#10;\pagestyle{empty}&#10;\begin{document}&#10;$$&#10;\zeta=0.141&#10;$$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565.4293"/>
  <p:tag name="LATEXADDIN" val="\documentclass{article}&#10;\usepackage{amsmath}&#10;\pagestyle{empty}&#10;\begin{document}&#10;$$&#10;t_P = 2.24s&#10;$$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857.1428"/>
  <p:tag name="LATEXADDIN" val="\documentclass{article}&#10;\usepackage{amsmath}&#10;\pagestyle{empty}&#10;\begin{document}&#10;$$&#10;\omega_n = 3.16\,rad/s&#10;$$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563.9295"/>
  <p:tag name="LATEXADDIN" val="\documentclass{article}&#10;\usepackage{amsmath}&#10;\pagestyle{empty}&#10;\begin{document}&#10;$$&#10;\zeta=0.0632&#10;$$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.2373"/>
  <p:tag name="ORIGINALWIDTH" val="627.6715"/>
  <p:tag name="LATEXADDIN" val="\documentclass{article}&#10;\usepackage{amsmath}&#10;\pagestyle{empty}&#10;\begin{document}&#10;$$&#10;t_P = 0.996s&#10;$$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57.4428"/>
  <p:tag name="ORIGINALWIDTH" val="1840.27"/>
  <p:tag name="LATEXADDIN" val="\documentclass{article}&#10;\usepackage{amsmath}&#10;\pagestyle{empty}&#10;\begin{document}&#10;&#10;\[&#10;G_0 = \frac{E_o}{E_i} = \frac{1}{2.5 s+1}&#10;\]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R}=\frac{K G_0}{KG_0+1}=\frac{K}{2.5 s+1+K}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tau_{sys} = \frac{2.5}{1+K}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169"/>
  <p:tag name="ORIGINALWIDTH" val="2322.46"/>
  <p:tag name="LATEXADDIN" val="\documentclass{article}&#10;\usepackage{amsmath}&#10;\pagestyle{empty}&#10;\begin{document}&#10;&#10;\[&#10;e_o(\infty)=\lim_{s\rightarrow0}s E_o(s) = \lim_{s\rightarrow0} sR\frac{K}{2.5 s+1+K}&#10;\]&#10;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9.7113"/>
  <p:tag name="ORIGINALWIDTH" val="2119.985"/>
  <p:tag name="LATEXADDIN" val="\documentclass{article}&#10;\usepackage{amsmath}&#10;\pagestyle{empty}&#10;\begin{document}&#10;&#10;\[&#10;e_o(\infty)=\left. s\frac{5}{s}\frac{K}{2.5 s+1+K} \right|_{s=0}=\frac{5K}{1+K}&#10;\]&#10;&#10;&#10;\end{document}"/>
  <p:tag name="IGUANATEXSIZE" val="20"/>
  <p:tag name="IGUANATEXCURSOR" val="163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E_o}{E_i}=G_0=\frac{1}{2.5 s+1}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1870.266"/>
  <p:tag name="LATEXADDIN" val="\documentclass{article}&#10;\usepackage{amsmath}&#10;\pagestyle{empty}&#10;\begin{document}&#10;&#10;\[&#10;\frac{E_o}{R}=\frac{\frac{K_I}{s}G_0}{\frac{K_I}{s}G_0+1}=\frac{K_I}{2.5 s^2+s+K_I}&#10;\]&#10;&#10;&#10;\end{document}"/>
  <p:tag name="IGUANATEXSIZE" val="20"/>
  <p:tag name="IGUANATEXCURSOR" val="140"/>
  <p:tag name="TRANSPARENCY" val="True"/>
  <p:tag name="FILENAME" val=""/>
  <p:tag name="LATEXENGINEID" val="0"/>
  <p:tag name="TEMPFOLDER" val="C:\Users\jmm694\Download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1824</TotalTime>
  <Words>1024</Words>
  <Application>Microsoft Office PowerPoint</Application>
  <PresentationFormat>Widescreen</PresentationFormat>
  <Paragraphs>205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me357</vt:lpstr>
      <vt:lpstr>Feedback Control</vt:lpstr>
      <vt:lpstr>Objectives</vt:lpstr>
      <vt:lpstr>Feedback Control</vt:lpstr>
      <vt:lpstr>Intro Example </vt:lpstr>
      <vt:lpstr>Intro Example </vt:lpstr>
      <vt:lpstr>Comparison (1 &amp; 2) </vt:lpstr>
      <vt:lpstr>Closing the Loop</vt:lpstr>
      <vt:lpstr>General Feedback Controller Schematic </vt:lpstr>
      <vt:lpstr>Proportional (P) Control</vt:lpstr>
      <vt:lpstr>Proportional (P) Control Simulink Schematic </vt:lpstr>
      <vt:lpstr>KP=1</vt:lpstr>
      <vt:lpstr>KP=2</vt:lpstr>
      <vt:lpstr>KP=10</vt:lpstr>
      <vt:lpstr>Comparison </vt:lpstr>
      <vt:lpstr>Proportional (P) Control</vt:lpstr>
      <vt:lpstr>Integral (I) Control</vt:lpstr>
      <vt:lpstr>Integral (I) Control</vt:lpstr>
      <vt:lpstr>Integral (I) Control</vt:lpstr>
      <vt:lpstr>Integral (I) Control</vt:lpstr>
      <vt:lpstr>KI=1</vt:lpstr>
      <vt:lpstr>KI=5</vt:lpstr>
      <vt:lpstr>KI=25</vt:lpstr>
      <vt:lpstr>KI=0.1: Critically Damped</vt:lpstr>
      <vt:lpstr>Comparison </vt:lpstr>
      <vt:lpstr>Integral (I)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Control</dc:title>
  <dc:creator>"Joe Mahoney" &lt;joseph.m.mahoney@gmail.com&gt;</dc:creator>
  <cp:lastModifiedBy>Joe Mahoney</cp:lastModifiedBy>
  <cp:revision>544</cp:revision>
  <dcterms:created xsi:type="dcterms:W3CDTF">2006-08-16T00:00:00Z</dcterms:created>
  <dcterms:modified xsi:type="dcterms:W3CDTF">2020-04-01T19:31:07Z</dcterms:modified>
</cp:coreProperties>
</file>