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0"/>
  </p:notesMasterIdLst>
  <p:sldIdLst>
    <p:sldId id="275" r:id="rId2"/>
    <p:sldId id="367" r:id="rId3"/>
    <p:sldId id="362" r:id="rId4"/>
    <p:sldId id="277" r:id="rId5"/>
    <p:sldId id="278" r:id="rId6"/>
    <p:sldId id="363" r:id="rId7"/>
    <p:sldId id="279" r:id="rId8"/>
    <p:sldId id="280" r:id="rId9"/>
    <p:sldId id="281" r:id="rId10"/>
    <p:sldId id="366" r:id="rId11"/>
    <p:sldId id="265" r:id="rId12"/>
    <p:sldId id="282" r:id="rId13"/>
    <p:sldId id="284" r:id="rId14"/>
    <p:sldId id="285" r:id="rId15"/>
    <p:sldId id="368" r:id="rId16"/>
    <p:sldId id="292" r:id="rId17"/>
    <p:sldId id="283" r:id="rId18"/>
    <p:sldId id="364" r:id="rId19"/>
    <p:sldId id="307" r:id="rId20"/>
    <p:sldId id="293" r:id="rId21"/>
    <p:sldId id="369" r:id="rId22"/>
    <p:sldId id="295" r:id="rId23"/>
    <p:sldId id="294" r:id="rId24"/>
    <p:sldId id="296" r:id="rId25"/>
    <p:sldId id="297" r:id="rId26"/>
    <p:sldId id="298" r:id="rId27"/>
    <p:sldId id="299" r:id="rId28"/>
    <p:sldId id="3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4C660A5-0031-4649-BE2D-953DACC371FB}">
          <p14:sldIdLst>
            <p14:sldId id="275"/>
            <p14:sldId id="367"/>
            <p14:sldId id="362"/>
          </p14:sldIdLst>
        </p14:section>
        <p14:section name="2nd Order System" id="{055A13F3-2AE9-46B6-B507-2EEEE1F8455D}">
          <p14:sldIdLst>
            <p14:sldId id="277"/>
            <p14:sldId id="278"/>
            <p14:sldId id="363"/>
            <p14:sldId id="279"/>
            <p14:sldId id="280"/>
            <p14:sldId id="281"/>
            <p14:sldId id="366"/>
          </p14:sldIdLst>
        </p14:section>
        <p14:section name="Root Locus" id="{19466122-CC9B-4262-97CB-A6F739CA6004}">
          <p14:sldIdLst>
            <p14:sldId id="265"/>
            <p14:sldId id="282"/>
            <p14:sldId id="284"/>
            <p14:sldId id="285"/>
            <p14:sldId id="368"/>
            <p14:sldId id="292"/>
          </p14:sldIdLst>
        </p14:section>
        <p14:section name="PD" id="{B0D19B7C-833E-42EC-9717-DBEFAF015A93}">
          <p14:sldIdLst>
            <p14:sldId id="283"/>
            <p14:sldId id="364"/>
            <p14:sldId id="307"/>
            <p14:sldId id="293"/>
            <p14:sldId id="369"/>
            <p14:sldId id="295"/>
            <p14:sldId id="294"/>
            <p14:sldId id="296"/>
            <p14:sldId id="297"/>
            <p14:sldId id="298"/>
            <p14:sldId id="299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17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4T16:17:06.777" idx="1">
    <p:pos x="2428" y="2743"/>
    <p:text>system is unstable: 0 not in LHP</p:text>
    <p:extLst>
      <p:ext uri="{C676402C-5697-4E1C-873F-D02D1690AC5C}">
        <p15:threadingInfo xmlns:p15="http://schemas.microsoft.com/office/powerpoint/2012/main" timeZoneBias="240"/>
      </p:ext>
    </p:extLst>
  </p:cm>
  <p:cm authorId="1" dt="2017-04-04T16:17:38.953" idx="3">
    <p:pos x="2493" y="2985"/>
    <p:text>critically damped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8:22:50.438" idx="4">
    <p:pos x="3096" y="1437"/>
    <p:text>recall this is denominator of CL system, thus the s values are poles</p:text>
    <p:extLst>
      <p:ext uri="{C676402C-5697-4E1C-873F-D02D1690AC5C}">
        <p15:threadingInfo xmlns:p15="http://schemas.microsoft.com/office/powerpoint/2012/main" timeZoneBias="240"/>
      </p:ext>
    </p:extLst>
  </p:cm>
  <p:cm authorId="1" dt="2018-04-04T08:46:56.293" idx="12">
    <p:pos x="3806" y="1623"/>
    <p:text>G' may be the plant or the plant muliplied by a controller design (following sections)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8:28:01.390" idx="5">
    <p:pos x="1256" y="2614"/>
    <p:text>proportional-derivative contoller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7T08:43:55.949" idx="6">
    <p:pos x="4951" y="2543"/>
    <p:text>always use atan2 to find angles</p:text>
    <p:extLst>
      <p:ext uri="{C676402C-5697-4E1C-873F-D02D1690AC5C}">
        <p15:threadingInfo xmlns:p15="http://schemas.microsoft.com/office/powerpoint/2012/main" timeZoneBias="240"/>
      </p:ext>
    </p:extLst>
  </p:cm>
  <p:cm authorId="1" dt="2017-04-07T08:46:11.699" idx="7">
    <p:pos x="2656" y="2235"/>
    <p:text>this is the location a desired dominant CL pole</p:text>
    <p:extLst>
      <p:ext uri="{C676402C-5697-4E1C-873F-D02D1690AC5C}">
        <p15:threadingInfo xmlns:p15="http://schemas.microsoft.com/office/powerpoint/2012/main" timeZoneBias="240"/>
      </p:ext>
    </p:extLst>
  </p:cm>
  <p:cm authorId="1" dt="2017-04-09T17:36:05.503" idx="8">
    <p:pos x="5085" y="1983"/>
    <p:text>odd multiple of 180 or pi</p:text>
    <p:extLst>
      <p:ext uri="{C676402C-5697-4E1C-873F-D02D1690AC5C}">
        <p15:threadingInfo xmlns:p15="http://schemas.microsoft.com/office/powerpoint/2012/main" timeZoneBias="240"/>
      </p:ext>
    </p:extLst>
  </p:cm>
  <p:cm authorId="1" dt="2018-04-08T23:08:14.732" idx="13">
    <p:pos x="7070" y="1342"/>
    <p:text>may refer to as G_{RL} or root locus transfer function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8T23:16:10.186" idx="17">
    <p:pos x="6549" y="604"/>
    <p:text>comes from plant and extra zero from PD without the gain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8T23:11:23.892" idx="14">
    <p:pos x="678" y="1431"/>
    <p:text>I use s = -2-2j in this example *everywhere*. Could have used s = -2+2j</p:text>
    <p:extLst>
      <p:ext uri="{C676402C-5697-4E1C-873F-D02D1690AC5C}">
        <p15:threadingInfo xmlns:p15="http://schemas.microsoft.com/office/powerpoint/2012/main" timeZoneBias="240"/>
      </p:ext>
    </p:extLst>
  </p:cm>
  <p:cm authorId="1" dt="2018-04-08T23:16:10.186" idx="17">
    <p:pos x="6367" y="665"/>
    <p:text>comes from plant and extra zero from PD without the gain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08:45:28.975" idx="9">
    <p:pos x="2196" y="2442"/>
    <p:text>for PD, PI, PID we need multiple gains for practical hardware implementation.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desired pole (as well as infinite others ) are on the root locus</a:t>
            </a:r>
          </a:p>
          <a:p>
            <a:r>
              <a:rPr lang="en-US" dirty="0"/>
              <a:t>Zero at -4</a:t>
            </a:r>
            <a:br>
              <a:rPr lang="en-US" dirty="0"/>
            </a:br>
            <a:r>
              <a:rPr lang="en-US" dirty="0"/>
              <a:t>Poles at -2+-2j</a:t>
            </a:r>
          </a:p>
          <a:p>
            <a:r>
              <a:rPr lang="en-US" dirty="0"/>
              <a:t>The design method did not account for the extra zero added by the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25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what we put into the 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PD, PI, PID we need multiple gains for practical hardware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Simulink does not allow simply an “s” term as a TF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Derivative control  always begins with very high input. There is a limiter here to account for maximum input possible by actuator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3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process usually happens in the opposite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82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zero pulled the </a:t>
            </a:r>
            <a:r>
              <a:rPr lang="en-US" i="1" dirty="0"/>
              <a:t>actual</a:t>
            </a:r>
            <a:r>
              <a:rPr lang="en-US" dirty="0"/>
              <a:t> response away from the theoretical since -4 is within 4 times -2 but it does not have much impact in this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4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P-controller but 2nd-order plant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plant is *not* stable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note, this plant not stable as OL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2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8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choosing the poles of the CL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G’ = GOL = G0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9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can be positive ort negative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schematic is not how we will actually implement but the TFs are identical </a:t>
            </a:r>
          </a:p>
          <a:p>
            <a:r>
              <a:rPr lang="en-US" dirty="0"/>
              <a:t>“s” term takes a derivative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4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pole arbitrarily for this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0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pole arbitrarily for this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6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606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14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40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90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4949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68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194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46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 357: Lecture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851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JM Mahoney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ME 357: Lecture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95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72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9.xml"/><Relationship Id="rId7" Type="http://schemas.openxmlformats.org/officeDocument/2006/relationships/image" Target="../media/image2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comments" Target="../comments/comment4.xml"/><Relationship Id="rId4" Type="http://schemas.openxmlformats.org/officeDocument/2006/relationships/tags" Target="../tags/tag10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3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29.png"/><Relationship Id="rId5" Type="http://schemas.openxmlformats.org/officeDocument/2006/relationships/tags" Target="../tags/tag15.xml"/><Relationship Id="rId10" Type="http://schemas.openxmlformats.org/officeDocument/2006/relationships/image" Target="../media/image3.png"/><Relationship Id="rId4" Type="http://schemas.openxmlformats.org/officeDocument/2006/relationships/tags" Target="../tags/tag14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tags" Target="../tags/tag20.xml"/><Relationship Id="rId21" Type="http://schemas.openxmlformats.org/officeDocument/2006/relationships/image" Target="../media/image41.png"/><Relationship Id="rId7" Type="http://schemas.openxmlformats.org/officeDocument/2006/relationships/tags" Target="../tags/tag24.xml"/><Relationship Id="rId12" Type="http://schemas.openxmlformats.org/officeDocument/2006/relationships/image" Target="../media/image37.png"/><Relationship Id="rId17" Type="http://schemas.openxmlformats.org/officeDocument/2006/relationships/image" Target="../media/image37.png"/><Relationship Id="rId2" Type="http://schemas.openxmlformats.org/officeDocument/2006/relationships/tags" Target="../tags/tag19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2.xml"/><Relationship Id="rId15" Type="http://schemas.openxmlformats.org/officeDocument/2006/relationships/image" Target="../media/image32.png"/><Relationship Id="rId23" Type="http://schemas.openxmlformats.org/officeDocument/2006/relationships/comments" Target="../comments/comment6.xml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39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35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6.png"/><Relationship Id="rId5" Type="http://schemas.openxmlformats.org/officeDocument/2006/relationships/image" Target="../media/image420.png"/><Relationship Id="rId4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4.xml"/><Relationship Id="rId7" Type="http://schemas.openxmlformats.org/officeDocument/2006/relationships/image" Target="../media/image5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57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56.png"/><Relationship Id="rId2" Type="http://schemas.openxmlformats.org/officeDocument/2006/relationships/tags" Target="../tags/tag36.xml"/><Relationship Id="rId16" Type="http://schemas.openxmlformats.org/officeDocument/2006/relationships/image" Target="../media/image49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55.png"/><Relationship Id="rId5" Type="http://schemas.openxmlformats.org/officeDocument/2006/relationships/tags" Target="../tags/tag39.xml"/><Relationship Id="rId15" Type="http://schemas.openxmlformats.org/officeDocument/2006/relationships/image" Target="../media/image48.png"/><Relationship Id="rId10" Type="http://schemas.openxmlformats.org/officeDocument/2006/relationships/image" Target="../media/image54.png"/><Relationship Id="rId4" Type="http://schemas.openxmlformats.org/officeDocument/2006/relationships/tags" Target="../tags/tag38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Locus </a:t>
            </a:r>
            <a:br>
              <a:rPr lang="en-US" dirty="0"/>
            </a:br>
            <a:r>
              <a:rPr lang="en-US" dirty="0"/>
              <a:t>and 2</a:t>
            </a:r>
            <a:r>
              <a:rPr lang="en-US" baseline="30000" dirty="0"/>
              <a:t>nd</a:t>
            </a:r>
            <a:r>
              <a:rPr lang="en-US" dirty="0"/>
              <a:t>-Order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21386798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10" y="1846264"/>
            <a:ext cx="51198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980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Want to determine what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to chose for controller</a:t>
                </a:r>
              </a:p>
              <a:p>
                <a:pPr lvl="1" algn="just"/>
                <a:r>
                  <a:rPr lang="en-US" dirty="0"/>
                  <a:t>Behavior of output determined by gain</a:t>
                </a:r>
              </a:p>
              <a:p>
                <a:pPr algn="just"/>
                <a:r>
                  <a:rPr lang="en-US" dirty="0"/>
                  <a:t>Can see </a:t>
                </a:r>
                <a:r>
                  <a:rPr lang="en-US" i="1" dirty="0"/>
                  <a:t>graphically</a:t>
                </a:r>
                <a:r>
                  <a:rPr lang="en-US" dirty="0"/>
                  <a:t> how different gains affect system using </a:t>
                </a:r>
                <a:r>
                  <a:rPr lang="en-US" dirty="0">
                    <a:solidFill>
                      <a:srgbClr val="00B050"/>
                    </a:solidFill>
                  </a:rPr>
                  <a:t>root locus</a:t>
                </a:r>
                <a:r>
                  <a:rPr lang="en-US" dirty="0"/>
                  <a:t> (RL) plot</a:t>
                </a:r>
              </a:p>
              <a:p>
                <a:pPr lvl="1" algn="just"/>
                <a:r>
                  <a:rPr lang="en-US" dirty="0"/>
                  <a:t>Plot shows available </a:t>
                </a:r>
                <a:r>
                  <a:rPr lang="en-US" dirty="0">
                    <a:solidFill>
                      <a:srgbClr val="00B050"/>
                    </a:solidFill>
                  </a:rPr>
                  <a:t>dominant pole </a:t>
                </a:r>
                <a:r>
                  <a:rPr lang="en-US" dirty="0"/>
                  <a:t>placements for </a:t>
                </a:r>
                <a:r>
                  <a:rPr lang="en-US" u="sng" dirty="0"/>
                  <a:t>CL system</a:t>
                </a:r>
                <a:r>
                  <a:rPr lang="en-US" dirty="0"/>
                  <a:t> and the corresponding gain needed to achieve them</a:t>
                </a:r>
              </a:p>
              <a:p>
                <a:pPr lvl="1" algn="just"/>
                <a:r>
                  <a:rPr lang="en-US" dirty="0"/>
                  <a:t>Recall from Unit 2 that dominant poles (largely) determine system response</a:t>
                </a:r>
              </a:p>
              <a:p>
                <a:pPr lvl="1" algn="just"/>
                <a:r>
                  <a:rPr lang="en-US" i="1" dirty="0"/>
                  <a:t>Angle</a:t>
                </a:r>
                <a:r>
                  <a:rPr lang="en-US" dirty="0"/>
                  <a:t> of pole shows damping ratio (cosine of angle) </a:t>
                </a:r>
              </a:p>
              <a:p>
                <a:pPr lvl="1" algn="just"/>
                <a:r>
                  <a:rPr lang="en-US" i="1" dirty="0"/>
                  <a:t>Radius</a:t>
                </a:r>
                <a:r>
                  <a:rPr lang="en-US" dirty="0"/>
                  <a:t> of pole shows natural frequency </a:t>
                </a:r>
              </a:p>
              <a:p>
                <a:pPr algn="just"/>
                <a:r>
                  <a:rPr lang="en-US" dirty="0"/>
                  <a:t>This is only one method to determine controller design </a:t>
                </a:r>
              </a:p>
              <a:p>
                <a:pPr lvl="1" algn="just"/>
                <a:r>
                  <a:rPr lang="en-US" dirty="0"/>
                  <a:t>Provides analytic method of controller design </a:t>
                </a:r>
              </a:p>
              <a:p>
                <a:pPr lvl="1" algn="just"/>
                <a:r>
                  <a:rPr lang="en-US" dirty="0">
                    <a:solidFill>
                      <a:srgbClr val="FF0000"/>
                    </a:solidFill>
                  </a:rPr>
                  <a:t>Has serious flaws as it is always treating CL system as underdamped 2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nd</a:t>
                </a:r>
                <a:r>
                  <a:rPr lang="en-US" dirty="0">
                    <a:solidFill>
                      <a:srgbClr val="FF0000"/>
                    </a:solidFill>
                  </a:rPr>
                  <a:t>-order  </a:t>
                </a:r>
              </a:p>
              <a:p>
                <a:pPr lvl="1" algn="just"/>
                <a:r>
                  <a:rPr lang="en-US" dirty="0"/>
                  <a:t>Does not consider input effort in design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2273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037486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Plot of set of values (locus)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which</a:t>
                </a:r>
              </a:p>
              <a:p>
                <a:pPr algn="just"/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is satisfied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varied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In Matlab we can use </a:t>
                </a:r>
              </a:p>
              <a:p>
                <a:pPr algn="just"/>
                <a:r>
                  <a:rPr lang="en-US" dirty="0"/>
                  <a:t>&gt;&gt; rlocus(sys, </a:t>
                </a:r>
                <a:r>
                  <a:rPr lang="en-US" b="1" dirty="0"/>
                  <a:t>[K]</a:t>
                </a:r>
                <a:r>
                  <a:rPr lang="en-US" dirty="0"/>
                  <a:t>)</a:t>
                </a:r>
              </a:p>
              <a:p>
                <a:pPr marL="114300" indent="0" algn="just">
                  <a:buNone/>
                </a:pPr>
                <a:r>
                  <a:rPr lang="en-US" dirty="0"/>
                  <a:t>	with TF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(without gain) as “sys”</a:t>
                </a:r>
              </a:p>
              <a:p>
                <a:pPr marL="114300" indent="0" algn="just">
                  <a:buNone/>
                </a:pPr>
                <a:r>
                  <a:rPr lang="en-US" dirty="0"/>
                  <a:t>If a pole location is not on RL, no amount of gain will reach it. RL shows </a:t>
                </a:r>
                <a:r>
                  <a:rPr lang="en-US" i="1" dirty="0"/>
                  <a:t>dominant</a:t>
                </a:r>
                <a:r>
                  <a:rPr lang="en-US" dirty="0"/>
                  <a:t> poles of </a:t>
                </a:r>
              </a:p>
              <a:p>
                <a:pPr marL="114300" indent="0" algn="just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72" y="2324133"/>
            <a:ext cx="1686857" cy="26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53" y="5562600"/>
            <a:ext cx="2118095" cy="59733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433756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For the open-loop TF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Find required gain for P-controller that results in damping ratio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741" t="-1667" r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Content Placeholder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88" y="2436495"/>
            <a:ext cx="1773555" cy="535305"/>
          </a:xfrm>
          <a:prstGeom prst="rect">
            <a:avLst/>
          </a:prstGeom>
        </p:spPr>
      </p:pic>
      <p:pic>
        <p:nvPicPr>
          <p:cNvPr id="10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238875" y="1857375"/>
            <a:ext cx="4895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3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Simulink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8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96" y="1846263"/>
            <a:ext cx="90323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49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</a:t>
                </a:r>
                <a:br>
                  <a:rPr lang="en-US" dirty="0"/>
                </a:br>
                <a:r>
                  <a:rPr lang="en-US" dirty="0"/>
                  <a:t>Response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635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9680" y="1846264"/>
            <a:ext cx="503709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53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979921" cy="4023360"/>
          </a:xfrm>
        </p:spPr>
        <p:txBody>
          <a:bodyPr/>
          <a:lstStyle/>
          <a:p>
            <a:pPr algn="just"/>
            <a:r>
              <a:rPr lang="en-US" dirty="0"/>
              <a:t>Looking at RL for this P controller, can </a:t>
            </a:r>
            <a:r>
              <a:rPr lang="en-US" i="1" dirty="0"/>
              <a:t>increase</a:t>
            </a:r>
            <a:r>
              <a:rPr lang="en-US" dirty="0"/>
              <a:t> damping only by </a:t>
            </a:r>
            <a:r>
              <a:rPr lang="en-US" i="1" dirty="0"/>
              <a:t>decreasing</a:t>
            </a:r>
            <a:r>
              <a:rPr lang="en-US" dirty="0"/>
              <a:t> natural frequency (and vice-versa)</a:t>
            </a:r>
          </a:p>
          <a:p>
            <a:pPr algn="just"/>
            <a:r>
              <a:rPr lang="en-US" dirty="0"/>
              <a:t>What if we desire </a:t>
            </a:r>
            <a:r>
              <a:rPr lang="en-US" i="1" dirty="0"/>
              <a:t>both</a:t>
            </a:r>
            <a:r>
              <a:rPr lang="en-US" dirty="0"/>
              <a:t> to increase?</a:t>
            </a:r>
          </a:p>
          <a:p>
            <a:pPr lvl="1" algn="just"/>
            <a:r>
              <a:rPr lang="en-US" dirty="0"/>
              <a:t>Would reduce both overshoot </a:t>
            </a:r>
            <a:r>
              <a:rPr lang="en-US" i="1" dirty="0"/>
              <a:t>and</a:t>
            </a:r>
            <a:r>
              <a:rPr lang="en-US" dirty="0"/>
              <a:t> rise time</a:t>
            </a:r>
          </a:p>
          <a:p>
            <a:pPr lvl="1" algn="just"/>
            <a:r>
              <a:rPr lang="en-US" dirty="0"/>
              <a:t>Would want root locus to curve to left</a:t>
            </a:r>
          </a:p>
          <a:p>
            <a:pPr lvl="1" algn="just"/>
            <a:r>
              <a:rPr lang="en-US" dirty="0"/>
              <a:t>Cannot do it with </a:t>
            </a:r>
            <a:r>
              <a:rPr lang="en-US" i="1" dirty="0"/>
              <a:t>P</a:t>
            </a:r>
            <a:r>
              <a:rPr lang="en-US" dirty="0"/>
              <a:t> controller since those poles are not on root locus</a:t>
            </a:r>
          </a:p>
          <a:p>
            <a:pPr lvl="1" algn="just"/>
            <a:r>
              <a:rPr lang="en-US" dirty="0"/>
              <a:t>Try </a:t>
            </a:r>
            <a:r>
              <a:rPr lang="en-US" dirty="0">
                <a:solidFill>
                  <a:srgbClr val="00B050"/>
                </a:solidFill>
              </a:rPr>
              <a:t>PD controller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176389"/>
            <a:ext cx="2499527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40DF6FDD-CC07-4747-97B0-D6AF83E5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07" y="1845734"/>
            <a:ext cx="246191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 (Continued)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TF in form: </a:t>
            </a:r>
          </a:p>
          <a:p>
            <a:endParaRPr lang="en-US" dirty="0"/>
          </a:p>
          <a:p>
            <a:r>
              <a:rPr lang="en-US" dirty="0"/>
              <a:t>Angle relationship:</a:t>
            </a:r>
          </a:p>
          <a:p>
            <a:endParaRPr lang="en-US" dirty="0"/>
          </a:p>
          <a:p>
            <a:r>
              <a:rPr lang="en-US" dirty="0"/>
              <a:t>Summation of angles for </a:t>
            </a:r>
            <a:r>
              <a:rPr lang="en-US" i="1" dirty="0"/>
              <a:t>any</a:t>
            </a:r>
            <a:r>
              <a:rPr lang="en-US" dirty="0"/>
              <a:t> s </a:t>
            </a:r>
            <a:r>
              <a:rPr lang="en-US" b="1" dirty="0"/>
              <a:t>on root locus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Magnitude rule: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3200400"/>
            <a:ext cx="2633143" cy="2666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43" y="4305333"/>
            <a:ext cx="7085714" cy="2666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4" y="5600733"/>
            <a:ext cx="1141333" cy="266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418CE2-43AE-4B02-AF2E-84DB37F611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994991"/>
            <a:ext cx="5750857" cy="59794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49651682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Desired Pole</a:t>
            </a:r>
            <a:br>
              <a:rPr lang="en-US" dirty="0"/>
            </a:br>
            <a:r>
              <a:rPr lang="en-US" dirty="0"/>
              <a:t>Root Locus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Determine </a:t>
                </a:r>
                <a:r>
                  <a:rPr lang="en-US" u="sng" dirty="0"/>
                  <a:t>desired</a:t>
                </a:r>
                <a:r>
                  <a:rPr lang="en-US" dirty="0"/>
                  <a:t> </a:t>
                </a:r>
                <a:r>
                  <a:rPr lang="en-US" i="1" dirty="0"/>
                  <a:t>dominant</a:t>
                </a:r>
                <a:r>
                  <a:rPr lang="en-US" dirty="0"/>
                  <a:t> poles of closed-loop system</a:t>
                </a:r>
              </a:p>
              <a:p>
                <a:pPr lvl="1" algn="just"/>
                <a:r>
                  <a:rPr lang="en-US" dirty="0"/>
                  <a:t>Based on desired peak time, max overshoot, etc. </a:t>
                </a:r>
              </a:p>
              <a:p>
                <a:pPr lvl="1" algn="just"/>
                <a:r>
                  <a:rPr lang="en-US" dirty="0"/>
                  <a:t>Use either positive or negative imaginary term consistently </a:t>
                </a:r>
              </a:p>
              <a:p>
                <a:pPr lvl="1" algn="just"/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-value in angle summation equation 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Find known poles/zeros of OL system</a:t>
                </a:r>
              </a:p>
              <a:p>
                <a:pPr lvl="1" algn="just"/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have opposite sign as poles and zeros  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Calculate total angle of OL system </a:t>
                </a:r>
                <a:r>
                  <a:rPr lang="en-US" i="1" dirty="0"/>
                  <a:t>before</a:t>
                </a:r>
                <a:r>
                  <a:rPr lang="en-US" dirty="0"/>
                  <a:t> choosing additional poles/zeros (use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Calculate how many degrees off from closest odd-multiple of 180°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Choose extra pole(s) and zero(s) such that total equals odd-multiple of 180°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8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035D65-2963-4254-BFC1-CC7E70D7069D}"/>
              </a:ext>
            </a:extLst>
          </p:cNvPr>
          <p:cNvSpPr/>
          <p:nvPr/>
        </p:nvSpPr>
        <p:spPr>
          <a:xfrm>
            <a:off x="6769834" y="4785792"/>
            <a:ext cx="1718845" cy="967311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PD Controller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Plant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Add controller in form of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Content Placeholder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88" y="2286001"/>
            <a:ext cx="1773555" cy="535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309891-CBAE-4EE0-8999-82EBE9F76E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80" y="3962400"/>
            <a:ext cx="2063544" cy="253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42A6A8-9685-407C-B521-EBC63B8221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45" y="4987147"/>
            <a:ext cx="786286" cy="536381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42319F7-8AD4-47D3-BE9D-2F8589598B77}"/>
              </a:ext>
            </a:extLst>
          </p:cNvPr>
          <p:cNvSpPr/>
          <p:nvPr/>
        </p:nvSpPr>
        <p:spPr>
          <a:xfrm>
            <a:off x="6888480" y="4890275"/>
            <a:ext cx="1524000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85654BF-A80D-49FA-B997-C838F55DB153}"/>
              </a:ext>
            </a:extLst>
          </p:cNvPr>
          <p:cNvSpPr/>
          <p:nvPr/>
        </p:nvSpPr>
        <p:spPr>
          <a:xfrm>
            <a:off x="3048000" y="5080775"/>
            <a:ext cx="4572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+-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536BBF-AB2F-48D7-A891-8212213982CE}"/>
              </a:ext>
            </a:extLst>
          </p:cNvPr>
          <p:cNvCxnSpPr>
            <a:stCxn id="19" idx="6"/>
            <a:endCxn id="27" idx="3"/>
          </p:cNvCxnSpPr>
          <p:nvPr/>
        </p:nvCxnSpPr>
        <p:spPr>
          <a:xfrm>
            <a:off x="3505200" y="5271275"/>
            <a:ext cx="751609" cy="10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39385C-5AD5-4403-8AD2-7C78D4D6889A}"/>
              </a:ext>
            </a:extLst>
          </p:cNvPr>
          <p:cNvCxnSpPr>
            <a:cxnSpLocks/>
            <a:stCxn id="27" idx="0"/>
            <a:endCxn id="33" idx="1"/>
          </p:cNvCxnSpPr>
          <p:nvPr/>
        </p:nvCxnSpPr>
        <p:spPr>
          <a:xfrm flipV="1">
            <a:off x="5018809" y="5271275"/>
            <a:ext cx="400815" cy="10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3B57D6-A0D0-4829-979B-7FFFC7E76C11}"/>
              </a:ext>
            </a:extLst>
          </p:cNvPr>
          <p:cNvCxnSpPr>
            <a:stCxn id="18" idx="3"/>
          </p:cNvCxnSpPr>
          <p:nvPr/>
        </p:nvCxnSpPr>
        <p:spPr>
          <a:xfrm>
            <a:off x="8412480" y="5271275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EF7D4-FDEC-4019-800F-C482860FC96B}"/>
              </a:ext>
            </a:extLst>
          </p:cNvPr>
          <p:cNvCxnSpPr>
            <a:endCxn id="19" idx="4"/>
          </p:cNvCxnSpPr>
          <p:nvPr/>
        </p:nvCxnSpPr>
        <p:spPr>
          <a:xfrm flipV="1">
            <a:off x="3276600" y="5461775"/>
            <a:ext cx="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5E81EB-A94B-4740-ADE8-2FDE521D3F5A}"/>
              </a:ext>
            </a:extLst>
          </p:cNvPr>
          <p:cNvCxnSpPr>
            <a:cxnSpLocks/>
          </p:cNvCxnSpPr>
          <p:nvPr/>
        </p:nvCxnSpPr>
        <p:spPr>
          <a:xfrm>
            <a:off x="3276600" y="6169199"/>
            <a:ext cx="53644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0D4F7A-4FAD-4F03-B479-FB9822C5BBBA}"/>
              </a:ext>
            </a:extLst>
          </p:cNvPr>
          <p:cNvCxnSpPr/>
          <p:nvPr/>
        </p:nvCxnSpPr>
        <p:spPr>
          <a:xfrm flipV="1">
            <a:off x="8641080" y="5271275"/>
            <a:ext cx="0" cy="8979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BB4AC2-1838-4E42-90DC-2E4A26550210}"/>
              </a:ext>
            </a:extLst>
          </p:cNvPr>
          <p:cNvCxnSpPr/>
          <p:nvPr/>
        </p:nvCxnSpPr>
        <p:spPr>
          <a:xfrm>
            <a:off x="2286000" y="525479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69B5992-6C83-4A91-8023-80730E330CA0}"/>
              </a:ext>
            </a:extLst>
          </p:cNvPr>
          <p:cNvSpPr/>
          <p:nvPr/>
        </p:nvSpPr>
        <p:spPr>
          <a:xfrm rot="5400000">
            <a:off x="4294909" y="4890275"/>
            <a:ext cx="685800" cy="762000"/>
          </a:xfrm>
          <a:prstGeom prst="triangle">
            <a:avLst>
              <a:gd name="adj" fmla="val 51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6E1AE5-7067-4900-AB47-3E32B266DA1E}"/>
              </a:ext>
            </a:extLst>
          </p:cNvPr>
          <p:cNvSpPr txBox="1"/>
          <p:nvPr/>
        </p:nvSpPr>
        <p:spPr>
          <a:xfrm>
            <a:off x="4316887" y="50969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17BA0-DAF8-45A8-8C4B-8A08686CF781}"/>
              </a:ext>
            </a:extLst>
          </p:cNvPr>
          <p:cNvSpPr txBox="1"/>
          <p:nvPr/>
        </p:nvSpPr>
        <p:spPr>
          <a:xfrm>
            <a:off x="2393748" y="4782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257885-F4C1-4ED6-8A03-28C366264411}"/>
              </a:ext>
            </a:extLst>
          </p:cNvPr>
          <p:cNvSpPr txBox="1"/>
          <p:nvPr/>
        </p:nvSpPr>
        <p:spPr>
          <a:xfrm>
            <a:off x="8649004" y="47821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304DA-2415-4C1C-B717-66B7C30030BF}"/>
              </a:ext>
            </a:extLst>
          </p:cNvPr>
          <p:cNvSpPr txBox="1"/>
          <p:nvPr/>
        </p:nvSpPr>
        <p:spPr>
          <a:xfrm>
            <a:off x="3718940" y="478217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2417CC-1C5F-4FFB-B072-C79DDF59864E}"/>
              </a:ext>
            </a:extLst>
          </p:cNvPr>
          <p:cNvSpPr txBox="1"/>
          <p:nvPr/>
        </p:nvSpPr>
        <p:spPr>
          <a:xfrm>
            <a:off x="6431280" y="4782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US" baseline="-250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D9925E0F-5CE6-4AC3-B1AD-153BD9BCF304}"/>
              </a:ext>
            </a:extLst>
          </p:cNvPr>
          <p:cNvSpPr/>
          <p:nvPr/>
        </p:nvSpPr>
        <p:spPr>
          <a:xfrm>
            <a:off x="5419624" y="4890275"/>
            <a:ext cx="982322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5B21A4E-9F82-4679-B7D3-2F816A7B9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28" y="5177560"/>
            <a:ext cx="621714" cy="18742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E4041-CB65-4BA5-B4FE-AB95B6E53F56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>
            <a:off x="6401946" y="5271275"/>
            <a:ext cx="4865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1767515-4E37-4E93-8FCC-C22B11A6479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08" y="2984223"/>
            <a:ext cx="3392001" cy="55619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9B1C16C-270E-45C7-AA36-E9266D382C80}"/>
              </a:ext>
            </a:extLst>
          </p:cNvPr>
          <p:cNvSpPr/>
          <p:nvPr/>
        </p:nvSpPr>
        <p:spPr>
          <a:xfrm>
            <a:off x="4111527" y="4785792"/>
            <a:ext cx="2395953" cy="967311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526317-BB6E-413C-BD1C-A364C76F5CF1}"/>
              </a:ext>
            </a:extLst>
          </p:cNvPr>
          <p:cNvSpPr/>
          <p:nvPr/>
        </p:nvSpPr>
        <p:spPr>
          <a:xfrm>
            <a:off x="5178327" y="4595294"/>
            <a:ext cx="3417030" cy="134830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8" grpId="0" animBg="1"/>
      <p:bldP spid="38" grpId="1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Use Root Locus method to design P and PD controller</a:t>
            </a:r>
          </a:p>
          <a:p>
            <a:pPr algn="just"/>
            <a:r>
              <a:rPr lang="en-US" dirty="0"/>
              <a:t>Use Simulink to implement and test controllers numerically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0484793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Pole (PD Controller)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already on RL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D22E83-8ECC-4C7F-B37E-43B607DB5F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37" y="2743200"/>
            <a:ext cx="4753646" cy="227931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249212" y="1846263"/>
            <a:ext cx="4875176" cy="4022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F535C2-882A-4BC5-906A-C890AC48FE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959549"/>
            <a:ext cx="1472000" cy="5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72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Pole (PD Controller)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845734"/>
                <a:ext cx="4937760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desire dominant poles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−2±2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Choose zero to bring total to 180°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Check</a:t>
                </a:r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845734"/>
                <a:ext cx="4937760" cy="4023360"/>
              </a:xfrm>
              <a:blipFill>
                <a:blip r:embed="rId12"/>
                <a:stretch>
                  <a:fillRect l="-246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0D381B4-860A-4D5C-A900-74D39BE647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86" y="4072553"/>
            <a:ext cx="1709349" cy="3637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B6EF9C-3DE3-44EE-B9A6-CC7BBF1552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9" y="4774063"/>
            <a:ext cx="1569463" cy="331337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15"/>
          <a:stretch>
            <a:fillRect/>
          </a:stretch>
        </p:blipFill>
        <p:spPr>
          <a:xfrm>
            <a:off x="6249212" y="1846263"/>
            <a:ext cx="4875176" cy="4022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1957ED-2876-4F39-9FE9-854A91BB3C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60" y="2362201"/>
            <a:ext cx="4025600" cy="152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0BC4C-BAF7-4A0E-A16C-BEFE017FAA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959549"/>
            <a:ext cx="1472000" cy="5561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7F19F4-68E9-493B-B915-C4C01A063A5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89" y="2831707"/>
            <a:ext cx="3010742" cy="152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A4BF23-613E-454A-93D4-C73FFB512F6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262483"/>
            <a:ext cx="1269943" cy="2532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2D4AC0-8F42-4B7C-8ED6-F97AC51D33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1" y="900325"/>
            <a:ext cx="912457" cy="25325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E4C873E-4E25-4B12-93A8-77BBFFE31C2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61" y="3310533"/>
            <a:ext cx="1567999" cy="15268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C7E9AF-ED9A-4E6C-84D6-1EDF55AD7D5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03" y="5867989"/>
            <a:ext cx="3968915" cy="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3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Extra Zero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=4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2625B0-7351-4B35-9D2B-81D177E538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5757123"/>
            <a:ext cx="5605184" cy="5766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64E5B-C1F7-4F04-A3A4-9FEF21B10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6577" t="6904" r="7708"/>
          <a:stretch/>
        </p:blipFill>
        <p:spPr>
          <a:xfrm>
            <a:off x="3810000" y="1828800"/>
            <a:ext cx="4572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1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Zero</a:t>
            </a:r>
            <a:br>
              <a:rPr lang="en-US" dirty="0"/>
            </a:br>
            <a:r>
              <a:rPr lang="en-US" dirty="0"/>
              <a:t>The PD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By adding zero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we get desired CL dominant pole placement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±2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However, need to find gain to do so</a:t>
                </a:r>
              </a:p>
              <a:p>
                <a:pPr lvl="1" algn="just"/>
                <a:r>
                  <a:rPr lang="en-US" dirty="0"/>
                  <a:t>Gain </a:t>
                </a:r>
                <a:r>
                  <a:rPr lang="en-US" i="1" dirty="0"/>
                  <a:t>could</a:t>
                </a:r>
                <a:r>
                  <a:rPr lang="en-US" dirty="0"/>
                  <a:t> be very high to achieve desired pole</a:t>
                </a:r>
              </a:p>
              <a:p>
                <a:pPr algn="just"/>
                <a:r>
                  <a:rPr lang="en-US" dirty="0"/>
                  <a:t>Our controller will now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𝑠</m:t>
                        </m:r>
                        <m:r>
                          <a:rPr lang="en-US" i="1" dirty="0" smtClean="0">
                            <a:latin typeface="Cambria Math"/>
                          </a:rPr>
                          <m:t>+4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 rather than simply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This effectively uses </a:t>
                </a:r>
                <a:r>
                  <a:rPr lang="en-US" dirty="0">
                    <a:solidFill>
                      <a:srgbClr val="00B050"/>
                    </a:solidFill>
                  </a:rPr>
                  <a:t>proportion</a:t>
                </a:r>
                <a:r>
                  <a:rPr lang="en-US" dirty="0"/>
                  <a:t> (P) and </a:t>
                </a:r>
                <a:r>
                  <a:rPr lang="en-US" dirty="0">
                    <a:solidFill>
                      <a:srgbClr val="00B050"/>
                    </a:solidFill>
                  </a:rPr>
                  <a:t>derivative</a:t>
                </a:r>
                <a:r>
                  <a:rPr lang="en-US" dirty="0"/>
                  <a:t> (D) of error to compute input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62" y="4343400"/>
            <a:ext cx="1726476" cy="539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1B0E1-7F10-4066-9C8A-F7CEB26417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62" y="5451437"/>
            <a:ext cx="7006476" cy="7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9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Implementation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0E8389D-A1BF-4147-AF59-77B5F8D1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73" r="1037"/>
          <a:stretch/>
        </p:blipFill>
        <p:spPr>
          <a:xfrm>
            <a:off x="1706522" y="1905244"/>
            <a:ext cx="883928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091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Simulation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3635" t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B98F1-DF6A-4D3F-A6BA-057E007E6F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28"/>
            <a:ext cx="1388190" cy="228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F7E5B-64F8-42BE-A886-E4BA9C4F5E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3" y="3735351"/>
            <a:ext cx="1148952" cy="20571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A49779-A471-4684-A8F6-085FE36F7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629299" y="1846263"/>
            <a:ext cx="49937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Response from </a:t>
            </a:r>
            <a:br>
              <a:rPr lang="en-US" dirty="0"/>
            </a:br>
            <a:r>
              <a:rPr lang="en-US" dirty="0"/>
              <a:t>Desired Pole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2514599"/>
            <a:ext cx="1293495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124199"/>
            <a:ext cx="1663065" cy="3048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4" y="3810000"/>
            <a:ext cx="3442335" cy="6096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23043235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Response from </a:t>
            </a:r>
            <a:br>
              <a:rPr lang="en-US" dirty="0"/>
            </a:br>
            <a:r>
              <a:rPr lang="en-US" dirty="0"/>
              <a:t>Desired Pole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Simulation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3" y="2607943"/>
            <a:ext cx="2506667" cy="227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2" y="3300889"/>
            <a:ext cx="381952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4" y="4070033"/>
            <a:ext cx="3813810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5179696"/>
            <a:ext cx="1386840" cy="230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4" y="5715001"/>
            <a:ext cx="1146810" cy="2114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F6DFA7-FF48-4C18-9FE3-420B0B843EA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10" y="5179696"/>
            <a:ext cx="1388190" cy="2285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D1C20E-CB5E-4C5B-9570-71E84C2FB08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13" y="5715001"/>
            <a:ext cx="1148952" cy="2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7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By adding zero to system, </a:t>
                </a:r>
                <a:r>
                  <a:rPr lang="en-US" i="1" dirty="0"/>
                  <a:t>dominant</a:t>
                </a:r>
                <a:r>
                  <a:rPr lang="en-US" dirty="0"/>
                  <a:t> CL poles were set to desired location with appropriate gain found by Root Locus </a:t>
                </a:r>
              </a:p>
              <a:p>
                <a:pPr algn="just"/>
                <a:r>
                  <a:rPr lang="en-US" dirty="0"/>
                  <a:t>Extra zero from PD “close”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(&lt;4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 to real part of dominant pole</a:t>
                </a:r>
              </a:p>
              <a:p>
                <a:pPr lvl="1" algn="just"/>
                <a:r>
                  <a:rPr lang="en-US" dirty="0"/>
                  <a:t>Impacted performance in this case </a:t>
                </a:r>
              </a:p>
              <a:p>
                <a:pPr algn="just"/>
                <a:r>
                  <a:rPr lang="en-US" dirty="0"/>
                  <a:t>Keep in mind, design controller based on performance of 2</a:t>
                </a:r>
                <a:r>
                  <a:rPr lang="en-US" baseline="30000" dirty="0"/>
                  <a:t>nd</a:t>
                </a:r>
                <a:r>
                  <a:rPr lang="en-US" dirty="0"/>
                  <a:t>-order system with no zeros, however we typically add zeros and/or poles via the controller</a:t>
                </a:r>
              </a:p>
              <a:p>
                <a:pPr lvl="1" algn="just"/>
                <a:r>
                  <a:rPr lang="en-US" dirty="0"/>
                  <a:t>Design may not behave how we predict </a:t>
                </a:r>
              </a:p>
              <a:p>
                <a:pPr algn="just"/>
                <a:r>
                  <a:rPr lang="en-US" dirty="0"/>
                  <a:t>Peak and total input effort is impacted by the controller</a:t>
                </a:r>
              </a:p>
              <a:p>
                <a:pPr lvl="1" algn="just"/>
                <a:r>
                  <a:rPr lang="en-US" dirty="0"/>
                  <a:t>Derivative control </a:t>
                </a:r>
                <a:r>
                  <a:rPr lang="en-US"/>
                  <a:t>demands large </a:t>
                </a:r>
                <a:r>
                  <a:rPr lang="en-US" dirty="0"/>
                  <a:t>“kick” of input at start 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35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Selection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As seen in previous examples,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affects profile of input (into plant) and resulting output response </a:t>
                </a:r>
              </a:p>
              <a:p>
                <a:pPr algn="just"/>
                <a:r>
                  <a:rPr lang="en-US" dirty="0"/>
                  <a:t>Which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“best?”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57242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19400" y="2338438"/>
            <a:ext cx="6553200" cy="1399627"/>
            <a:chOff x="2667000" y="2181773"/>
            <a:chExt cx="6553200" cy="1399627"/>
          </a:xfrm>
        </p:grpSpPr>
        <p:pic>
          <p:nvPicPr>
            <p:cNvPr id="25" name="Picture 2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065" y="2382872"/>
              <a:ext cx="786286" cy="536381"/>
            </a:xfrm>
            <a:prstGeom prst="rect">
              <a:avLst/>
            </a:prstGeom>
          </p:spPr>
        </p:pic>
        <p:sp>
          <p:nvSpPr>
            <p:cNvPr id="6" name="Flowchart: Process 5"/>
            <p:cNvSpPr/>
            <p:nvPr/>
          </p:nvSpPr>
          <p:spPr>
            <a:xfrm>
              <a:off x="6248400" y="2286000"/>
              <a:ext cx="1524000" cy="762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429000" y="2476500"/>
              <a:ext cx="457200" cy="381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+-</a:t>
              </a:r>
            </a:p>
          </p:txBody>
        </p:sp>
        <p:cxnSp>
          <p:nvCxnSpPr>
            <p:cNvPr id="8" name="Straight Arrow Connector 7"/>
            <p:cNvCxnSpPr>
              <a:stCxn id="7" idx="6"/>
              <a:endCxn id="15" idx="3"/>
            </p:cNvCxnSpPr>
            <p:nvPr/>
          </p:nvCxnSpPr>
          <p:spPr>
            <a:xfrm>
              <a:off x="3886201" y="2667000"/>
              <a:ext cx="751609" cy="1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5" idx="0"/>
              <a:endCxn id="6" idx="1"/>
            </p:cNvCxnSpPr>
            <p:nvPr/>
          </p:nvCxnSpPr>
          <p:spPr>
            <a:xfrm flipV="1">
              <a:off x="5399810" y="2667000"/>
              <a:ext cx="848591" cy="1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</p:cNvCxnSpPr>
            <p:nvPr/>
          </p:nvCxnSpPr>
          <p:spPr>
            <a:xfrm>
              <a:off x="7772400" y="2667000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4"/>
            </p:cNvCxnSpPr>
            <p:nvPr/>
          </p:nvCxnSpPr>
          <p:spPr>
            <a:xfrm flipV="1">
              <a:off x="3657600" y="2857500"/>
              <a:ext cx="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657600" y="3564924"/>
              <a:ext cx="4724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382000" y="2667000"/>
              <a:ext cx="0" cy="8979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667000" y="2650524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5400000">
              <a:off x="4675909" y="2286000"/>
              <a:ext cx="685800" cy="762000"/>
            </a:xfrm>
            <a:prstGeom prst="triangle">
              <a:avLst>
                <a:gd name="adj" fmla="val 515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7887" y="249272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4748" y="218177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218177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9940" y="21817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3760" y="218177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  <a:endParaRPr lang="en-US" baseline="-250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C5906B1-75F7-4EBF-AB7E-9B854963FE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24" y="4661991"/>
            <a:ext cx="5116952" cy="59885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4534360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Order System </a:t>
            </a:r>
            <a:br>
              <a:rPr lang="en-US" dirty="0"/>
            </a:br>
            <a:r>
              <a:rPr lang="en-US" dirty="0"/>
              <a:t>with Feedback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TF in form: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How does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affect CL response?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05" y="2433896"/>
            <a:ext cx="2508190" cy="53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32028"/>
                  </p:ext>
                </p:extLst>
              </p:nvPr>
            </p:nvGraphicFramePr>
            <p:xfrm>
              <a:off x="3078799" y="4013200"/>
              <a:ext cx="603440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354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Pole 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i="1" dirty="0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 baseline="-25000" dirty="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i="1" dirty="0" smtClean="0">
                                    <a:latin typeface="Cambria Math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 baseline="-25000" dirty="0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baseline="0" dirty="0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i="1" baseline="-25000" dirty="0" smtClean="0">
                                    <a:latin typeface="Cambria Math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baseline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baseline="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baseline="0" dirty="0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=−1±2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2.24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0.447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0.805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0.208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baseline="-250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=−1±10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0.0995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0.179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0.730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32028"/>
                  </p:ext>
                </p:extLst>
              </p:nvPr>
            </p:nvGraphicFramePr>
            <p:xfrm>
              <a:off x="3078799" y="4013200"/>
              <a:ext cx="603440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354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Pole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246" t="-8197" r="-37543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6452" t="-8197" r="-1761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9552" t="-8197" r="-1037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9552" t="-8197" r="-373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2" t="-108197" r="-4887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859" t="-108197" r="-19084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246" t="-108197" r="-3754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6452" t="-108197" r="-17612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9552" t="-108197" r="-1037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9552" t="-108197" r="-373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2" t="-208197" r="-4887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859" t="-208197" r="-1908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246" t="-208197" r="-3754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6452" t="-208197" r="-17612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9552" t="-208197" r="-1037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9552" t="-208197" r="-373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2" t="-308197" r="-4887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859" t="-308197" r="-1908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246" t="-308197" r="-3754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6452" t="-308197" r="-1761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9552" t="-308197" r="-1037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9552" t="-308197" r="-373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2" t="-408197" r="-4887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859" t="-408197" r="-1908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246" t="-408197" r="-3754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6452" t="-408197" r="-1761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9552" t="-408197" r="-1037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9552" t="-408197" r="-373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59815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Schematic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8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11" y="1846263"/>
            <a:ext cx="90419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84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8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389" y="1846263"/>
            <a:ext cx="494554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856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798" y="1846264"/>
            <a:ext cx="505285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7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798" y="1846264"/>
            <a:ext cx="505285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499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518.185"/>
  <p:tag name="LATEXADDIN" val="\documentclass{article}&#10;\usepackage{amsmath}&#10;\pagestyle{empty}&#10;\begin{document}&#10;&#10;\[&#10;G_{CL}(s)=\frac{Y(s)}{R(s)}=\frac{K G_0(s)}{1+K G_0(s)}=\frac{K}{s^2+2s+K}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0.4387"/>
  <p:tag name="ORIGINALWIDTH" val="4716.91"/>
  <p:tag name="LATEXADDIN" val="\documentclass{article}&#10;\usepackage{amsmath}&#10;\pagestyle{empty}&#10;\begin{document}&#10;&#10;\[&#10;G'(s)=G_{RL}(s)=\frac{G_C(s)}{K}G_{0}(s)=\frac{(s+z_1)(s+z_2)...}{(s+p_1)(s+p_2)...}&#10;\]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0(s)=\frac{1}{s^2+2s}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1692.538"/>
  <p:tag name="LATEXADDIN" val="\documentclass{article}&#10;\usepackage{amsmath}&#10;\pagestyle{empty}&#10;\begin{document}&#10;&#10;\[&#10;G_C(s)=K (s+z_c)&#10;\]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386.9517"/>
  <p:tag name="LATEXADDIN" val="\documentclass{article}&#10;\usepackage{amsmath}&#10;\pagestyle{empty}&#10;\begin{document}&#10;&#10;\[&#10;\frac{1}{s^2+2s}&#10;\]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05.9617"/>
  <p:tag name="LATEXADDIN" val="\documentclass{article}&#10;\usepackage{amsmath}&#10;\pagestyle{empty}&#10;\begin{document}&#10;&#10;\[&#10;s+z_c&#10;\]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669.291"/>
  <p:tag name="LATEXADDIN" val="\documentclass{article}&#10;\usepackage{amsmath}&#10;\pagestyle{empty}&#10;\begin{document}&#10;$$&#10;G' = G_{RL} = \frac{G_C}{K} G_0= \frac{(s+z_c)}{s^2+2s}&#10;$$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4332.208"/>
  <p:tag name="LATEXADDIN" val="\documentclass{article}&#10;\usepackage{amsmath}&#10;\pagestyle{empty}&#10;\begin{document}&#10;&#10;\[&#10;-\angle (-1-1.73j+2)-\angle (-1-1.73j+0)=180^\circ&#10;\]&#10;&#10;&#10;\end{document}"/>
  <p:tag name="IGUANATEXSIZE" val="18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724.4094"/>
  <p:tag name="LATEXADDIN" val="\documentclass{article}&#10;\usepackage{amsmath}&#10;\pagestyle{empty}&#10;\begin{document}&#10;$$&#10;G' = \frac{(s+z_c)}{s^2+2s}&#10;$$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336.708"/>
  <p:tag name="LATEXADDIN" val="\documentclass{article}&#10;\usepackage{amsmath}&#10;\pagestyle{empty}&#10;\begin{document}&#10;&#10;\[&#10;tan^{-1}_2 \left( \frac{-2}{-2+z_c} \right) = -45^\circ&#10;\]&#10;&#10;&#10;\end{document}"/>
  <p:tag name="IGUANATEXSIZE" val="1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52.9434"/>
  <p:tag name="ORIGINALWIDTH" val="2145.482"/>
  <p:tag name="LATEXADDIN" val="\documentclass{article}&#10;\usepackage{amsmath}&#10;\pagestyle{empty}&#10;\begin{document}&#10;&#10;\[&#10;\frac{-2}{-2+z_c} = -1 \rightarrow z_c=4&#10;\]&#10;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386.9517"/>
  <p:tag name="LATEXADDIN" val="\documentclass{article}&#10;\usepackage{amsmath}&#10;\pagestyle{empty}&#10;\begin{document}&#10;&#10;\[&#10;\frac{1}{s^2+2s}&#10;\]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01.837"/>
  <p:tag name="LATEXADDIN" val="\documentclass{article}&#10;\usepackage{amsmath}&#10;\pagestyle{empty}&#10;\begin{document}&#10;&#10;\[&#10;-\angle (-2-2j+2)-\angle (-2-2j+0)+\angle (-2-2j+z_c)=180^\circ&#10;\]&#10;&#10;&#10;\end{document}"/>
  <p:tag name="IGUANATEXSIZE" val="12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724.4094"/>
  <p:tag name="LATEXADDIN" val="\documentclass{article}&#10;\usepackage{amsmath}&#10;\pagestyle{empty}&#10;\begin{document}&#10;$$&#10;G' = \frac{(s+z_c)}{s^2+2s}&#10;$$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69.441"/>
  <p:tag name="LATEXADDIN" val="\documentclass{article}&#10;\usepackage{amsmath}&#10;\pagestyle{empty}&#10;\begin{document}&#10;&#10;\[&#10;-(-90^\circ)-(-135^\circ) +\angle (-2-2j+z_c)=180^\circ&#10;\]&#10;&#10;&#10;\end{document}"/>
  <p:tag name="IGUANATEXSIZE" val="12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1041.62"/>
  <p:tag name="LATEXADDIN" val="\documentclass{article}&#10;\usepackage{amsmath}&#10;\pagestyle{empty}&#10;\begin{document}&#10;&#10;$$&#10;p=\{0,+2\}&#10;$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748.4064"/>
  <p:tag name="LATEXADDIN" val="\documentclass{article}&#10;\usepackage{amsmath}&#10;\pagestyle{empty}&#10;\begin{document}&#10;&#10;$$&#10;z=\{z_c\}&#10;$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6.089"/>
  <p:tag name="LATEXADDIN" val="\documentclass{article}&#10;\usepackage{amsmath}&#10;\pagestyle{empty}&#10;\begin{document}&#10;&#10;\[&#10;\angle (-2-2j+z_c)=-45^\circ&#10;\]&#10;&#10;&#10;\end{document}"/>
  <p:tag name="IGUANATEXSIZE" val="12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55.343"/>
  <p:tag name="LATEXADDIN" val="\documentclass{article}&#10;\usepackage{amsmath}&#10;\pagestyle{empty}&#10;\begin{document}&#10;&#10;\[&#10;-\angle (-2-2j+2)-\angle (-2-2j+0)+\angle (-2-2j+4)=180^\circ&#10;\]&#10;&#10;&#10;\end{document}"/>
  <p:tag name="IGUANATEXSIZE" val="12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057"/>
  <p:tag name="ORIGINALWIDTH" val="3448.069"/>
  <p:tag name="LATEXADDIN" val="\documentclass{article}&#10;\usepackage{amsmath}&#10;\pagestyle{empty}&#10;\begin{document}&#10;&#10;\[&#10;G_{CL}(s)= \frac{KG'}{1+KG'}&#10;= \frac{2\frac{s+4}{s^2+2s}}{1+2\frac{s+4}{s^2+2s}}&#10;=\frac{2s+8}{s^2+4s+8}&#10;=\frac{8(\frac{s}{4}+1)}{(s+2\pm2j)}&#10;\]&#10;&#10;&#10;&#10;\end{document}"/>
  <p:tag name="IGUANATEXSIZE" val="16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.4669"/>
  <p:tag name="ORIGINALWIDTH" val="849.6438"/>
  <p:tag name="LATEXADDIN" val="\documentclass{article}&#10;\usepackage{amsmath}&#10;\pagestyle{empty}&#10;\begin{document}&#10;&#10;\[&#10;G'(s)=\frac{s+4}{s^2+2s}&#10;\]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057"/>
  <p:tag name="ORIGINALWIDTH" val="3448.069"/>
  <p:tag name="LATEXADDIN" val="\documentclass{article}&#10;\usepackage{amsmath}&#10;\pagestyle{empty}&#10;\begin{document}&#10;&#10;\[&#10;G_{CL}(s)= \frac{KG'}{1+KG'}&#10;= \frac{2\frac{s+4}{s^2+2s}}{1+2\frac{s+4}{s^2+2s}}&#10;=\frac{2s+8}{s^2+4s+8}&#10;=\frac{8(\frac{s}{4}+1)}{(s+2\pm2j)}&#10;\]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7169"/>
  <p:tag name="ORIGINALWIDTH" val="1234.346"/>
  <p:tag name="LATEXADDIN" val="\documentclass{article}&#10;\usepackage{amsmath}&#10;\pagestyle{empty}&#10;\begin{document}&#10;&#10;\[&#10;G_{CL}(s)=\frac{K}{s^2+2s+K}&#10;\]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3.1646"/>
  <p:tag name="LATEXADDIN" val="\documentclass{article}&#10;\usepackage{amsmath}&#10;\pagestyle{empty}&#10;\begin{document}&#10;&#10;\[&#10;M_P = 6.70\%&#10;\]&#10;&#10;&#10;\end{document}"/>
  <p:tag name="IGUANATEXSIZE" val="20"/>
  <p:tag name="IGUANATEXCURSOR" val="91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565.4293"/>
  <p:tag name="LATEXADDIN" val="\documentclass{article}&#10;\usepackage{amsmath}&#10;\pagestyle{empty}&#10;\begin{document}&#10;&#10;\[&#10;t_P = 1.18 s&#10;\]&#10;&#10;&#10;\end{document}"/>
  <p:tag name="IGUANATEXSIZE" val="20"/>
  <p:tag name="IGUANATEXCURSOR" val="94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s = -a \pm bj&#10;\]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omega_n = \sqrt{a^2+b^2}&#10;\]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= \cos{ \left( \tan^{-1}{\frac{b}{a}} \right) } = \frac{a}{\sqrt{a^2+b^2}}&#10;\]&#10;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33.596"/>
  <p:tag name="LATEXADDIN" val="\documentclass{article}&#10;\usepackage{amsmath}&#10;\pagestyle{empty}&#10;\begin{document}&#10;&#10;\[&#10;s = -a \pm bj=-2 \pm2j&#10;\]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omega_n = \sqrt{a^2+b^2} = \sqrt{2^2+2^2} \approx  2.83&#10;\]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=  \frac{a}{\sqrt{a^2+b^2}}=  \frac{2}{\sqrt{2^2+2^2}} \approx 0.707&#10;\]&#10;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M_P = 4.32\%&#10;\]&#10;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P = 1.57 s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336"/>
  <p:tag name="ORIGINALWIDTH" val="830.1462"/>
  <p:tag name="LATEXADDIN" val="\documentclass{article}&#10;\usepackage{amsmath}&#10;\pagestyle{empty}&#10;\begin{document}&#10;&#10;\[&#10;1+K G'(s)=0&#10;\]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3.1646"/>
  <p:tag name="LATEXADDIN" val="\documentclass{article}&#10;\usepackage{amsmath}&#10;\pagestyle{empty}&#10;\begin{document}&#10;&#10;\[&#10;M_P = 6.70\%&#10;\]&#10;&#10;&#10;\end{document}"/>
  <p:tag name="IGUANATEXSIZE" val="20"/>
  <p:tag name="IGUANATEXCURSOR" val="91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565.4293"/>
  <p:tag name="LATEXADDIN" val="\documentclass{article}&#10;\usepackage{amsmath}&#10;\pagestyle{empty}&#10;\begin{document}&#10;&#10;\[&#10;t_P = 1.18 s&#10;\]&#10;&#10;&#10;\end{document}"/>
  <p:tag name="IGUANATEXSIZE" val="20"/>
  <p:tag name="IGUANATEXCURSOR" val="94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9632"/>
  <p:tag name="ORIGINALWIDTH" val="1042.37"/>
  <p:tag name="LATEXADDIN" val="\documentclass{article}&#10;\usepackage{amsmath}&#10;\pagestyle{empty}&#10;\begin{document}&#10;&#10;\[&#10;G_{CL} = \frac{K G'(s)}{1+K G'(s)}&#10;\]&#10;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0(s)=\frac{1}{s^2+2s}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336"/>
  <p:tag name="ORIGINALWIDTH" val="1295.838"/>
  <p:tag name="LATEXADDIN" val="\documentclass{article}&#10;\usepackage{amsmath}&#10;\pagestyle{empty}&#10;\begin{document}&#10;&#10;\[&#10;\angle G'(s) = \pm 180^\circ (2n+1)&#10;\]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336"/>
  <p:tag name="ORIGINALWIDTH" val="3487.064"/>
  <p:tag name="LATEXADDIN" val="\documentclass{article}&#10;\usepackage{amsmath}&#10;\pagestyle{empty}&#10;\begin{document}&#10;&#10;\[&#10;\angle G'(s) = \angle (s+z_1) + \angle (s+z_2) + ... - \angle (s+p_1) - \angle (s+p_2) -...&#10;\]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336"/>
  <p:tag name="ORIGINALWIDTH" val="561.6797"/>
  <p:tag name="LATEXADDIN" val="\documentclass{article}&#10;\usepackage{amsmath}&#10;\pagestyle{empty}&#10;\begin{document}&#10;&#10;\[&#10;|G'(s)| = 1&#10;\]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2044</TotalTime>
  <Words>1198</Words>
  <Application>Microsoft Office PowerPoint</Application>
  <PresentationFormat>Widescreen</PresentationFormat>
  <Paragraphs>275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me357</vt:lpstr>
      <vt:lpstr>Root Locus  and 2nd-Order Systems </vt:lpstr>
      <vt:lpstr>Objectives</vt:lpstr>
      <vt:lpstr>Selection of K</vt:lpstr>
      <vt:lpstr>2nd-Order System Example</vt:lpstr>
      <vt:lpstr>Second Order System  with Feedback </vt:lpstr>
      <vt:lpstr>Simulink Schematic</vt:lpstr>
      <vt:lpstr>K = 1</vt:lpstr>
      <vt:lpstr>K = 5</vt:lpstr>
      <vt:lpstr>K = 10</vt:lpstr>
      <vt:lpstr>Performance Comparison</vt:lpstr>
      <vt:lpstr>Root Locus </vt:lpstr>
      <vt:lpstr>Root Locus</vt:lpstr>
      <vt:lpstr>Example Root Locus</vt:lpstr>
      <vt:lpstr>Simulink Model</vt:lpstr>
      <vt:lpstr>Example Response at K=4</vt:lpstr>
      <vt:lpstr>Discussion</vt:lpstr>
      <vt:lpstr>Root Locus (Continued) </vt:lpstr>
      <vt:lpstr>Desired Pole Root Locus Procedure </vt:lpstr>
      <vt:lpstr>PD Controller</vt:lpstr>
      <vt:lpstr>Desired Pole (PD Controller) </vt:lpstr>
      <vt:lpstr>Desired Pole (PD Controller) </vt:lpstr>
      <vt:lpstr>Extra Zero at zc=4 </vt:lpstr>
      <vt:lpstr>Extra Zero The PD Controller</vt:lpstr>
      <vt:lpstr>Simulink Implementation </vt:lpstr>
      <vt:lpstr>Simulation K_D=2,K_P=8</vt:lpstr>
      <vt:lpstr>System Response from  Desired Pole</vt:lpstr>
      <vt:lpstr>System Response from  Desired Pole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</dc:title>
  <dc:creator>"Joe Mahoney" &lt;joseph.m.mahoney@gmail.com&gt;</dc:creator>
  <cp:lastModifiedBy>Joe Mahoney</cp:lastModifiedBy>
  <cp:revision>622</cp:revision>
  <dcterms:created xsi:type="dcterms:W3CDTF">2006-08-16T00:00:00Z</dcterms:created>
  <dcterms:modified xsi:type="dcterms:W3CDTF">2020-04-07T15:53:10Z</dcterms:modified>
</cp:coreProperties>
</file>