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omments/comment2.xml" ContentType="application/vnd.openxmlformats-officedocument.presentationml.comment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sldIdLst>
    <p:sldId id="300" r:id="rId2"/>
    <p:sldId id="382" r:id="rId3"/>
    <p:sldId id="306" r:id="rId4"/>
    <p:sldId id="307" r:id="rId5"/>
    <p:sldId id="368" r:id="rId6"/>
    <p:sldId id="369" r:id="rId7"/>
    <p:sldId id="370" r:id="rId8"/>
    <p:sldId id="308" r:id="rId9"/>
    <p:sldId id="371" r:id="rId10"/>
    <p:sldId id="372" r:id="rId11"/>
    <p:sldId id="373" r:id="rId12"/>
    <p:sldId id="375" r:id="rId13"/>
    <p:sldId id="376" r:id="rId14"/>
    <p:sldId id="377" r:id="rId15"/>
    <p:sldId id="379" r:id="rId16"/>
    <p:sldId id="314" r:id="rId17"/>
    <p:sldId id="383" r:id="rId18"/>
    <p:sldId id="315" r:id="rId19"/>
    <p:sldId id="3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96A04F-D994-4259-AEED-2D08BCB729C0}">
          <p14:sldIdLst>
            <p14:sldId id="300"/>
            <p14:sldId id="382"/>
            <p14:sldId id="306"/>
          </p14:sldIdLst>
        </p14:section>
        <p14:section name="example" id="{8BF3EDAB-FCD6-4498-8689-015902899B44}">
          <p14:sldIdLst>
            <p14:sldId id="307"/>
            <p14:sldId id="368"/>
            <p14:sldId id="369"/>
            <p14:sldId id="370"/>
            <p14:sldId id="308"/>
            <p14:sldId id="371"/>
            <p14:sldId id="372"/>
            <p14:sldId id="373"/>
            <p14:sldId id="375"/>
            <p14:sldId id="376"/>
            <p14:sldId id="377"/>
            <p14:sldId id="379"/>
          </p14:sldIdLst>
        </p14:section>
        <p14:section name="discussion" id="{6CDF883C-F0BF-4426-A7EA-57D942E2A6AB}">
          <p14:sldIdLst>
            <p14:sldId id="314"/>
            <p14:sldId id="383"/>
            <p14:sldId id="315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3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8T23:18:47.839" idx="3">
    <p:pos x="3685" y="1206"/>
    <p:text>again, using s = -2-2j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8:39:52.715" idx="1">
    <p:pos x="1844" y="1197"/>
    <p:text>notice this will cancel an OL pole from the system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8:42:19.738" idx="2">
    <p:pos x="4544" y="1163"/>
    <p:text>notice the PD controller does not have the frequency properties we may want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zeros</a:t>
            </a:r>
          </a:p>
          <a:p>
            <a:r>
              <a:rPr lang="en-US" dirty="0"/>
              <a:t>Poles at -2+-2j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9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zero and poles are to the right of the dominant in these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make a lag compensator for this plant at this pole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42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57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528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02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72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035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569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179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38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40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081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6.png"/><Relationship Id="rId2" Type="http://schemas.openxmlformats.org/officeDocument/2006/relationships/tags" Target="../tags/tag21.xml"/><Relationship Id="rId16" Type="http://schemas.openxmlformats.org/officeDocument/2006/relationships/image" Target="../media/image30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5.png"/><Relationship Id="rId5" Type="http://schemas.openxmlformats.org/officeDocument/2006/relationships/tags" Target="../tags/tag24.xml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tags" Target="../tags/tag23.xml"/><Relationship Id="rId9" Type="http://schemas.openxmlformats.org/officeDocument/2006/relationships/image" Target="../media/image230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8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7.png"/><Relationship Id="rId2" Type="http://schemas.openxmlformats.org/officeDocument/2006/relationships/tags" Target="../tags/tag31.xml"/><Relationship Id="rId16" Type="http://schemas.openxmlformats.org/officeDocument/2006/relationships/image" Target="../media/image41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6.png"/><Relationship Id="rId5" Type="http://schemas.openxmlformats.org/officeDocument/2006/relationships/tags" Target="../tags/tag34.xml"/><Relationship Id="rId1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tags" Target="../tags/tag33.xml"/><Relationship Id="rId9" Type="http://schemas.openxmlformats.org/officeDocument/2006/relationships/image" Target="../media/image350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8.png"/><Relationship Id="rId17" Type="http://schemas.openxmlformats.org/officeDocument/2006/relationships/comments" Target="../comments/comment1.xml"/><Relationship Id="rId2" Type="http://schemas.openxmlformats.org/officeDocument/2006/relationships/tags" Target="../tags/tag4.xml"/><Relationship Id="rId16" Type="http://schemas.openxmlformats.org/officeDocument/2006/relationships/image" Target="../media/image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17" Type="http://schemas.openxmlformats.org/officeDocument/2006/relationships/comments" Target="../comments/comment2.xml"/><Relationship Id="rId2" Type="http://schemas.openxmlformats.org/officeDocument/2006/relationships/tags" Target="../tags/tag11.xml"/><Relationship Id="rId16" Type="http://schemas.openxmlformats.org/officeDocument/2006/relationships/image" Target="../media/image18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90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Lead/Lag Compensator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3333963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Arbitrarily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373563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85" y="1905000"/>
            <a:ext cx="4378230" cy="227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2" y="4207154"/>
            <a:ext cx="2444191" cy="486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0" y="4978604"/>
            <a:ext cx="2567940" cy="452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73" y="5638801"/>
            <a:ext cx="2563047" cy="57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743200"/>
            <a:ext cx="3848100" cy="204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62" y="3231185"/>
            <a:ext cx="3122676" cy="204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78" y="3719170"/>
            <a:ext cx="2257044" cy="2042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2 Root Locus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0024" y="1846264"/>
            <a:ext cx="4936403" cy="4022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ABC987-BAEA-457C-BF07-B116672AE2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6" y="5738959"/>
            <a:ext cx="3691276" cy="5120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2 Response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2152" y="1846264"/>
            <a:ext cx="5092146" cy="4022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1110552" cy="18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12" y="2967772"/>
            <a:ext cx="917448" cy="1691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604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Arbitrarily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373563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85" y="1905000"/>
            <a:ext cx="4378230" cy="227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0" y="4207155"/>
            <a:ext cx="2286933" cy="48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92" y="4978604"/>
            <a:ext cx="2721864" cy="4526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62EE95-EEA8-4BFF-AE55-FE70CC7E1B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57" y="5631080"/>
            <a:ext cx="2885486" cy="57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743200"/>
            <a:ext cx="3848100" cy="204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10" y="3231185"/>
            <a:ext cx="3064764" cy="204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26" y="3719170"/>
            <a:ext cx="2098548" cy="2042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7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 Root Locus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53910" y="1846264"/>
            <a:ext cx="4928630" cy="4022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2BA0C-D67B-4B60-A7DC-91B9410953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5738955"/>
            <a:ext cx="3981411" cy="512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 Response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2152" y="1846264"/>
            <a:ext cx="5092146" cy="40227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998220" cy="204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12" y="2967772"/>
            <a:ext cx="877824" cy="2042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949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Response Comparison</a:t>
                </a:r>
                <a:br>
                  <a:rPr lang="en-US" dirty="0"/>
                </a:b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dirty="0">
                        <a:latin typeface="Cambria Math"/>
                      </a:rPr>
                      <m:t>=−2±2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8824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CAB5C06E-5015-4C2D-B473-83B0E3043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1096963" y="2005608"/>
            <a:ext cx="4938712" cy="37040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6B81E66-A151-44DB-8087-C99D7A816F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00646"/>
                  </p:ext>
                </p:extLst>
              </p:nvPr>
            </p:nvGraphicFramePr>
            <p:xfrm>
              <a:off x="6035675" y="3308985"/>
              <a:ext cx="583691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03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870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Ideal 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 </a:t>
                          </a:r>
                          <a:r>
                            <a:rPr lang="en-US" baseline="0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</a:t>
                          </a:r>
                          <a:r>
                            <a:rPr lang="en-US" baseline="0" dirty="0"/>
                            <a:t> 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i="1" baseline="-25000" dirty="0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4.32%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4.32%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 baseline="-25000" dirty="0" err="1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1.57s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1.58s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6B81E66-A151-44DB-8087-C99D7A816F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00646"/>
                  </p:ext>
                </p:extLst>
              </p:nvPr>
            </p:nvGraphicFramePr>
            <p:xfrm>
              <a:off x="6035675" y="3308985"/>
              <a:ext cx="583691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67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03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68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Ideal 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 </a:t>
                          </a:r>
                          <a:r>
                            <a:rPr lang="en-US" baseline="0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LC</a:t>
                          </a:r>
                          <a:r>
                            <a:rPr lang="en-US" baseline="0" dirty="0"/>
                            <a:t> 3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3" t="-106557" r="-1182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4.32%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4.32%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3" t="-210000" r="-1182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1.57s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1.58s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612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278034-FAAA-4EAF-A38F-B66472DA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Zero/Pole Choices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E0640-3CD1-4E5A-AF90-614021B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9FC00-3651-4EC5-A1B0-74B8E293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3F0C-CD11-459A-B0A2-44A29612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D1D0B4C2-0D05-472A-8520-FA214B63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56" t="4051" r="8001"/>
          <a:stretch/>
        </p:blipFill>
        <p:spPr>
          <a:xfrm>
            <a:off x="3581400" y="2057400"/>
            <a:ext cx="5029200" cy="4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46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Comparison </a:t>
            </a:r>
            <a:br>
              <a:rPr lang="en-US" dirty="0"/>
            </a:br>
            <a:r>
              <a:rPr lang="en-US" dirty="0"/>
              <a:t>Bode Plot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6297D7-1B03-4503-9597-59B2D7753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3" t="9136" r="7056"/>
          <a:stretch/>
        </p:blipFill>
        <p:spPr>
          <a:xfrm>
            <a:off x="3497287" y="1889208"/>
            <a:ext cx="5257751" cy="39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86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Of three controller designs, one closest to expected performance (as measured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) was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Extra zero canceled a pole in OL system</a:t>
                </a:r>
              </a:p>
              <a:p>
                <a:pPr algn="just"/>
                <a:r>
                  <a:rPr lang="en-US" dirty="0"/>
                  <a:t>Design 3 had zero to right of dominant CL poles</a:t>
                </a:r>
              </a:p>
              <a:p>
                <a:pPr lvl="1" algn="just"/>
                <a:r>
                  <a:rPr lang="en-US" dirty="0"/>
                  <a:t>Performance was impacted </a:t>
                </a:r>
              </a:p>
              <a:p>
                <a:pPr algn="just"/>
                <a:r>
                  <a:rPr lang="en-US" dirty="0"/>
                  <a:t>For this pole and system, cannot make lag compensator </a:t>
                </a:r>
              </a:p>
              <a:p>
                <a:pPr algn="just"/>
                <a:r>
                  <a:rPr lang="en-US" dirty="0"/>
                  <a:t>Frequency response differs between PD and LC controllers 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46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Use Root Locus method to design lead compensator controller</a:t>
            </a:r>
          </a:p>
          <a:p>
            <a:pPr algn="just"/>
            <a:r>
              <a:rPr lang="en-US" dirty="0"/>
              <a:t>Use Simulink to implement and test controller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32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Instead of adding just extra zero (i.e., PD), can use lead or lag compensator</a:t>
                </a:r>
              </a:p>
              <a:p>
                <a:pPr lvl="1" algn="just"/>
                <a:r>
                  <a:rPr lang="en-US" dirty="0"/>
                  <a:t>If extra pole and zero “close”, cancel each other’s effects while still shifting </a:t>
                </a:r>
                <a:r>
                  <a:rPr lang="en-US" i="1" dirty="0"/>
                  <a:t>dominant</a:t>
                </a:r>
                <a:r>
                  <a:rPr lang="en-US" dirty="0"/>
                  <a:t> poles</a:t>
                </a:r>
              </a:p>
              <a:p>
                <a:pPr algn="just"/>
                <a:r>
                  <a:rPr lang="en-US" dirty="0"/>
                  <a:t>Use controller with zero </a:t>
                </a:r>
                <a:r>
                  <a:rPr lang="en-US" i="1" dirty="0"/>
                  <a:t>and</a:t>
                </a:r>
                <a:r>
                  <a:rPr lang="en-US" dirty="0"/>
                  <a:t> pole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Extra pole to left of extra zero for lead compensator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Extra pole to right of extra zero for lag compensator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Using compensator may change response of system in our favor </a:t>
                </a:r>
              </a:p>
              <a:p>
                <a:pPr lvl="1" algn="just"/>
                <a:r>
                  <a:rPr lang="en-US" dirty="0"/>
                  <a:t>Change </a:t>
                </a:r>
                <a:r>
                  <a:rPr lang="en-US" i="1" dirty="0"/>
                  <a:t>frequency</a:t>
                </a:r>
                <a:r>
                  <a:rPr lang="en-US" dirty="0"/>
                  <a:t> response of system at low or high frequencies </a:t>
                </a:r>
              </a:p>
              <a:p>
                <a:pPr algn="just"/>
                <a:r>
                  <a:rPr lang="en-US" dirty="0"/>
                  <a:t>Can use both lead compensator and lag compensator to make lead-lag compensator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Compensator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algn="just"/>
            <a:r>
              <a:rPr lang="en-US" dirty="0"/>
              <a:t>Plant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Add controller in form of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83" y="2286001"/>
            <a:ext cx="1773555" cy="535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73" y="3962400"/>
            <a:ext cx="1933575" cy="544830"/>
          </a:xfrm>
          <a:prstGeom prst="rect">
            <a:avLst/>
          </a:prstGeo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5FDF043D-3C23-4077-B589-BCC3F0667D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l="5242" t="5498" r="7771"/>
          <a:stretch/>
        </p:blipFill>
        <p:spPr>
          <a:xfrm>
            <a:off x="6366857" y="1967349"/>
            <a:ext cx="4639887" cy="37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618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Pole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2205" y="1845734"/>
                <a:ext cx="4937760" cy="402336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If we desire pole at -2 ± 2j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Add zero </a:t>
                </a:r>
                <a:r>
                  <a:rPr lang="en-US" i="1" dirty="0"/>
                  <a:t>and</a:t>
                </a:r>
                <a:r>
                  <a:rPr lang="en-US" dirty="0"/>
                  <a:t> pole to bring total to 180°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Under-determined system: can 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or vice-versa </a:t>
                </a:r>
                <a:endParaRPr lang="en-US" baseline="-25000" dirty="0"/>
              </a:p>
            </p:txBody>
          </p:sp>
        </mc:Choice>
        <mc:Fallback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2205" y="1845734"/>
                <a:ext cx="4937760" cy="4023360"/>
              </a:xfrm>
              <a:blipFill>
                <a:blip r:embed="rId9"/>
                <a:stretch>
                  <a:fillRect l="-2963" t="-1667" r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21E87-F406-4D8E-AD6D-4036F6130F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14400"/>
            <a:ext cx="3745526" cy="58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12D16-FD1E-4AEA-B0A8-CD58DADE48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63" y="1223725"/>
            <a:ext cx="1613714" cy="253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39E8B-2AA3-4FDB-9839-64F2A0C6CA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64" y="861567"/>
            <a:ext cx="912457" cy="253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C566E-3F55-4207-9610-50F824389D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1" y="2514315"/>
            <a:ext cx="5208686" cy="152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2202C1-67DB-4AE4-8508-4A834A48D3F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3" y="3123915"/>
            <a:ext cx="4261485" cy="1526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75A815-8708-448A-8BB4-FD8898150E8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7" y="4419600"/>
            <a:ext cx="2941256" cy="152685"/>
          </a:xfrm>
          <a:prstGeom prst="rect">
            <a:avLst/>
          </a:prstGeom>
        </p:spPr>
      </p:pic>
      <p:pic>
        <p:nvPicPr>
          <p:cNvPr id="18" name="Content Placeholder 15">
            <a:extLst>
              <a:ext uri="{FF2B5EF4-FFF2-40B4-BE49-F238E27FC236}">
                <a16:creationId xmlns:a16="http://schemas.microsoft.com/office/drawing/2014/main" id="{9AA66BCB-693E-4FD8-A65F-0BC12049F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16"/>
          <a:srcRect l="5242" t="5498" r="7771"/>
          <a:stretch/>
        </p:blipFill>
        <p:spPr>
          <a:xfrm>
            <a:off x="6366857" y="1967349"/>
            <a:ext cx="4639887" cy="37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8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Arbitrarily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373563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85" y="1981962"/>
            <a:ext cx="4378230" cy="227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0" y="4207155"/>
            <a:ext cx="2286933" cy="486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92" y="4978604"/>
            <a:ext cx="2109216" cy="452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08" y="5638799"/>
            <a:ext cx="3829333" cy="577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743200"/>
            <a:ext cx="3848100" cy="204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10" y="3231185"/>
            <a:ext cx="2964180" cy="204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26" y="3719170"/>
            <a:ext cx="2098548" cy="2042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0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 Root Locus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55262" y="1846263"/>
            <a:ext cx="4941801" cy="4022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38955"/>
            <a:ext cx="3057373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Compensator Design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01403"/>
            <a:ext cx="10058400" cy="39124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427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 Response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89023" y="1846263"/>
            <a:ext cx="5074279" cy="4022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1109472" cy="184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12" y="2967772"/>
            <a:ext cx="917448" cy="1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306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0(s)=\frac{1}{s^2+2s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z_c)=-45^\circ&#10;\]&#10;&#10;&#10;\end{document}"/>
  <p:tag name="IGUANATEX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406.824"/>
  <p:tag name="LATEXADDIN" val="\documentclass{article}&#10;\usepackage{amsmath}&#10;\pagestyle{empty}&#10;\begin{document}&#10;&#10;\[&#10;tan^{-1}_2 \left( \frac{-2}{-2+p_c} \right) = -45^\circ&#10;\]&#10;&#10;&#10;\end{document}"/>
  <p:tag name="IGUANATEXSIZE" val="16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-2}{-2+p_c} = -1 \rightarrow p_c=4&#10;\]&#10;&#10;&#10;\end{document}"/>
  <p:tag name="IGUANATEXSIZE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4.2145"/>
  <p:tag name="ORIGINALWIDTH" val="1884.514"/>
  <p:tag name="LATEXADDIN" val="\documentclass{article}&#10;\usepackage{amsmath}&#10;\pagestyle{empty}&#10;\begin{document}&#10;&#10;\[&#10;G'(s)= \frac{s+2}{s(s+4)(s+2)}= \frac{1}{s(s+4)}&#10;\]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2)=-45^\circ&#10;\]&#10;&#10;&#10;\end{document}"/>
  <p:tag name="IGUANATEXSIZE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-90^\circ =-45^\circ&#10;\]&#10;&#10;&#10;\end{document}"/>
  <p:tag name="IGUANATEXSIZE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angle (-2-2j+p_c) = -45^\circ&#10;\]&#10;&#10;&#10;\end{document}"/>
  <p:tag name="IGUANATEXSIZE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1880.765"/>
  <p:tag name="LATEXADDIN" val="\documentclass{article}&#10;\usepackage{amsmath}&#10;\pagestyle{empty}&#10;\begin{document}&#10;&#10;\[&#10;G_{CL}(s)= \frac{KG'}{1+KG'}=\frac{8}{(s+2\pm2j)}&#10;\]&#10;&#10;&#10;\end{document}"/>
  <p:tag name="IGUANATEXSIZE" val="16"/>
  <p:tag name="IGUANATEXCURSOR" val="109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M_P = 4.32\%&#10;\]&#10;&#10;&#10;\end{document}"/>
  <p:tag name="IGUANATEXSIZE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P= 1.58s&#10;\]&#10;&#10;&#10;\end{document}"/>
  <p:tag name="IGUANATEXSIZE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G_C(s)=K \frac{s+z_c}{s+p_c}&#10;\]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z_c)=-45^\circ&#10;\]&#10;&#10;&#10;\end{document}"/>
  <p:tag name="IGUANATEX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503.562"/>
  <p:tag name="LATEXADDIN" val="\documentclass{article}&#10;\usepackage{amsmath}&#10;\pagestyle{empty}&#10;\begin{document}&#10;&#10;\[&#10;tan^{-1}_2 \left( \frac{-2}{-2+p_c} \right) = -18.4^\circ&#10;\]&#10;&#10;&#10;\end{document}"/>
  <p:tag name="IGUANATEXSIZE" val="16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-2}{-2+p_c} = -0.3327 \rightarrow p_c= 8 &#10;\]&#10;&#10;&#10;\end{document}"/>
  <p:tag name="IGUANATEXSIZE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1261.342"/>
  <p:tag name="LATEXADDIN" val="\documentclass{article}&#10;\usepackage{amsmath}&#10;\pagestyle{empty}&#10;\begin{document}&#10;&#10;\[&#10;G'(s)= \frac{s+3}{s(s+8)(s+2)}&#10;\]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3)=-45^\circ&#10;\]&#10;&#10;&#10;\end{document}"/>
  <p:tag name="IGUANATEXSIZE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-63.4^\circ =-45^\circ&#10;\]&#10;&#10;&#10;\end{document}"/>
  <p:tag name="IGUANATEXSIZE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angle (-2-2j+p_c) = -18.4^\circ&#10;\]&#10;&#10;&#10;\end{document}"/>
  <p:tag name="IGUANATEXSIZE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9606"/>
  <p:tag name="ORIGINALWIDTH" val="2270.716"/>
  <p:tag name="LATEXADDIN" val="\documentclass{article}&#10;\usepackage{amsmath}&#10;\pagestyle{empty}&#10;\begin{document}&#10;&#10;\[&#10;G_{CL}(s)= \frac{KG'}{1+KG'}= \frac{8(\frac{s}{3}+1)}{(s+2\pm2j)(\frac{s}{6}+1)}&#10;\]&#10;&#10;&#10;\end{document}"/>
  <p:tag name="IGUANATEXSIZE" val="16"/>
  <p:tag name="IGUANATEXCURSOR" val="121"/>
  <p:tag name="TRANSPARENCY" val="True"/>
  <p:tag name="FILENAME" val=""/>
  <p:tag name="LATEXENGINEID" val="0"/>
  <p:tag name="TEMPFOLDER" val="C:\Users\jmm694\Downloads\temp\"/>
  <p:tag name="LATEXFORMHEIGHT" val="351.75"/>
  <p:tag name="LATEXFORMWIDTH" val="723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683.1646"/>
  <p:tag name="LATEXADDIN" val="\documentclass{article}&#10;\usepackage{amsmath}&#10;\pagestyle{empty}&#10;\begin{document}&#10;&#10;\[&#10;M_P = 8.24\%&#10;\]&#10;&#10;&#10;\end{document}"/>
  <p:tag name="IGUANATEXSIZE" val="16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P= 1.24s&#10;\]&#10;&#10;&#10;\end{document}"/>
  <p:tag name="IGUANATEXSIZE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1843.27"/>
  <p:tag name="LATEXADDIN" val="\documentclass{article}&#10;\usepackage{amsmath}&#10;\pagestyle{empty}&#10;\begin{document}&#10;&#10;\[&#10;G'(s)= &#10;\frac{G_C}K{} G_0=\frac{s+z_c}{s(s+p_c)(s+2)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z_c)=-45^\circ&#10;\]&#10;&#10;&#10;\end{document}"/>
  <p:tag name="IGUANATEX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1406.824"/>
  <p:tag name="LATEXADDIN" val="\documentclass{article}&#10;\usepackage{amsmath}&#10;\pagestyle{empty}&#10;\begin{document}&#10;&#10;\[&#10;tan^{-1}_2 \left( \frac{-2}{-2+p_c} \right) = -72^\circ&#10;\]&#10;&#10;&#10;\end{document}"/>
  <p:tag name="IGUANATEXSIZE" val="16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-2}{-2+p_c} =  -3.078 \rightarrow p_c=2.65&#10;\]&#10;&#10;&#10;\end{document}"/>
  <p:tag name="IGUANATEXSIZE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366.704"/>
  <p:tag name="LATEXADDIN" val="\documentclass{article}&#10;\usepackage{amsmath}&#10;\pagestyle{empty}&#10;\begin{document}&#10;&#10;\[&#10;G'(s)= \frac{s+1}{s(s+2.65)(s+2)}&#10;\]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\angle (-2-2j+1)=-45^\circ&#10;\]&#10;&#10;&#10;\end{document}"/>
  <p:tag name="IGUANATEXSIZE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-\angle (-2-2j+p_c) + -117^\circ =-45^\circ&#10;\]&#10;&#10;&#10;\end{document}"/>
  <p:tag name="IGUANATEXSIZE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angle (-2-2j+p_c) = -72^\circ&#10;\]&#10;&#10;&#10;\end{document}"/>
  <p:tag name="IGUANATEXSIZE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9606"/>
  <p:tag name="ORIGINALWIDTH" val="2449.194"/>
  <p:tag name="LATEXADDIN" val="\documentclass{article}&#10;\usepackage{amsmath}&#10;\pagestyle{empty}&#10;\begin{document}&#10;&#10;\[&#10;G_{CL}(s)= \frac{KG'}{1+KG'}= \frac{8(\frac{s}{1}+1)}{(s+2\pm2j)(\frac{s}{0.667}+1)}&#10;\]&#10;&#10;&#10;\end{document}"/>
  <p:tag name="IGUANATEXSIZE" val="16"/>
  <p:tag name="IGUANATEXCURSOR" val="121"/>
  <p:tag name="TRANSPARENCY" val="True"/>
  <p:tag name="FILENAME" val=""/>
  <p:tag name="LATEXENGINEID" val="0"/>
  <p:tag name="TEMPFOLDER" val="C:\Users\jmm694\Downloads\temp\"/>
  <p:tag name="LATEXFORMHEIGHT" val="312"/>
  <p:tag name="LATEXFORMWIDTH" val="676.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M_P = N/A&#10;\]&#10;&#10;&#10;\end{document}"/>
  <p:tag name="IGUANATEXSIZE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P= N/A&#10;\]&#10;&#10;&#10;\end{document}"/>
  <p:tag name="IGUANATEXSIZE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1323.585"/>
  <p:tag name="LATEXADDIN" val="\documentclass{article}&#10;\usepackage{amsmath}&#10;\pagestyle{empty}&#10;\begin{document}&#10;&#10;$$&#10;p=\{0,+2, p_c\}&#10;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748.4064"/>
  <p:tag name="LATEXADDIN" val="\documentclass{article}&#10;\usepackage{amsmath}&#10;\pagestyle{empty}&#10;\begin{document}&#10;&#10;$$&#10;z=\{z_c\}&#10;$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72.216"/>
  <p:tag name="LATEXADDIN" val="\documentclass{article}&#10;\usepackage{amsmath}&#10;\pagestyle{empty}&#10;\begin{document}&#10;&#10;\[&#10;-\angle (-2-2j+2)-\angle (-2-2j+0) -\angle (-2-2j+p_c) +\angle (-2-2j+z_c)=180^\circ&#10;\]&#10;&#10;&#10;\end{document}"/>
  <p:tag name="IGUANATEXSIZE" val="12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95.313"/>
  <p:tag name="LATEXADDIN" val="\documentclass{article}&#10;\usepackage{amsmath}&#10;\pagestyle{empty}&#10;\begin{document}&#10;&#10;\[&#10;-(-90^\circ)-(-135^\circ) -\angle (-2-2j+p_c) +\angle (-2-2j+z_c)=180^\circ&#10;\]&#10;&#10;&#10;\end{document}"/>
  <p:tag name="IGUANATEXSIZE" val="12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12.448"/>
  <p:tag name="LATEXADDIN" val="\documentclass{article}&#10;\usepackage{amsmath}&#10;\pagestyle{empty}&#10;\begin{document}&#10;&#10;\[&#10;-\angle (-2-2j+p_c) + \angle (-2-2j+z_c)=-45^\circ&#10;\]&#10;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1445</TotalTime>
  <Words>513</Words>
  <Application>Microsoft Office PowerPoint</Application>
  <PresentationFormat>Widescreen</PresentationFormat>
  <Paragraphs>137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me357</vt:lpstr>
      <vt:lpstr>Lead/Lag Compensator</vt:lpstr>
      <vt:lpstr>Objectives</vt:lpstr>
      <vt:lpstr>Compensators</vt:lpstr>
      <vt:lpstr>Lead Compensator Example</vt:lpstr>
      <vt:lpstr>Desired Pole </vt:lpstr>
      <vt:lpstr>Design 1</vt:lpstr>
      <vt:lpstr>Design 1 Root Locus </vt:lpstr>
      <vt:lpstr>Lead Compensator Design</vt:lpstr>
      <vt:lpstr>Design 1 Response</vt:lpstr>
      <vt:lpstr>Design 2</vt:lpstr>
      <vt:lpstr>Design 2 Root Locus </vt:lpstr>
      <vt:lpstr>Design 2 Response</vt:lpstr>
      <vt:lpstr>Design 3</vt:lpstr>
      <vt:lpstr>Design 3 Root Locus </vt:lpstr>
      <vt:lpstr>Design 3 Response</vt:lpstr>
      <vt:lpstr>System Response Comparison at s=-2±2j </vt:lpstr>
      <vt:lpstr>Zero/Pole Choices </vt:lpstr>
      <vt:lpstr>System Comparison  Bode Plot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</dc:title>
  <dc:creator>"Joe Mahoney" &lt;joseph.m.mahoney@gmail.com&gt;</dc:creator>
  <cp:lastModifiedBy>Joe Mahoney</cp:lastModifiedBy>
  <cp:revision>471</cp:revision>
  <dcterms:created xsi:type="dcterms:W3CDTF">2006-08-16T00:00:00Z</dcterms:created>
  <dcterms:modified xsi:type="dcterms:W3CDTF">2020-04-07T17:47:48Z</dcterms:modified>
</cp:coreProperties>
</file>