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comments/comment1.xml" ContentType="application/vnd.openxmlformats-officedocument.presentationml.comment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8.xml" ContentType="application/vnd.openxmlformats-officedocument.presentationml.notesSlide+xml"/>
  <Override PartName="/ppt/comments/comment2.xml" ContentType="application/vnd.openxmlformats-officedocument.presentationml.comment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comments/comment5.xml" ContentType="application/vnd.openxmlformats-officedocument.presentationml.comments+xml"/>
  <Override PartName="/ppt/notesSlides/notesSlide12.xml" ContentType="application/vnd.openxmlformats-officedocument.presentationml.notesSlide+xml"/>
  <Override PartName="/ppt/comments/comment6.xml" ContentType="application/vnd.openxmlformats-officedocument.presentationml.comment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1"/>
  </p:notesMasterIdLst>
  <p:sldIdLst>
    <p:sldId id="316" r:id="rId2"/>
    <p:sldId id="369" r:id="rId3"/>
    <p:sldId id="362" r:id="rId4"/>
    <p:sldId id="370" r:id="rId5"/>
    <p:sldId id="371" r:id="rId6"/>
    <p:sldId id="363" r:id="rId7"/>
    <p:sldId id="364" r:id="rId8"/>
    <p:sldId id="365" r:id="rId9"/>
    <p:sldId id="366" r:id="rId10"/>
    <p:sldId id="367" r:id="rId11"/>
    <p:sldId id="339" r:id="rId12"/>
    <p:sldId id="341" r:id="rId13"/>
    <p:sldId id="340" r:id="rId14"/>
    <p:sldId id="325" r:id="rId15"/>
    <p:sldId id="356" r:id="rId16"/>
    <p:sldId id="355" r:id="rId17"/>
    <p:sldId id="342" r:id="rId18"/>
    <p:sldId id="343" r:id="rId19"/>
    <p:sldId id="353" r:id="rId20"/>
    <p:sldId id="345" r:id="rId21"/>
    <p:sldId id="357" r:id="rId22"/>
    <p:sldId id="358" r:id="rId23"/>
    <p:sldId id="359" r:id="rId24"/>
    <p:sldId id="349" r:id="rId25"/>
    <p:sldId id="368" r:id="rId26"/>
    <p:sldId id="350" r:id="rId27"/>
    <p:sldId id="351" r:id="rId28"/>
    <p:sldId id="352" r:id="rId29"/>
    <p:sldId id="37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F69AE62-4310-4920-B32D-90B6F8BEDA79}">
          <p14:sldIdLst>
            <p14:sldId id="316"/>
            <p14:sldId id="369"/>
            <p14:sldId id="362"/>
          </p14:sldIdLst>
        </p14:section>
        <p14:section name="recipe" id="{08E62E70-BF38-4BC9-9E41-8DD65140B8F4}">
          <p14:sldIdLst>
            <p14:sldId id="370"/>
            <p14:sldId id="371"/>
          </p14:sldIdLst>
        </p14:section>
        <p14:section name="example" id="{4818CE9A-0214-4C52-9C07-AEEECB6C00A4}">
          <p14:sldIdLst>
            <p14:sldId id="363"/>
          </p14:sldIdLst>
        </p14:section>
        <p14:section name="controller selection" id="{037E64C2-CCE0-4A14-B9A6-A401AE9B8DE9}">
          <p14:sldIdLst>
            <p14:sldId id="364"/>
            <p14:sldId id="365"/>
            <p14:sldId id="366"/>
            <p14:sldId id="367"/>
          </p14:sldIdLst>
        </p14:section>
        <p14:section name="choosing zeros and gains" id="{D6E8E9C8-DF5E-4668-8113-267AD7C68892}">
          <p14:sldIdLst>
            <p14:sldId id="339"/>
            <p14:sldId id="341"/>
            <p14:sldId id="340"/>
            <p14:sldId id="325"/>
            <p14:sldId id="356"/>
          </p14:sldIdLst>
        </p14:section>
        <p14:section name="design 1" id="{1290C385-AC89-4012-83DE-F75C664EF7AB}">
          <p14:sldIdLst>
            <p14:sldId id="355"/>
            <p14:sldId id="342"/>
            <p14:sldId id="343"/>
            <p14:sldId id="353"/>
            <p14:sldId id="345"/>
          </p14:sldIdLst>
        </p14:section>
        <p14:section name="design 2" id="{F6EF3774-A825-4199-A0D9-AF7679E21838}">
          <p14:sldIdLst>
            <p14:sldId id="357"/>
            <p14:sldId id="358"/>
            <p14:sldId id="359"/>
            <p14:sldId id="349"/>
            <p14:sldId id="368"/>
          </p14:sldIdLst>
        </p14:section>
        <p14:section name="discussion" id="{FDF74B82-C8EC-43CD-A771-D71A769D9A4B}">
          <p14:sldIdLst>
            <p14:sldId id="350"/>
            <p14:sldId id="351"/>
            <p14:sldId id="352"/>
            <p14:sldId id="3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 Mahoney" initials="JM" lastIdx="8" clrIdx="0">
    <p:extLst>
      <p:ext uri="{19B8F6BF-5375-455C-9EA6-DF929625EA0E}">
        <p15:presenceInfo xmlns:p15="http://schemas.microsoft.com/office/powerpoint/2012/main" userId="c23b4b1d664e54a6" providerId="Windows Live"/>
      </p:ext>
    </p:extLst>
  </p:cmAuthor>
  <p:cmAuthor id="2" name="Mahoney, Joseph Michael" initials="MJM" lastIdx="1" clrIdx="1">
    <p:extLst>
      <p:ext uri="{19B8F6BF-5375-455C-9EA6-DF929625EA0E}">
        <p15:presenceInfo xmlns:p15="http://schemas.microsoft.com/office/powerpoint/2012/main" userId="Mahoney, Joseph Micha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18T10:03:04.168" idx="1">
    <p:pos x="4565" y="3371"/>
    <p:text>rounded slightly</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4-08T23:22:51.072" idx="8">
    <p:pos x="5986" y="530"/>
    <p:text>one pole from plant, extra pole at s=0 and two zeros from controller</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4-18T10:04:13.062" idx="3">
    <p:pos x="3616" y="2855"/>
    <p:text>3 digits of precision using fzero in matlab</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4-18T10:03:30.972" idx="2">
    <p:pos x="4434" y="2020"/>
    <p:text>we rounded slightly in finding "b" so the pole is not quite where we want. This is close enough</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4-18T10:05:08.492" idx="4">
    <p:pos x="4329" y="2901"/>
    <p:text>rounded to 3 digits of precision. Used fzero in Matlab</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7-04-18T10:05:45.742" idx="5">
    <p:pos x="4401" y="1578"/>
    <p:text>we rounded "b" so this pole is close enough</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3704BD-7DF1-4AEA-93E1-D5387D9025FA}" type="datetimeFigureOut">
              <a:rPr lang="en-US" smtClean="0"/>
              <a:t>4/15/2020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D0BD06-63B8-42E3-B038-4783A6483119}" type="slidenum">
              <a:rPr lang="en-US" smtClean="0"/>
              <a:t>‹#›</a:t>
            </a:fld>
            <a:endParaRPr lang="en-US" dirty="0"/>
          </a:p>
        </p:txBody>
      </p:sp>
    </p:spTree>
    <p:extLst>
      <p:ext uri="{BB962C8B-B14F-4D97-AF65-F5344CB8AC3E}">
        <p14:creationId xmlns:p14="http://schemas.microsoft.com/office/powerpoint/2010/main" val="3440375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controller design process </a:t>
            </a:r>
          </a:p>
        </p:txBody>
      </p:sp>
      <p:sp>
        <p:nvSpPr>
          <p:cNvPr id="4" name="Slide Number Placeholder 3"/>
          <p:cNvSpPr>
            <a:spLocks noGrp="1"/>
          </p:cNvSpPr>
          <p:nvPr>
            <p:ph type="sldNum" sz="quarter" idx="5"/>
          </p:nvPr>
        </p:nvSpPr>
        <p:spPr/>
        <p:txBody>
          <a:bodyPr/>
          <a:lstStyle/>
          <a:p>
            <a:fld id="{7BD0BD06-63B8-42E3-B038-4783A6483119}" type="slidenum">
              <a:rPr lang="en-US" smtClean="0"/>
              <a:t>1</a:t>
            </a:fld>
            <a:endParaRPr lang="en-US" dirty="0"/>
          </a:p>
        </p:txBody>
      </p:sp>
    </p:spTree>
    <p:extLst>
      <p:ext uri="{BB962C8B-B14F-4D97-AF65-F5344CB8AC3E}">
        <p14:creationId xmlns:p14="http://schemas.microsoft.com/office/powerpoint/2010/main" val="146835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rounded slightly in finding "b" so the pole is not quite where we want. This is close enough</a:t>
            </a:r>
          </a:p>
        </p:txBody>
      </p:sp>
      <p:sp>
        <p:nvSpPr>
          <p:cNvPr id="4" name="Slide Number Placeholder 3"/>
          <p:cNvSpPr>
            <a:spLocks noGrp="1"/>
          </p:cNvSpPr>
          <p:nvPr>
            <p:ph type="sldNum" sz="quarter" idx="5"/>
          </p:nvPr>
        </p:nvSpPr>
        <p:spPr/>
        <p:txBody>
          <a:bodyPr/>
          <a:lstStyle/>
          <a:p>
            <a:fld id="{7BD0BD06-63B8-42E3-B038-4783A6483119}" type="slidenum">
              <a:rPr lang="en-US" smtClean="0"/>
              <a:t>17</a:t>
            </a:fld>
            <a:endParaRPr lang="en-US" dirty="0"/>
          </a:p>
        </p:txBody>
      </p:sp>
    </p:spTree>
    <p:extLst>
      <p:ext uri="{BB962C8B-B14F-4D97-AF65-F5344CB8AC3E}">
        <p14:creationId xmlns:p14="http://schemas.microsoft.com/office/powerpoint/2010/main" val="2459092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Limiter on because of D</a:t>
            </a:r>
          </a:p>
        </p:txBody>
      </p:sp>
      <p:sp>
        <p:nvSpPr>
          <p:cNvPr id="4" name="Slide Number Placeholder 3"/>
          <p:cNvSpPr>
            <a:spLocks noGrp="1"/>
          </p:cNvSpPr>
          <p:nvPr>
            <p:ph type="sldNum" sz="quarter" idx="5"/>
          </p:nvPr>
        </p:nvSpPr>
        <p:spPr/>
        <p:txBody>
          <a:bodyPr/>
          <a:lstStyle/>
          <a:p>
            <a:fld id="{7BD0BD06-63B8-42E3-B038-4783A6483119}" type="slidenum">
              <a:rPr lang="en-US" smtClean="0"/>
              <a:t>19</a:t>
            </a:fld>
            <a:endParaRPr lang="en-US" dirty="0"/>
          </a:p>
        </p:txBody>
      </p:sp>
    </p:spTree>
    <p:extLst>
      <p:ext uri="{BB962C8B-B14F-4D97-AF65-F5344CB8AC3E}">
        <p14:creationId xmlns:p14="http://schemas.microsoft.com/office/powerpoint/2010/main" val="1587640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rounded "b" so this pole is close enough</a:t>
            </a:r>
          </a:p>
        </p:txBody>
      </p:sp>
      <p:sp>
        <p:nvSpPr>
          <p:cNvPr id="4" name="Slide Number Placeholder 3"/>
          <p:cNvSpPr>
            <a:spLocks noGrp="1"/>
          </p:cNvSpPr>
          <p:nvPr>
            <p:ph type="sldNum" sz="quarter" idx="5"/>
          </p:nvPr>
        </p:nvSpPr>
        <p:spPr/>
        <p:txBody>
          <a:bodyPr/>
          <a:lstStyle/>
          <a:p>
            <a:fld id="{7BD0BD06-63B8-42E3-B038-4783A6483119}" type="slidenum">
              <a:rPr lang="en-US" smtClean="0"/>
              <a:t>22</a:t>
            </a:fld>
            <a:endParaRPr lang="en-US" dirty="0"/>
          </a:p>
        </p:txBody>
      </p:sp>
    </p:spTree>
    <p:extLst>
      <p:ext uri="{BB962C8B-B14F-4D97-AF65-F5344CB8AC3E}">
        <p14:creationId xmlns:p14="http://schemas.microsoft.com/office/powerpoint/2010/main" val="1731167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7BD0BD06-63B8-42E3-B038-4783A6483119}" type="slidenum">
              <a:rPr lang="en-US" smtClean="0"/>
              <a:t>25</a:t>
            </a:fld>
            <a:endParaRPr lang="en-US" dirty="0"/>
          </a:p>
        </p:txBody>
      </p:sp>
    </p:spTree>
    <p:extLst>
      <p:ext uri="{BB962C8B-B14F-4D97-AF65-F5344CB8AC3E}">
        <p14:creationId xmlns:p14="http://schemas.microsoft.com/office/powerpoint/2010/main" val="439102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D0BD06-63B8-42E3-B038-4783A6483119}" type="slidenum">
              <a:rPr lang="en-US" smtClean="0"/>
              <a:t>27</a:t>
            </a:fld>
            <a:endParaRPr lang="en-US" dirty="0"/>
          </a:p>
        </p:txBody>
      </p:sp>
    </p:spTree>
    <p:extLst>
      <p:ext uri="{BB962C8B-B14F-4D97-AF65-F5344CB8AC3E}">
        <p14:creationId xmlns:p14="http://schemas.microsoft.com/office/powerpoint/2010/main" val="1968357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D0BD06-63B8-42E3-B038-4783A6483119}" type="slidenum">
              <a:rPr lang="en-US" smtClean="0"/>
              <a:t>2</a:t>
            </a:fld>
            <a:endParaRPr lang="en-US" dirty="0"/>
          </a:p>
        </p:txBody>
      </p:sp>
    </p:spTree>
    <p:extLst>
      <p:ext uri="{BB962C8B-B14F-4D97-AF65-F5344CB8AC3E}">
        <p14:creationId xmlns:p14="http://schemas.microsoft.com/office/powerpoint/2010/main" val="1411004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D0BD06-63B8-42E3-B038-4783A6483119}" type="slidenum">
              <a:rPr lang="en-US" smtClean="0"/>
              <a:t>3</a:t>
            </a:fld>
            <a:endParaRPr lang="en-US" dirty="0"/>
          </a:p>
        </p:txBody>
      </p:sp>
    </p:spTree>
    <p:extLst>
      <p:ext uri="{BB962C8B-B14F-4D97-AF65-F5344CB8AC3E}">
        <p14:creationId xmlns:p14="http://schemas.microsoft.com/office/powerpoint/2010/main" val="237386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remember, FVT only works when all poles are all in LHP </a:t>
            </a:r>
          </a:p>
        </p:txBody>
      </p:sp>
      <p:sp>
        <p:nvSpPr>
          <p:cNvPr id="4" name="Slide Number Placeholder 3"/>
          <p:cNvSpPr>
            <a:spLocks noGrp="1"/>
          </p:cNvSpPr>
          <p:nvPr>
            <p:ph type="sldNum" sz="quarter" idx="5"/>
          </p:nvPr>
        </p:nvSpPr>
        <p:spPr/>
        <p:txBody>
          <a:bodyPr/>
          <a:lstStyle/>
          <a:p>
            <a:fld id="{7BD0BD06-63B8-42E3-B038-4783A6483119}" type="slidenum">
              <a:rPr lang="en-US" smtClean="0"/>
              <a:t>4</a:t>
            </a:fld>
            <a:endParaRPr lang="en-US" dirty="0"/>
          </a:p>
        </p:txBody>
      </p:sp>
    </p:spTree>
    <p:extLst>
      <p:ext uri="{BB962C8B-B14F-4D97-AF65-F5344CB8AC3E}">
        <p14:creationId xmlns:p14="http://schemas.microsoft.com/office/powerpoint/2010/main" val="3060805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not work for </a:t>
            </a:r>
            <a:r>
              <a:rPr lang="en-US" b="1" dirty="0"/>
              <a:t>this</a:t>
            </a:r>
            <a:r>
              <a:rPr lang="en-US" dirty="0"/>
              <a:t> plant</a:t>
            </a:r>
          </a:p>
        </p:txBody>
      </p:sp>
      <p:sp>
        <p:nvSpPr>
          <p:cNvPr id="4" name="Slide Number Placeholder 3"/>
          <p:cNvSpPr>
            <a:spLocks noGrp="1"/>
          </p:cNvSpPr>
          <p:nvPr>
            <p:ph type="sldNum" sz="quarter" idx="5"/>
          </p:nvPr>
        </p:nvSpPr>
        <p:spPr/>
        <p:txBody>
          <a:bodyPr/>
          <a:lstStyle/>
          <a:p>
            <a:fld id="{7BD0BD06-63B8-42E3-B038-4783A6483119}" type="slidenum">
              <a:rPr lang="en-US" smtClean="0"/>
              <a:t>8</a:t>
            </a:fld>
            <a:endParaRPr lang="en-US" dirty="0"/>
          </a:p>
        </p:txBody>
      </p:sp>
    </p:spTree>
    <p:extLst>
      <p:ext uri="{BB962C8B-B14F-4D97-AF65-F5344CB8AC3E}">
        <p14:creationId xmlns:p14="http://schemas.microsoft.com/office/powerpoint/2010/main" val="2736792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Does not work for </a:t>
            </a:r>
            <a:r>
              <a:rPr lang="en-US" b="1" dirty="0"/>
              <a:t>this</a:t>
            </a:r>
            <a:r>
              <a:rPr lang="en-US" dirty="0"/>
              <a:t> plant</a:t>
            </a:r>
          </a:p>
          <a:p>
            <a:endParaRPr lang="en-US" dirty="0"/>
          </a:p>
        </p:txBody>
      </p:sp>
      <p:sp>
        <p:nvSpPr>
          <p:cNvPr id="4" name="Slide Number Placeholder 3"/>
          <p:cNvSpPr>
            <a:spLocks noGrp="1"/>
          </p:cNvSpPr>
          <p:nvPr>
            <p:ph type="sldNum" sz="quarter" idx="5"/>
          </p:nvPr>
        </p:nvSpPr>
        <p:spPr/>
        <p:txBody>
          <a:bodyPr/>
          <a:lstStyle/>
          <a:p>
            <a:fld id="{7BD0BD06-63B8-42E3-B038-4783A6483119}" type="slidenum">
              <a:rPr lang="en-US" smtClean="0"/>
              <a:t>9</a:t>
            </a:fld>
            <a:endParaRPr lang="en-US" dirty="0"/>
          </a:p>
        </p:txBody>
      </p:sp>
    </p:spTree>
    <p:extLst>
      <p:ext uri="{BB962C8B-B14F-4D97-AF65-F5344CB8AC3E}">
        <p14:creationId xmlns:p14="http://schemas.microsoft.com/office/powerpoint/2010/main" val="240810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***Goes to R provided that poles are all in LHP***</a:t>
            </a:r>
          </a:p>
        </p:txBody>
      </p:sp>
      <p:sp>
        <p:nvSpPr>
          <p:cNvPr id="4" name="Slide Number Placeholder 3"/>
          <p:cNvSpPr>
            <a:spLocks noGrp="1"/>
          </p:cNvSpPr>
          <p:nvPr>
            <p:ph type="sldNum" sz="quarter" idx="5"/>
          </p:nvPr>
        </p:nvSpPr>
        <p:spPr/>
        <p:txBody>
          <a:bodyPr/>
          <a:lstStyle/>
          <a:p>
            <a:fld id="{7BD0BD06-63B8-42E3-B038-4783A6483119}" type="slidenum">
              <a:rPr lang="en-US" smtClean="0"/>
              <a:t>10</a:t>
            </a:fld>
            <a:endParaRPr lang="en-US" dirty="0"/>
          </a:p>
        </p:txBody>
      </p:sp>
    </p:spTree>
    <p:extLst>
      <p:ext uri="{BB962C8B-B14F-4D97-AF65-F5344CB8AC3E}">
        <p14:creationId xmlns:p14="http://schemas.microsoft.com/office/powerpoint/2010/main" val="746554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Using s = -1.15</a:t>
            </a:r>
            <a:r>
              <a:rPr lang="en-US" sz="1200" b="1" kern="1200" dirty="0">
                <a:solidFill>
                  <a:schemeClr val="tx1"/>
                </a:solidFill>
                <a:latin typeface="+mn-lt"/>
                <a:ea typeface="+mn-ea"/>
                <a:cs typeface="+mn-cs"/>
              </a:rPr>
              <a:t>-</a:t>
            </a:r>
            <a:r>
              <a:rPr lang="en-US" sz="1200" kern="1200" dirty="0">
                <a:solidFill>
                  <a:schemeClr val="tx1"/>
                </a:solidFill>
                <a:latin typeface="+mn-lt"/>
                <a:ea typeface="+mn-ea"/>
                <a:cs typeface="+mn-cs"/>
              </a:rPr>
              <a:t>2.11j for this example </a:t>
            </a:r>
            <a:endParaRPr lang="en-US" dirty="0"/>
          </a:p>
        </p:txBody>
      </p:sp>
      <p:sp>
        <p:nvSpPr>
          <p:cNvPr id="4" name="Slide Number Placeholder 3"/>
          <p:cNvSpPr>
            <a:spLocks noGrp="1"/>
          </p:cNvSpPr>
          <p:nvPr>
            <p:ph type="sldNum" sz="quarter" idx="5"/>
          </p:nvPr>
        </p:nvSpPr>
        <p:spPr/>
        <p:txBody>
          <a:bodyPr/>
          <a:lstStyle/>
          <a:p>
            <a:fld id="{7BD0BD06-63B8-42E3-B038-4783A6483119}" type="slidenum">
              <a:rPr lang="en-US" smtClean="0"/>
              <a:t>15</a:t>
            </a:fld>
            <a:endParaRPr lang="en-US" dirty="0"/>
          </a:p>
        </p:txBody>
      </p:sp>
    </p:spTree>
    <p:extLst>
      <p:ext uri="{BB962C8B-B14F-4D97-AF65-F5344CB8AC3E}">
        <p14:creationId xmlns:p14="http://schemas.microsoft.com/office/powerpoint/2010/main" val="4125808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a real part (based on OL poles) and find required imaginary part </a:t>
            </a:r>
          </a:p>
        </p:txBody>
      </p:sp>
      <p:sp>
        <p:nvSpPr>
          <p:cNvPr id="4" name="Slide Number Placeholder 3"/>
          <p:cNvSpPr>
            <a:spLocks noGrp="1"/>
          </p:cNvSpPr>
          <p:nvPr>
            <p:ph type="sldNum" sz="quarter" idx="5"/>
          </p:nvPr>
        </p:nvSpPr>
        <p:spPr/>
        <p:txBody>
          <a:bodyPr/>
          <a:lstStyle/>
          <a:p>
            <a:fld id="{7BD0BD06-63B8-42E3-B038-4783A6483119}" type="slidenum">
              <a:rPr lang="en-US" smtClean="0"/>
              <a:t>16</a:t>
            </a:fld>
            <a:endParaRPr lang="en-US" dirty="0"/>
          </a:p>
        </p:txBody>
      </p:sp>
    </p:spTree>
    <p:extLst>
      <p:ext uri="{BB962C8B-B14F-4D97-AF65-F5344CB8AC3E}">
        <p14:creationId xmlns:p14="http://schemas.microsoft.com/office/powerpoint/2010/main" val="1728179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18</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82253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18</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0889534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18</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4733689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33363" indent="-211138">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18</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3547667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18</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68716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lvl1pPr marL="233363" indent="-233363">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lvl1pPr marL="233363" indent="-233363">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JM Mahoney</a:t>
            </a:r>
            <a:endParaRPr lang="en-US" dirty="0"/>
          </a:p>
        </p:txBody>
      </p:sp>
      <p:sp>
        <p:nvSpPr>
          <p:cNvPr id="6" name="Footer Placeholder 5"/>
          <p:cNvSpPr>
            <a:spLocks noGrp="1"/>
          </p:cNvSpPr>
          <p:nvPr>
            <p:ph type="ftr" sz="quarter" idx="11"/>
          </p:nvPr>
        </p:nvSpPr>
        <p:spPr/>
        <p:txBody>
          <a:bodyPr/>
          <a:lstStyle/>
          <a:p>
            <a:r>
              <a:rPr lang="en-US"/>
              <a:t>ME 357: Lecture 18</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098805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JM Mahoney</a:t>
            </a:r>
            <a:endParaRPr lang="en-US" dirty="0"/>
          </a:p>
        </p:txBody>
      </p:sp>
      <p:sp>
        <p:nvSpPr>
          <p:cNvPr id="8" name="Footer Placeholder 7"/>
          <p:cNvSpPr>
            <a:spLocks noGrp="1"/>
          </p:cNvSpPr>
          <p:nvPr>
            <p:ph type="ftr" sz="quarter" idx="11"/>
          </p:nvPr>
        </p:nvSpPr>
        <p:spPr/>
        <p:txBody>
          <a:bodyPr/>
          <a:lstStyle/>
          <a:p>
            <a:r>
              <a:rPr lang="en-US"/>
              <a:t>ME 357: Lecture 18</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09979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3760640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JM Mahoney</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ME 357: Lecture 18</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9064959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r>
              <a:rPr lang="en-US"/>
              <a:t>JM Mahoney</a:t>
            </a:r>
            <a:endParaRPr lang="en-US" dirty="0"/>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r>
              <a:rPr lang="en-US"/>
              <a:t>ME 357: Lecture 18</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7791990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JM Mahoney</a:t>
            </a:r>
            <a:endParaRPr lang="en-US" dirty="0"/>
          </a:p>
        </p:txBody>
      </p:sp>
      <p:sp>
        <p:nvSpPr>
          <p:cNvPr id="6" name="Footer Placeholder 5"/>
          <p:cNvSpPr>
            <a:spLocks noGrp="1"/>
          </p:cNvSpPr>
          <p:nvPr>
            <p:ph type="ftr" sz="quarter" idx="11"/>
          </p:nvPr>
        </p:nvSpPr>
        <p:spPr/>
        <p:txBody>
          <a:bodyPr/>
          <a:lstStyle/>
          <a:p>
            <a:r>
              <a:rPr lang="en-US"/>
              <a:t>ME 357: Lecture 18</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8034579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JM Mahoney</a:t>
            </a:r>
            <a:endParaRPr lang="en-US" dirty="0"/>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ME 357: Lecture 18</a:t>
            </a:r>
            <a:endParaRPr lang="en-US" dirty="0"/>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1739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push dir="u"/>
  </p:transition>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8.xml"/><Relationship Id="rId7" Type="http://schemas.openxmlformats.org/officeDocument/2006/relationships/image" Target="../media/image70.png"/><Relationship Id="rId12" Type="http://schemas.openxmlformats.org/officeDocument/2006/relationships/image" Target="../media/image20.jpe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7.xml"/><Relationship Id="rId11" Type="http://schemas.openxmlformats.org/officeDocument/2006/relationships/image" Target="../media/image19.png"/><Relationship Id="rId5" Type="http://schemas.openxmlformats.org/officeDocument/2006/relationships/slideLayout" Target="../slideLayouts/slideLayout2.xml"/><Relationship Id="rId10" Type="http://schemas.openxmlformats.org/officeDocument/2006/relationships/image" Target="../media/image18.png"/><Relationship Id="rId4" Type="http://schemas.openxmlformats.org/officeDocument/2006/relationships/tags" Target="../tags/tag19.xml"/><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2.xml"/><Relationship Id="rId7" Type="http://schemas.openxmlformats.org/officeDocument/2006/relationships/image" Target="../media/image22.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1.png"/><Relationship Id="rId5" Type="http://schemas.openxmlformats.org/officeDocument/2006/relationships/image" Target="../media/image170.png"/><Relationship Id="rId4" Type="http://schemas.openxmlformats.org/officeDocument/2006/relationships/slideLayout" Target="../slideLayouts/slideLayout2.xml"/><Relationship Id="rId9"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8.png"/><Relationship Id="rId18" Type="http://schemas.openxmlformats.org/officeDocument/2006/relationships/comments" Target="../comments/comment2.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tags" Target="../tags/tag29.xml"/><Relationship Id="rId16" Type="http://schemas.openxmlformats.org/officeDocument/2006/relationships/image" Target="../media/image31.png"/><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26.png"/><Relationship Id="rId5" Type="http://schemas.openxmlformats.org/officeDocument/2006/relationships/tags" Target="../tags/tag32.xml"/><Relationship Id="rId15" Type="http://schemas.openxmlformats.org/officeDocument/2006/relationships/image" Target="../media/image30.png"/><Relationship Id="rId10" Type="http://schemas.openxmlformats.org/officeDocument/2006/relationships/image" Target="../media/image240.png"/><Relationship Id="rId4" Type="http://schemas.openxmlformats.org/officeDocument/2006/relationships/tags" Target="../tags/tag31.xml"/><Relationship Id="rId9" Type="http://schemas.openxmlformats.org/officeDocument/2006/relationships/notesSlide" Target="../notesSlides/notesSlide8.xml"/><Relationship Id="rId14"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6.png"/><Relationship Id="rId3" Type="http://schemas.openxmlformats.org/officeDocument/2006/relationships/tags" Target="../tags/tag37.xml"/><Relationship Id="rId7" Type="http://schemas.openxmlformats.org/officeDocument/2006/relationships/notesSlide" Target="../notesSlides/notesSlide9.xml"/><Relationship Id="rId12" Type="http://schemas.openxmlformats.org/officeDocument/2006/relationships/image" Target="../media/image32.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2.xml"/><Relationship Id="rId11" Type="http://schemas.openxmlformats.org/officeDocument/2006/relationships/image" Target="../media/image34.png"/><Relationship Id="rId5" Type="http://schemas.openxmlformats.org/officeDocument/2006/relationships/tags" Target="../tags/tag39.xml"/><Relationship Id="rId15" Type="http://schemas.openxmlformats.org/officeDocument/2006/relationships/comments" Target="../comments/comment3.xml"/><Relationship Id="rId10" Type="http://schemas.openxmlformats.org/officeDocument/2006/relationships/image" Target="../media/image33.png"/><Relationship Id="rId4" Type="http://schemas.openxmlformats.org/officeDocument/2006/relationships/tags" Target="../tags/tag38.xml"/><Relationship Id="rId9" Type="http://schemas.openxmlformats.org/officeDocument/2006/relationships/image" Target="../media/image35.png"/><Relationship Id="rId1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42.xml"/><Relationship Id="rId7" Type="http://schemas.openxmlformats.org/officeDocument/2006/relationships/image" Target="../media/image39.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60.png"/><Relationship Id="rId5" Type="http://schemas.openxmlformats.org/officeDocument/2006/relationships/slideLayout" Target="../slideLayouts/slideLayout2.xml"/><Relationship Id="rId10" Type="http://schemas.openxmlformats.org/officeDocument/2006/relationships/image" Target="../media/image42.png"/><Relationship Id="rId4" Type="http://schemas.openxmlformats.org/officeDocument/2006/relationships/tags" Target="../tags/tag43.xml"/><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46.xml"/><Relationship Id="rId7" Type="http://schemas.openxmlformats.org/officeDocument/2006/relationships/image" Target="../media/image4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360.png"/><Relationship Id="rId10" Type="http://schemas.openxmlformats.org/officeDocument/2006/relationships/image" Target="../media/image47.emf"/><Relationship Id="rId4" Type="http://schemas.openxmlformats.org/officeDocument/2006/relationships/slideLayout" Target="../slideLayouts/slideLayout2.xml"/><Relationship Id="rId9"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2.png"/><Relationship Id="rId3" Type="http://schemas.openxmlformats.org/officeDocument/2006/relationships/tags" Target="../tags/tag49.xml"/><Relationship Id="rId7" Type="http://schemas.openxmlformats.org/officeDocument/2006/relationships/image" Target="../media/image470.png"/><Relationship Id="rId12" Type="http://schemas.openxmlformats.org/officeDocument/2006/relationships/image" Target="../media/image51.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2.xml"/><Relationship Id="rId11" Type="http://schemas.openxmlformats.org/officeDocument/2006/relationships/image" Target="../media/image32.png"/><Relationship Id="rId5" Type="http://schemas.openxmlformats.org/officeDocument/2006/relationships/tags" Target="../tags/tag51.xml"/><Relationship Id="rId10" Type="http://schemas.openxmlformats.org/officeDocument/2006/relationships/image" Target="../media/image49.png"/><Relationship Id="rId4" Type="http://schemas.openxmlformats.org/officeDocument/2006/relationships/tags" Target="../tags/tag50.xml"/><Relationship Id="rId9" Type="http://schemas.openxmlformats.org/officeDocument/2006/relationships/image" Target="../media/image48.png"/><Relationship Id="rId14" Type="http://schemas.openxmlformats.org/officeDocument/2006/relationships/comments" Target="../comments/comment5.xml"/></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tags" Target="../tags/tag54.xml"/><Relationship Id="rId7" Type="http://schemas.openxmlformats.org/officeDocument/2006/relationships/image" Target="../media/image55.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53.png"/><Relationship Id="rId5" Type="http://schemas.openxmlformats.org/officeDocument/2006/relationships/slideLayout" Target="../slideLayouts/slideLayout2.xml"/><Relationship Id="rId10" Type="http://schemas.openxmlformats.org/officeDocument/2006/relationships/image" Target="../media/image58.png"/><Relationship Id="rId4" Type="http://schemas.openxmlformats.org/officeDocument/2006/relationships/tags" Target="../tags/tag55.xml"/><Relationship Id="rId9" Type="http://schemas.openxmlformats.org/officeDocument/2006/relationships/image" Target="../media/image57.png"/></Relationships>
</file>

<file path=ppt/slides/_rels/slide24.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tags" Target="../tags/tag58.xml"/><Relationship Id="rId7" Type="http://schemas.openxmlformats.org/officeDocument/2006/relationships/image" Target="../media/image59.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3.png"/><Relationship Id="rId10" Type="http://schemas.openxmlformats.org/officeDocument/2006/relationships/image" Target="../media/image62.emf"/><Relationship Id="rId4" Type="http://schemas.openxmlformats.org/officeDocument/2006/relationships/slideLayout" Target="../slideLayouts/slideLayout2.xml"/><Relationship Id="rId9"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62.xml"/><Relationship Id="rId7" Type="http://schemas.openxmlformats.org/officeDocument/2006/relationships/image" Target="../media/image60.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59.png"/><Relationship Id="rId11" Type="http://schemas.openxmlformats.org/officeDocument/2006/relationships/image" Target="../media/image62.emf"/><Relationship Id="rId5" Type="http://schemas.openxmlformats.org/officeDocument/2006/relationships/slideLayout" Target="../slideLayouts/slideLayout5.xml"/><Relationship Id="rId10" Type="http://schemas.openxmlformats.org/officeDocument/2006/relationships/image" Target="../media/image47.emf"/><Relationship Id="rId4" Type="http://schemas.openxmlformats.org/officeDocument/2006/relationships/tags" Target="../tags/tag63.xml"/><Relationship Id="rId9"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en.wikipedia.org/wiki/PID_controller#Loop_tuning" TargetMode="External"/><Relationship Id="rId2" Type="http://schemas.openxmlformats.org/officeDocument/2006/relationships/hyperlink" Target="http://en.wikipedia.org/wiki/Ziegler%E2%80%93Nichols_metho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xml"/><Relationship Id="rId7" Type="http://schemas.openxmlformats.org/officeDocument/2006/relationships/image" Target="../media/image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4.xml"/><Relationship Id="rId11" Type="http://schemas.openxmlformats.org/officeDocument/2006/relationships/image" Target="../media/image6.pn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5.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0.xml"/><Relationship Id="rId7" Type="http://schemas.openxmlformats.org/officeDocument/2006/relationships/image" Target="../media/image70.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notesSlide" Target="../notesSlides/notesSlide5.xml"/><Relationship Id="rId11" Type="http://schemas.openxmlformats.org/officeDocument/2006/relationships/image" Target="../media/image13.png"/><Relationship Id="rId5" Type="http://schemas.openxmlformats.org/officeDocument/2006/relationships/slideLayout" Target="../slideLayouts/slideLayout2.xml"/><Relationship Id="rId10" Type="http://schemas.openxmlformats.org/officeDocument/2006/relationships/image" Target="../media/image12.png"/><Relationship Id="rId4" Type="http://schemas.openxmlformats.org/officeDocument/2006/relationships/tags" Target="../tags/tag11.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4.xml"/><Relationship Id="rId7" Type="http://schemas.openxmlformats.org/officeDocument/2006/relationships/image" Target="../media/image70.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6.xml"/><Relationship Id="rId11" Type="http://schemas.openxmlformats.org/officeDocument/2006/relationships/image" Target="../media/image16.png"/><Relationship Id="rId5" Type="http://schemas.openxmlformats.org/officeDocument/2006/relationships/slideLayout" Target="../slideLayouts/slideLayout2.xml"/><Relationship Id="rId10" Type="http://schemas.openxmlformats.org/officeDocument/2006/relationships/image" Target="../media/image15.png"/><Relationship Id="rId4" Type="http://schemas.openxmlformats.org/officeDocument/2006/relationships/tags" Target="../tags/tag15.xm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PID Controller</a:t>
            </a:r>
          </a:p>
        </p:txBody>
      </p:sp>
      <p:sp>
        <p:nvSpPr>
          <p:cNvPr id="3" name="Subtitle 2"/>
          <p:cNvSpPr>
            <a:spLocks noGrp="1"/>
          </p:cNvSpPr>
          <p:nvPr>
            <p:ph type="subTitle" idx="1"/>
          </p:nvPr>
        </p:nvSpPr>
        <p:spPr/>
        <p:txBody>
          <a:bodyPr>
            <a:normAutofit/>
          </a:bodyPr>
          <a:lstStyle/>
          <a:p>
            <a:r>
              <a:rPr lang="en-US" spc="0" dirty="0"/>
              <a:t>ME 357</a:t>
            </a:r>
          </a:p>
        </p:txBody>
      </p:sp>
    </p:spTree>
    <p:extLst>
      <p:ext uri="{BB962C8B-B14F-4D97-AF65-F5344CB8AC3E}">
        <p14:creationId xmlns:p14="http://schemas.microsoft.com/office/powerpoint/2010/main" val="395059754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PID Controller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Controller TF:</a:t>
                </a:r>
              </a:p>
              <a:p>
                <a:endParaRPr lang="en-US" dirty="0"/>
              </a:p>
              <a:p>
                <a:r>
                  <a:rPr lang="en-US" dirty="0"/>
                  <a:t>Plant TF: </a:t>
                </a:r>
              </a:p>
              <a:p>
                <a:endParaRPr lang="en-US" dirty="0"/>
              </a:p>
              <a:p>
                <a:r>
                  <a:rPr lang="en-US" dirty="0"/>
                  <a:t>Closed-loop TF</a:t>
                </a:r>
              </a:p>
              <a:p>
                <a:endParaRPr lang="en-US" dirty="0"/>
              </a:p>
              <a:p>
                <a:r>
                  <a:rPr lang="en-US" dirty="0"/>
                  <a:t>Steady-state output (using final-value theorem and step reference with amplitude </a:t>
                </a:r>
                <a14:m>
                  <m:oMath xmlns:m="http://schemas.openxmlformats.org/officeDocument/2006/math">
                    <m:r>
                      <a:rPr lang="en-US" i="1" dirty="0" smtClean="0">
                        <a:latin typeface="Cambria Math" panose="02040503050406030204" pitchFamily="18" charset="0"/>
                      </a:rPr>
                      <m:t>𝑅</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7"/>
                <a:stretch>
                  <a:fillRect t="-1116" r="-14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ME 357: Lecture 18</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105811" y="2588896"/>
            <a:ext cx="1541145" cy="535305"/>
          </a:xfrm>
          <a:prstGeom prst="rect">
            <a:avLst/>
          </a:prstGeom>
        </p:spPr>
      </p:pic>
      <p:pic>
        <p:nvPicPr>
          <p:cNvPr id="10" name="Picture 9">
            <a:extLst>
              <a:ext uri="{FF2B5EF4-FFF2-40B4-BE49-F238E27FC236}">
                <a16:creationId xmlns:a16="http://schemas.microsoft.com/office/drawing/2014/main" id="{A543B6C3-0031-4430-A8A5-F2891462E8F1}"/>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105811" y="1752601"/>
            <a:ext cx="2891886" cy="520229"/>
          </a:xfrm>
          <a:prstGeom prst="rect">
            <a:avLst/>
          </a:prstGeom>
        </p:spPr>
      </p:pic>
      <p:pic>
        <p:nvPicPr>
          <p:cNvPr id="14" name="Picture 1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105813" y="3519143"/>
            <a:ext cx="4525717" cy="618667"/>
          </a:xfrm>
          <a:prstGeom prst="rect">
            <a:avLst/>
          </a:prstGeom>
        </p:spPr>
      </p:pic>
      <p:pic>
        <p:nvPicPr>
          <p:cNvPr id="9" name="Picture 8">
            <a:extLst>
              <a:ext uri="{FF2B5EF4-FFF2-40B4-BE49-F238E27FC236}">
                <a16:creationId xmlns:a16="http://schemas.microsoft.com/office/drawing/2014/main" id="{3ADCEB09-FDDA-469D-80F2-749590D35FA7}"/>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745335" y="5421090"/>
            <a:ext cx="5484800" cy="618057"/>
          </a:xfrm>
          <a:prstGeom prst="rect">
            <a:avLst/>
          </a:prstGeom>
        </p:spPr>
      </p:pic>
      <p:sp>
        <p:nvSpPr>
          <p:cNvPr id="4" name="Date Placeholder 3"/>
          <p:cNvSpPr>
            <a:spLocks noGrp="1"/>
          </p:cNvSpPr>
          <p:nvPr>
            <p:ph type="dt" sz="half" idx="10"/>
          </p:nvPr>
        </p:nvSpPr>
        <p:spPr/>
        <p:txBody>
          <a:bodyPr/>
          <a:lstStyle/>
          <a:p>
            <a:r>
              <a:rPr lang="en-US"/>
              <a:t>JM Mahoney</a:t>
            </a:r>
            <a:endParaRPr lang="en-US" dirty="0"/>
          </a:p>
        </p:txBody>
      </p:sp>
      <p:pic>
        <p:nvPicPr>
          <p:cNvPr id="1026" name="Picture 2" descr="Free Green Tick Mark, Download Free Clip Art, Free Clip Art on ...">
            <a:extLst>
              <a:ext uri="{FF2B5EF4-FFF2-40B4-BE49-F238E27FC236}">
                <a16:creationId xmlns:a16="http://schemas.microsoft.com/office/drawing/2014/main" id="{9FAF0A9A-F80A-4532-971E-6B658857396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460310" y="5537394"/>
            <a:ext cx="457200" cy="41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58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Choosing Zeros/Gains for PID </a:t>
            </a:r>
          </a:p>
        </p:txBody>
      </p:sp>
      <p:sp>
        <p:nvSpPr>
          <p:cNvPr id="3" name="Content Placeholder 2"/>
          <p:cNvSpPr>
            <a:spLocks noGrp="1"/>
          </p:cNvSpPr>
          <p:nvPr>
            <p:ph idx="1"/>
          </p:nvPr>
        </p:nvSpPr>
        <p:spPr/>
        <p:txBody>
          <a:bodyPr/>
          <a:lstStyle/>
          <a:p>
            <a:pPr algn="just"/>
            <a:r>
              <a:rPr lang="en-US" dirty="0"/>
              <a:t>For PID controller, have </a:t>
            </a:r>
            <a:r>
              <a:rPr lang="en-US" i="1" dirty="0"/>
              <a:t>non-unique</a:t>
            </a:r>
            <a:r>
              <a:rPr lang="en-US" dirty="0"/>
              <a:t> choice of additional zeros (which translate to three gains) that result in desired pole being on root locus</a:t>
            </a:r>
          </a:p>
          <a:p>
            <a:pPr algn="just"/>
            <a:r>
              <a:rPr lang="en-US" dirty="0"/>
              <a:t>Our choice of zeros/gains will affect actual system response (e.g., overshoot, rise time) and control effort</a:t>
            </a:r>
          </a:p>
          <a:p>
            <a:pPr algn="just"/>
            <a:r>
              <a:rPr lang="en-US" dirty="0"/>
              <a:t>May be good to start with a zero that will cancel an OL pole</a:t>
            </a:r>
          </a:p>
        </p:txBody>
      </p:sp>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11886525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Continuing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114300" indent="0" algn="just">
                  <a:buNone/>
                </a:pPr>
                <a:r>
                  <a:rPr lang="en-US" dirty="0"/>
                  <a:t>For </a:t>
                </a:r>
                <a14:m>
                  <m:oMath xmlns:m="http://schemas.openxmlformats.org/officeDocument/2006/math">
                    <m:r>
                      <a:rPr lang="en-US" i="1" dirty="0" smtClean="0">
                        <a:latin typeface="Cambria Math" panose="02040503050406030204" pitchFamily="18" charset="0"/>
                      </a:rPr>
                      <m:t>𝑀</m:t>
                    </m:r>
                    <m:r>
                      <a:rPr lang="en-US" i="1" baseline="-25000" dirty="0" smtClean="0">
                        <a:latin typeface="Cambria Math" panose="02040503050406030204" pitchFamily="18" charset="0"/>
                      </a:rPr>
                      <m:t>𝑃</m:t>
                    </m:r>
                    <m:r>
                      <a:rPr lang="en-US" i="1" dirty="0" smtClean="0">
                        <a:latin typeface="Cambria Math" panose="02040503050406030204" pitchFamily="18" charset="0"/>
                      </a:rPr>
                      <m:t>=18% </m:t>
                    </m:r>
                  </m:oMath>
                </a14:m>
                <a:r>
                  <a:rPr lang="en-US" dirty="0"/>
                  <a:t> and </a:t>
                </a:r>
                <a14:m>
                  <m:oMath xmlns:m="http://schemas.openxmlformats.org/officeDocument/2006/math">
                    <m:r>
                      <a:rPr lang="en-US" i="1" dirty="0" smtClean="0">
                        <a:latin typeface="Cambria Math" panose="02040503050406030204" pitchFamily="18" charset="0"/>
                      </a:rPr>
                      <m:t>𝑡</m:t>
                    </m:r>
                    <m:r>
                      <a:rPr lang="en-US" i="1" baseline="-25000" dirty="0" smtClean="0">
                        <a:latin typeface="Cambria Math" panose="02040503050406030204" pitchFamily="18" charset="0"/>
                      </a:rPr>
                      <m:t>𝑅</m:t>
                    </m:r>
                    <m:r>
                      <a:rPr lang="en-US" i="1" dirty="0" smtClean="0">
                        <a:latin typeface="Cambria Math" panose="02040503050406030204" pitchFamily="18" charset="0"/>
                      </a:rPr>
                      <m:t>=0.75 </m:t>
                    </m:r>
                    <m:r>
                      <a:rPr lang="en-US" i="1" dirty="0" smtClean="0">
                        <a:latin typeface="Cambria Math" panose="02040503050406030204" pitchFamily="18" charset="0"/>
                      </a:rPr>
                      <m:t>𝑠</m:t>
                    </m:r>
                  </m:oMath>
                </a14:m>
                <a:endParaRPr lang="en-US" dirty="0"/>
              </a:p>
              <a:p>
                <a:pPr marL="114300" indent="0" algn="just">
                  <a:buNone/>
                </a:pPr>
                <a:endParaRPr lang="en-US" dirty="0"/>
              </a:p>
              <a:p>
                <a:pPr marL="114300" indent="0" algn="just">
                  <a:buNone/>
                </a:pPr>
                <a:endParaRPr lang="en-US" dirty="0"/>
              </a:p>
              <a:p>
                <a:pPr marL="114300" indent="0" algn="just">
                  <a:buNone/>
                </a:pPr>
                <a:endParaRPr lang="en-US" i="1" dirty="0">
                  <a:ea typeface="Cambria Math"/>
                </a:endParaRPr>
              </a:p>
              <a:p>
                <a:pPr marL="114300" indent="0" algn="just">
                  <a:buNone/>
                </a:pPr>
                <a14:m>
                  <m:oMath xmlns:m="http://schemas.openxmlformats.org/officeDocument/2006/math">
                    <m:r>
                      <a:rPr lang="en-US" i="1" smtClean="0">
                        <a:latin typeface="Cambria Math" panose="02040503050406030204" pitchFamily="18" charset="0"/>
                        <a:ea typeface="Cambria Math"/>
                      </a:rPr>
                      <m:t>∴</m:t>
                    </m:r>
                  </m:oMath>
                </a14:m>
                <a:r>
                  <a:rPr lang="en-US" dirty="0"/>
                  <a:t> Need </a:t>
                </a:r>
                <a14:m>
                  <m:oMath xmlns:m="http://schemas.openxmlformats.org/officeDocument/2006/math">
                    <m:r>
                      <a:rPr lang="el-GR" b="1" i="1" dirty="0" smtClean="0">
                        <a:latin typeface="Cambria Math" panose="02040503050406030204" pitchFamily="18" charset="0"/>
                      </a:rPr>
                      <m:t>𝜻</m:t>
                    </m:r>
                    <m:r>
                      <a:rPr lang="en-US" b="1" i="1" dirty="0" smtClean="0">
                        <a:latin typeface="Cambria Math" panose="02040503050406030204" pitchFamily="18" charset="0"/>
                      </a:rPr>
                      <m:t>=</m:t>
                    </m:r>
                    <m:r>
                      <a:rPr lang="en-US" b="1" i="1" dirty="0" smtClean="0">
                        <a:latin typeface="Cambria Math" panose="02040503050406030204" pitchFamily="18" charset="0"/>
                      </a:rPr>
                      <m:t>𝟎</m:t>
                    </m:r>
                    <m:r>
                      <a:rPr lang="en-US" b="1" i="1" dirty="0" smtClean="0">
                        <a:latin typeface="Cambria Math" panose="02040503050406030204" pitchFamily="18" charset="0"/>
                      </a:rPr>
                      <m:t>.</m:t>
                    </m:r>
                    <m:r>
                      <a:rPr lang="en-US" b="1" i="1" dirty="0" smtClean="0">
                        <a:latin typeface="Cambria Math" panose="02040503050406030204" pitchFamily="18" charset="0"/>
                      </a:rPr>
                      <m:t>𝟒𝟕𝟗</m:t>
                    </m:r>
                  </m:oMath>
                </a14:m>
                <a:r>
                  <a:rPr lang="en-US" b="1" dirty="0"/>
                  <a:t> </a:t>
                </a:r>
                <a:r>
                  <a:rPr lang="en-US" dirty="0"/>
                  <a:t>and </a:t>
                </a:r>
                <a14:m>
                  <m:oMath xmlns:m="http://schemas.openxmlformats.org/officeDocument/2006/math">
                    <m:r>
                      <a:rPr lang="el-GR" b="1" i="1" dirty="0" smtClean="0">
                        <a:latin typeface="Cambria Math" panose="02040503050406030204" pitchFamily="18" charset="0"/>
                      </a:rPr>
                      <m:t>𝝎</m:t>
                    </m:r>
                    <m:r>
                      <a:rPr lang="en-US" b="1" i="1" baseline="-25000" dirty="0" smtClean="0">
                        <a:latin typeface="Cambria Math" panose="02040503050406030204" pitchFamily="18" charset="0"/>
                      </a:rPr>
                      <m:t>𝒏</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m:t>
                    </m:r>
                    <m:r>
                      <a:rPr lang="en-US" b="1" i="1" dirty="0" smtClean="0">
                        <a:latin typeface="Cambria Math" panose="02040503050406030204" pitchFamily="18" charset="0"/>
                      </a:rPr>
                      <m:t>𝟒</m:t>
                    </m:r>
                  </m:oMath>
                </a14:m>
                <a:r>
                  <a:rPr lang="en-US" b="1" dirty="0"/>
                  <a:t> rad/s</a:t>
                </a:r>
              </a:p>
              <a:p>
                <a:pPr algn="just"/>
                <a:endParaRPr lang="en-US" dirty="0"/>
              </a:p>
              <a:p>
                <a:pPr algn="just"/>
                <a:endParaRPr lang="en-US" dirty="0"/>
              </a:p>
              <a:p>
                <a:pPr algn="just"/>
                <a:endParaRPr lang="en-US" dirty="0"/>
              </a:p>
              <a:p>
                <a:pPr marL="114300" indent="0" algn="just">
                  <a:buNone/>
                </a:pPr>
                <a:r>
                  <a:rPr lang="en-US" dirty="0"/>
                  <a:t>Thus, desired dominant closed-loop poles at </a:t>
                </a:r>
                <a14:m>
                  <m:oMath xmlns:m="http://schemas.openxmlformats.org/officeDocument/2006/math">
                    <m:r>
                      <a:rPr lang="en-US" b="1" i="1" dirty="0" smtClean="0">
                        <a:latin typeface="Cambria Math" panose="02040503050406030204" pitchFamily="18" charset="0"/>
                      </a:rPr>
                      <m:t>−</m:t>
                    </m:r>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𝟏𝟓</m:t>
                    </m:r>
                    <m:r>
                      <a:rPr lang="en-US" b="1" i="1" dirty="0" smtClean="0">
                        <a:latin typeface="Cambria Math" panose="02040503050406030204" pitchFamily="18" charset="0"/>
                      </a:rPr>
                      <m:t>±</m:t>
                    </m:r>
                    <m:r>
                      <a:rPr lang="en-US" b="1" i="1" dirty="0" smtClean="0">
                        <a:latin typeface="Cambria Math" panose="02040503050406030204" pitchFamily="18" charset="0"/>
                      </a:rPr>
                      <m:t>𝟐</m:t>
                    </m:r>
                    <m:r>
                      <a:rPr lang="en-US" b="1" i="1" dirty="0" smtClean="0">
                        <a:latin typeface="Cambria Math" panose="02040503050406030204" pitchFamily="18" charset="0"/>
                      </a:rPr>
                      <m:t>.</m:t>
                    </m:r>
                    <m:r>
                      <a:rPr lang="en-US" b="1" i="1" dirty="0" smtClean="0">
                        <a:latin typeface="Cambria Math" panose="02040503050406030204" pitchFamily="18" charset="0"/>
                      </a:rPr>
                      <m:t>𝟏𝟏</m:t>
                    </m:r>
                    <m:r>
                      <a:rPr lang="en-US" b="1" i="1" dirty="0" smtClean="0">
                        <a:latin typeface="Cambria Math" panose="02040503050406030204" pitchFamily="18" charset="0"/>
                      </a:rPr>
                      <m:t>𝒋</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5"/>
                <a:stretch>
                  <a:fillRect l="-485" t="-1667" b="-166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13" name="Picture 1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590800" y="2438401"/>
            <a:ext cx="3489960" cy="760095"/>
          </a:xfrm>
          <a:prstGeom prst="rect">
            <a:avLst/>
          </a:prstGeom>
        </p:spPr>
      </p:pic>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196137" y="2541271"/>
            <a:ext cx="1731645" cy="554355"/>
          </a:xfrm>
          <a:prstGeom prst="rect">
            <a:avLst/>
          </a:prstGeom>
        </p:spPr>
      </p:pic>
      <p:sp>
        <p:nvSpPr>
          <p:cNvPr id="6" name="Date Placeholder 5"/>
          <p:cNvSpPr>
            <a:spLocks noGrp="1"/>
          </p:cNvSpPr>
          <p:nvPr>
            <p:ph type="dt" sz="half" idx="10"/>
          </p:nvPr>
        </p:nvSpPr>
        <p:spPr/>
        <p:txBody>
          <a:bodyPr/>
          <a:lstStyle/>
          <a:p>
            <a:r>
              <a:rPr lang="en-US"/>
              <a:t>JM Mahoney</a:t>
            </a:r>
            <a:endParaRPr lang="en-US" dirty="0"/>
          </a:p>
        </p:txBody>
      </p:sp>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780618" y="4572000"/>
            <a:ext cx="2633145" cy="304762"/>
          </a:xfrm>
          <a:prstGeom prst="rect">
            <a:avLst/>
          </a:prstGeom>
        </p:spPr>
      </p:pic>
    </p:spTree>
    <p:extLst>
      <p:ext uri="{BB962C8B-B14F-4D97-AF65-F5344CB8AC3E}">
        <p14:creationId xmlns:p14="http://schemas.microsoft.com/office/powerpoint/2010/main" val="4031975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Continuing Example</a:t>
            </a:r>
          </a:p>
        </p:txBody>
      </p:sp>
      <p:sp>
        <p:nvSpPr>
          <p:cNvPr id="3" name="Content Placeholder 2"/>
          <p:cNvSpPr>
            <a:spLocks noGrp="1"/>
          </p:cNvSpPr>
          <p:nvPr>
            <p:ph idx="1"/>
          </p:nvPr>
        </p:nvSpPr>
        <p:spPr/>
        <p:txBody>
          <a:bodyPr/>
          <a:lstStyle/>
          <a:p>
            <a:r>
              <a:rPr lang="en-US" dirty="0"/>
              <a:t>For plant (open-loop TF):</a:t>
            </a:r>
          </a:p>
          <a:p>
            <a:endParaRPr lang="en-US" dirty="0"/>
          </a:p>
          <a:p>
            <a:endParaRPr lang="en-US" dirty="0"/>
          </a:p>
          <a:p>
            <a:r>
              <a:rPr lang="en-US" dirty="0"/>
              <a:t>We have RL TF using PID of: </a:t>
            </a:r>
          </a:p>
        </p:txBody>
      </p:sp>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239704" y="2362201"/>
            <a:ext cx="1541145" cy="535305"/>
          </a:xfrm>
          <a:prstGeom prst="rect">
            <a:avLst/>
          </a:prstGeom>
        </p:spPr>
      </p:pic>
      <p:pic>
        <p:nvPicPr>
          <p:cNvPr id="12" name="Picture 11">
            <a:extLst>
              <a:ext uri="{FF2B5EF4-FFF2-40B4-BE49-F238E27FC236}">
                <a16:creationId xmlns:a16="http://schemas.microsoft.com/office/drawing/2014/main" id="{86ACDDC2-B1A6-41CA-ADBD-51741005607B}"/>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3808914" y="3821657"/>
            <a:ext cx="4574173" cy="597943"/>
          </a:xfrm>
          <a:prstGeom prst="rect">
            <a:avLst/>
          </a:prstGeom>
          <a:noFill/>
        </p:spPr>
      </p:pic>
      <p:sp>
        <p:nvSpPr>
          <p:cNvPr id="7" name="Date Placeholder 6"/>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244729935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Locus</a:t>
            </a:r>
          </a:p>
        </p:txBody>
      </p:sp>
      <p:sp>
        <p:nvSpPr>
          <p:cNvPr id="12" name="Content Placeholder 11"/>
          <p:cNvSpPr>
            <a:spLocks noGrp="1"/>
          </p:cNvSpPr>
          <p:nvPr>
            <p:ph idx="1"/>
          </p:nvPr>
        </p:nvSpPr>
        <p:spPr/>
        <p:txBody>
          <a:bodyPr/>
          <a:lstStyle/>
          <a:p>
            <a:r>
              <a:rPr lang="en-US" dirty="0"/>
              <a:t>Rewrite CL TF in terms of </a:t>
            </a:r>
            <a:r>
              <a:rPr lang="en-US" i="1" dirty="0"/>
              <a:t>two</a:t>
            </a:r>
            <a:r>
              <a:rPr lang="en-US" dirty="0"/>
              <a:t> zeros</a:t>
            </a:r>
          </a:p>
          <a:p>
            <a:endParaRPr lang="en-US" dirty="0"/>
          </a:p>
          <a:p>
            <a:endParaRPr lang="en-US" dirty="0"/>
          </a:p>
          <a:p>
            <a:endParaRPr lang="en-US" dirty="0"/>
          </a:p>
          <a:p>
            <a:r>
              <a:rPr lang="en-US" dirty="0"/>
              <a:t>Use this function for root locus</a:t>
            </a:r>
          </a:p>
          <a:p>
            <a:endParaRPr lang="en-US" dirty="0"/>
          </a:p>
          <a:p>
            <a:endParaRPr lang="en-US" dirty="0"/>
          </a:p>
          <a:p>
            <a:r>
              <a:rPr lang="en-US" dirty="0"/>
              <a:t>Controller can alternatively be written as</a:t>
            </a:r>
          </a:p>
          <a:p>
            <a:endParaRPr lang="en-US" dirty="0"/>
          </a:p>
        </p:txBody>
      </p:sp>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11" name="Picture 10"/>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985963" y="2503170"/>
            <a:ext cx="8220075" cy="621030"/>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770286" y="4128592"/>
            <a:ext cx="2651428" cy="595809"/>
          </a:xfrm>
          <a:prstGeom prst="rect">
            <a:avLst/>
          </a:prstGeom>
          <a:solidFill>
            <a:srgbClr val="FFFF00"/>
          </a:solidFill>
        </p:spPr>
      </p:pic>
      <p:pic>
        <p:nvPicPr>
          <p:cNvPr id="9" name="Picture 8">
            <a:extLst>
              <a:ext uri="{FF2B5EF4-FFF2-40B4-BE49-F238E27FC236}">
                <a16:creationId xmlns:a16="http://schemas.microsoft.com/office/drawing/2014/main" id="{AA8BCC6F-1E7E-421A-85B1-15DF96D1ED08}"/>
              </a:ext>
            </a:extLst>
          </p:cNvPr>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3393829" y="5517835"/>
            <a:ext cx="5404343" cy="520229"/>
          </a:xfrm>
          <a:prstGeom prst="rect">
            <a:avLst/>
          </a:prstGeom>
          <a:solidFill>
            <a:srgbClr val="FFFF00"/>
          </a:solidFill>
        </p:spPr>
      </p:pic>
      <p:sp>
        <p:nvSpPr>
          <p:cNvPr id="6" name="Date Placeholder 5"/>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1135056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fade">
                                      <p:cBhvr>
                                        <p:cTn id="7" dur="500"/>
                                        <p:tgtEl>
                                          <p:spTgt spid="1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7" end="7"/>
                                            </p:txEl>
                                          </p:spTgt>
                                        </p:tgtEl>
                                        <p:attrNameLst>
                                          <p:attrName>style.visibility</p:attrName>
                                        </p:attrNameLst>
                                      </p:cBhvr>
                                      <p:to>
                                        <p:strVal val="visible"/>
                                      </p:to>
                                    </p:set>
                                    <p:animEffect transition="in" filter="fade">
                                      <p:cBhvr>
                                        <p:cTn id="17" dur="500"/>
                                        <p:tgtEl>
                                          <p:spTgt spid="1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Pole </a:t>
            </a:r>
          </a:p>
        </p:txBody>
      </p:sp>
      <mc:AlternateContent xmlns:mc="http://schemas.openxmlformats.org/markup-compatibility/2006" xmlns:a14="http://schemas.microsoft.com/office/drawing/2010/main">
        <mc:Choice Requires="a14">
          <p:sp>
            <p:nvSpPr>
              <p:cNvPr id="17" name="Content Placeholder 16"/>
              <p:cNvSpPr>
                <a:spLocks noGrp="1"/>
              </p:cNvSpPr>
              <p:nvPr>
                <p:ph idx="1"/>
              </p:nvPr>
            </p:nvSpPr>
            <p:spPr/>
            <p:txBody>
              <a:bodyPr>
                <a:normAutofit/>
              </a:bodyPr>
              <a:lstStyle/>
              <a:p>
                <a:pPr algn="just"/>
                <a:r>
                  <a:rPr lang="en-US" dirty="0"/>
                  <a:t>Desire pole at </a:t>
                </a:r>
                <a14:m>
                  <m:oMath xmlns:m="http://schemas.openxmlformats.org/officeDocument/2006/math">
                    <m:r>
                      <m:rPr>
                        <m:sty m:val="p"/>
                      </m:rPr>
                      <a:rPr lang="en-US" b="0" i="0" dirty="0" smtClean="0">
                        <a:latin typeface="Cambria Math" panose="02040503050406030204" pitchFamily="18" charset="0"/>
                      </a:rPr>
                      <m:t>s</m:t>
                    </m:r>
                    <m:r>
                      <a:rPr lang="en-US" b="0" i="0" dirty="0" smtClean="0">
                        <a:latin typeface="Cambria Math" panose="02040503050406030204" pitchFamily="18" charset="0"/>
                      </a:rPr>
                      <m:t>=</m:t>
                    </m:r>
                    <m:r>
                      <a:rPr lang="en-US" i="1" dirty="0">
                        <a:latin typeface="Cambria Math"/>
                      </a:rPr>
                      <m:t>−1.15±2.11</m:t>
                    </m:r>
                    <m:r>
                      <a:rPr lang="en-US" i="1" dirty="0">
                        <a:latin typeface="Cambria Math"/>
                      </a:rPr>
                      <m:t>𝑗</m:t>
                    </m:r>
                  </m:oMath>
                </a14:m>
                <a:endParaRPr lang="en-US" dirty="0"/>
              </a:p>
              <a:p>
                <a:pPr algn="just"/>
                <a:endParaRPr lang="en-US" dirty="0"/>
              </a:p>
              <a:p>
                <a:pPr algn="just"/>
                <a:endParaRPr lang="en-US" dirty="0"/>
              </a:p>
              <a:p>
                <a:pPr algn="just"/>
                <a:endParaRPr lang="en-US" dirty="0"/>
              </a:p>
              <a:p>
                <a:pPr algn="just"/>
                <a:r>
                  <a:rPr lang="en-US" dirty="0"/>
                  <a:t>7° off from odd-multiple of 180°</a:t>
                </a:r>
              </a:p>
              <a:p>
                <a:pPr algn="just"/>
                <a:endParaRPr lang="en-US" dirty="0"/>
              </a:p>
              <a:p>
                <a:pPr algn="just"/>
                <a:r>
                  <a:rPr lang="en-US" dirty="0"/>
                  <a:t>Add </a:t>
                </a:r>
                <a:r>
                  <a:rPr lang="en-US" i="1" dirty="0"/>
                  <a:t>two</a:t>
                </a:r>
                <a:r>
                  <a:rPr lang="en-US" dirty="0"/>
                  <a:t> zeros to bring total to 180°</a:t>
                </a:r>
              </a:p>
              <a:p>
                <a:pPr algn="just"/>
                <a:r>
                  <a:rPr lang="en-US" dirty="0"/>
                  <a:t>Under-determined system: can select z</a:t>
                </a:r>
                <a:r>
                  <a:rPr lang="en-US" baseline="-25000" dirty="0"/>
                  <a:t>1</a:t>
                </a:r>
                <a:r>
                  <a:rPr lang="en-US" dirty="0"/>
                  <a:t> </a:t>
                </a:r>
                <a:r>
                  <a:rPr lang="en-US" i="1" dirty="0"/>
                  <a:t>and</a:t>
                </a:r>
                <a:r>
                  <a:rPr lang="en-US" dirty="0"/>
                  <a:t> z</a:t>
                </a:r>
                <a:r>
                  <a:rPr lang="en-US" baseline="-25000" dirty="0"/>
                  <a:t>2</a:t>
                </a:r>
              </a:p>
            </p:txBody>
          </p:sp>
        </mc:Choice>
        <mc:Fallback xmlns="">
          <p:sp>
            <p:nvSpPr>
              <p:cNvPr id="17" name="Content Placeholder 16"/>
              <p:cNvSpPr>
                <a:spLocks noGrp="1" noRot="1" noChangeAspect="1" noMove="1" noResize="1" noEditPoints="1" noAdjustHandles="1" noChangeArrowheads="1" noChangeShapeType="1" noTextEdit="1"/>
              </p:cNvSpPr>
              <p:nvPr>
                <p:ph idx="1"/>
              </p:nvPr>
            </p:nvSpPr>
            <p:spPr>
              <a:blipFill>
                <a:blip r:embed="rId10"/>
                <a:stretch>
                  <a:fillRect l="-1212" t="-1667"/>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a:xfrm>
            <a:off x="3686186" y="6459787"/>
            <a:ext cx="4822804" cy="365125"/>
          </a:xfrm>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11" name="Picture 10">
            <a:extLst>
              <a:ext uri="{FF2B5EF4-FFF2-40B4-BE49-F238E27FC236}">
                <a16:creationId xmlns:a16="http://schemas.microsoft.com/office/drawing/2014/main" id="{867B816C-436F-47E9-8EDA-788835F1CD58}"/>
              </a:ext>
            </a:extLst>
          </p:cNvPr>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0439400" y="735953"/>
            <a:ext cx="1269943" cy="253257"/>
          </a:xfrm>
          <a:prstGeom prst="rect">
            <a:avLst/>
          </a:prstGeom>
        </p:spPr>
      </p:pic>
      <p:pic>
        <p:nvPicPr>
          <p:cNvPr id="10" name="Picture 9"/>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0454192" y="1141306"/>
            <a:ext cx="1264762" cy="252953"/>
          </a:xfrm>
          <a:prstGeom prst="rect">
            <a:avLst/>
          </a:prstGeom>
        </p:spPr>
      </p:pic>
      <p:pic>
        <p:nvPicPr>
          <p:cNvPr id="19" name="Picture 18">
            <a:extLst>
              <a:ext uri="{FF2B5EF4-FFF2-40B4-BE49-F238E27FC236}">
                <a16:creationId xmlns:a16="http://schemas.microsoft.com/office/drawing/2014/main" id="{9B21444E-A40C-4042-9B84-64157003F4D7}"/>
              </a:ext>
            </a:extLst>
          </p:cNvPr>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2288000" y="2319197"/>
            <a:ext cx="7616000" cy="190857"/>
          </a:xfrm>
          <a:prstGeom prst="rect">
            <a:avLst/>
          </a:prstGeom>
        </p:spPr>
      </p:pic>
      <p:pic>
        <p:nvPicPr>
          <p:cNvPr id="7" name="Picture 6">
            <a:extLst>
              <a:ext uri="{FF2B5EF4-FFF2-40B4-BE49-F238E27FC236}">
                <a16:creationId xmlns:a16="http://schemas.microsoft.com/office/drawing/2014/main" id="{5E52ED07-F6D2-43EB-819C-29282A923E36}"/>
              </a:ext>
            </a:extLst>
          </p:cNvPr>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6851584" y="842056"/>
            <a:ext cx="2653257" cy="597943"/>
          </a:xfrm>
          <a:prstGeom prst="rect">
            <a:avLst/>
          </a:prstGeom>
          <a:noFill/>
        </p:spPr>
      </p:pic>
      <p:pic>
        <p:nvPicPr>
          <p:cNvPr id="25" name="Picture 24">
            <a:extLst>
              <a:ext uri="{FF2B5EF4-FFF2-40B4-BE49-F238E27FC236}">
                <a16:creationId xmlns:a16="http://schemas.microsoft.com/office/drawing/2014/main" id="{C055FEA9-9EF6-4C4D-9047-2A5CF228A4C0}"/>
              </a:ext>
            </a:extLst>
          </p:cNvPr>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2840571" y="2854870"/>
            <a:ext cx="6510859" cy="190857"/>
          </a:xfrm>
          <a:prstGeom prst="rect">
            <a:avLst/>
          </a:prstGeom>
        </p:spPr>
      </p:pic>
      <p:pic>
        <p:nvPicPr>
          <p:cNvPr id="28" name="Picture 27">
            <a:extLst>
              <a:ext uri="{FF2B5EF4-FFF2-40B4-BE49-F238E27FC236}">
                <a16:creationId xmlns:a16="http://schemas.microsoft.com/office/drawing/2014/main" id="{3575CD1C-DA24-4F1E-A25A-E57C30747C32}"/>
              </a:ext>
            </a:extLst>
          </p:cNvPr>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3566857" y="3390543"/>
            <a:ext cx="5058287" cy="190857"/>
          </a:xfrm>
          <a:prstGeom prst="rect">
            <a:avLst/>
          </a:prstGeom>
        </p:spPr>
      </p:pic>
      <p:pic>
        <p:nvPicPr>
          <p:cNvPr id="29" name="Picture 28">
            <a:extLst>
              <a:ext uri="{FF2B5EF4-FFF2-40B4-BE49-F238E27FC236}">
                <a16:creationId xmlns:a16="http://schemas.microsoft.com/office/drawing/2014/main" id="{1F12A409-0BE1-454B-BAB1-C430F56DF8C9}"/>
              </a:ext>
            </a:extLst>
          </p:cNvPr>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3890725" y="4191000"/>
            <a:ext cx="4410551" cy="191453"/>
          </a:xfrm>
          <a:prstGeom prst="rect">
            <a:avLst/>
          </a:prstGeom>
        </p:spPr>
      </p:pic>
    </p:spTree>
    <p:extLst>
      <p:ext uri="{BB962C8B-B14F-4D97-AF65-F5344CB8AC3E}">
        <p14:creationId xmlns:p14="http://schemas.microsoft.com/office/powerpoint/2010/main" val="1326585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animEffect transition="in" filter="fade">
                                      <p:cBhvr>
                                        <p:cTn id="15" dur="500"/>
                                        <p:tgtEl>
                                          <p:spTgt spid="1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xEl>
                                              <p:pRg st="4" end="4"/>
                                            </p:txEl>
                                          </p:spTgt>
                                        </p:tgtEl>
                                        <p:attrNameLst>
                                          <p:attrName>style.visibility</p:attrName>
                                        </p:attrNameLst>
                                      </p:cBhvr>
                                      <p:to>
                                        <p:strVal val="visible"/>
                                      </p:to>
                                    </p:set>
                                    <p:animEffect transition="in" filter="fade">
                                      <p:cBhvr>
                                        <p:cTn id="35" dur="500"/>
                                        <p:tgtEl>
                                          <p:spTgt spid="17">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
                                            <p:txEl>
                                              <p:pRg st="6" end="6"/>
                                            </p:txEl>
                                          </p:spTgt>
                                        </p:tgtEl>
                                        <p:attrNameLst>
                                          <p:attrName>style.visibility</p:attrName>
                                        </p:attrNameLst>
                                      </p:cBhvr>
                                      <p:to>
                                        <p:strVal val="visible"/>
                                      </p:to>
                                    </p:set>
                                    <p:animEffect transition="in" filter="fade">
                                      <p:cBhvr>
                                        <p:cTn id="45" dur="500"/>
                                        <p:tgtEl>
                                          <p:spTgt spid="17">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xEl>
                                              <p:pRg st="7" end="7"/>
                                            </p:txEl>
                                          </p:spTgt>
                                        </p:tgtEl>
                                        <p:attrNameLst>
                                          <p:attrName>style.visibility</p:attrName>
                                        </p:attrNameLst>
                                      </p:cBhvr>
                                      <p:to>
                                        <p:strVal val="visible"/>
                                      </p:to>
                                    </p:set>
                                    <p:animEffect transition="in" filter="fade">
                                      <p:cBhvr>
                                        <p:cTn id="50"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r>
                  <a:rPr lang="en-US" dirty="0"/>
                  <a:t>Controller Design 1</a:t>
                </a:r>
                <a:br>
                  <a:rPr lang="en-US" dirty="0"/>
                </a:br>
                <a14:m>
                  <m:oMathPara xmlns:m="http://schemas.openxmlformats.org/officeDocument/2006/math">
                    <m:oMathParaPr>
                      <m:jc m:val="centerGroup"/>
                    </m:oMathParaPr>
                    <m:oMath xmlns:m="http://schemas.openxmlformats.org/officeDocument/2006/math">
                      <m:r>
                        <a:rPr lang="en-US" i="1" dirty="0">
                          <a:latin typeface="Cambria Math"/>
                        </a:rPr>
                        <m:t>𝑧</m:t>
                      </m:r>
                      <m:r>
                        <a:rPr lang="en-US" i="1" baseline="-25000" dirty="0">
                          <a:latin typeface="Cambria Math"/>
                        </a:rPr>
                        <m:t>1</m:t>
                      </m:r>
                      <m:r>
                        <a:rPr lang="en-US" i="1" dirty="0">
                          <a:latin typeface="Cambria Math"/>
                        </a:rPr>
                        <m:t>=</m:t>
                      </m:r>
                      <m:sSup>
                        <m:sSupPr>
                          <m:ctrlPr>
                            <a:rPr lang="en-US" i="1" dirty="0">
                              <a:latin typeface="Cambria Math" panose="02040503050406030204" pitchFamily="18" charset="0"/>
                            </a:rPr>
                          </m:ctrlPr>
                        </m:sSupPr>
                        <m:e>
                          <m:r>
                            <a:rPr lang="en-US" i="1" dirty="0">
                              <a:latin typeface="Cambria Math"/>
                            </a:rPr>
                            <m:t>𝑧</m:t>
                          </m:r>
                          <m:r>
                            <a:rPr lang="en-US" i="1" baseline="-25000" dirty="0">
                              <a:latin typeface="Cambria Math"/>
                            </a:rPr>
                            <m:t>2</m:t>
                          </m:r>
                        </m:e>
                        <m:sup>
                          <m:r>
                            <a:rPr lang="en-US" i="1" dirty="0">
                              <a:latin typeface="Cambria Math"/>
                            </a:rPr>
                            <m:t>∗</m:t>
                          </m:r>
                        </m:sup>
                      </m:sSup>
                      <m:r>
                        <a:rPr lang="en-US" b="0" i="1" dirty="0" smtClean="0">
                          <a:latin typeface="Cambria Math"/>
                        </a:rPr>
                        <m:t>=</m:t>
                      </m:r>
                      <m:r>
                        <a:rPr lang="en-US" b="0" i="1" dirty="0" smtClean="0">
                          <a:latin typeface="Cambria Math"/>
                        </a:rPr>
                        <m:t>𝑎</m:t>
                      </m:r>
                      <m:r>
                        <a:rPr lang="en-US" b="0" i="1" dirty="0" smtClean="0">
                          <a:latin typeface="Cambria Math"/>
                          <a:ea typeface="Cambria Math"/>
                        </a:rPr>
                        <m:t>±</m:t>
                      </m:r>
                      <m:r>
                        <a:rPr lang="en-US" b="0" i="1" dirty="0" smtClean="0">
                          <a:latin typeface="Cambria Math"/>
                          <a:ea typeface="Cambria Math"/>
                        </a:rPr>
                        <m:t>𝑏𝑗</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8"/>
                <a:stretch>
                  <a:fillRect l="-3635" t="-8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endParaRPr lang="en-US" dirty="0"/>
              </a:p>
              <a:p>
                <a:pPr marL="114300" indent="0">
                  <a:buNone/>
                </a:pPr>
                <a:r>
                  <a:rPr lang="en-US" dirty="0"/>
                  <a:t>Let </a:t>
                </a:r>
                <a14:m>
                  <m:oMath xmlns:m="http://schemas.openxmlformats.org/officeDocument/2006/math">
                    <m:r>
                      <a:rPr lang="en-US" i="1" dirty="0" smtClean="0">
                        <a:latin typeface="Cambria Math"/>
                      </a:rPr>
                      <m:t>𝑎</m:t>
                    </m:r>
                    <m:r>
                      <a:rPr lang="en-US" i="1" dirty="0" smtClean="0">
                        <a:latin typeface="Cambria Math"/>
                      </a:rPr>
                      <m:t>=1.6</m:t>
                    </m:r>
                  </m:oMath>
                </a14:m>
                <a:r>
                  <a:rPr lang="en-US" dirty="0"/>
                  <a:t> (arbitrary choice)</a:t>
                </a:r>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Solving numerically for </a:t>
                </a:r>
                <a:r>
                  <a:rPr lang="en-US" i="1" dirty="0"/>
                  <a:t>b</a:t>
                </a:r>
                <a:r>
                  <a:rPr lang="en-US" dirty="0"/>
                  <a:t>:</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57200" y="1752600"/>
                <a:ext cx="8229600" cy="4373563"/>
              </a:xfrm>
              <a:blipFill rotWithShape="0">
                <a:blip r:embed="rId9"/>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6" name="Picture 5"/>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001261" y="3476000"/>
            <a:ext cx="4343467" cy="486400"/>
          </a:xfrm>
          <a:prstGeom prst="rect">
            <a:avLst/>
          </a:prstGeom>
        </p:spPr>
      </p:pic>
      <p:pic>
        <p:nvPicPr>
          <p:cNvPr id="21" name="Picture 20"/>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414008" y="4756404"/>
            <a:ext cx="1522476" cy="196596"/>
          </a:xfrm>
          <a:prstGeom prst="rect">
            <a:avLst/>
          </a:prstGeom>
        </p:spPr>
      </p:pic>
      <p:pic>
        <p:nvPicPr>
          <p:cNvPr id="18" name="Picture 17"/>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830958" y="1942148"/>
            <a:ext cx="4410551" cy="191453"/>
          </a:xfrm>
          <a:prstGeom prst="rect">
            <a:avLst/>
          </a:prstGeom>
        </p:spPr>
      </p:pic>
      <p:pic>
        <p:nvPicPr>
          <p:cNvPr id="19" name="Picture 18"/>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3492816" y="2932748"/>
            <a:ext cx="5353526" cy="191453"/>
          </a:xfrm>
          <a:prstGeom prst="rect">
            <a:avLst/>
          </a:prstGeom>
        </p:spPr>
      </p:pic>
      <p:pic>
        <p:nvPicPr>
          <p:cNvPr id="9" name="Picture 8"/>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1675430" y="5491726"/>
            <a:ext cx="8841143" cy="618667"/>
          </a:xfrm>
          <a:prstGeom prst="rect">
            <a:avLst/>
          </a:prstGeom>
        </p:spPr>
      </p:pic>
      <p:sp>
        <p:nvSpPr>
          <p:cNvPr id="3" name="Date Placeholder 2"/>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18446235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r>
                  <a:rPr lang="en-US" dirty="0"/>
                  <a:t>Design 1</a:t>
                </a:r>
                <a:br>
                  <a:rPr lang="en-US" dirty="0"/>
                </a:br>
                <a14:m>
                  <m:oMathPara xmlns:m="http://schemas.openxmlformats.org/officeDocument/2006/math">
                    <m:oMathParaPr>
                      <m:jc m:val="centerGroup"/>
                    </m:oMathParaPr>
                    <m:oMath xmlns:m="http://schemas.openxmlformats.org/officeDocument/2006/math">
                      <m:r>
                        <a:rPr lang="en-US" i="1" baseline="-25000" dirty="0" smtClean="0">
                          <a:latin typeface="Cambria Math"/>
                        </a:rPr>
                        <m:t> </m:t>
                      </m:r>
                      <m:r>
                        <a:rPr lang="en-US" i="1" dirty="0" smtClean="0">
                          <a:latin typeface="Cambria Math"/>
                        </a:rPr>
                        <m:t> </m:t>
                      </m:r>
                      <m:sSub>
                        <m:sSubPr>
                          <m:ctrlPr>
                            <a:rPr lang="en-US" i="1" dirty="0" smtClean="0">
                              <a:latin typeface="Cambria Math" panose="02040503050406030204" pitchFamily="18" charset="0"/>
                            </a:rPr>
                          </m:ctrlPr>
                        </m:sSubPr>
                        <m:e>
                          <m:r>
                            <a:rPr lang="en-US" b="0" i="1" dirty="0" smtClean="0">
                              <a:latin typeface="Cambria Math"/>
                            </a:rPr>
                            <m:t>𝑧</m:t>
                          </m:r>
                        </m:e>
                        <m:sub>
                          <m:r>
                            <a:rPr lang="en-US" b="0" i="1" dirty="0" smtClean="0">
                              <a:latin typeface="Cambria Math"/>
                            </a:rPr>
                            <m:t>1,2</m:t>
                          </m:r>
                        </m:sub>
                      </m:sSub>
                      <m:r>
                        <a:rPr lang="en-US" i="1" dirty="0" smtClean="0">
                          <a:latin typeface="Cambria Math"/>
                        </a:rPr>
                        <m:t>=1.6±4.44</m:t>
                      </m:r>
                      <m:r>
                        <a:rPr lang="en-US" i="1" dirty="0" smtClean="0">
                          <a:latin typeface="Cambria Math"/>
                        </a:rPr>
                        <m:t>𝑗</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3635" t="-10084"/>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14" name="Content Placeholder 10">
            <a:extLst>
              <a:ext uri="{FF2B5EF4-FFF2-40B4-BE49-F238E27FC236}">
                <a16:creationId xmlns:a16="http://schemas.microsoft.com/office/drawing/2014/main" id="{102FD814-C4EF-4BAB-BE13-39442CF81317}"/>
              </a:ext>
            </a:extLst>
          </p:cNvPr>
          <p:cNvPicPr>
            <a:picLocks noGrp="1" noChangeAspect="1"/>
          </p:cNvPicPr>
          <p:nvPr>
            <p:ph idx="1"/>
          </p:nvPr>
        </p:nvPicPr>
        <p:blipFill rotWithShape="1">
          <a:blip r:embed="rId4"/>
          <a:srcRect l="6578" t="5000" r="6280"/>
          <a:stretch/>
        </p:blipFill>
        <p:spPr>
          <a:xfrm>
            <a:off x="3802086" y="1957388"/>
            <a:ext cx="4648154" cy="3800475"/>
          </a:xfrm>
          <a:prstGeom prst="rect">
            <a:avLst/>
          </a:prstGeom>
        </p:spPr>
      </p:pic>
    </p:spTree>
    <p:extLst>
      <p:ext uri="{BB962C8B-B14F-4D97-AF65-F5344CB8AC3E}">
        <p14:creationId xmlns:p14="http://schemas.microsoft.com/office/powerpoint/2010/main" val="31929555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r>
                  <a:rPr lang="en-US" dirty="0"/>
                  <a:t>Design 1</a:t>
                </a:r>
                <a:br>
                  <a:rPr lang="en-US" dirty="0"/>
                </a:br>
                <a14:m>
                  <m:oMathPara xmlns:m="http://schemas.openxmlformats.org/officeDocument/2006/math">
                    <m:oMathParaPr>
                      <m:jc m:val="centerGroup"/>
                    </m:oMathParaPr>
                    <m:oMath xmlns:m="http://schemas.openxmlformats.org/officeDocument/2006/math">
                      <m:r>
                        <a:rPr lang="en-US" i="1" baseline="-25000" dirty="0">
                          <a:latin typeface="Cambria Math"/>
                        </a:rPr>
                        <m:t> </m:t>
                      </m:r>
                      <m:r>
                        <a:rPr lang="en-US" i="1" dirty="0">
                          <a:latin typeface="Cambria Math"/>
                        </a:rPr>
                        <m:t> </m:t>
                      </m:r>
                      <m:sSub>
                        <m:sSubPr>
                          <m:ctrlPr>
                            <a:rPr lang="en-US" i="1" dirty="0">
                              <a:latin typeface="Cambria Math" panose="02040503050406030204" pitchFamily="18" charset="0"/>
                            </a:rPr>
                          </m:ctrlPr>
                        </m:sSubPr>
                        <m:e>
                          <m:r>
                            <a:rPr lang="en-US" i="1" dirty="0">
                              <a:latin typeface="Cambria Math"/>
                            </a:rPr>
                            <m:t>𝑧</m:t>
                          </m:r>
                        </m:e>
                        <m:sub>
                          <m:r>
                            <a:rPr lang="en-US" i="1" dirty="0">
                              <a:latin typeface="Cambria Math"/>
                            </a:rPr>
                            <m:t>1,2</m:t>
                          </m:r>
                        </m:sub>
                      </m:sSub>
                      <m:r>
                        <a:rPr lang="en-US" i="1" dirty="0">
                          <a:latin typeface="Cambria Math"/>
                        </a:rPr>
                        <m:t>=1.6±4.44</m:t>
                      </m:r>
                      <m:r>
                        <a:rPr lang="en-US" i="1" dirty="0">
                          <a:latin typeface="Cambria Math"/>
                        </a:rPr>
                        <m:t>𝑗</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6"/>
                <a:stretch>
                  <a:fillRect l="-3635" t="-10084"/>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114300" indent="0">
              <a:buNone/>
            </a:pPr>
            <a:r>
              <a:rPr lang="en-US" dirty="0"/>
              <a:t>Controller Gains:</a:t>
            </a:r>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Therefore: </a:t>
            </a:r>
          </a:p>
        </p:txBody>
      </p:sp>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7" name="Picture 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673668" y="2604135"/>
            <a:ext cx="6717030" cy="520065"/>
          </a:xfrm>
          <a:prstGeom prst="rect">
            <a:avLst/>
          </a:prstGeom>
        </p:spPr>
      </p:pic>
      <p:pic>
        <p:nvPicPr>
          <p:cNvPr id="10" name="Picture 9"/>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043219" y="4114801"/>
            <a:ext cx="1148715" cy="211455"/>
          </a:xfrm>
          <a:prstGeom prst="rect">
            <a:avLst/>
          </a:prstGeom>
        </p:spPr>
      </p:pic>
      <p:pic>
        <p:nvPicPr>
          <p:cNvPr id="12" name="Picture 11"/>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043219" y="4648201"/>
            <a:ext cx="1293495" cy="211455"/>
          </a:xfrm>
          <a:prstGeom prst="rect">
            <a:avLst/>
          </a:prstGeom>
        </p:spPr>
      </p:pic>
      <p:pic>
        <p:nvPicPr>
          <p:cNvPr id="14" name="Picture 13"/>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043218" y="5181601"/>
            <a:ext cx="1104900" cy="211455"/>
          </a:xfrm>
          <a:prstGeom prst="rect">
            <a:avLst/>
          </a:prstGeom>
        </p:spPr>
      </p:pic>
      <p:sp>
        <p:nvSpPr>
          <p:cNvPr id="6" name="Date Placeholder 5"/>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283695705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Controller Implementation </a:t>
            </a:r>
          </a:p>
        </p:txBody>
      </p:sp>
      <p:sp>
        <p:nvSpPr>
          <p:cNvPr id="3" name="Date Placeholder 2"/>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8" name="Content Placeholder 7">
            <a:extLst>
              <a:ext uri="{FF2B5EF4-FFF2-40B4-BE49-F238E27FC236}">
                <a16:creationId xmlns:a16="http://schemas.microsoft.com/office/drawing/2014/main" id="{9C5EE6C9-CACF-47AB-A5C3-D6AA89757895}"/>
              </a:ext>
            </a:extLst>
          </p:cNvPr>
          <p:cNvPicPr>
            <a:picLocks noGrp="1" noChangeAspect="1"/>
          </p:cNvPicPr>
          <p:nvPr>
            <p:ph idx="1"/>
          </p:nvPr>
        </p:nvPicPr>
        <p:blipFill>
          <a:blip r:embed="rId3"/>
          <a:stretch>
            <a:fillRect/>
          </a:stretch>
        </p:blipFill>
        <p:spPr>
          <a:xfrm>
            <a:off x="1096963" y="2148525"/>
            <a:ext cx="10058400" cy="3418201"/>
          </a:xfrm>
          <a:prstGeom prst="rect">
            <a:avLst/>
          </a:prstGeom>
        </p:spPr>
      </p:pic>
      <p:sp>
        <p:nvSpPr>
          <p:cNvPr id="10" name="Rectangle 9">
            <a:extLst>
              <a:ext uri="{FF2B5EF4-FFF2-40B4-BE49-F238E27FC236}">
                <a16:creationId xmlns:a16="http://schemas.microsoft.com/office/drawing/2014/main" id="{8312B6BB-F091-471D-BAA5-BB9288FDFA1E}"/>
              </a:ext>
            </a:extLst>
          </p:cNvPr>
          <p:cNvSpPr/>
          <p:nvPr/>
        </p:nvSpPr>
        <p:spPr>
          <a:xfrm>
            <a:off x="10591800" y="4953000"/>
            <a:ext cx="1143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26329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pPr marL="22225" indent="0" algn="just">
              <a:buNone/>
            </a:pPr>
            <a:r>
              <a:rPr lang="en-US" dirty="0"/>
              <a:t>By the end of this section, you should be able to</a:t>
            </a:r>
          </a:p>
          <a:p>
            <a:pPr algn="just"/>
            <a:r>
              <a:rPr lang="en-US" dirty="0"/>
              <a:t>Use Root Locus method to design PID controllers</a:t>
            </a:r>
          </a:p>
          <a:p>
            <a:pPr algn="just"/>
            <a:r>
              <a:rPr lang="en-US" dirty="0"/>
              <a:t>Use Simulink to implement and test PID controllers</a:t>
            </a:r>
          </a:p>
          <a:p>
            <a:pPr algn="just"/>
            <a:r>
              <a:rPr lang="en-US" dirty="0"/>
              <a:t>Conduct simple controller design and validation from beginning to end</a:t>
            </a:r>
          </a:p>
        </p:txBody>
      </p:sp>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86589579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r>
                  <a:rPr lang="en-US" dirty="0"/>
                  <a:t>Design 1</a:t>
                </a:r>
                <a:br>
                  <a:rPr lang="en-US" dirty="0"/>
                </a:br>
                <a14:m>
                  <m:oMathPara xmlns:m="http://schemas.openxmlformats.org/officeDocument/2006/math">
                    <m:oMathParaPr>
                      <m:jc m:val="centerGroup"/>
                    </m:oMathParaPr>
                    <m:oMath xmlns:m="http://schemas.openxmlformats.org/officeDocument/2006/math">
                      <m:r>
                        <a:rPr lang="en-US" i="1" baseline="-25000" dirty="0">
                          <a:latin typeface="Cambria Math"/>
                        </a:rPr>
                        <m:t> </m:t>
                      </m:r>
                      <m:r>
                        <a:rPr lang="en-US" i="1" dirty="0">
                          <a:latin typeface="Cambria Math"/>
                        </a:rPr>
                        <m:t> </m:t>
                      </m:r>
                      <m:sSub>
                        <m:sSubPr>
                          <m:ctrlPr>
                            <a:rPr lang="en-US" i="1" dirty="0">
                              <a:latin typeface="Cambria Math" panose="02040503050406030204" pitchFamily="18" charset="0"/>
                            </a:rPr>
                          </m:ctrlPr>
                        </m:sSubPr>
                        <m:e>
                          <m:r>
                            <a:rPr lang="en-US" i="1" dirty="0">
                              <a:latin typeface="Cambria Math"/>
                            </a:rPr>
                            <m:t>𝑧</m:t>
                          </m:r>
                        </m:e>
                        <m:sub>
                          <m:r>
                            <a:rPr lang="en-US" i="1" dirty="0">
                              <a:latin typeface="Cambria Math"/>
                            </a:rPr>
                            <m:t>1,2</m:t>
                          </m:r>
                        </m:sub>
                      </m:sSub>
                      <m:r>
                        <a:rPr lang="en-US" i="1" dirty="0">
                          <a:latin typeface="Cambria Math"/>
                        </a:rPr>
                        <m:t>=1.6±4.44</m:t>
                      </m:r>
                      <m:r>
                        <a:rPr lang="en-US" i="1" dirty="0">
                          <a:latin typeface="Cambria Math"/>
                        </a:rPr>
                        <m:t>𝑗</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6"/>
                <a:stretch>
                  <a:fillRect l="-3635" t="-1008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11" name="Picture 10">
            <a:extLst>
              <a:ext uri="{FF2B5EF4-FFF2-40B4-BE49-F238E27FC236}">
                <a16:creationId xmlns:a16="http://schemas.microsoft.com/office/drawing/2014/main" id="{F945423E-8C21-4EF0-A96D-E2CEFB941547}"/>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828800" y="2514600"/>
            <a:ext cx="1110552" cy="182857"/>
          </a:xfrm>
          <a:prstGeom prst="rect">
            <a:avLst/>
          </a:prstGeom>
        </p:spPr>
      </p:pic>
      <p:pic>
        <p:nvPicPr>
          <p:cNvPr id="13" name="Picture 12">
            <a:extLst>
              <a:ext uri="{FF2B5EF4-FFF2-40B4-BE49-F238E27FC236}">
                <a16:creationId xmlns:a16="http://schemas.microsoft.com/office/drawing/2014/main" id="{6F470EDC-1576-49D6-AB44-9F60468B627C}"/>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828800" y="2967773"/>
            <a:ext cx="1086171" cy="170667"/>
          </a:xfrm>
          <a:prstGeom prst="rect">
            <a:avLst/>
          </a:prstGeom>
        </p:spPr>
      </p:pic>
      <p:sp>
        <p:nvSpPr>
          <p:cNvPr id="3" name="Date Placeholder 2"/>
          <p:cNvSpPr>
            <a:spLocks noGrp="1"/>
          </p:cNvSpPr>
          <p:nvPr>
            <p:ph type="dt" sz="half" idx="10"/>
          </p:nvPr>
        </p:nvSpPr>
        <p:spPr/>
        <p:txBody>
          <a:bodyPr/>
          <a:lstStyle/>
          <a:p>
            <a:r>
              <a:rPr lang="en-US"/>
              <a:t>JM Mahoney</a:t>
            </a:r>
            <a:endParaRPr lang="en-US" dirty="0"/>
          </a:p>
        </p:txBody>
      </p:sp>
      <p:pic>
        <p:nvPicPr>
          <p:cNvPr id="19" name="Picture 18">
            <a:extLst>
              <a:ext uri="{FF2B5EF4-FFF2-40B4-BE49-F238E27FC236}">
                <a16:creationId xmlns:a16="http://schemas.microsoft.com/office/drawing/2014/main" id="{691852A1-CF3C-448F-A9B8-C3EB1C049765}"/>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45564" y="5528222"/>
            <a:ext cx="3264001" cy="586667"/>
          </a:xfrm>
          <a:prstGeom prst="rect">
            <a:avLst/>
          </a:prstGeom>
        </p:spPr>
      </p:pic>
      <p:pic>
        <p:nvPicPr>
          <p:cNvPr id="22" name="Content Placeholder 21">
            <a:extLst>
              <a:ext uri="{FF2B5EF4-FFF2-40B4-BE49-F238E27FC236}">
                <a16:creationId xmlns:a16="http://schemas.microsoft.com/office/drawing/2014/main" id="{76F1232E-F406-4B77-9CC7-FB38D2F14A38}"/>
              </a:ext>
            </a:extLst>
          </p:cNvPr>
          <p:cNvPicPr>
            <a:picLocks noGrp="1" noChangeAspect="1"/>
          </p:cNvPicPr>
          <p:nvPr>
            <p:ph idx="1"/>
          </p:nvPr>
        </p:nvPicPr>
        <p:blipFill rotWithShape="1">
          <a:blip r:embed="rId10"/>
          <a:srcRect l="3528" t="4914" r="7401"/>
          <a:stretch/>
        </p:blipFill>
        <p:spPr>
          <a:xfrm>
            <a:off x="3895602" y="2073812"/>
            <a:ext cx="4461122" cy="3567627"/>
          </a:xfrm>
          <a:prstGeom prst="rect">
            <a:avLst/>
          </a:prstGeom>
        </p:spPr>
      </p:pic>
    </p:spTree>
    <p:extLst>
      <p:ext uri="{BB962C8B-B14F-4D97-AF65-F5344CB8AC3E}">
        <p14:creationId xmlns:p14="http://schemas.microsoft.com/office/powerpoint/2010/main" val="51059519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r>
                  <a:rPr lang="en-US" dirty="0"/>
                  <a:t>Controller Design 2</a:t>
                </a:r>
                <a:br>
                  <a:rPr lang="en-US" dirty="0"/>
                </a:br>
                <a14:m>
                  <m:oMathPara xmlns:m="http://schemas.openxmlformats.org/officeDocument/2006/math">
                    <m:oMathParaPr>
                      <m:jc m:val="centerGroup"/>
                    </m:oMathParaPr>
                    <m:oMath xmlns:m="http://schemas.openxmlformats.org/officeDocument/2006/math">
                      <m:r>
                        <a:rPr lang="en-US" i="1" dirty="0">
                          <a:latin typeface="Cambria Math"/>
                        </a:rPr>
                        <m:t>𝑧</m:t>
                      </m:r>
                      <m:r>
                        <a:rPr lang="en-US" i="1" baseline="-25000" dirty="0">
                          <a:latin typeface="Cambria Math"/>
                        </a:rPr>
                        <m:t>1</m:t>
                      </m:r>
                      <m:r>
                        <a:rPr lang="en-US" i="1" dirty="0">
                          <a:latin typeface="Cambria Math"/>
                        </a:rPr>
                        <m:t>=</m:t>
                      </m:r>
                      <m:sSup>
                        <m:sSupPr>
                          <m:ctrlPr>
                            <a:rPr lang="en-US" i="1" dirty="0">
                              <a:latin typeface="Cambria Math" panose="02040503050406030204" pitchFamily="18" charset="0"/>
                            </a:rPr>
                          </m:ctrlPr>
                        </m:sSupPr>
                        <m:e>
                          <m:r>
                            <a:rPr lang="en-US" i="1" dirty="0">
                              <a:latin typeface="Cambria Math"/>
                            </a:rPr>
                            <m:t>𝑧</m:t>
                          </m:r>
                          <m:r>
                            <a:rPr lang="en-US" i="1" baseline="-25000" dirty="0">
                              <a:latin typeface="Cambria Math"/>
                            </a:rPr>
                            <m:t>2</m:t>
                          </m:r>
                        </m:e>
                        <m:sup>
                          <m:r>
                            <a:rPr lang="en-US" i="1" dirty="0">
                              <a:latin typeface="Cambria Math"/>
                            </a:rPr>
                            <m:t>∗</m:t>
                          </m:r>
                        </m:sup>
                      </m:sSup>
                      <m:r>
                        <a:rPr lang="en-US" b="0" i="1" dirty="0" smtClean="0">
                          <a:latin typeface="Cambria Math"/>
                        </a:rPr>
                        <m:t>=</m:t>
                      </m:r>
                      <m:r>
                        <a:rPr lang="en-US" b="0" i="1" dirty="0" smtClean="0">
                          <a:latin typeface="Cambria Math"/>
                        </a:rPr>
                        <m:t>𝑎</m:t>
                      </m:r>
                      <m:r>
                        <a:rPr lang="en-US" b="0" i="1" dirty="0" smtClean="0">
                          <a:latin typeface="Cambria Math"/>
                          <a:ea typeface="Cambria Math"/>
                        </a:rPr>
                        <m:t>±</m:t>
                      </m:r>
                      <m:r>
                        <a:rPr lang="en-US" b="0" i="1" dirty="0" smtClean="0">
                          <a:latin typeface="Cambria Math"/>
                          <a:ea typeface="Cambria Math"/>
                        </a:rPr>
                        <m:t>𝑏𝑗</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7"/>
                <a:stretch>
                  <a:fillRect l="-3635" t="-8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lstStyle/>
              <a:p>
                <a:endParaRPr lang="en-US" dirty="0"/>
              </a:p>
              <a:p>
                <a:pPr marL="114300" indent="0">
                  <a:buNone/>
                </a:pPr>
                <a:r>
                  <a:rPr lang="en-US" dirty="0"/>
                  <a:t>Let </a:t>
                </a:r>
                <a14:m>
                  <m:oMath xmlns:m="http://schemas.openxmlformats.org/officeDocument/2006/math">
                    <m:r>
                      <a:rPr lang="en-US" i="1" dirty="0" smtClean="0">
                        <a:latin typeface="Cambria Math"/>
                      </a:rPr>
                      <m:t>𝑎</m:t>
                    </m:r>
                    <m:r>
                      <a:rPr lang="en-US" i="1" dirty="0" smtClean="0">
                        <a:latin typeface="Cambria Math"/>
                      </a:rPr>
                      <m:t>=6</m:t>
                    </m:r>
                  </m:oMath>
                </a14:m>
                <a:r>
                  <a:rPr lang="en-US" dirty="0"/>
                  <a:t> (arbitrary choice)</a:t>
                </a:r>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Solving numerically for </a:t>
                </a:r>
                <a:r>
                  <a:rPr lang="en-US" i="1" dirty="0"/>
                  <a:t>b</a:t>
                </a:r>
                <a:r>
                  <a:rPr lang="en-US" dirty="0"/>
                  <a:t>:</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457200" y="1752600"/>
                <a:ext cx="8229600" cy="4373563"/>
              </a:xfrm>
              <a:blipFill rotWithShape="0">
                <a:blip r:embed="rId8"/>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10" name="Picture 9"/>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001261" y="3352800"/>
            <a:ext cx="4343467" cy="486400"/>
          </a:xfrm>
          <a:prstGeom prst="rect">
            <a:avLst/>
          </a:prstGeom>
        </p:spPr>
      </p:pic>
      <p:pic>
        <p:nvPicPr>
          <p:cNvPr id="11" name="Picture 10"/>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5414008" y="4756404"/>
            <a:ext cx="1363980" cy="195072"/>
          </a:xfrm>
          <a:prstGeom prst="rect">
            <a:avLst/>
          </a:prstGeom>
        </p:spPr>
      </p:pic>
      <p:pic>
        <p:nvPicPr>
          <p:cNvPr id="18" name="Picture 1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3830958" y="1905001"/>
            <a:ext cx="4410551" cy="191453"/>
          </a:xfrm>
          <a:prstGeom prst="rect">
            <a:avLst/>
          </a:prstGeom>
        </p:spPr>
      </p:pic>
      <p:pic>
        <p:nvPicPr>
          <p:cNvPr id="6" name="Picture 5"/>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492818" y="2932748"/>
            <a:ext cx="5057775" cy="191453"/>
          </a:xfrm>
          <a:prstGeom prst="rect">
            <a:avLst/>
          </a:prstGeom>
        </p:spPr>
      </p:pic>
      <p:pic>
        <p:nvPicPr>
          <p:cNvPr id="9" name="Picture 8"/>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927322" y="5410201"/>
            <a:ext cx="8306285" cy="618667"/>
          </a:xfrm>
          <a:prstGeom prst="rect">
            <a:avLst/>
          </a:prstGeom>
        </p:spPr>
      </p:pic>
      <p:sp>
        <p:nvSpPr>
          <p:cNvPr id="3" name="Date Placeholder 2"/>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1266667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r>
                  <a:rPr lang="en-US" dirty="0"/>
                  <a:t>Design 2</a:t>
                </a:r>
                <a:br>
                  <a:rPr lang="en-US" dirty="0"/>
                </a:br>
                <a14:m>
                  <m:oMathPara xmlns:m="http://schemas.openxmlformats.org/officeDocument/2006/math">
                    <m:oMathParaPr>
                      <m:jc m:val="centerGroup"/>
                    </m:oMathParaPr>
                    <m:oMath xmlns:m="http://schemas.openxmlformats.org/officeDocument/2006/math">
                      <m:r>
                        <a:rPr lang="en-US" i="1" baseline="-25000" dirty="0" smtClean="0">
                          <a:latin typeface="Cambria Math"/>
                        </a:rPr>
                        <m:t> </m:t>
                      </m:r>
                      <m:r>
                        <a:rPr lang="en-US" i="1" dirty="0" smtClean="0">
                          <a:latin typeface="Cambria Math"/>
                        </a:rPr>
                        <m:t> </m:t>
                      </m:r>
                      <m:sSub>
                        <m:sSubPr>
                          <m:ctrlPr>
                            <a:rPr lang="en-US" i="1" dirty="0" smtClean="0">
                              <a:latin typeface="Cambria Math" panose="02040503050406030204" pitchFamily="18" charset="0"/>
                            </a:rPr>
                          </m:ctrlPr>
                        </m:sSubPr>
                        <m:e>
                          <m:r>
                            <a:rPr lang="en-US" b="0" i="1" dirty="0" smtClean="0">
                              <a:latin typeface="Cambria Math"/>
                            </a:rPr>
                            <m:t>𝑧</m:t>
                          </m:r>
                        </m:e>
                        <m:sub>
                          <m:r>
                            <a:rPr lang="en-US" b="0" i="1" dirty="0" smtClean="0">
                              <a:latin typeface="Cambria Math"/>
                            </a:rPr>
                            <m:t>1,2</m:t>
                          </m:r>
                        </m:sub>
                      </m:sSub>
                      <m:r>
                        <a:rPr lang="en-US" i="1" dirty="0" smtClean="0">
                          <a:latin typeface="Cambria Math"/>
                        </a:rPr>
                        <m:t>=</m:t>
                      </m:r>
                      <m:r>
                        <a:rPr lang="en-US" b="0" i="1" dirty="0" smtClean="0">
                          <a:latin typeface="Cambria Math"/>
                        </a:rPr>
                        <m:t>6</m:t>
                      </m:r>
                      <m:r>
                        <a:rPr lang="en-US" i="1" dirty="0" smtClean="0">
                          <a:latin typeface="Cambria Math"/>
                        </a:rPr>
                        <m:t>±</m:t>
                      </m:r>
                      <m:r>
                        <a:rPr lang="en-US" b="0" i="1" dirty="0" smtClean="0">
                          <a:latin typeface="Cambria Math"/>
                        </a:rPr>
                        <m:t>12.1</m:t>
                      </m:r>
                      <m:r>
                        <a:rPr lang="en-US" i="1" dirty="0" smtClean="0">
                          <a:latin typeface="Cambria Math"/>
                        </a:rPr>
                        <m:t>𝑗</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3635" t="-1008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
        <p:nvSpPr>
          <p:cNvPr id="3" name="Date Placeholder 2"/>
          <p:cNvSpPr>
            <a:spLocks noGrp="1"/>
          </p:cNvSpPr>
          <p:nvPr>
            <p:ph type="dt" sz="half" idx="10"/>
          </p:nvPr>
        </p:nvSpPr>
        <p:spPr/>
        <p:txBody>
          <a:bodyPr/>
          <a:lstStyle/>
          <a:p>
            <a:r>
              <a:rPr lang="en-US"/>
              <a:t>JM Mahoney</a:t>
            </a:r>
            <a:endParaRPr lang="en-US" dirty="0"/>
          </a:p>
        </p:txBody>
      </p:sp>
      <p:pic>
        <p:nvPicPr>
          <p:cNvPr id="14" name="Content Placeholder 13">
            <a:extLst>
              <a:ext uri="{FF2B5EF4-FFF2-40B4-BE49-F238E27FC236}">
                <a16:creationId xmlns:a16="http://schemas.microsoft.com/office/drawing/2014/main" id="{A673E5EA-60AA-4033-821E-64E340D51657}"/>
              </a:ext>
            </a:extLst>
          </p:cNvPr>
          <p:cNvPicPr>
            <a:picLocks noGrp="1" noChangeAspect="1"/>
          </p:cNvPicPr>
          <p:nvPr>
            <p:ph idx="1"/>
          </p:nvPr>
        </p:nvPicPr>
        <p:blipFill rotWithShape="1">
          <a:blip r:embed="rId4"/>
          <a:srcRect l="4822" t="6190" r="7142"/>
          <a:stretch/>
        </p:blipFill>
        <p:spPr>
          <a:xfrm>
            <a:off x="3778243" y="1981191"/>
            <a:ext cx="4695840" cy="3752869"/>
          </a:xfrm>
          <a:prstGeom prst="rect">
            <a:avLst/>
          </a:prstGeom>
        </p:spPr>
      </p:pic>
    </p:spTree>
    <p:extLst>
      <p:ext uri="{BB962C8B-B14F-4D97-AF65-F5344CB8AC3E}">
        <p14:creationId xmlns:p14="http://schemas.microsoft.com/office/powerpoint/2010/main" val="216408405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r>
                  <a:rPr lang="en-US" dirty="0"/>
                  <a:t>Design 2</a:t>
                </a:r>
                <a:br>
                  <a:rPr lang="en-US" dirty="0"/>
                </a:br>
                <a14:m>
                  <m:oMathPara xmlns:m="http://schemas.openxmlformats.org/officeDocument/2006/math">
                    <m:oMathParaPr>
                      <m:jc m:val="centerGroup"/>
                    </m:oMathParaPr>
                    <m:oMath xmlns:m="http://schemas.openxmlformats.org/officeDocument/2006/math">
                      <m:r>
                        <a:rPr lang="en-US" i="1" baseline="-25000" dirty="0">
                          <a:latin typeface="Cambria Math"/>
                        </a:rPr>
                        <m:t> </m:t>
                      </m:r>
                      <m:r>
                        <a:rPr lang="en-US" i="1" dirty="0">
                          <a:latin typeface="Cambria Math"/>
                        </a:rPr>
                        <m:t> </m:t>
                      </m:r>
                      <m:sSub>
                        <m:sSubPr>
                          <m:ctrlPr>
                            <a:rPr lang="en-US" i="1" dirty="0">
                              <a:latin typeface="Cambria Math" panose="02040503050406030204" pitchFamily="18" charset="0"/>
                            </a:rPr>
                          </m:ctrlPr>
                        </m:sSubPr>
                        <m:e>
                          <m:r>
                            <a:rPr lang="en-US" i="1" dirty="0">
                              <a:latin typeface="Cambria Math"/>
                            </a:rPr>
                            <m:t>𝑧</m:t>
                          </m:r>
                        </m:e>
                        <m:sub>
                          <m:r>
                            <a:rPr lang="en-US" i="1" dirty="0">
                              <a:latin typeface="Cambria Math"/>
                            </a:rPr>
                            <m:t>1,2</m:t>
                          </m:r>
                        </m:sub>
                      </m:sSub>
                      <m:r>
                        <a:rPr lang="en-US" i="1" dirty="0">
                          <a:latin typeface="Cambria Math"/>
                        </a:rPr>
                        <m:t>=6±12.1</m:t>
                      </m:r>
                      <m:r>
                        <a:rPr lang="en-US" i="1" dirty="0">
                          <a:latin typeface="Cambria Math"/>
                        </a:rPr>
                        <m:t>𝑗</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6"/>
                <a:stretch>
                  <a:fillRect l="-3635" t="-10084"/>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114300" indent="0">
              <a:buNone/>
            </a:pPr>
            <a:r>
              <a:rPr lang="en-US" dirty="0"/>
              <a:t>Controller Gains:</a:t>
            </a:r>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Therefore: </a:t>
            </a:r>
          </a:p>
        </p:txBody>
      </p:sp>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9" name="Picture 8"/>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673669" y="2540002"/>
            <a:ext cx="6576060" cy="516255"/>
          </a:xfrm>
          <a:prstGeom prst="rect">
            <a:avLst/>
          </a:prstGeom>
        </p:spPr>
      </p:pic>
      <p:pic>
        <p:nvPicPr>
          <p:cNvPr id="11" name="Picture 10"/>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043219" y="4114801"/>
            <a:ext cx="1274445" cy="211455"/>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043219" y="4648201"/>
            <a:ext cx="1282065" cy="211455"/>
          </a:xfrm>
          <a:prstGeom prst="rect">
            <a:avLst/>
          </a:prstGeom>
        </p:spPr>
      </p:pic>
      <p:pic>
        <p:nvPicPr>
          <p:cNvPr id="15" name="Picture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043219" y="5181601"/>
            <a:ext cx="1095375" cy="211455"/>
          </a:xfrm>
          <a:prstGeom prst="rect">
            <a:avLst/>
          </a:prstGeom>
        </p:spPr>
      </p:pic>
      <p:sp>
        <p:nvSpPr>
          <p:cNvPr id="6" name="Date Placeholder 5"/>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149499669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r>
                  <a:rPr lang="en-US" dirty="0"/>
                  <a:t>Design 2</a:t>
                </a:r>
                <a:br>
                  <a:rPr lang="en-US" dirty="0"/>
                </a:br>
                <a14:m>
                  <m:oMathPara xmlns:m="http://schemas.openxmlformats.org/officeDocument/2006/math">
                    <m:oMathParaPr>
                      <m:jc m:val="centerGroup"/>
                    </m:oMathParaPr>
                    <m:oMath xmlns:m="http://schemas.openxmlformats.org/officeDocument/2006/math">
                      <m:r>
                        <a:rPr lang="en-US" i="1" baseline="-25000" dirty="0">
                          <a:latin typeface="Cambria Math"/>
                        </a:rPr>
                        <m:t> </m:t>
                      </m:r>
                      <m:r>
                        <a:rPr lang="en-US" i="1" dirty="0">
                          <a:latin typeface="Cambria Math"/>
                        </a:rPr>
                        <m:t> </m:t>
                      </m:r>
                      <m:sSub>
                        <m:sSubPr>
                          <m:ctrlPr>
                            <a:rPr lang="en-US" i="1" dirty="0">
                              <a:latin typeface="Cambria Math" panose="02040503050406030204" pitchFamily="18" charset="0"/>
                            </a:rPr>
                          </m:ctrlPr>
                        </m:sSubPr>
                        <m:e>
                          <m:r>
                            <a:rPr lang="en-US" i="1" dirty="0">
                              <a:latin typeface="Cambria Math"/>
                            </a:rPr>
                            <m:t>𝑧</m:t>
                          </m:r>
                        </m:e>
                        <m:sub>
                          <m:r>
                            <a:rPr lang="en-US" i="1" dirty="0">
                              <a:latin typeface="Cambria Math"/>
                            </a:rPr>
                            <m:t>1,2</m:t>
                          </m:r>
                        </m:sub>
                      </m:sSub>
                      <m:r>
                        <a:rPr lang="en-US" i="1" dirty="0">
                          <a:latin typeface="Cambria Math"/>
                        </a:rPr>
                        <m:t>=6±12.1</m:t>
                      </m:r>
                      <m:r>
                        <a:rPr lang="en-US" i="1" dirty="0">
                          <a:latin typeface="Cambria Math"/>
                        </a:rPr>
                        <m:t>𝑗</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6"/>
                <a:stretch>
                  <a:fillRect l="-3635" t="-1008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pic>
        <p:nvPicPr>
          <p:cNvPr id="11" name="Picture 10">
            <a:extLst>
              <a:ext uri="{FF2B5EF4-FFF2-40B4-BE49-F238E27FC236}">
                <a16:creationId xmlns:a16="http://schemas.microsoft.com/office/drawing/2014/main" id="{FF2A17E8-BB6D-4F72-85C5-F66C453B39B7}"/>
              </a:ext>
            </a:extLst>
          </p:cNvPr>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828801" y="2514600"/>
            <a:ext cx="1211733" cy="182857"/>
          </a:xfrm>
          <a:prstGeom prst="rect">
            <a:avLst/>
          </a:prstGeom>
        </p:spPr>
      </p:pic>
      <p:pic>
        <p:nvPicPr>
          <p:cNvPr id="14" name="Picture 13">
            <a:extLst>
              <a:ext uri="{FF2B5EF4-FFF2-40B4-BE49-F238E27FC236}">
                <a16:creationId xmlns:a16="http://schemas.microsoft.com/office/drawing/2014/main" id="{DC129CC5-98BB-491A-803B-A4A35D781AE2}"/>
              </a:ext>
            </a:extLst>
          </p:cNvPr>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828801" y="2967772"/>
            <a:ext cx="1086171" cy="167010"/>
          </a:xfrm>
          <a:prstGeom prst="rect">
            <a:avLst/>
          </a:prstGeom>
        </p:spPr>
      </p:pic>
      <p:sp>
        <p:nvSpPr>
          <p:cNvPr id="3" name="Date Placeholder 2"/>
          <p:cNvSpPr>
            <a:spLocks noGrp="1"/>
          </p:cNvSpPr>
          <p:nvPr>
            <p:ph type="dt" sz="half" idx="10"/>
          </p:nvPr>
        </p:nvSpPr>
        <p:spPr/>
        <p:txBody>
          <a:bodyPr/>
          <a:lstStyle/>
          <a:p>
            <a:r>
              <a:rPr lang="en-US"/>
              <a:t>JM Mahoney</a:t>
            </a:r>
            <a:endParaRPr lang="en-US" dirty="0"/>
          </a:p>
        </p:txBody>
      </p:sp>
      <p:pic>
        <p:nvPicPr>
          <p:cNvPr id="9" name="Picture 8">
            <a:extLst>
              <a:ext uri="{FF2B5EF4-FFF2-40B4-BE49-F238E27FC236}">
                <a16:creationId xmlns:a16="http://schemas.microsoft.com/office/drawing/2014/main" id="{CECB2B46-35EF-4701-86C5-45A3E0FDBB2B}"/>
              </a:ext>
            </a:extLst>
          </p:cNvPr>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45564" y="5528222"/>
            <a:ext cx="3390478" cy="586667"/>
          </a:xfrm>
          <a:prstGeom prst="rect">
            <a:avLst/>
          </a:prstGeom>
        </p:spPr>
      </p:pic>
      <p:pic>
        <p:nvPicPr>
          <p:cNvPr id="21" name="Content Placeholder 20">
            <a:extLst>
              <a:ext uri="{FF2B5EF4-FFF2-40B4-BE49-F238E27FC236}">
                <a16:creationId xmlns:a16="http://schemas.microsoft.com/office/drawing/2014/main" id="{019EF5AC-FCB3-466D-917E-29CF04BC1087}"/>
              </a:ext>
            </a:extLst>
          </p:cNvPr>
          <p:cNvPicPr>
            <a:picLocks noGrp="1" noChangeAspect="1"/>
          </p:cNvPicPr>
          <p:nvPr>
            <p:ph idx="1"/>
          </p:nvPr>
        </p:nvPicPr>
        <p:blipFill rotWithShape="1">
          <a:blip r:embed="rId10"/>
          <a:srcRect l="3600" t="4914" r="7401"/>
          <a:stretch/>
        </p:blipFill>
        <p:spPr>
          <a:xfrm>
            <a:off x="3897405" y="2073812"/>
            <a:ext cx="4457516" cy="3567627"/>
          </a:xfrm>
          <a:prstGeom prst="rect">
            <a:avLst/>
          </a:prstGeom>
        </p:spPr>
      </p:pic>
    </p:spTree>
    <p:extLst>
      <p:ext uri="{BB962C8B-B14F-4D97-AF65-F5344CB8AC3E}">
        <p14:creationId xmlns:p14="http://schemas.microsoft.com/office/powerpoint/2010/main" val="119000679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Adjust Time Step </a:t>
            </a:r>
          </a:p>
        </p:txBody>
      </p:sp>
      <p:pic>
        <p:nvPicPr>
          <p:cNvPr id="10" name="Content Placeholder 9"/>
          <p:cNvPicPr>
            <a:picLocks noGrp="1" noChangeAspect="1"/>
          </p:cNvPicPr>
          <p:nvPr>
            <p:ph sz="half" idx="1"/>
          </p:nvPr>
        </p:nvPicPr>
        <p:blipFill>
          <a:blip r:embed="rId3"/>
          <a:stretch>
            <a:fillRect/>
          </a:stretch>
        </p:blipFill>
        <p:spPr>
          <a:xfrm>
            <a:off x="655637" y="3048000"/>
            <a:ext cx="5211763" cy="2969689"/>
          </a:xfrm>
          <a:prstGeom prst="rect">
            <a:avLst/>
          </a:prstGeom>
        </p:spPr>
      </p:pic>
      <p:pic>
        <p:nvPicPr>
          <p:cNvPr id="11" name="Content Placeholder 10"/>
          <p:cNvPicPr>
            <a:picLocks noGrp="1" noChangeAspect="1"/>
          </p:cNvPicPr>
          <p:nvPr>
            <p:ph sz="half" idx="2"/>
          </p:nvPr>
        </p:nvPicPr>
        <p:blipFill>
          <a:blip r:embed="rId4"/>
          <a:stretch>
            <a:fillRect/>
          </a:stretch>
        </p:blipFill>
        <p:spPr>
          <a:xfrm>
            <a:off x="6492875" y="3031315"/>
            <a:ext cx="4632325" cy="3072013"/>
          </a:xfrm>
          <a:prstGeom prst="rect">
            <a:avLst/>
          </a:prstGeom>
        </p:spPr>
      </p:pic>
      <p:sp>
        <p:nvSpPr>
          <p:cNvPr id="5" name="Footer Placeholder 4"/>
          <p:cNvSpPr>
            <a:spLocks noGrp="1"/>
          </p:cNvSpPr>
          <p:nvPr>
            <p:ph type="ftr" sz="quarter" idx="11"/>
          </p:nvPr>
        </p:nvSpPr>
        <p:spPr/>
        <p:txBody>
          <a:bodyPr/>
          <a:lstStyle/>
          <a:p>
            <a:r>
              <a:rPr lang="en-US"/>
              <a:t>ME 357: Lecture 18</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12" name="Rectangle 11"/>
          <p:cNvSpPr/>
          <p:nvPr/>
        </p:nvSpPr>
        <p:spPr>
          <a:xfrm>
            <a:off x="1479041" y="3238807"/>
            <a:ext cx="2286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rgbClr val="FF0000"/>
              </a:solidFill>
            </a:endParaRPr>
          </a:p>
        </p:txBody>
      </p:sp>
      <p:sp>
        <p:nvSpPr>
          <p:cNvPr id="13" name="Rectangle 12"/>
          <p:cNvSpPr/>
          <p:nvPr/>
        </p:nvSpPr>
        <p:spPr>
          <a:xfrm>
            <a:off x="7772401" y="3733017"/>
            <a:ext cx="1600200" cy="2286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rgbClr val="FF0000"/>
              </a:solidFill>
            </a:endParaRPr>
          </a:p>
        </p:txBody>
      </p:sp>
      <p:sp>
        <p:nvSpPr>
          <p:cNvPr id="14" name="TextBox 13"/>
          <p:cNvSpPr txBox="1"/>
          <p:nvPr/>
        </p:nvSpPr>
        <p:spPr>
          <a:xfrm>
            <a:off x="1949450" y="1744334"/>
            <a:ext cx="8413750" cy="923330"/>
          </a:xfrm>
          <a:prstGeom prst="rect">
            <a:avLst/>
          </a:prstGeom>
          <a:noFill/>
        </p:spPr>
        <p:txBody>
          <a:bodyPr wrap="square" rtlCol="0">
            <a:spAutoFit/>
          </a:bodyPr>
          <a:lstStyle/>
          <a:p>
            <a:pPr marL="285750" indent="-285750">
              <a:buFont typeface="Arial" panose="020B0604020202020204" pitchFamily="34" charset="0"/>
              <a:buChar char="•"/>
            </a:pPr>
            <a:r>
              <a:rPr lang="en-US" dirty="0">
                <a:ea typeface="Verdana" panose="020B0604030504040204" pitchFamily="34" charset="0"/>
                <a:cs typeface="Verdana" panose="020B0604030504040204" pitchFamily="34" charset="0"/>
              </a:rPr>
              <a:t>Make max time-step smaller than default (try 1e-3 or 1e-4) to increase accuracy</a:t>
            </a:r>
          </a:p>
          <a:p>
            <a:pPr marL="285750" indent="-285750">
              <a:buFont typeface="Arial" panose="020B0604020202020204" pitchFamily="34" charset="0"/>
              <a:buChar char="•"/>
            </a:pPr>
            <a:r>
              <a:rPr lang="en-US" dirty="0">
                <a:ea typeface="Verdana" panose="020B0604030504040204" pitchFamily="34" charset="0"/>
                <a:cs typeface="Verdana" panose="020B0604030504040204" pitchFamily="34" charset="0"/>
              </a:rPr>
              <a:t>Too small will take too long to run</a:t>
            </a:r>
          </a:p>
          <a:p>
            <a:pPr marL="285750" indent="-285750">
              <a:buFont typeface="Arial" panose="020B0604020202020204" pitchFamily="34" charset="0"/>
              <a:buChar char="•"/>
            </a:pPr>
            <a:r>
              <a:rPr lang="en-US" dirty="0">
                <a:ea typeface="Verdana" panose="020B0604030504040204" pitchFamily="34" charset="0"/>
                <a:cs typeface="Verdana" panose="020B0604030504040204" pitchFamily="34" charset="0"/>
              </a:rPr>
              <a:t>Can also decrease tolerance values</a:t>
            </a:r>
          </a:p>
        </p:txBody>
      </p:sp>
      <p:sp>
        <p:nvSpPr>
          <p:cNvPr id="2" name="Date Placeholder 1"/>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374937029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Comparison</a:t>
            </a:r>
          </a:p>
        </p:txBody>
      </p:sp>
      <p:sp>
        <p:nvSpPr>
          <p:cNvPr id="6" name="Text Placeholder 5"/>
          <p:cNvSpPr>
            <a:spLocks noGrp="1"/>
          </p:cNvSpPr>
          <p:nvPr>
            <p:ph type="body" idx="1"/>
          </p:nvPr>
        </p:nvSpPr>
        <p:spPr>
          <a:xfrm>
            <a:off x="1097280" y="1846052"/>
            <a:ext cx="4937760" cy="736282"/>
          </a:xfrm>
        </p:spPr>
        <p:txBody>
          <a:bodyPr/>
          <a:lstStyle/>
          <a:p>
            <a:pPr algn="ctr"/>
            <a:r>
              <a:rPr lang="en-US" dirty="0"/>
              <a:t>Design 1</a:t>
            </a:r>
          </a:p>
        </p:txBody>
      </p:sp>
      <p:sp>
        <p:nvSpPr>
          <p:cNvPr id="8" name="Text Placeholder 7"/>
          <p:cNvSpPr>
            <a:spLocks noGrp="1"/>
          </p:cNvSpPr>
          <p:nvPr>
            <p:ph type="body" sz="quarter" idx="3"/>
          </p:nvPr>
        </p:nvSpPr>
        <p:spPr>
          <a:xfrm>
            <a:off x="6217920" y="1846052"/>
            <a:ext cx="4937760" cy="736282"/>
          </a:xfrm>
        </p:spPr>
        <p:txBody>
          <a:bodyPr/>
          <a:lstStyle/>
          <a:p>
            <a:pPr algn="ctr"/>
            <a:r>
              <a:rPr lang="en-US" dirty="0"/>
              <a:t>Design 2</a:t>
            </a:r>
          </a:p>
        </p:txBody>
      </p:sp>
      <p:sp>
        <p:nvSpPr>
          <p:cNvPr id="3" name="Date Placeholder 2"/>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pic>
        <p:nvPicPr>
          <p:cNvPr id="23" name="Picture 22">
            <a:extLst>
              <a:ext uri="{FF2B5EF4-FFF2-40B4-BE49-F238E27FC236}">
                <a16:creationId xmlns:a16="http://schemas.microsoft.com/office/drawing/2014/main" id="{F3B4C6D0-B2DD-4E56-A26F-9D44126E33CC}"/>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0904067" y="5583751"/>
            <a:ext cx="1211733" cy="182857"/>
          </a:xfrm>
          <a:prstGeom prst="rect">
            <a:avLst/>
          </a:prstGeom>
        </p:spPr>
      </p:pic>
      <p:pic>
        <p:nvPicPr>
          <p:cNvPr id="24" name="Picture 23">
            <a:extLst>
              <a:ext uri="{FF2B5EF4-FFF2-40B4-BE49-F238E27FC236}">
                <a16:creationId xmlns:a16="http://schemas.microsoft.com/office/drawing/2014/main" id="{65E89AF8-9FD8-4C0E-87C5-59B28B000BF3}"/>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1029629" y="6036923"/>
            <a:ext cx="1086171" cy="167010"/>
          </a:xfrm>
          <a:prstGeom prst="rect">
            <a:avLst/>
          </a:prstGeom>
        </p:spPr>
      </p:pic>
      <p:pic>
        <p:nvPicPr>
          <p:cNvPr id="25" name="Picture 24">
            <a:extLst>
              <a:ext uri="{FF2B5EF4-FFF2-40B4-BE49-F238E27FC236}">
                <a16:creationId xmlns:a16="http://schemas.microsoft.com/office/drawing/2014/main" id="{8BE9A6A0-34B9-419B-9D29-BF09776D0B37}"/>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84848" y="5583751"/>
            <a:ext cx="1110552" cy="182857"/>
          </a:xfrm>
          <a:prstGeom prst="rect">
            <a:avLst/>
          </a:prstGeom>
        </p:spPr>
      </p:pic>
      <p:pic>
        <p:nvPicPr>
          <p:cNvPr id="27" name="Picture 26">
            <a:extLst>
              <a:ext uri="{FF2B5EF4-FFF2-40B4-BE49-F238E27FC236}">
                <a16:creationId xmlns:a16="http://schemas.microsoft.com/office/drawing/2014/main" id="{2C320052-26F4-4621-AA32-23B7CEB4A355}"/>
              </a:ext>
            </a:extLst>
          </p:cNvPr>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84848" y="6036924"/>
            <a:ext cx="1086171" cy="170667"/>
          </a:xfrm>
          <a:prstGeom prst="rect">
            <a:avLst/>
          </a:prstGeom>
        </p:spPr>
      </p:pic>
      <p:pic>
        <p:nvPicPr>
          <p:cNvPr id="28" name="Content Placeholder 27">
            <a:extLst>
              <a:ext uri="{FF2B5EF4-FFF2-40B4-BE49-F238E27FC236}">
                <a16:creationId xmlns:a16="http://schemas.microsoft.com/office/drawing/2014/main" id="{8A47E996-7E47-4779-A0A8-DFB9EB505024}"/>
              </a:ext>
            </a:extLst>
          </p:cNvPr>
          <p:cNvPicPr>
            <a:picLocks noGrp="1" noChangeAspect="1"/>
          </p:cNvPicPr>
          <p:nvPr>
            <p:ph sz="half" idx="2"/>
          </p:nvPr>
        </p:nvPicPr>
        <p:blipFill rotWithShape="1">
          <a:blip r:embed="rId10"/>
          <a:srcRect l="3528" t="4914" r="7401"/>
          <a:stretch/>
        </p:blipFill>
        <p:spPr>
          <a:xfrm>
            <a:off x="1454034" y="2582863"/>
            <a:ext cx="4224253" cy="3378200"/>
          </a:xfrm>
          <a:prstGeom prst="rect">
            <a:avLst/>
          </a:prstGeom>
        </p:spPr>
      </p:pic>
      <p:pic>
        <p:nvPicPr>
          <p:cNvPr id="30" name="Content Placeholder 29">
            <a:extLst>
              <a:ext uri="{FF2B5EF4-FFF2-40B4-BE49-F238E27FC236}">
                <a16:creationId xmlns:a16="http://schemas.microsoft.com/office/drawing/2014/main" id="{9688F0B0-3A2C-432D-9EA7-6D1476297F55}"/>
              </a:ext>
            </a:extLst>
          </p:cNvPr>
          <p:cNvPicPr>
            <a:picLocks noGrp="1" noChangeAspect="1"/>
          </p:cNvPicPr>
          <p:nvPr>
            <p:ph sz="quarter" idx="4"/>
          </p:nvPr>
        </p:nvPicPr>
        <p:blipFill rotWithShape="1">
          <a:blip r:embed="rId11"/>
          <a:srcRect l="3600" t="4914" r="7401"/>
          <a:stretch/>
        </p:blipFill>
        <p:spPr>
          <a:xfrm>
            <a:off x="6576381" y="2582863"/>
            <a:ext cx="4220839" cy="3378200"/>
          </a:xfrm>
          <a:prstGeom prst="rect">
            <a:avLst/>
          </a:prstGeom>
        </p:spPr>
      </p:pic>
    </p:spTree>
    <p:extLst>
      <p:ext uri="{BB962C8B-B14F-4D97-AF65-F5344CB8AC3E}">
        <p14:creationId xmlns:p14="http://schemas.microsoft.com/office/powerpoint/2010/main" val="408747080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Response Comparison</a:t>
            </a:r>
          </a:p>
        </p:txBody>
      </p:sp>
      <mc:AlternateContent xmlns:mc="http://schemas.openxmlformats.org/markup-compatibility/2006" xmlns:a14="http://schemas.microsoft.com/office/drawing/2010/main">
        <mc:Choice Requires="a14">
          <p:graphicFrame>
            <p:nvGraphicFramePr>
              <p:cNvPr id="11" name="Table 11">
                <a:extLst>
                  <a:ext uri="{FF2B5EF4-FFF2-40B4-BE49-F238E27FC236}">
                    <a16:creationId xmlns:a16="http://schemas.microsoft.com/office/drawing/2014/main" id="{2BDEC3E3-C0B4-4CD0-AE63-05599E9D772A}"/>
                  </a:ext>
                </a:extLst>
              </p:cNvPr>
              <p:cNvGraphicFramePr>
                <a:graphicFrameLocks noGrp="1"/>
              </p:cNvGraphicFramePr>
              <p:nvPr>
                <p:ph idx="1"/>
                <p:extLst>
                  <p:ext uri="{D42A27DB-BD31-4B8C-83A1-F6EECF244321}">
                    <p14:modId xmlns:p14="http://schemas.microsoft.com/office/powerpoint/2010/main" val="1595100054"/>
                  </p:ext>
                </p:extLst>
              </p:nvPr>
            </p:nvGraphicFramePr>
            <p:xfrm>
              <a:off x="1989169" y="2244374"/>
              <a:ext cx="8213662" cy="1112520"/>
            </p:xfrm>
            <a:graphic>
              <a:graphicData uri="http://schemas.openxmlformats.org/drawingml/2006/table">
                <a:tbl>
                  <a:tblPr firstRow="1" bandRow="1">
                    <a:tableStyleId>{5C22544A-7EE6-4342-B048-85BDC9FD1C3A}</a:tableStyleId>
                  </a:tblPr>
                  <a:tblGrid>
                    <a:gridCol w="2178622">
                      <a:extLst>
                        <a:ext uri="{9D8B030D-6E8A-4147-A177-3AD203B41FA5}">
                          <a16:colId xmlns:a16="http://schemas.microsoft.com/office/drawing/2014/main" val="102262741"/>
                        </a:ext>
                      </a:extLst>
                    </a:gridCol>
                    <a:gridCol w="2011680">
                      <a:extLst>
                        <a:ext uri="{9D8B030D-6E8A-4147-A177-3AD203B41FA5}">
                          <a16:colId xmlns:a16="http://schemas.microsoft.com/office/drawing/2014/main" val="867107263"/>
                        </a:ext>
                      </a:extLst>
                    </a:gridCol>
                    <a:gridCol w="2011680">
                      <a:extLst>
                        <a:ext uri="{9D8B030D-6E8A-4147-A177-3AD203B41FA5}">
                          <a16:colId xmlns:a16="http://schemas.microsoft.com/office/drawing/2014/main" val="3669774986"/>
                        </a:ext>
                      </a:extLst>
                    </a:gridCol>
                    <a:gridCol w="2011680">
                      <a:extLst>
                        <a:ext uri="{9D8B030D-6E8A-4147-A177-3AD203B41FA5}">
                          <a16:colId xmlns:a16="http://schemas.microsoft.com/office/drawing/2014/main" val="3350169919"/>
                        </a:ext>
                      </a:extLst>
                    </a:gridCol>
                  </a:tblGrid>
                  <a:tr h="370840">
                    <a:tc>
                      <a:txBody>
                        <a:bodyPr/>
                        <a:lstStyle/>
                        <a:p>
                          <a:pPr algn="ctr"/>
                          <a:r>
                            <a:rPr lang="en-US" dirty="0"/>
                            <a:t>Response Parameter</a:t>
                          </a:r>
                        </a:p>
                      </a:txBody>
                      <a:tcPr/>
                    </a:tc>
                    <a:tc>
                      <a:txBody>
                        <a:bodyPr/>
                        <a:lstStyle/>
                        <a:p>
                          <a:pPr algn="ctr"/>
                          <a:r>
                            <a:rPr lang="en-US" dirty="0"/>
                            <a:t>Desired</a:t>
                          </a:r>
                        </a:p>
                      </a:txBody>
                      <a:tcPr/>
                    </a:tc>
                    <a:tc>
                      <a:txBody>
                        <a:bodyPr/>
                        <a:lstStyle/>
                        <a:p>
                          <a:pPr algn="ctr"/>
                          <a:r>
                            <a:rPr lang="en-US" dirty="0"/>
                            <a:t>Design 1</a:t>
                          </a:r>
                        </a:p>
                      </a:txBody>
                      <a:tcPr/>
                    </a:tc>
                    <a:tc>
                      <a:txBody>
                        <a:bodyPr/>
                        <a:lstStyle/>
                        <a:p>
                          <a:pPr algn="ctr"/>
                          <a:r>
                            <a:rPr lang="en-US" dirty="0"/>
                            <a:t>Design 2</a:t>
                          </a:r>
                        </a:p>
                      </a:txBody>
                      <a:tcPr/>
                    </a:tc>
                    <a:extLst>
                      <a:ext uri="{0D108BD9-81ED-4DB2-BD59-A6C34878D82A}">
                        <a16:rowId xmlns:a16="http://schemas.microsoft.com/office/drawing/2014/main" val="124962150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𝑃</m:t>
                                    </m:r>
                                  </m:sub>
                                </m:sSub>
                              </m:oMath>
                            </m:oMathPara>
                          </a14:m>
                          <a:endParaRPr lang="en-US" dirty="0"/>
                        </a:p>
                      </a:txBody>
                      <a:tcPr/>
                    </a:tc>
                    <a:tc>
                      <a:txBody>
                        <a:bodyPr/>
                        <a:lstStyle/>
                        <a:p>
                          <a:pPr algn="ctr"/>
                          <a:r>
                            <a:rPr lang="en-US" dirty="0"/>
                            <a:t>18%</a:t>
                          </a:r>
                        </a:p>
                      </a:txBody>
                      <a:tcPr/>
                    </a:tc>
                    <a:tc>
                      <a:txBody>
                        <a:bodyPr/>
                        <a:lstStyle/>
                        <a:p>
                          <a:pPr algn="ctr"/>
                          <a:r>
                            <a:rPr lang="en-US" dirty="0"/>
                            <a:t>18.4%</a:t>
                          </a:r>
                        </a:p>
                      </a:txBody>
                      <a:tcPr/>
                    </a:tc>
                    <a:tc>
                      <a:txBody>
                        <a:bodyPr/>
                        <a:lstStyle/>
                        <a:p>
                          <a:pPr algn="ctr"/>
                          <a:r>
                            <a:rPr lang="en-US" dirty="0"/>
                            <a:t>17.00%</a:t>
                          </a:r>
                        </a:p>
                      </a:txBody>
                      <a:tcPr/>
                    </a:tc>
                    <a:extLst>
                      <a:ext uri="{0D108BD9-81ED-4DB2-BD59-A6C34878D82A}">
                        <a16:rowId xmlns:a16="http://schemas.microsoft.com/office/drawing/2014/main" val="123772148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𝑅</m:t>
                                    </m:r>
                                  </m:sub>
                                </m:sSub>
                              </m:oMath>
                            </m:oMathPara>
                          </a14:m>
                          <a:endParaRPr lang="en-US" dirty="0"/>
                        </a:p>
                      </a:txBody>
                      <a:tcPr/>
                    </a:tc>
                    <a:tc>
                      <a:txBody>
                        <a:bodyPr/>
                        <a:lstStyle/>
                        <a:p>
                          <a:pPr algn="ctr"/>
                          <a:r>
                            <a:rPr lang="en-US" dirty="0"/>
                            <a:t>0.75 s</a:t>
                          </a:r>
                        </a:p>
                      </a:txBody>
                      <a:tcPr/>
                    </a:tc>
                    <a:tc>
                      <a:txBody>
                        <a:bodyPr/>
                        <a:lstStyle/>
                        <a:p>
                          <a:pPr algn="ctr"/>
                          <a:r>
                            <a:rPr lang="en-US" dirty="0"/>
                            <a:t>0.637 s</a:t>
                          </a:r>
                        </a:p>
                      </a:txBody>
                      <a:tcPr/>
                    </a:tc>
                    <a:tc>
                      <a:txBody>
                        <a:bodyPr/>
                        <a:lstStyle/>
                        <a:p>
                          <a:pPr algn="ctr"/>
                          <a:r>
                            <a:rPr lang="en-US" dirty="0"/>
                            <a:t>0.692 s</a:t>
                          </a:r>
                        </a:p>
                      </a:txBody>
                      <a:tcPr/>
                    </a:tc>
                    <a:extLst>
                      <a:ext uri="{0D108BD9-81ED-4DB2-BD59-A6C34878D82A}">
                        <a16:rowId xmlns:a16="http://schemas.microsoft.com/office/drawing/2014/main" val="3810768696"/>
                      </a:ext>
                    </a:extLst>
                  </a:tr>
                </a:tbl>
              </a:graphicData>
            </a:graphic>
          </p:graphicFrame>
        </mc:Choice>
        <mc:Fallback xmlns="">
          <p:graphicFrame>
            <p:nvGraphicFramePr>
              <p:cNvPr id="11" name="Table 11">
                <a:extLst>
                  <a:ext uri="{FF2B5EF4-FFF2-40B4-BE49-F238E27FC236}">
                    <a16:creationId xmlns:a16="http://schemas.microsoft.com/office/drawing/2014/main" id="{2BDEC3E3-C0B4-4CD0-AE63-05599E9D772A}"/>
                  </a:ext>
                </a:extLst>
              </p:cNvPr>
              <p:cNvGraphicFramePr>
                <a:graphicFrameLocks noGrp="1"/>
              </p:cNvGraphicFramePr>
              <p:nvPr>
                <p:ph idx="1"/>
                <p:extLst>
                  <p:ext uri="{D42A27DB-BD31-4B8C-83A1-F6EECF244321}">
                    <p14:modId xmlns:p14="http://schemas.microsoft.com/office/powerpoint/2010/main" val="1595100054"/>
                  </p:ext>
                </p:extLst>
              </p:nvPr>
            </p:nvGraphicFramePr>
            <p:xfrm>
              <a:off x="1989169" y="2244374"/>
              <a:ext cx="8213662" cy="1112520"/>
            </p:xfrm>
            <a:graphic>
              <a:graphicData uri="http://schemas.openxmlformats.org/drawingml/2006/table">
                <a:tbl>
                  <a:tblPr firstRow="1" bandRow="1">
                    <a:tableStyleId>{5C22544A-7EE6-4342-B048-85BDC9FD1C3A}</a:tableStyleId>
                  </a:tblPr>
                  <a:tblGrid>
                    <a:gridCol w="2178622">
                      <a:extLst>
                        <a:ext uri="{9D8B030D-6E8A-4147-A177-3AD203B41FA5}">
                          <a16:colId xmlns:a16="http://schemas.microsoft.com/office/drawing/2014/main" val="102262741"/>
                        </a:ext>
                      </a:extLst>
                    </a:gridCol>
                    <a:gridCol w="2011680">
                      <a:extLst>
                        <a:ext uri="{9D8B030D-6E8A-4147-A177-3AD203B41FA5}">
                          <a16:colId xmlns:a16="http://schemas.microsoft.com/office/drawing/2014/main" val="867107263"/>
                        </a:ext>
                      </a:extLst>
                    </a:gridCol>
                    <a:gridCol w="2011680">
                      <a:extLst>
                        <a:ext uri="{9D8B030D-6E8A-4147-A177-3AD203B41FA5}">
                          <a16:colId xmlns:a16="http://schemas.microsoft.com/office/drawing/2014/main" val="3669774986"/>
                        </a:ext>
                      </a:extLst>
                    </a:gridCol>
                    <a:gridCol w="2011680">
                      <a:extLst>
                        <a:ext uri="{9D8B030D-6E8A-4147-A177-3AD203B41FA5}">
                          <a16:colId xmlns:a16="http://schemas.microsoft.com/office/drawing/2014/main" val="3350169919"/>
                        </a:ext>
                      </a:extLst>
                    </a:gridCol>
                  </a:tblGrid>
                  <a:tr h="370840">
                    <a:tc>
                      <a:txBody>
                        <a:bodyPr/>
                        <a:lstStyle/>
                        <a:p>
                          <a:pPr algn="ctr"/>
                          <a:r>
                            <a:rPr lang="en-US" dirty="0"/>
                            <a:t>Response Parameter</a:t>
                          </a:r>
                        </a:p>
                      </a:txBody>
                      <a:tcPr/>
                    </a:tc>
                    <a:tc>
                      <a:txBody>
                        <a:bodyPr/>
                        <a:lstStyle/>
                        <a:p>
                          <a:pPr algn="ctr"/>
                          <a:r>
                            <a:rPr lang="en-US" dirty="0"/>
                            <a:t>Desired</a:t>
                          </a:r>
                        </a:p>
                      </a:txBody>
                      <a:tcPr/>
                    </a:tc>
                    <a:tc>
                      <a:txBody>
                        <a:bodyPr/>
                        <a:lstStyle/>
                        <a:p>
                          <a:pPr algn="ctr"/>
                          <a:r>
                            <a:rPr lang="en-US" dirty="0"/>
                            <a:t>Design 1</a:t>
                          </a:r>
                        </a:p>
                      </a:txBody>
                      <a:tcPr/>
                    </a:tc>
                    <a:tc>
                      <a:txBody>
                        <a:bodyPr/>
                        <a:lstStyle/>
                        <a:p>
                          <a:pPr algn="ctr"/>
                          <a:r>
                            <a:rPr lang="en-US" dirty="0"/>
                            <a:t>Design 2</a:t>
                          </a:r>
                        </a:p>
                      </a:txBody>
                      <a:tcPr/>
                    </a:tc>
                    <a:extLst>
                      <a:ext uri="{0D108BD9-81ED-4DB2-BD59-A6C34878D82A}">
                        <a16:rowId xmlns:a16="http://schemas.microsoft.com/office/drawing/2014/main" val="1249621505"/>
                      </a:ext>
                    </a:extLst>
                  </a:tr>
                  <a:tr h="370840">
                    <a:tc>
                      <a:txBody>
                        <a:bodyPr/>
                        <a:lstStyle/>
                        <a:p>
                          <a:endParaRPr lang="en-US"/>
                        </a:p>
                      </a:txBody>
                      <a:tcPr>
                        <a:blipFill>
                          <a:blip r:embed="rId3"/>
                          <a:stretch>
                            <a:fillRect l="-279" t="-108197" r="-277654" b="-124590"/>
                          </a:stretch>
                        </a:blipFill>
                      </a:tcPr>
                    </a:tc>
                    <a:tc>
                      <a:txBody>
                        <a:bodyPr/>
                        <a:lstStyle/>
                        <a:p>
                          <a:pPr algn="ctr"/>
                          <a:r>
                            <a:rPr lang="en-US" dirty="0"/>
                            <a:t>18%</a:t>
                          </a:r>
                        </a:p>
                      </a:txBody>
                      <a:tcPr/>
                    </a:tc>
                    <a:tc>
                      <a:txBody>
                        <a:bodyPr/>
                        <a:lstStyle/>
                        <a:p>
                          <a:pPr algn="ctr"/>
                          <a:r>
                            <a:rPr lang="en-US" dirty="0"/>
                            <a:t>18.4%</a:t>
                          </a:r>
                        </a:p>
                      </a:txBody>
                      <a:tcPr/>
                    </a:tc>
                    <a:tc>
                      <a:txBody>
                        <a:bodyPr/>
                        <a:lstStyle/>
                        <a:p>
                          <a:pPr algn="ctr"/>
                          <a:r>
                            <a:rPr lang="en-US" dirty="0"/>
                            <a:t>17.00%</a:t>
                          </a:r>
                        </a:p>
                      </a:txBody>
                      <a:tcPr/>
                    </a:tc>
                    <a:extLst>
                      <a:ext uri="{0D108BD9-81ED-4DB2-BD59-A6C34878D82A}">
                        <a16:rowId xmlns:a16="http://schemas.microsoft.com/office/drawing/2014/main" val="1237721482"/>
                      </a:ext>
                    </a:extLst>
                  </a:tr>
                  <a:tr h="370840">
                    <a:tc>
                      <a:txBody>
                        <a:bodyPr/>
                        <a:lstStyle/>
                        <a:p>
                          <a:endParaRPr lang="en-US"/>
                        </a:p>
                      </a:txBody>
                      <a:tcPr>
                        <a:blipFill>
                          <a:blip r:embed="rId3"/>
                          <a:stretch>
                            <a:fillRect l="-279" t="-208197" r="-277654" b="-24590"/>
                          </a:stretch>
                        </a:blipFill>
                      </a:tcPr>
                    </a:tc>
                    <a:tc>
                      <a:txBody>
                        <a:bodyPr/>
                        <a:lstStyle/>
                        <a:p>
                          <a:pPr algn="ctr"/>
                          <a:r>
                            <a:rPr lang="en-US" dirty="0"/>
                            <a:t>0.75 s</a:t>
                          </a:r>
                        </a:p>
                      </a:txBody>
                      <a:tcPr/>
                    </a:tc>
                    <a:tc>
                      <a:txBody>
                        <a:bodyPr/>
                        <a:lstStyle/>
                        <a:p>
                          <a:pPr algn="ctr"/>
                          <a:r>
                            <a:rPr lang="en-US" dirty="0"/>
                            <a:t>0.637 s</a:t>
                          </a:r>
                        </a:p>
                      </a:txBody>
                      <a:tcPr/>
                    </a:tc>
                    <a:tc>
                      <a:txBody>
                        <a:bodyPr/>
                        <a:lstStyle/>
                        <a:p>
                          <a:pPr algn="ctr"/>
                          <a:r>
                            <a:rPr lang="en-US" dirty="0"/>
                            <a:t>0.692 s</a:t>
                          </a:r>
                        </a:p>
                      </a:txBody>
                      <a:tcPr/>
                    </a:tc>
                    <a:extLst>
                      <a:ext uri="{0D108BD9-81ED-4DB2-BD59-A6C34878D82A}">
                        <a16:rowId xmlns:a16="http://schemas.microsoft.com/office/drawing/2014/main" val="3810768696"/>
                      </a:ext>
                    </a:extLst>
                  </a:tr>
                </a:tbl>
              </a:graphicData>
            </a:graphic>
          </p:graphicFrame>
        </mc:Fallback>
      </mc:AlternateContent>
      <p:sp>
        <p:nvSpPr>
          <p:cNvPr id="9" name="Date Placeholder 8"/>
          <p:cNvSpPr>
            <a:spLocks noGrp="1"/>
          </p:cNvSpPr>
          <p:nvPr>
            <p:ph type="dt" sz="half" idx="10"/>
          </p:nvPr>
        </p:nvSpPr>
        <p:spPr/>
        <p:txBody>
          <a:bodyPr/>
          <a:lstStyle/>
          <a:p>
            <a:r>
              <a:rPr lang="en-US"/>
              <a:t>JM Mahoney</a:t>
            </a:r>
            <a:endParaRPr lang="en-US" dirty="0"/>
          </a:p>
        </p:txBody>
      </p:sp>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dirty="0"/>
          </a:p>
        </p:txBody>
      </p:sp>
      <p:sp>
        <p:nvSpPr>
          <p:cNvPr id="13" name="TextBox 12">
            <a:extLst>
              <a:ext uri="{FF2B5EF4-FFF2-40B4-BE49-F238E27FC236}">
                <a16:creationId xmlns:a16="http://schemas.microsoft.com/office/drawing/2014/main" id="{EDB12F29-9101-423E-96BD-14ABC6A52188}"/>
              </a:ext>
            </a:extLst>
          </p:cNvPr>
          <p:cNvSpPr txBox="1"/>
          <p:nvPr/>
        </p:nvSpPr>
        <p:spPr>
          <a:xfrm>
            <a:off x="1989169" y="3828871"/>
            <a:ext cx="8213662"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t>Neither design matched desired response</a:t>
            </a:r>
          </a:p>
          <a:p>
            <a:pPr marL="285750" indent="-285750" algn="just">
              <a:buFont typeface="Arial" panose="020B0604020202020204" pitchFamily="34" charset="0"/>
              <a:buChar char="•"/>
            </a:pPr>
            <a:r>
              <a:rPr lang="en-US" dirty="0"/>
              <a:t>CL TF has </a:t>
            </a:r>
            <a:r>
              <a:rPr lang="en-US" b="1" dirty="0"/>
              <a:t>two</a:t>
            </a:r>
            <a:r>
              <a:rPr lang="en-US" dirty="0"/>
              <a:t> LHP zeros in addition to poles so we cannot really use what we know from Unit 2</a:t>
            </a:r>
          </a:p>
          <a:p>
            <a:pPr marL="285750" indent="-285750" algn="just">
              <a:buFont typeface="Arial" panose="020B0604020202020204" pitchFamily="34" charset="0"/>
              <a:buChar char="•"/>
            </a:pPr>
            <a:r>
              <a:rPr lang="en-US" dirty="0"/>
              <a:t>Limiting maximum input effects response of system</a:t>
            </a:r>
          </a:p>
          <a:p>
            <a:pPr marL="285750" indent="-285750" algn="just">
              <a:buFont typeface="Arial" panose="020B0604020202020204" pitchFamily="34" charset="0"/>
              <a:buChar char="•"/>
            </a:pPr>
            <a:r>
              <a:rPr lang="en-US" dirty="0"/>
              <a:t>Shows limitations of Root Locus method</a:t>
            </a:r>
          </a:p>
          <a:p>
            <a:pPr marL="285750" indent="-285750" algn="just">
              <a:buFont typeface="Arial" panose="020B0604020202020204" pitchFamily="34" charset="0"/>
              <a:buChar char="•"/>
            </a:pPr>
            <a:r>
              <a:rPr lang="en-US" u="sng" dirty="0"/>
              <a:t>Always validate design in simulation </a:t>
            </a:r>
          </a:p>
        </p:txBody>
      </p:sp>
    </p:spTree>
    <p:extLst>
      <p:ext uri="{BB962C8B-B14F-4D97-AF65-F5344CB8AC3E}">
        <p14:creationId xmlns:p14="http://schemas.microsoft.com/office/powerpoint/2010/main" val="385114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PID Tuning </a:t>
            </a:r>
          </a:p>
        </p:txBody>
      </p:sp>
      <p:sp>
        <p:nvSpPr>
          <p:cNvPr id="10" name="Content Placeholder 9"/>
          <p:cNvSpPr>
            <a:spLocks noGrp="1"/>
          </p:cNvSpPr>
          <p:nvPr>
            <p:ph idx="1"/>
          </p:nvPr>
        </p:nvSpPr>
        <p:spPr/>
        <p:txBody>
          <a:bodyPr>
            <a:normAutofit/>
          </a:bodyPr>
          <a:lstStyle/>
          <a:p>
            <a:pPr algn="just"/>
            <a:r>
              <a:rPr lang="en-US" dirty="0"/>
              <a:t>For desired dominant poles, have </a:t>
            </a:r>
            <a:r>
              <a:rPr lang="en-US" i="1" dirty="0"/>
              <a:t>continuum</a:t>
            </a:r>
            <a:r>
              <a:rPr lang="en-US" dirty="0"/>
              <a:t> of choices for two zeros</a:t>
            </a:r>
          </a:p>
          <a:p>
            <a:pPr algn="just"/>
            <a:r>
              <a:rPr lang="en-US" dirty="0"/>
              <a:t>Just observed differences in only two implementations</a:t>
            </a:r>
          </a:p>
          <a:p>
            <a:pPr lvl="1" algn="just"/>
            <a:r>
              <a:rPr lang="en-US" dirty="0"/>
              <a:t>Different response from prediction</a:t>
            </a:r>
          </a:p>
          <a:p>
            <a:pPr lvl="1" algn="just"/>
            <a:r>
              <a:rPr lang="en-US" dirty="0"/>
              <a:t>Different control effort required</a:t>
            </a:r>
          </a:p>
          <a:p>
            <a:pPr algn="just"/>
            <a:r>
              <a:rPr lang="en-US" dirty="0">
                <a:hlinkClick r:id="rId2"/>
              </a:rPr>
              <a:t>Ziegler-Nichols Method</a:t>
            </a:r>
            <a:endParaRPr lang="en-US" dirty="0"/>
          </a:p>
          <a:p>
            <a:pPr lvl="1" algn="just"/>
            <a:r>
              <a:rPr lang="en-US" dirty="0"/>
              <a:t>Two methods presented in book for selecting three gains</a:t>
            </a:r>
          </a:p>
          <a:p>
            <a:pPr lvl="1" algn="just"/>
            <a:r>
              <a:rPr lang="en-US" dirty="0"/>
              <a:t>Useful when TF of plant is </a:t>
            </a:r>
            <a:r>
              <a:rPr lang="en-US" i="1" dirty="0"/>
              <a:t>known</a:t>
            </a:r>
            <a:r>
              <a:rPr lang="en-US" dirty="0"/>
              <a:t> (all of our examples)</a:t>
            </a:r>
          </a:p>
          <a:p>
            <a:pPr lvl="1" algn="just"/>
            <a:r>
              <a:rPr lang="en-US" dirty="0"/>
              <a:t>Can also be used for control when plant is </a:t>
            </a:r>
            <a:r>
              <a:rPr lang="en-US" i="1" dirty="0"/>
              <a:t>unknown</a:t>
            </a:r>
          </a:p>
          <a:p>
            <a:pPr lvl="1" algn="just"/>
            <a:r>
              <a:rPr lang="en-US" dirty="0">
                <a:hlinkClick r:id="rId3"/>
              </a:rPr>
              <a:t>Other methods in literature </a:t>
            </a:r>
            <a:endParaRPr lang="en-US" dirty="0"/>
          </a:p>
          <a:p>
            <a:pPr algn="just"/>
            <a:r>
              <a:rPr lang="en-US" dirty="0"/>
              <a:t>Derivative term susceptible to </a:t>
            </a:r>
            <a:r>
              <a:rPr lang="en-US" dirty="0">
                <a:solidFill>
                  <a:srgbClr val="00B050"/>
                </a:solidFill>
              </a:rPr>
              <a:t>noise</a:t>
            </a:r>
            <a:r>
              <a:rPr lang="en-US" dirty="0"/>
              <a:t> in measurement </a:t>
            </a:r>
          </a:p>
        </p:txBody>
      </p:sp>
      <p:sp>
        <p:nvSpPr>
          <p:cNvPr id="2" name="Date Placeholder 1"/>
          <p:cNvSpPr>
            <a:spLocks noGrp="1"/>
          </p:cNvSpPr>
          <p:nvPr>
            <p:ph type="dt" sz="half" idx="10"/>
          </p:nvPr>
        </p:nvSpPr>
        <p:spPr/>
        <p:txBody>
          <a:bodyPr/>
          <a:lstStyle/>
          <a:p>
            <a:r>
              <a:rPr lang="en-US"/>
              <a:t>JM Mahoney</a:t>
            </a:r>
            <a:endParaRPr lang="en-US" dirty="0"/>
          </a:p>
        </p:txBody>
      </p:sp>
      <p:sp>
        <p:nvSpPr>
          <p:cNvPr id="7" name="Footer Placeholder 6"/>
          <p:cNvSpPr>
            <a:spLocks noGrp="1"/>
          </p:cNvSpPr>
          <p:nvPr>
            <p:ph type="ftr" sz="quarter" idx="11"/>
          </p:nvPr>
        </p:nvSpPr>
        <p:spPr/>
        <p:txBody>
          <a:bodyPr/>
          <a:lstStyle/>
          <a:p>
            <a:r>
              <a:rPr lang="en-US"/>
              <a:t>ME 357: Lecture 18</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28</a:t>
            </a:fld>
            <a:endParaRPr lang="en-US" dirty="0"/>
          </a:p>
        </p:txBody>
      </p:sp>
    </p:spTree>
    <p:extLst>
      <p:ext uri="{BB962C8B-B14F-4D97-AF65-F5344CB8AC3E}">
        <p14:creationId xmlns:p14="http://schemas.microsoft.com/office/powerpoint/2010/main" val="3763580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fade">
                                      <p:cBhvr>
                                        <p:cTn id="15" dur="500"/>
                                        <p:tgtEl>
                                          <p:spTgt spid="10">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fade">
                                      <p:cBhvr>
                                        <p:cTn id="23" dur="500"/>
                                        <p:tgtEl>
                                          <p:spTgt spid="10">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animEffect transition="in" filter="fade">
                                      <p:cBhvr>
                                        <p:cTn id="26" dur="500"/>
                                        <p:tgtEl>
                                          <p:spTgt spid="10">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Effect transition="in" filter="fade">
                                      <p:cBhvr>
                                        <p:cTn id="29" dur="500"/>
                                        <p:tgtEl>
                                          <p:spTgt spid="10">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fade">
                                      <p:cBhvr>
                                        <p:cTn id="32" dur="500"/>
                                        <p:tgtEl>
                                          <p:spTgt spid="10">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animEffect transition="in" filter="fade">
                                      <p:cBhvr>
                                        <p:cTn id="35" dur="500"/>
                                        <p:tgtEl>
                                          <p:spTgt spid="10">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xEl>
                                              <p:pRg st="9" end="9"/>
                                            </p:txEl>
                                          </p:spTgt>
                                        </p:tgtEl>
                                        <p:attrNameLst>
                                          <p:attrName>style.visibility</p:attrName>
                                        </p:attrNameLst>
                                      </p:cBhvr>
                                      <p:to>
                                        <p:strVal val="visible"/>
                                      </p:to>
                                    </p:set>
                                    <p:animEffect transition="in" filter="fade">
                                      <p:cBhvr>
                                        <p:cTn id="40"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End Unit 3</a:t>
            </a:r>
          </a:p>
        </p:txBody>
      </p:sp>
      <p:sp>
        <p:nvSpPr>
          <p:cNvPr id="2" name="Text Placeholder 1"/>
          <p:cNvSpPr>
            <a:spLocks noGrp="1"/>
          </p:cNvSpPr>
          <p:nvPr>
            <p:ph type="body" idx="1"/>
          </p:nvPr>
        </p:nvSpPr>
        <p:spPr/>
        <p:txBody>
          <a:bodyPr/>
          <a:lstStyle/>
          <a:p>
            <a:r>
              <a:rPr lang="en-US" spc="0" dirty="0"/>
              <a:t>Control </a:t>
            </a:r>
          </a:p>
        </p:txBody>
      </p:sp>
      <p:sp>
        <p:nvSpPr>
          <p:cNvPr id="4" name="Footer Placeholder 3"/>
          <p:cNvSpPr>
            <a:spLocks noGrp="1"/>
          </p:cNvSpPr>
          <p:nvPr>
            <p:ph type="ftr" sz="quarter" idx="11"/>
          </p:nvPr>
        </p:nvSpPr>
        <p:spPr/>
        <p:txBody>
          <a:bodyPr/>
          <a:lstStyle/>
          <a:p>
            <a:r>
              <a:rPr lang="en-US"/>
              <a:t>ME 357: Lecture 18</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dirty="0"/>
          </a:p>
        </p:txBody>
      </p:sp>
      <p:sp>
        <p:nvSpPr>
          <p:cNvPr id="3" name="Date Placeholder 2"/>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37112500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PID Controller </a:t>
            </a:r>
          </a:p>
        </p:txBody>
      </p:sp>
      <p:sp>
        <p:nvSpPr>
          <p:cNvPr id="8" name="Content Placeholder 7"/>
          <p:cNvSpPr>
            <a:spLocks noGrp="1"/>
          </p:cNvSpPr>
          <p:nvPr>
            <p:ph idx="1"/>
          </p:nvPr>
        </p:nvSpPr>
        <p:spPr/>
        <p:txBody>
          <a:bodyPr/>
          <a:lstStyle/>
          <a:p>
            <a:pPr algn="just"/>
            <a:r>
              <a:rPr lang="en-US" dirty="0"/>
              <a:t>Building on PD controller, can add </a:t>
            </a:r>
            <a:r>
              <a:rPr lang="en-US" i="1" dirty="0"/>
              <a:t>two</a:t>
            </a:r>
            <a:r>
              <a:rPr lang="en-US" dirty="0"/>
              <a:t> zeros (of our choice) and pole, at zero, to plant</a:t>
            </a:r>
          </a:p>
          <a:p>
            <a:pPr algn="just"/>
            <a:r>
              <a:rPr lang="en-US" dirty="0"/>
              <a:t>Additional zeros could be real or complex conjugates</a:t>
            </a:r>
          </a:p>
          <a:p>
            <a:pPr lvl="1" algn="just"/>
            <a:r>
              <a:rPr lang="en-US" dirty="0"/>
              <a:t>Increases choices for controller implementation </a:t>
            </a:r>
          </a:p>
          <a:p>
            <a:pPr algn="just"/>
            <a:r>
              <a:rPr lang="en-US" dirty="0"/>
              <a:t>Controller expressed in forms:</a:t>
            </a:r>
          </a:p>
        </p:txBody>
      </p:sp>
      <p:sp>
        <p:nvSpPr>
          <p:cNvPr id="3" name="Footer Placeholder 2"/>
          <p:cNvSpPr>
            <a:spLocks noGrp="1"/>
          </p:cNvSpPr>
          <p:nvPr>
            <p:ph type="ftr" sz="quarter" idx="11"/>
          </p:nvPr>
        </p:nvSpPr>
        <p:spPr/>
        <p:txBody>
          <a:bodyPr/>
          <a:lstStyle/>
          <a:p>
            <a:r>
              <a:rPr lang="en-US"/>
              <a:t>ME 357: Lecture 18</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6" name="Picture 5">
            <a:extLst>
              <a:ext uri="{FF2B5EF4-FFF2-40B4-BE49-F238E27FC236}">
                <a16:creationId xmlns:a16="http://schemas.microsoft.com/office/drawing/2014/main" id="{2C318482-BEF4-442C-9597-4EF3EECD4346}"/>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393829" y="4572001"/>
            <a:ext cx="5404343" cy="520229"/>
          </a:xfrm>
          <a:prstGeom prst="rect">
            <a:avLst/>
          </a:prstGeom>
          <a:solidFill>
            <a:srgbClr val="FFFF00"/>
          </a:solidFill>
        </p:spPr>
      </p:pic>
      <p:sp>
        <p:nvSpPr>
          <p:cNvPr id="2" name="Date Placeholder 1"/>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660150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“Recipe” for Controller Design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79425" indent="-457200" algn="just">
                  <a:buFont typeface="+mj-lt"/>
                  <a:buAutoNum type="arabicPeriod"/>
                </a:pPr>
                <a:r>
                  <a:rPr lang="en-US" dirty="0"/>
                  <a:t>Choose controller type</a:t>
                </a:r>
              </a:p>
              <a:p>
                <a:pPr marL="630110" lvl="1" indent="-457200" algn="just"/>
                <a:r>
                  <a:rPr lang="en-US" dirty="0"/>
                  <a:t>Select controllers that drive error to zero for any gain. Use FVT</a:t>
                </a:r>
                <a:r>
                  <a:rPr lang="en-US" b="1" dirty="0"/>
                  <a:t>*</a:t>
                </a:r>
                <a:r>
                  <a:rPr lang="en-US" dirty="0"/>
                  <a:t> to check that controller will work to stabilize system for </a:t>
                </a:r>
                <a:r>
                  <a:rPr lang="en-US" i="1" dirty="0"/>
                  <a:t>all</a:t>
                </a:r>
                <a:r>
                  <a:rPr lang="en-US" dirty="0"/>
                  <a:t> gains (provided poles of </a:t>
                </a:r>
                <a:r>
                  <a:rPr lang="en-US" dirty="0" err="1"/>
                  <a:t>sY</a:t>
                </a:r>
                <a:r>
                  <a:rPr lang="en-US" dirty="0"/>
                  <a:t>(s) are in LHP)</a:t>
                </a:r>
              </a:p>
              <a:p>
                <a:pPr marL="630110" lvl="1" indent="-457200" algn="just"/>
                <a:endParaRPr lang="en-US" dirty="0"/>
              </a:p>
              <a:p>
                <a:pPr marL="630110" lvl="1" indent="-457200" algn="just"/>
                <a:endParaRPr lang="en-US" dirty="0"/>
              </a:p>
              <a:p>
                <a:pPr marL="479425" indent="-457200" algn="just">
                  <a:buFont typeface="+mj-lt"/>
                  <a:buAutoNum type="arabicPeriod"/>
                </a:pPr>
                <a:r>
                  <a:rPr lang="en-US" dirty="0"/>
                  <a:t>Choose desired dominant closed-loop poles</a:t>
                </a:r>
              </a:p>
              <a:p>
                <a:pPr marL="630110" lvl="1" indent="-457200" algn="just"/>
                <a:r>
                  <a:rPr lang="en-US" dirty="0"/>
                  <a:t>Choice based on response requirements of system. May be desired overshoot or peak time for system. Choose natural frequency and damping ratio based on these. Choose poles based on these parameters.</a:t>
                </a:r>
              </a:p>
              <a:p>
                <a:pPr marL="630110" lvl="1" indent="-457200" algn="just"/>
                <a:endParaRPr lang="en-US" dirty="0"/>
              </a:p>
              <a:p>
                <a:pPr marL="479425" indent="-457200" algn="just">
                  <a:buFont typeface="+mj-lt"/>
                  <a:buAutoNum type="arabicPeriod"/>
                </a:pPr>
                <a:r>
                  <a:rPr lang="en-US" dirty="0"/>
                  <a:t>Select zero(s) and pole(s) for controller</a:t>
                </a:r>
              </a:p>
              <a:p>
                <a:pPr marL="630110" lvl="1" indent="-457200" algn="just"/>
                <a:r>
                  <a:rPr lang="en-US" dirty="0"/>
                  <a:t>Total angle of </a:t>
                </a:r>
                <a14:m>
                  <m:oMath xmlns:m="http://schemas.openxmlformats.org/officeDocument/2006/math">
                    <m:r>
                      <a:rPr lang="en-US" i="1" dirty="0" smtClean="0">
                        <a:latin typeface="Cambria Math" panose="02040503050406030204" pitchFamily="18" charset="0"/>
                      </a:rPr>
                      <m:t>𝐺</m:t>
                    </m:r>
                    <m:r>
                      <a:rPr lang="en-US" i="1" dirty="0" smtClean="0">
                        <a:latin typeface="Cambria Math" panose="02040503050406030204" pitchFamily="18" charset="0"/>
                      </a:rPr>
                      <m:t>’</m:t>
                    </m:r>
                  </m:oMath>
                </a14:m>
                <a:r>
                  <a:rPr lang="en-US" dirty="0"/>
                  <a:t> must sum to odd multiple of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180</m:t>
                    </m:r>
                    <m:r>
                      <a:rPr lang="en-US" i="1" dirty="0"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7"/>
                <a:stretch>
                  <a:fillRect l="-1333" t="-1818" r="-139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18</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10" name="Picture 9">
            <a:extLst>
              <a:ext uri="{FF2B5EF4-FFF2-40B4-BE49-F238E27FC236}">
                <a16:creationId xmlns:a16="http://schemas.microsoft.com/office/drawing/2014/main" id="{3A1BDE12-450F-4908-B9F6-88CA69114940}"/>
              </a:ext>
            </a:extLst>
          </p:cNvPr>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542094" y="2895600"/>
            <a:ext cx="5107812" cy="428190"/>
          </a:xfrm>
          <a:prstGeom prst="rect">
            <a:avLst/>
          </a:prstGeom>
        </p:spPr>
      </p:pic>
      <p:pic>
        <p:nvPicPr>
          <p:cNvPr id="9" name="Picture 8">
            <a:extLst>
              <a:ext uri="{FF2B5EF4-FFF2-40B4-BE49-F238E27FC236}">
                <a16:creationId xmlns:a16="http://schemas.microsoft.com/office/drawing/2014/main" id="{692F5DF9-E4A9-4C42-A730-009E21182CA1}"/>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8451317" y="267464"/>
            <a:ext cx="2898286" cy="597943"/>
          </a:xfrm>
          <a:prstGeom prst="rect">
            <a:avLst/>
          </a:prstGeom>
        </p:spPr>
      </p:pic>
      <p:pic>
        <p:nvPicPr>
          <p:cNvPr id="14" name="Picture 1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779430" y="4648200"/>
            <a:ext cx="2633143" cy="304762"/>
          </a:xfrm>
          <a:prstGeom prst="rect">
            <a:avLst/>
          </a:prstGeom>
        </p:spPr>
      </p:pic>
      <p:pic>
        <p:nvPicPr>
          <p:cNvPr id="15" name="Picture 14">
            <a:extLst>
              <a:ext uri="{FF2B5EF4-FFF2-40B4-BE49-F238E27FC236}">
                <a16:creationId xmlns:a16="http://schemas.microsoft.com/office/drawing/2014/main" id="{D68F76C6-CAA0-48F7-8354-2DD8FF618DED}"/>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760001" y="5897774"/>
            <a:ext cx="8671999" cy="268191"/>
          </a:xfrm>
          <a:prstGeom prst="rect">
            <a:avLst/>
          </a:prstGeom>
        </p:spPr>
      </p:pic>
    </p:spTree>
    <p:extLst>
      <p:ext uri="{BB962C8B-B14F-4D97-AF65-F5344CB8AC3E}">
        <p14:creationId xmlns:p14="http://schemas.microsoft.com/office/powerpoint/2010/main" val="1121818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“Recipe” for Controller Design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79425" indent="-457200" algn="just">
                  <a:buFont typeface="+mj-lt"/>
                  <a:buAutoNum type="arabicPeriod" startAt="4"/>
                </a:pPr>
                <a:r>
                  <a:rPr lang="en-US" dirty="0"/>
                  <a:t>Select gain for controller</a:t>
                </a:r>
              </a:p>
              <a:p>
                <a:pPr marL="630110" lvl="1" indent="-457200" algn="just"/>
                <a:r>
                  <a:rPr lang="en-US" dirty="0"/>
                  <a:t>Plot root locus of </a:t>
                </a:r>
                <a14:m>
                  <m:oMath xmlns:m="http://schemas.openxmlformats.org/officeDocument/2006/math">
                    <m:r>
                      <a:rPr lang="en-US" i="1" dirty="0">
                        <a:latin typeface="Cambria Math" panose="02040503050406030204" pitchFamily="18" charset="0"/>
                      </a:rPr>
                      <m:t>𝐺</m:t>
                    </m:r>
                    <m:r>
                      <a:rPr lang="en-US" i="1" dirty="0">
                        <a:latin typeface="Cambria Math" panose="02040503050406030204" pitchFamily="18" charset="0"/>
                      </a:rPr>
                      <m:t>’</m:t>
                    </m:r>
                  </m:oMath>
                </a14:m>
                <a:r>
                  <a:rPr lang="en-US" dirty="0"/>
                  <a:t> using results from previous step. The root locus will pass through desired CL poles in [2]. Find gain that reaches those poles.</a:t>
                </a:r>
              </a:p>
              <a:p>
                <a:pPr marL="630110" lvl="1" indent="-457200" algn="just"/>
                <a:endParaRPr lang="en-US" dirty="0"/>
              </a:p>
              <a:p>
                <a:pPr marL="630110" lvl="1" indent="-457200" algn="just"/>
                <a:endParaRPr lang="en-US" dirty="0"/>
              </a:p>
              <a:p>
                <a:pPr marL="479425" indent="-457200" algn="just">
                  <a:buFont typeface="+mj-lt"/>
                  <a:buAutoNum type="arabicPeriod" startAt="4"/>
                </a:pPr>
                <a:r>
                  <a:rPr lang="en-US" dirty="0"/>
                  <a:t>Implement controller and simulate results</a:t>
                </a:r>
              </a:p>
              <a:p>
                <a:pPr marL="630110" lvl="1" indent="-457200" algn="just"/>
                <a:r>
                  <a:rPr lang="en-US" dirty="0"/>
                  <a:t>Convert to multiple gains if using PD, PI, PID</a:t>
                </a:r>
              </a:p>
              <a:p>
                <a:pPr marL="630110" lvl="1" indent="-457200" algn="just"/>
                <a:r>
                  <a:rPr lang="en-US" dirty="0"/>
                  <a:t>Use Simulink with controller</a:t>
                </a:r>
              </a:p>
              <a:p>
                <a:pPr marL="479425" indent="-457200" algn="just">
                  <a:buFont typeface="+mj-lt"/>
                  <a:buAutoNum type="arabicPeriod" startAt="4"/>
                </a:pPr>
                <a:r>
                  <a:rPr lang="en-US" dirty="0"/>
                  <a:t>Analyze numerical results and iterate design</a:t>
                </a:r>
              </a:p>
              <a:p>
                <a:pPr marL="630110" lvl="1" indent="-457200" algn="just"/>
                <a:r>
                  <a:rPr lang="en-US" dirty="0"/>
                  <a:t>Find max overshoot, peak time, etc. (whatever design constraints were in [2]) from the simulation. Check if they satisfy design requirements. If not, go back to [2] or [3] and redesign </a:t>
                </a:r>
              </a:p>
              <a:p>
                <a:pPr marL="630110" lvl="1" indent="-457200" algn="just"/>
                <a:r>
                  <a:rPr lang="en-US" dirty="0"/>
                  <a:t>Design based on 2</a:t>
                </a:r>
                <a:r>
                  <a:rPr lang="en-US" baseline="30000" dirty="0"/>
                  <a:t>nd</a:t>
                </a:r>
                <a:r>
                  <a:rPr lang="en-US" dirty="0"/>
                  <a:t>-order system response: actual CL system is not a simple 2</a:t>
                </a:r>
                <a:r>
                  <a:rPr lang="en-US" baseline="30000" dirty="0"/>
                  <a:t>nd</a:t>
                </a:r>
                <a:r>
                  <a:rPr lang="en-US" dirty="0"/>
                  <a:t>-order system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33" t="-1818" r="-1394" b="-181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JM Mahoney</a:t>
            </a:r>
            <a:endParaRPr lang="en-US" dirty="0"/>
          </a:p>
        </p:txBody>
      </p:sp>
      <p:sp>
        <p:nvSpPr>
          <p:cNvPr id="5" name="Footer Placeholder 4"/>
          <p:cNvSpPr>
            <a:spLocks noGrp="1"/>
          </p:cNvSpPr>
          <p:nvPr>
            <p:ph type="ftr" sz="quarter" idx="11"/>
          </p:nvPr>
        </p:nvSpPr>
        <p:spPr/>
        <p:txBody>
          <a:bodyPr/>
          <a:lstStyle/>
          <a:p>
            <a:r>
              <a:rPr lang="en-US"/>
              <a:t>ME 357: Lecture 18</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8" name="Picture 7">
            <a:extLst>
              <a:ext uri="{FF2B5EF4-FFF2-40B4-BE49-F238E27FC236}">
                <a16:creationId xmlns:a16="http://schemas.microsoft.com/office/drawing/2014/main" id="{956A77DD-D60A-4EC0-B596-6B800B17030A}"/>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702172" y="2832735"/>
            <a:ext cx="2787657" cy="522971"/>
          </a:xfrm>
          <a:prstGeom prst="rect">
            <a:avLst/>
          </a:prstGeom>
          <a:noFill/>
        </p:spPr>
      </p:pic>
    </p:spTree>
    <p:extLst>
      <p:ext uri="{BB962C8B-B14F-4D97-AF65-F5344CB8AC3E}">
        <p14:creationId xmlns:p14="http://schemas.microsoft.com/office/powerpoint/2010/main" val="1818072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14300" indent="0">
                  <a:buNone/>
                </a:pPr>
                <a:r>
                  <a:rPr lang="en-US" dirty="0"/>
                  <a:t>Have plant with open-loop TF of</a:t>
                </a:r>
              </a:p>
              <a:p>
                <a:pPr marL="114300" indent="0">
                  <a:buNone/>
                </a:pPr>
                <a:endParaRPr lang="en-US" dirty="0"/>
              </a:p>
              <a:p>
                <a:pPr marL="114300" indent="0">
                  <a:buNone/>
                </a:pPr>
                <a:endParaRPr lang="en-US" dirty="0"/>
              </a:p>
              <a:p>
                <a:pPr marL="114300" indent="0" algn="just">
                  <a:buNone/>
                </a:pPr>
                <a:r>
                  <a:rPr lang="en-US" dirty="0"/>
                  <a:t>What controller(s) will work to drive the steady-state error to zero when reference is unit step function?</a:t>
                </a:r>
              </a:p>
              <a:p>
                <a:pPr marL="114300" indent="0" algn="just">
                  <a:buNone/>
                </a:pPr>
                <a:r>
                  <a:rPr lang="en-US" dirty="0"/>
                  <a:t>Design controller such that output has </a:t>
                </a:r>
              </a:p>
              <a:p>
                <a:pPr marL="457200" indent="-342900" algn="just"/>
                <a:r>
                  <a:rPr lang="en-US" dirty="0"/>
                  <a:t>steady-state error of zero</a:t>
                </a:r>
              </a:p>
              <a:p>
                <a:pPr marL="457200" indent="-342900" algn="just"/>
                <a14:m>
                  <m:oMath xmlns:m="http://schemas.openxmlformats.org/officeDocument/2006/math">
                    <m:r>
                      <a:rPr lang="en-US" i="1" dirty="0">
                        <a:latin typeface="Cambria Math"/>
                      </a:rPr>
                      <m:t>𝑀</m:t>
                    </m:r>
                    <m:r>
                      <a:rPr lang="en-US" i="1" baseline="-25000" dirty="0">
                        <a:latin typeface="Cambria Math"/>
                      </a:rPr>
                      <m:t>𝑃</m:t>
                    </m:r>
                    <m:r>
                      <a:rPr lang="en-US" i="1" dirty="0">
                        <a:latin typeface="Cambria Math"/>
                      </a:rPr>
                      <m:t>=18% </m:t>
                    </m:r>
                  </m:oMath>
                </a14:m>
                <a:endParaRPr lang="en-US" i="1" dirty="0">
                  <a:latin typeface="Cambria Math"/>
                </a:endParaRPr>
              </a:p>
              <a:p>
                <a:pPr marL="457200" indent="-342900" algn="just"/>
                <a14:m>
                  <m:oMath xmlns:m="http://schemas.openxmlformats.org/officeDocument/2006/math">
                    <m:r>
                      <a:rPr lang="en-US" i="1" dirty="0">
                        <a:latin typeface="Cambria Math"/>
                      </a:rPr>
                      <m:t>𝑡</m:t>
                    </m:r>
                    <m:r>
                      <a:rPr lang="en-US" i="1" baseline="-25000" dirty="0">
                        <a:latin typeface="Cambria Math"/>
                      </a:rPr>
                      <m:t>𝑅</m:t>
                    </m:r>
                    <m:r>
                      <a:rPr lang="en-US" i="1" dirty="0">
                        <a:latin typeface="Cambria Math"/>
                      </a:rPr>
                      <m:t>=0.75 </m:t>
                    </m:r>
                    <m:r>
                      <a:rPr lang="en-US" i="1" dirty="0">
                        <a:latin typeface="Cambria Math"/>
                      </a:rPr>
                      <m:t>𝑠</m:t>
                    </m:r>
                  </m:oMath>
                </a14:m>
                <a:endParaRPr lang="en-US" dirty="0"/>
              </a:p>
              <a:p>
                <a:pPr marL="114300" indent="0">
                  <a:buNone/>
                </a:pPr>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64" t="-1667" r="-1515"/>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ME 357: Lecture 18</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pic>
        <p:nvPicPr>
          <p:cNvPr id="7" name="Picture 6"/>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239704" y="2436496"/>
            <a:ext cx="1541145" cy="535305"/>
          </a:xfrm>
          <a:prstGeom prst="rect">
            <a:avLst/>
          </a:prstGeom>
        </p:spPr>
      </p:pic>
      <p:sp>
        <p:nvSpPr>
          <p:cNvPr id="4" name="Date Placeholder 3"/>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4250313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Controller</a:t>
            </a:r>
          </a:p>
        </p:txBody>
      </p:sp>
      <p:sp>
        <p:nvSpPr>
          <p:cNvPr id="3" name="Content Placeholder 2"/>
          <p:cNvSpPr>
            <a:spLocks noGrp="1"/>
          </p:cNvSpPr>
          <p:nvPr>
            <p:ph idx="1"/>
          </p:nvPr>
        </p:nvSpPr>
        <p:spPr/>
        <p:txBody>
          <a:bodyPr/>
          <a:lstStyle/>
          <a:p>
            <a:pPr algn="just"/>
            <a:r>
              <a:rPr lang="en-US" dirty="0"/>
              <a:t>Controller must drive error to zero before we proceed with remainder of design</a:t>
            </a:r>
          </a:p>
          <a:p>
            <a:pPr algn="just"/>
            <a:r>
              <a:rPr lang="en-US" dirty="0"/>
              <a:t>Possible that P, PD, PID, Lag Compensator could all drive error to zero, but can check feasible controllers analytically</a:t>
            </a:r>
          </a:p>
          <a:p>
            <a:pPr algn="just"/>
            <a:r>
              <a:rPr lang="en-US" dirty="0"/>
              <a:t>If a control scheme is feasible, then proceed to design it</a:t>
            </a:r>
          </a:p>
          <a:p>
            <a:pPr algn="just"/>
            <a:endParaRPr lang="en-US" dirty="0"/>
          </a:p>
        </p:txBody>
      </p:sp>
      <p:sp>
        <p:nvSpPr>
          <p:cNvPr id="5" name="Footer Placeholder 4"/>
          <p:cNvSpPr>
            <a:spLocks noGrp="1"/>
          </p:cNvSpPr>
          <p:nvPr>
            <p:ph type="ftr" sz="quarter" idx="11"/>
          </p:nvPr>
        </p:nvSpPr>
        <p:spPr/>
        <p:txBody>
          <a:bodyPr/>
          <a:lstStyle/>
          <a:p>
            <a:r>
              <a:rPr lang="en-US"/>
              <a:t>ME 357: Lecture 18</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1767361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Controller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Controller TF:</a:t>
                </a:r>
              </a:p>
              <a:p>
                <a:endParaRPr lang="en-US" dirty="0"/>
              </a:p>
              <a:p>
                <a:r>
                  <a:rPr lang="en-US" dirty="0"/>
                  <a:t>Plant TF: </a:t>
                </a:r>
              </a:p>
              <a:p>
                <a:endParaRPr lang="en-US" dirty="0"/>
              </a:p>
              <a:p>
                <a:r>
                  <a:rPr lang="en-US" dirty="0"/>
                  <a:t>Closed-loop TF</a:t>
                </a:r>
              </a:p>
              <a:p>
                <a:endParaRPr lang="en-US" dirty="0"/>
              </a:p>
              <a:p>
                <a:r>
                  <a:rPr lang="en-US" dirty="0"/>
                  <a:t>Steady-state output (using final-value theorem and step reference with amplitude </a:t>
                </a:r>
                <a14:m>
                  <m:oMath xmlns:m="http://schemas.openxmlformats.org/officeDocument/2006/math">
                    <m:r>
                      <a:rPr lang="en-US" i="1" dirty="0" smtClean="0">
                        <a:latin typeface="Cambria Math" panose="02040503050406030204" pitchFamily="18" charset="0"/>
                      </a:rPr>
                      <m:t>𝑅</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7"/>
                <a:stretch>
                  <a:fillRect t="-1116" r="-14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ME 357: Lecture 18</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105811" y="2588896"/>
            <a:ext cx="1541145" cy="535305"/>
          </a:xfrm>
          <a:prstGeom prst="rect">
            <a:avLst/>
          </a:prstGeom>
        </p:spPr>
      </p:pic>
      <p:pic>
        <p:nvPicPr>
          <p:cNvPr id="13" name="Picture 12">
            <a:extLst>
              <a:ext uri="{FF2B5EF4-FFF2-40B4-BE49-F238E27FC236}">
                <a16:creationId xmlns:a16="http://schemas.microsoft.com/office/drawing/2014/main" id="{AB89FE17-82B2-43F2-A9F2-83A5352D9A95}"/>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105812" y="1905001"/>
            <a:ext cx="1373257" cy="253257"/>
          </a:xfrm>
          <a:prstGeom prst="rect">
            <a:avLst/>
          </a:prstGeom>
        </p:spPr>
      </p:pic>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105811" y="3519142"/>
            <a:ext cx="5052953" cy="595810"/>
          </a:xfrm>
          <a:prstGeom prst="rect">
            <a:avLst/>
          </a:prstGeom>
        </p:spPr>
      </p:pic>
      <p:pic>
        <p:nvPicPr>
          <p:cNvPr id="10" name="Picture 9">
            <a:extLst>
              <a:ext uri="{FF2B5EF4-FFF2-40B4-BE49-F238E27FC236}">
                <a16:creationId xmlns:a16="http://schemas.microsoft.com/office/drawing/2014/main" id="{1BF9EE49-8CBE-4C95-95FE-6D5C5E289C2F}"/>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745335" y="5421089"/>
            <a:ext cx="4435200" cy="580571"/>
          </a:xfrm>
          <a:prstGeom prst="rect">
            <a:avLst/>
          </a:prstGeom>
        </p:spPr>
      </p:pic>
      <p:sp>
        <p:nvSpPr>
          <p:cNvPr id="8" name="Multiply 7"/>
          <p:cNvSpPr/>
          <p:nvPr/>
        </p:nvSpPr>
        <p:spPr>
          <a:xfrm>
            <a:off x="8458200" y="5453745"/>
            <a:ext cx="609600" cy="513737"/>
          </a:xfrm>
          <a:prstGeom prst="mathMultiply">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4" name="Date Placeholder 3"/>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475193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 Controller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Controller TF:</a:t>
                </a:r>
              </a:p>
              <a:p>
                <a:endParaRPr lang="en-US" dirty="0"/>
              </a:p>
              <a:p>
                <a:r>
                  <a:rPr lang="en-US" dirty="0"/>
                  <a:t>Plant TF: </a:t>
                </a:r>
              </a:p>
              <a:p>
                <a:endParaRPr lang="en-US" dirty="0"/>
              </a:p>
              <a:p>
                <a:r>
                  <a:rPr lang="en-US" dirty="0"/>
                  <a:t>Closed-loop TF</a:t>
                </a:r>
              </a:p>
              <a:p>
                <a:endParaRPr lang="en-US" dirty="0"/>
              </a:p>
              <a:p>
                <a:r>
                  <a:rPr lang="en-US" dirty="0"/>
                  <a:t>Steady-state output (using final-value theorem and step reference with amplitude </a:t>
                </a:r>
                <a14:m>
                  <m:oMath xmlns:m="http://schemas.openxmlformats.org/officeDocument/2006/math">
                    <m:r>
                      <a:rPr lang="en-US" i="1" dirty="0" smtClean="0">
                        <a:latin typeface="Cambria Math" panose="02040503050406030204" pitchFamily="18" charset="0"/>
                      </a:rPr>
                      <m:t>𝑅</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7"/>
                <a:stretch>
                  <a:fillRect t="-1116" r="-14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ME 357: Lecture 18</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105811" y="2588896"/>
            <a:ext cx="1541145" cy="535305"/>
          </a:xfrm>
          <a:prstGeom prst="rect">
            <a:avLst/>
          </a:prstGeom>
        </p:spPr>
      </p:pic>
      <p:pic>
        <p:nvPicPr>
          <p:cNvPr id="10" name="Picture 9">
            <a:extLst>
              <a:ext uri="{FF2B5EF4-FFF2-40B4-BE49-F238E27FC236}">
                <a16:creationId xmlns:a16="http://schemas.microsoft.com/office/drawing/2014/main" id="{56391F03-53B9-4D68-A655-AB1CCBE5479D}"/>
              </a:ext>
            </a:extLst>
          </p:cNvPr>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105810" y="1905001"/>
            <a:ext cx="2199771" cy="253257"/>
          </a:xfrm>
          <a:prstGeom prst="rect">
            <a:avLst/>
          </a:prstGeom>
        </p:spPr>
      </p:pic>
      <p:pic>
        <p:nvPicPr>
          <p:cNvPr id="11" name="Picture 10"/>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105811" y="3519143"/>
            <a:ext cx="5168764" cy="585143"/>
          </a:xfrm>
          <a:prstGeom prst="rect">
            <a:avLst/>
          </a:prstGeom>
        </p:spPr>
      </p:pic>
      <p:pic>
        <p:nvPicPr>
          <p:cNvPr id="9" name="Picture 8">
            <a:extLst>
              <a:ext uri="{FF2B5EF4-FFF2-40B4-BE49-F238E27FC236}">
                <a16:creationId xmlns:a16="http://schemas.microsoft.com/office/drawing/2014/main" id="{85D2A638-AEEB-4070-B9FE-6D08C8DE7F5A}"/>
              </a:ext>
            </a:extLst>
          </p:cNvPr>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745335" y="5421089"/>
            <a:ext cx="5466514" cy="580571"/>
          </a:xfrm>
          <a:prstGeom prst="rect">
            <a:avLst/>
          </a:prstGeom>
        </p:spPr>
      </p:pic>
      <p:sp>
        <p:nvSpPr>
          <p:cNvPr id="13" name="Multiply 12"/>
          <p:cNvSpPr/>
          <p:nvPr/>
        </p:nvSpPr>
        <p:spPr>
          <a:xfrm>
            <a:off x="9372600" y="5453745"/>
            <a:ext cx="609600" cy="513737"/>
          </a:xfrm>
          <a:prstGeom prst="mathMultiply">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r>
              <a:rPr lang="en-US"/>
              <a:t>JM Mahoney</a:t>
            </a:r>
            <a:endParaRPr lang="en-US" dirty="0"/>
          </a:p>
        </p:txBody>
      </p:sp>
    </p:spTree>
    <p:extLst>
      <p:ext uri="{BB962C8B-B14F-4D97-AF65-F5344CB8AC3E}">
        <p14:creationId xmlns:p14="http://schemas.microsoft.com/office/powerpoint/2010/main" val="15570860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2000"/>
  <p:tag name="ORIGINALHEIGHT" val="426.6967"/>
  <p:tag name="ORIGINALWIDTH" val="4432.696"/>
  <p:tag name="LATEXADDIN" val="\documentclass{article}&#10;\usepackage{amsmath}&#10;\pagestyle{empty}&#10;\begin{document}&#10;&#10;\[&#10;G_C(s)=K_D s + K_P + \frac{K_I}{s} = \frac{K_D}{s}(s+z_1)(s+z_2)&#10;\]&#10;&#10;&#10;\end{document}"/>
  <p:tag name="IGUANATEXSIZE" val="20"/>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RIGINALHEIGHT" val="293.2133"/>
  <p:tag name="ORIGINALWIDTH" val="2486.689"/>
  <p:tag name="LATEXADDIN" val="\documentclass{article}&#10;\usepackage{amsmath}&#10;\pagestyle{empty}&#10;\begin{document}&#10;&#10;\[&#10;G_{CL}(s)=\frac{Y(s)}{R(s)}=\frac{G_C G_0}{1+G_C G_0}=\frac{K_P}{s+(2+K_P)}&#10;\]&#10;&#10;&#10;\end{document}"/>
  <p:tag name="IGUANATEXSIZE" val="20"/>
  <p:tag name="IGUANATEXCURSOR" val="110"/>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UTPUTDPI" val="2000"/>
  <p:tag name="ORIGINALHEIGHT" val="476.1905"/>
  <p:tag name="ORIGINALWIDTH" val="3637.795"/>
  <p:tag name="LATEXADDIN" val="\documentclass{article}&#10;\usepackage{amsmath}&#10;\pagestyle{empty}&#10;\begin{document}&#10;&#10;\[&#10;y_{SS}=\lim_{s\rightarrow 0}s\frac{R}{s} \frac{K_P}{s+(2+K_P)}= R\frac{K_P}{2+K_P}&#1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_0(s)=\frac{1}{s+2}&#10;\]&#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1804.274"/>
  <p:tag name="LATEXADDIN" val="\documentclass{article}&#10;\usepackage{amsmath}&#10;\pagestyle{empty}&#10;\begin{document}&#10;&#10;\[&#10;G_C(s)= K_D s + K_P&#10;\]&#10;&#10;&#10;\end{document}"/>
  <p:tag name="IGUANATEXSIZE" val="20"/>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RIGINALHEIGHT" val="287.964"/>
  <p:tag name="ORIGINALWIDTH" val="2543.682"/>
  <p:tag name="LATEXADDIN" val="\documentclass{article}&#10;\usepackage{amsmath}&#10;\pagestyle{empty}&#10;\begin{document}&#10;&#10;\[&#10;G_{CL}(s)=\frac{G_C G_0}{1+G_C G_0}=\frac{K_D s + K_P}{(1+K_D)s+(2+K_P)}&#10;\]&#10;&#10;&#10;\end{document}"/>
  <p:tag name="IGUANATEXSIZE" val="20"/>
  <p:tag name="IGUANATEXCURSOR" val="146"/>
  <p:tag name="TRANSPARENCY" val="True"/>
  <p:tag name="FILENAME" val=""/>
  <p:tag name="INPUTTYPE" val="0"/>
  <p:tag name="LATEXENGINEID" val="0"/>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UTPUTDPI" val="2000"/>
  <p:tag name="ORIGINALHEIGHT" val="476.1905"/>
  <p:tag name="ORIGINALWIDTH" val="4483.689"/>
  <p:tag name="LATEXADDIN" val="\documentclass{article}&#10;\usepackage{amsmath}&#10;\pagestyle{empty}&#10;\begin{document}&#10;&#10;\[&#10;y_{SS}=\lim_{s\rightarrow 0}s\frac{R}{s} \frac{K_D s + K_P}{(1+K_D)s+(2+K_P)}= R\frac{K_P}{2+K_P}&#1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_0(s)=\frac{1}{s+2}&#10;\]&#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OUTPUTDPI" val="2000"/>
  <p:tag name="ORIGINALHEIGHT" val="426.6967"/>
  <p:tag name="ORIGINALWIDTH" val="2371.953"/>
  <p:tag name="LATEXADDIN" val="\documentclass{article}&#10;\usepackage{amsmath}&#10;\pagestyle{empty}&#10;\begin{document}&#10;&#10;\[&#10;G_C(s)= K_D s + K_P + \frac{K_I}{s}&#10;\]&#10;&#10;&#10;\end{document}"/>
  <p:tag name="IGUANATEXSIZE" val="20"/>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RIGINALHEIGHT" val="304.462"/>
  <p:tag name="ORIGINALWIDTH" val="2227.222"/>
  <p:tag name="LATEXADDIN" val="\documentclass{article}&#10;\usepackage{amsmath}&#10;\pagestyle{empty}&#10;\begin{document}&#10;&#10;\[&#10;G_{CL}(s)=\frac{K_D s^2 + K_Ps+K_I}{(1+K_D)s^2+(2+K_P)s+K_I}&#10;\]&#10;&#10;&#10;\end{document}"/>
  <p:tag name="IGUANATEXSIZE" val="20"/>
  <p:tag name="IGUANATEXCURSOR" val="94"/>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UTPUTDPI" val="2000"/>
  <p:tag name="ORIGINALHEIGHT" val="506.9366"/>
  <p:tag name="ORIGINALWIDTH" val="4498.688"/>
  <p:tag name="LATEXADDIN" val="\documentclass{article}&#10;\usepackage{amsmath}&#10;\pagestyle{empty}&#10;\begin{document}&#10;&#10;\[&#10;y_{SS}=\lim_{s\rightarrow 0}s\frac{R}{s} \frac{K_D s^2 + K_Ps+K_I}{(1+K_D)s^2+(2+K_P)s+K_I}&#10;= R&#1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10.7236"/>
  <p:tag name="ORIGINALWIDTH" val="2513.686"/>
  <p:tag name="LATEXADDIN" val="\documentclass{article}&#10;\usepackage{amsmath}&#10;\pagestyle{empty}&#10;\begin{document}&#10;$$&#10;\lim_{t\rightarrow\infty}y(t)=\lim_{s\rightarrow0}sY(s) = \lim_{s\rightarrow0}s R(s) G_{CL}(s)\overset{?}{=}R&#10;$$&#10;\end{document}"/>
  <p:tag name="IGUANATEXSIZE" val="20"/>
  <p:tag name="IGUANATEXCURSOR" val="190"/>
  <p:tag name="TRANSPARENCY" val="True"/>
  <p:tag name="FILENAME" val=""/>
  <p:tag name="LATEXENGINEID" val="0"/>
  <p:tag name="TEMPFOLDER" val="C:\Users\jmm694\Downloads\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P = 0.18 = \exp{ \left( -\frac{\pi \zeta}{\sqrt{1-\zeta^2}} \right) }&#10;\]&#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t_R = 0.75 = \frac{1.8}{\omega_n}&#10;\]&#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ORIGINALHEIGHT" val="149.9813"/>
  <p:tag name="ORIGINALWIDTH" val="1295.838"/>
  <p:tag name="LATEXADDIN" val="\documentclass{article}&#10;\usepackage{amsmath}&#10;\pagestyle{empty}&#10;\begin{document}&#10;$$&#10;p=-\omega_n\zeta\pm\omega_n\sqrt{1-\zeta^2}&#10;$$&#10;\end{document}"/>
  <p:tag name="IGUANATEXSIZE" val="20"/>
  <p:tag name="IGUANATEXCURSOR" val="110"/>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_0(s)=\frac{1}{s+2}&#10;\]&#10;&#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OUTPUTDPI" val="2000"/>
  <p:tag name="ORIGINALHEIGHT" val="490.4387"/>
  <p:tag name="ORIGINALWIDTH" val="3751.781"/>
  <p:tag name="LATEXADDIN" val="\documentclass{article}&#10;\usepackage{amsmath}&#10;\pagestyle{empty}&#10;\begin{document}&#10;&#10;\[&#10;G'(s)=&#10;G_{RL}=&#10;\frac{G_C}{K}{G_0} = \frac{(s+z_1)(s+z_2)}{s(s+2)}&#10;\]&#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_{CL}(s)=\frac{K_D s^2 + K_Ps+K_I}{(K_D+1)s^2+(2+K_P)s+K_I}=\frac{K_D(s+z_1)(s+z_2)}{s(s+2)+K_D(s+z_1)(s+z_2)}&#10;\]&#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ORIGINALHEIGHT" val="293.2133"/>
  <p:tag name="ORIGINALWIDTH" val="1304.837"/>
  <p:tag name="LATEXADDIN" val="\documentclass{article}&#10;\usepackage{amsmath}&#10;\pagestyle{empty}&#10;\begin{document}&#10;&#10;\[&#10;G'(s)=\frac{(s+z_1)(s+z_2)}{s(s+2)}&#10;\]&#10;&#10;&#10;\end{document}"/>
  <p:tag name="IGUANATEXSIZE" val="20"/>
  <p:tag name="IGUANATEXCURSOR" val="86"/>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UTPUTDPI" val="2000"/>
  <p:tag name="ORIGINALHEIGHT" val="426.6967"/>
  <p:tag name="ORIGINALWIDTH" val="4432.696"/>
  <p:tag name="LATEXADDIN" val="\documentclass{article}&#10;\usepackage{amsmath}&#10;\pagestyle{empty}&#10;\begin{document}&#10;&#10;\[&#10;G_C(s)=K_D s + K_P + \frac{K_I}{s} = \frac{K_D}{s}(s+z_1)(s+z_2)&#10;\]&#10;&#10;&#10;\end{document}"/>
  <p:tag name="IGUANATEXSIZE" val="20"/>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1041.62"/>
  <p:tag name="LATEXADDIN" val="\documentclass{article}&#10;\usepackage{amsmath}&#10;\pagestyle{empty}&#10;\begin{document}&#10;&#10;\[&#10;p=\{0,+2\}&#10;\]&#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RIGINALHEIGHT" val="124.4844"/>
  <p:tag name="ORIGINALWIDTH" val="622.4222"/>
  <p:tag name="LATEXADDIN" val="\documentclass{article}&#10;\usepackage{amsmath}&#10;\pagestyle{empty}&#10;\begin{document}&#10;&#10;\[&#10;z=\{z_1,z_2\}&#10;\]&#10;&#10;&#10;\end{document}"/>
  <p:tag name="IGUANATEXSIZE" val="20"/>
  <p:tag name="IGUANATEXCURSOR" val="90"/>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UTPUTDPI" val="2000"/>
  <p:tag name="ORIGINALHEIGHT" val="490.4387"/>
  <p:tag name="ORIGINALWIDTH" val="2377.203"/>
  <p:tag name="LATEXADDIN" val="\documentclass{article}&#10;\usepackage{amsmath}&#10;\pagestyle{empty}&#10;\begin{document}&#10;$$&#10;G_{CL} = \frac{G_C G_0}{1+G_C G_0}=\frac{Y(s)}{R(s)}&#10;$$&#10;\end{document}"/>
  <p:tag name="IGUANATEXSIZE" val="20"/>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4997.375"/>
  <p:tag name="LATEXADDIN" val="\documentclass{article}&#10;\usepackage{amsmath}&#10;\pagestyle{empty}&#10;\begin{document}&#10;&#10;\[&#10;-\angle (-1.15-2.11j+2)-\angle (-1.15-2.11j+0)+\angle (-1.15-2.11j+z_1) + \angle (-1.15-2.11j+z_2)= 180^\circ&#10;\]&#10;&#10;&#10;\end{document}"/>
  <p:tag name="IGUANATEXSIZE" val="15"/>
  <p:tag name="IGUANATEXCURSOR" val="187"/>
  <p:tag name="TRANSPARENCY" val="True"/>
  <p:tag name="FILENAME" val=""/>
  <p:tag name="LATEXENGINEID" val="0"/>
  <p:tag name="TEMPFOLDER" val="C:\Users\jmm694\Downloads\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2000"/>
  <p:tag name="ORIGINALHEIGHT" val="490.4387"/>
  <p:tag name="ORIGINALWIDTH" val="2176.228"/>
  <p:tag name="LATEXADDIN" val="\documentclass{article}&#10;\usepackage{amsmath}&#10;\pagestyle{empty}&#10;\begin{document}&#10;&#10;\[&#10;G'(s)=\frac{(s+z_1)(s+z_2)}{s(s+2)}&#10;\]&#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4272.216"/>
  <p:tag name="LATEXADDIN" val="\documentclass{article}&#10;\usepackage{amsmath}&#10;\pagestyle{empty}&#10;\begin{document}&#10;&#10;\[&#10;-(-68.06^\circ) -(-118.6^\circ) +\angle (-1.15-2.11j+z_1) + \angle (-1.15-2.11j+z_2)= 180^\circ&#10;\]&#10;&#10;&#10;\end{document}"/>
  <p:tag name="IGUANATEXSIZE" val="15"/>
  <p:tag name="IGUANATEXCURSOR" val="115"/>
  <p:tag name="TRANSPARENCY" val="True"/>
  <p:tag name="FILENAME" val=""/>
  <p:tag name="LATEXENGINEID" val="0"/>
  <p:tag name="TEMPFOLDER" val="C:\Users\jmm694\Downloads\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3319.085"/>
  <p:tag name="LATEXADDIN" val="\documentclass{article}&#10;\usepackage{amsmath}&#10;\pagestyle{empty}&#10;\begin{document}&#10;&#10;\[&#10;187^\circ +\angle (-1.15-2.11j+z_1) + \angle (-1.15-2.11j+z_2)= 180^\circ&#10;\]&#10;&#10;&#10;\end{document}"/>
  <p:tag name="IGUANATEXSIZE" val="15"/>
  <p:tag name="IGUANATEXCURSOR" val="93"/>
  <p:tag name="TRANSPARENCY" val="True"/>
  <p:tag name="FILENAME" val=""/>
  <p:tag name="LATEXENGINEID" val="0"/>
  <p:tag name="TEMPFOLDER" val="C:\Users\jmm694\Downloads\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ngle (-1.15-2.11j+z_1) + \angle (-1.15-2.11j+z_2) = -7^\circ&#10;\]&#10;&#10;&#10;\end{document}"/>
  <p:tag name="IGUANATEXSIZE" val="15"/>
</p:tagLst>
</file>

<file path=ppt/tags/tag35.xml><?xml version="1.0" encoding="utf-8"?>
<p:tagLst xmlns:a="http://schemas.openxmlformats.org/drawingml/2006/main" xmlns:r="http://schemas.openxmlformats.org/officeDocument/2006/relationships" xmlns:p="http://schemas.openxmlformats.org/presentationml/2006/main">
  <p:tag name="ORIGINALHEIGHT" val="299.2126"/>
  <p:tag name="ORIGINALWIDTH" val="2671.916"/>
  <p:tag name="LATEXADDIN" val="\documentclass{article}&#10;\usepackage{amsmath}&#10;\pagestyle{empty}&#10;\begin{document}&#10;&#10;\[&#10;tan^{-1}_2 \left( \frac{-2.11+b}{0.45} \right)+tan^{-1}_2 \left( \frac{-2.11-b}{0.45} \right)  = -7^\circ&#10;\]&#10;&#10;&#10;\end{document}"/>
  <p:tag name="IGUANATEXSIZE" val="16"/>
  <p:tag name="IGUANATEXCURSOR" val="141"/>
  <p:tag name="TRANSPARENCY" val="True"/>
  <p:tag name="FILENAME" val=""/>
  <p:tag name="INPUTTYPE" val="0"/>
  <p:tag name="LATEXENGINEID" val="0"/>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z_{1,2} = 1.6 \pm 4.44j&#10;\]&#10;&#10;&#10;\end{document}"/>
  <p:tag name="IGUANATEXSIZE" val="16"/>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ngle (-1.15-2.11j+z_1) + \angle (-1.15-2.11j+z_2) = -7^\circ&#10;\]&#10;&#10;&#10;\end{document}"/>
  <p:tag name="IGUANATEXSIZE" val="1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ngle (-1.15-2.11j+1.6+bj) + \angle (-1.15-2.11j+1.6-bj) = -7^\circ&#10;\]&#10;&#10;&#10;\end{document}"/>
  <p:tag name="IGUANATEXSIZE" val="15"/>
</p:tagLst>
</file>

<file path=ppt/tags/tag39.xml><?xml version="1.0" encoding="utf-8"?>
<p:tagLst xmlns:a="http://schemas.openxmlformats.org/drawingml/2006/main" xmlns:r="http://schemas.openxmlformats.org/officeDocument/2006/relationships" xmlns:p="http://schemas.openxmlformats.org/presentationml/2006/main">
  <p:tag name="ORIGINALHEIGHT" val="304.462"/>
  <p:tag name="ORIGINALWIDTH" val="4350.956"/>
  <p:tag name="LATEXADDIN" val="\documentclass{article}&#10;\usepackage{amsmath}&#10;\pagestyle{empty}&#10;\begin{document}&#10;&#10;\[&#10;G'(s)=\frac{(s+z_1)(s+z_2)}{s(s+2)}=\frac{(s+1.6+4.44j)(s+1.6-4.44j)}{s(s+2)}=\frac{s^2+3.2s+22.3}{s^2+2s}&#10;\]&#10;&#10;&#10;\end{document}"/>
  <p:tag name="IGUANATEXSIZE" val="20"/>
  <p:tag name="IGUANATEXCURSOR" val="13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149.9813"/>
  <p:tag name="ORIGINALWIDTH" val="1295.838"/>
  <p:tag name="LATEXADDIN" val="\documentclass{article}&#10;\usepackage{amsmath}&#10;\pagestyle{empty}&#10;\begin{document}&#10;$$&#10;p = -\omega_n \zeta \pm \omega_n\sqrt{1-\zeta^2}&#10;$$&#10;\end{document}"/>
  <p:tag name="IGUANATEXSIZE" val="20"/>
  <p:tag name="IGUANATEXCURSOR" val="131"/>
  <p:tag name="TRANSPARENCY" val="True"/>
  <p:tag name="FILENAME" val=""/>
  <p:tag name="INPUTTYPE" val="0"/>
  <p:tag name="LATEXENGINEID" val="0"/>
  <p:tag name="TEMPFOLDER" val="c:\temp\"/>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rac{0.34}{s}(s+1.6+4.44j)(s+1.6-4.44j)=1.09+0.340s+\frac{7.57}{s}&#10;\]&#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K_P=1.09&#10;\]&#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K_D=0.340&#10;\]&#1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K_I=7.57&#10;\]&#10;&#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683.1646"/>
  <p:tag name="LATEXADDIN" val="\documentclass{article}&#10;\usepackage{amsmath}&#10;\pagestyle{empty}&#10;\begin{document}&#10;&#10;\[&#10;M_P = 18.4\%&#10;\]&#10;&#10;&#10;\end{document}"/>
  <p:tag name="IGUANATEXSIZE" val="16"/>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668.1664"/>
  <p:tag name="LATEXADDIN" val="\documentclass{article}&#10;\usepackage{amsmath}&#10;\pagestyle{empty}&#10;\begin{document}&#10;&#10;\[&#10;t_R= 0.637~s&#10;\]&#10;&#10;&#10;\end{document}"/>
  <p:tag name="IGUANATEXSIZE" val="16"/>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88.7139"/>
  <p:tag name="ORIGINALWIDTH" val="1606.299"/>
  <p:tag name="LATEXADDIN" val="\documentclass{article}&#10;\usepackage{amsmath}&#10;\pagestyle{empty}&#10;\begin{document}&#10;$$&#10;G_{CL} = \frac{0.254(s+1.6\pm4.44j)}{s+1.15\pm2.07j}&#10;$$&#10;\end{document}"/>
  <p:tag name="IGUANATEXSIZE" val="20"/>
  <p:tag name="IGUANATEXCURSOR" val="134"/>
  <p:tag name="TRANSPARENCY" val="True"/>
  <p:tag name="FILENAME" val=""/>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RIGINALHEIGHT" val="299.2126"/>
  <p:tag name="ORIGINALWIDTH" val="2671.916"/>
  <p:tag name="LATEXADDIN" val="\documentclass{article}&#10;\usepackage{amsmath}&#10;\pagestyle{empty}&#10;\begin{document}&#10;&#10;\[&#10;tan^{-1}_2 \left( \frac{-2.11+b}{4.85} \right)+tan^{-1}_2 \left( \frac{-2.11-b}{4.85} \right)  = -7^\circ&#10;\]&#10;&#10;&#10;\end{document}"/>
  <p:tag name="IGUANATEXSIZE" val="16"/>
  <p:tag name="IGUANATEXCURSOR" val="141"/>
  <p:tag name="TRANSPARENCY" val="True"/>
  <p:tag name="FILENAME" val=""/>
  <p:tag name="INPUTTYPE" val="0"/>
  <p:tag name="LATEXENGINEID" val="0"/>
  <p:tag name="TEMPFOLDER" val="c:\temp\"/>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z_{1,2} = 6\pm 12.1j&#10;\]&#10;&#10;&#10;\end{document}"/>
  <p:tag name="IGUANATEXSIZE" val="16"/>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ngle (-1.15-2.11j+z_1) + \angle (-1.15-2.11j+z_2) = -7^\circ&#10;\]&#10;&#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31.9835"/>
  <p:tag name="ORIGINALWIDTH" val="4267.716"/>
  <p:tag name="LATEXADDIN" val="\documentclass{article}&#10;\usepackage{amsmath}&#10;\pagestyle{empty}&#10;\begin{document}&#10;&#10;\[&#10;\angle G'(s) = \angle (s+z_1) + \angle (s+z_2) + ... - \angle (s+p_1) - \angle (s+p_2) -...=(2n+1)180^\circ&#10;\]&#10;&#10;&#10;\end{document}"/>
  <p:tag name="IGUANATEXSIZE" val="20"/>
  <p:tag name="IGUANATEXCURSOR" val="182"/>
  <p:tag name="TRANSPARENCY" val="True"/>
  <p:tag name="FILENAME" val=""/>
  <p:tag name="LATEXENGINEID" val="0"/>
  <p:tag name="TEMPFOLDER" val="C:\Users\jmm694\Downloads\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ngle (-1.15-2.11j+6+bj) + \angle (-1.15-2.11j+6-bj) = -7^\circ&#10;\]&#10;&#10;&#10;\end{document}"/>
  <p:tag name="IGUANATEXSIZE" val="15"/>
</p:tagLst>
</file>

<file path=ppt/tags/tag51.xml><?xml version="1.0" encoding="utf-8"?>
<p:tagLst xmlns:a="http://schemas.openxmlformats.org/drawingml/2006/main" xmlns:r="http://schemas.openxmlformats.org/officeDocument/2006/relationships" xmlns:p="http://schemas.openxmlformats.org/presentationml/2006/main">
  <p:tag name="ORIGINALHEIGHT" val="304.462"/>
  <p:tag name="ORIGINALWIDTH" val="4087.739"/>
  <p:tag name="LATEXADDIN" val="\documentclass{article}&#10;\usepackage{amsmath}&#10;\pagestyle{empty}&#10;\begin{document}&#10;&#10;\[&#10;G'(s)=\frac{(s+z_1)(s+z_2)}{s(s+2)}=\frac{(s+6-12.1j)(s+6+12.1j)}{s(s+2)}=\frac{s^2+12s+182}{s^2+2s}&#10;\]&#10;&#10;&#10;\end{document}"/>
  <p:tag name="IGUANATEXSIZE" val="20"/>
  <p:tag name="IGUANATEXCURSOR" val="131"/>
  <p:tag name="TRANSPARENCY" val="True"/>
  <p:tag name="FILENAME" val=""/>
  <p:tag name="INPUTTYPE" val="0"/>
  <p:tag name="LATEXENGINEID" val="0"/>
  <p:tag name="TEMPFOLDER" val="c:\temp\"/>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rac{0.031}{s}(s+6+12.1j)(s+6-12.1j)=0.372+0.031s+\frac{5.65}{s}&#10;\]&#10;&#10;&#10;\end{document}"/>
  <p:tag name="IGUANATEXSIZE" val="2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K_P=0.372&#10;\]&#10;&#10;&#10;\end{document}"/>
  <p:tag name="IGUANATEXSIZE" val="2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K_D=0.031&#10;\]&#10;&#10;&#10;\end{document}"/>
  <p:tag name="IGUANATEXSIZE" val="2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K_I=5.65&#10;\]&#10;&#10;&#10;\end{document}"/>
  <p:tag name="IGUANATEXSIZE" val="2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745.4069"/>
  <p:tag name="LATEXADDIN" val="\documentclass{article}&#10;\usepackage{amsmath}&#10;\pagestyle{empty}&#10;\begin{document}&#10;&#10;\[&#10;M_P = 17.00\%&#10;\]&#10;&#10;&#10;\end{document}"/>
  <p:tag name="IGUANATEXSIZE" val="16"/>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02.7372"/>
  <p:tag name="ORIGINALWIDTH" val="668.1664"/>
  <p:tag name="LATEXADDIN" val="\documentclass{article}&#10;\usepackage{amsmath}&#10;\pagestyle{empty}&#10;\begin{document}&#10;&#10;\[&#10;t_R= 0.692~s&#10;\]&#10;&#10;&#10;\end{document}"/>
  <p:tag name="IGUANATEXSIZE" val="16"/>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288.7139"/>
  <p:tag name="ORIGINALWIDTH" val="1668.541"/>
  <p:tag name="LATEXADDIN" val="\documentclass{article}&#10;\usepackage{amsmath}&#10;\pagestyle{empty}&#10;\begin{document}&#10;$$&#10;G_{CL} = \frac{0.254(s+24.0\pm16.5j)}{s+1.15\pm2.07j}&#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OUTPUTDPI" val="2000"/>
  <p:tag name="ORIGINALHEIGHT" val="428.9464"/>
  <p:tag name="ORIGINALWIDTH" val="2286.464"/>
  <p:tag name="LATEXADDIN" val="\documentclass{article}&#10;\usepackage{amsmath}&#10;\pagestyle{empty}&#10;\begin{document}&#10;&#10;\[&#10;G'(s)= G_{RL}(s) = \frac{G_C}{K}G_0&#10;\]&#10;&#10;&#10;\end{document}"/>
  <p:tag name="IGUANATEXSIZE" val="20"/>
  <p:tag name="IGUANATEXCURSOR" val="119"/>
  <p:tag name="TRANSPARENCY" val="True"/>
  <p:tag name="FILENAME" val=""/>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745.4069"/>
  <p:tag name="LATEXADDIN" val="\documentclass{article}&#10;\usepackage{amsmath}&#10;\pagestyle{empty}&#10;\begin{document}&#10;&#10;\[&#10;M_P = 17.00\%&#10;\]&#10;&#10;&#10;\end{document}"/>
  <p:tag name="IGUANATEXSIZE" val="16"/>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02.7372"/>
  <p:tag name="ORIGINALWIDTH" val="668.1664"/>
  <p:tag name="LATEXADDIN" val="\documentclass{article}&#10;\usepackage{amsmath}&#10;\pagestyle{empty}&#10;\begin{document}&#10;&#10;\[&#10;t_R= 0.692~s&#10;\]&#10;&#10;&#10;\end{document}"/>
  <p:tag name="IGUANATEXSIZE" val="16"/>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683.1646"/>
  <p:tag name="LATEXADDIN" val="\documentclass{article}&#10;\usepackage{amsmath}&#10;\pagestyle{empty}&#10;\begin{document}&#10;&#10;\[&#10;M_P = 18.4\%&#10;\]&#10;&#10;&#10;\end{document}"/>
  <p:tag name="IGUANATEXSIZE" val="16"/>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668.1664"/>
  <p:tag name="LATEXADDIN" val="\documentclass{article}&#10;\usepackage{amsmath}&#10;\pagestyle{empty}&#10;\begin{document}&#10;&#10;\[&#10;t_R= 0.637~s&#10;\]&#10;&#10;&#10;\end{document}"/>
  <p:tag name="IGUANATEXSIZE" val="16"/>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_0(s)=\frac{1}{s+2}&#10;\]&#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_0(s)=\frac{1}{s+2}&#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OUTPUTDPI" val="2000"/>
  <p:tag name="ORIGINALHEIGHT" val="207.724"/>
  <p:tag name="ORIGINALWIDTH" val="1126.359"/>
  <p:tag name="LATEXADDIN" val="\documentclass{article}&#10;\usepackage{amsmath}&#10;\pagestyle{empty}&#10;\begin{document}&#10;&#10;\[&#10;G_C(s)= K_P&#10;\]&#10;&#10;&#10;\end{document}"/>
  <p:tag name="IGUANATEXSIZE" val="20"/>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me357">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e357" id="{A058B035-52BB-4406-82E3-902B23E8CDC2}" vid="{ABF686B6-1057-4ED9-A560-DB356D432A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me357</Template>
  <TotalTime>2138</TotalTime>
  <Words>1259</Words>
  <Application>Microsoft Office PowerPoint</Application>
  <PresentationFormat>Widescreen</PresentationFormat>
  <Paragraphs>286</Paragraphs>
  <Slides>29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me357</vt:lpstr>
      <vt:lpstr>PID Controller</vt:lpstr>
      <vt:lpstr>Objectives</vt:lpstr>
      <vt:lpstr>PID Controller </vt:lpstr>
      <vt:lpstr>General “Recipe” for Controller Design</vt:lpstr>
      <vt:lpstr>General “Recipe” for Controller Design</vt:lpstr>
      <vt:lpstr>Example</vt:lpstr>
      <vt:lpstr>Choosing Controller</vt:lpstr>
      <vt:lpstr>P Controller </vt:lpstr>
      <vt:lpstr>PD Controller </vt:lpstr>
      <vt:lpstr>PID Controller </vt:lpstr>
      <vt:lpstr>Choosing Zeros/Gains for PID </vt:lpstr>
      <vt:lpstr>Continuing Example</vt:lpstr>
      <vt:lpstr>Continuing Example</vt:lpstr>
      <vt:lpstr>Root Locus</vt:lpstr>
      <vt:lpstr>Desired Pole </vt:lpstr>
      <vt:lpstr>Controller Design 1 z1=〖z2〗^∗=a±bj</vt:lpstr>
      <vt:lpstr>Design 1   z_1,2=1.6±4.44j</vt:lpstr>
      <vt:lpstr>Design 1   z_1,2=1.6±4.44j</vt:lpstr>
      <vt:lpstr>Controller Implementation </vt:lpstr>
      <vt:lpstr>Design 1   z_1,2=1.6±4.44j</vt:lpstr>
      <vt:lpstr>Controller Design 2 z1=〖z2〗^∗=a±bj</vt:lpstr>
      <vt:lpstr>Design 2   z_1,2=6±12.1j</vt:lpstr>
      <vt:lpstr>Design 2   z_1,2=6±12.1j</vt:lpstr>
      <vt:lpstr>Design 2   z_1,2=6±12.1j</vt:lpstr>
      <vt:lpstr>Adjust Time Step </vt:lpstr>
      <vt:lpstr>Response Comparison</vt:lpstr>
      <vt:lpstr>Response Comparison</vt:lpstr>
      <vt:lpstr>PID Tuning </vt:lpstr>
      <vt:lpstr>End Unit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Feedback Control</dc:title>
  <dc:creator>"Joe Mahoney" &lt;joseph.m.mahoney@gmail.com&gt;</dc:creator>
  <cp:lastModifiedBy>Joe Mahoney</cp:lastModifiedBy>
  <cp:revision>658</cp:revision>
  <dcterms:created xsi:type="dcterms:W3CDTF">2006-08-16T00:00:00Z</dcterms:created>
  <dcterms:modified xsi:type="dcterms:W3CDTF">2020-04-15T17:05:30Z</dcterms:modified>
</cp:coreProperties>
</file>