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8" r:id="rId3"/>
    <p:sldId id="274" r:id="rId4"/>
    <p:sldId id="292" r:id="rId5"/>
    <p:sldId id="285" r:id="rId6"/>
    <p:sldId id="298" r:id="rId7"/>
    <p:sldId id="297" r:id="rId8"/>
    <p:sldId id="296" r:id="rId9"/>
    <p:sldId id="283" r:id="rId10"/>
    <p:sldId id="268" r:id="rId11"/>
    <p:sldId id="269" r:id="rId12"/>
    <p:sldId id="286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B4E7"/>
    <a:srgbClr val="C8E8F7"/>
    <a:srgbClr val="009DDF"/>
    <a:srgbClr val="82CEEF"/>
    <a:srgbClr val="FFCC66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9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eaLnBrk="1" hangingPunct="1"/>
            <a:fld id="{84B3F10F-94DA-410C-8AD3-F7390AD3F223}" type="slidenum">
              <a:rPr lang="de-DE" sz="1300" smtClean="0">
                <a:solidFill>
                  <a:schemeClr val="tx1"/>
                </a:solidFill>
                <a:effectLst/>
                <a:latin typeface="Arial" charset="0"/>
              </a:rPr>
              <a:pPr eaLnBrk="1" hangingPunct="1"/>
              <a:t>1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29378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8E83825F-4488-4D6F-93F4-73B5A00161C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11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4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266E53A-32C4-49FB-B318-6037B11ECFB9}" type="slidenum">
              <a:rPr lang="de-DE" sz="1300">
                <a:solidFill>
                  <a:schemeClr val="tx1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12</a:t>
            </a:fld>
            <a:endParaRPr lang="de-DE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699" name="Rectangle 7"/>
          <p:cNvSpPr txBox="1">
            <a:spLocks noGrp="1" noChangeArrowheads="1"/>
          </p:cNvSpPr>
          <p:nvPr/>
        </p:nvSpPr>
        <p:spPr bwMode="auto">
          <a:xfrm>
            <a:off x="4021294" y="9719329"/>
            <a:ext cx="3076363" cy="51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52B91F4-2443-45D6-BFFD-505192474C77}" type="slidenum">
              <a:rPr lang="de-DE" sz="1200" b="1">
                <a:solidFill>
                  <a:schemeClr val="tx1"/>
                </a:solidFill>
                <a:latin typeface="Arial" charset="0"/>
              </a:rPr>
              <a:pPr algn="r" eaLnBrk="1" hangingPunct="1"/>
              <a:t>12</a:t>
            </a:fld>
            <a:endParaRPr lang="de-DE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6988"/>
          </a:xfrm>
          <a:ln/>
        </p:spPr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/>
          <a:lstStyle/>
          <a:p>
            <a:endParaRPr 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20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05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9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CC4DE4CF-8B04-4D56-846E-6FA7101E214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5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84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6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67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7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3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8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0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FDFA7D-ADE3-49E3-B94D-45D24EE9C6BD}" type="slidenum">
              <a:rPr lang="de-DE" sz="1300" smtClean="0"/>
              <a:pPr eaLnBrk="1" hangingPunct="1"/>
              <a:t>9</a:t>
            </a:fld>
            <a:endParaRPr lang="de-DE" sz="130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1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6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ar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</p:spPr>
        <p:txBody>
          <a:bodyPr anchor="ctr"/>
          <a:lstStyle>
            <a:lvl1pPr algn="ctr">
              <a:defRPr sz="2800" b="1" cap="none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</a:t>
            </a:r>
            <a:r>
              <a:rPr lang="de-DE" baseline="0"/>
              <a:t> Joachim Fuchs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009DDF"/>
          </a:solidFill>
        </p:spPr>
        <p:txBody>
          <a:bodyPr anchor="ctr"/>
          <a:lstStyle>
            <a:lvl1pPr algn="ctr"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anchor="ctr"/>
          <a:lstStyle>
            <a:lvl1pPr algn="ctr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0"/>
            <a:ext cx="6400800" cy="105273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644008" y="645333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00336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4644008" y="645333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44008" y="645333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488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143935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162"/>
          <a:stretch/>
        </p:blipFill>
        <p:spPr>
          <a:xfrm>
            <a:off x="-180528" y="6181925"/>
            <a:ext cx="9577064" cy="676076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8001000" y="645333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r>
              <a:rPr lang="en-US" sz="900">
                <a:solidFill>
                  <a:srgbClr val="009DDF"/>
                </a:solidFill>
                <a:effectLst/>
              </a:rPr>
              <a:t>#</a:t>
            </a:r>
            <a:fld id="{51A0501B-877B-477B-A4CF-19CF111160B2}" type="slidenum">
              <a:rPr lang="en-US" sz="900" smtClean="0">
                <a:solidFill>
                  <a:srgbClr val="009DDF"/>
                </a:solidFill>
                <a:effectLst/>
              </a:rPr>
              <a:pPr algn="r" eaLnBrk="0" hangingPunct="0">
                <a:defRPr/>
              </a:pPr>
              <a:t>‹Nr.›</a:t>
            </a:fld>
            <a:endParaRPr lang="en-US" sz="900">
              <a:solidFill>
                <a:srgbClr val="009DDF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8" name="Picture 24" descr="\\MI-SBS\Projekte\IT-Visions\Projekte\200907_Redesign CI\CI-Elemente\20100108_001_Logo.emf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442"/>
            <a:ext cx="18446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uppieren 37"/>
          <p:cNvGrpSpPr>
            <a:grpSpLocks/>
          </p:cNvGrpSpPr>
          <p:nvPr userDrawn="1"/>
        </p:nvGrpSpPr>
        <p:grpSpPr bwMode="auto">
          <a:xfrm>
            <a:off x="0" y="1052513"/>
            <a:ext cx="9144000" cy="90487"/>
            <a:chOff x="0" y="1267298"/>
            <a:chExt cx="9144000" cy="90000"/>
          </a:xfrm>
        </p:grpSpPr>
        <p:sp>
          <p:nvSpPr>
            <p:cNvPr id="32" name="Rechteck 31"/>
            <p:cNvSpPr/>
            <p:nvPr userDrawn="1"/>
          </p:nvSpPr>
          <p:spPr bwMode="auto">
            <a:xfrm>
              <a:off x="0" y="1267298"/>
              <a:ext cx="2286000" cy="90000"/>
            </a:xfrm>
            <a:prstGeom prst="rect">
              <a:avLst/>
            </a:prstGeom>
            <a:solidFill>
              <a:srgbClr val="009D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 bwMode="auto">
            <a:xfrm>
              <a:off x="2286000" y="1267298"/>
              <a:ext cx="2286000" cy="90000"/>
            </a:xfrm>
            <a:prstGeom prst="rect">
              <a:avLst/>
            </a:prstGeom>
            <a:solidFill>
              <a:srgbClr val="00B4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 bwMode="auto">
            <a:xfrm>
              <a:off x="4572000" y="1267298"/>
              <a:ext cx="2286000" cy="90000"/>
            </a:xfrm>
            <a:prstGeom prst="rect">
              <a:avLst/>
            </a:prstGeom>
            <a:solidFill>
              <a:srgbClr val="82CE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6" name="Rechteck 35"/>
            <p:cNvSpPr/>
            <p:nvPr userDrawn="1"/>
          </p:nvSpPr>
          <p:spPr bwMode="auto">
            <a:xfrm>
              <a:off x="6858000" y="1267298"/>
              <a:ext cx="2286000" cy="90000"/>
            </a:xfrm>
            <a:prstGeom prst="rect">
              <a:avLst/>
            </a:prstGeom>
            <a:solidFill>
              <a:srgbClr val="C8E8F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799" r:id="rId6"/>
    <p:sldLayoutId id="2147483805" r:id="rId7"/>
    <p:sldLayoutId id="214748380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hyperlink" Target="https://www.commerzbank.de/de/hauptnavigation/home/home.html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hyperlink" Target="http://www.t-com.de/is-bin/INTERSHOP.enfinity/WFS/EKI-TCOM-Site/de_DE/-/EUR/SVCPresentationPipeline-Start;sid=nawbx2y7vNkbxigOk-YRX028MBxgugGKpQUh6AbvAwtaTA==?Page=issite://EKI-TCOM-Site/storefront/home/de_DE/start.page" TargetMode="External"/><Relationship Id="rId12" Type="http://schemas.openxmlformats.org/officeDocument/2006/relationships/hyperlink" Target="http://www.bayer.de/de/Homepage.aspx" TargetMode="External"/><Relationship Id="rId17" Type="http://schemas.openxmlformats.org/officeDocument/2006/relationships/hyperlink" Target="http://www.vodafone.de/privat/index.html" TargetMode="External"/><Relationship Id="rId25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20.gif"/><Relationship Id="rId10" Type="http://schemas.openxmlformats.org/officeDocument/2006/relationships/image" Target="../media/image10.png"/><Relationship Id="rId19" Type="http://schemas.openxmlformats.org/officeDocument/2006/relationships/hyperlink" Target="http://www.man.de/MAN/de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jpeg"/><Relationship Id="rId27" Type="http://schemas.openxmlformats.org/officeDocument/2006/relationships/image" Target="../media/image2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3.png"/><Relationship Id="rId3" Type="http://schemas.openxmlformats.org/officeDocument/2006/relationships/image" Target="../media/image25.jpeg"/><Relationship Id="rId7" Type="http://schemas.openxmlformats.org/officeDocument/2006/relationships/hyperlink" Target="http://www.dotnetpro.de/CurrentIssue.aspx" TargetMode="External"/><Relationship Id="rId12" Type="http://schemas.openxmlformats.org/officeDocument/2006/relationships/image" Target="../media/image3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hyperlink" Target="http://it-visions.de/buecher/n45/default.aspx" TargetMode="External"/><Relationship Id="rId5" Type="http://schemas.openxmlformats.org/officeDocument/2006/relationships/image" Target="../media/image27.jpeg"/><Relationship Id="rId10" Type="http://schemas.openxmlformats.org/officeDocument/2006/relationships/image" Target="../media/image31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40768"/>
            <a:ext cx="8784976" cy="2448272"/>
          </a:xfrm>
        </p:spPr>
        <p:txBody>
          <a:bodyPr/>
          <a:lstStyle/>
          <a:p>
            <a:r>
              <a:rPr lang="de-DE" dirty="0"/>
              <a:t> ArcelorMittal Hochfeld GmbH</a:t>
            </a:r>
            <a:br>
              <a:rPr lang="de-DE" dirty="0"/>
            </a:br>
            <a:br>
              <a:rPr lang="en-US" dirty="0"/>
            </a:br>
            <a:r>
              <a:rPr lang="de-DE" dirty="0"/>
              <a:t> C# und WPF Grundlagen, .NET 5 / Visual Studio 2019</a:t>
            </a:r>
            <a:endParaRPr lang="de-DE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Softwareentwickler, Trainer, Buchautor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5830888"/>
            <a:ext cx="91440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de-DE">
              <a:solidFill>
                <a:schemeClr val="tx1"/>
              </a:solidFill>
              <a:effectLst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4572000" y="6309320"/>
            <a:ext cx="266429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>
                <a:ln>
                  <a:noFill/>
                </a:ln>
                <a:solidFill>
                  <a:srgbClr val="00B4E7"/>
                </a:solidFill>
                <a:effectLst/>
                <a:latin typeface="Tahoma" pitchFamily="34" charset="0"/>
              </a:rPr>
              <a:t>Version 1.0 – 01.01.0001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Noch irgendwas unklar?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8" name="Picture 3" descr="Q&amp;A-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1638" y="-1395413"/>
            <a:ext cx="10514013" cy="788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Ok, dann: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pPr>
              <a:buFontTx/>
              <a:buNone/>
            </a:pPr>
            <a:r>
              <a:rPr lang="de-DE" sz="5400"/>
              <a:t>Auf die Plätze,</a:t>
            </a:r>
            <a:br>
              <a:rPr lang="de-DE" sz="5400"/>
            </a:br>
            <a:r>
              <a:rPr lang="de-DE" sz="5400"/>
              <a:t>fertig…</a:t>
            </a:r>
          </a:p>
        </p:txBody>
      </p:sp>
      <p:pic>
        <p:nvPicPr>
          <p:cNvPr id="12292" name="Picture 4" descr="j02129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062412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sz="2000"/>
              <a:t>Brauchen Sie Unterstützung </a:t>
            </a:r>
            <a:br>
              <a:rPr lang="de-DE" sz="2000"/>
            </a:br>
            <a:r>
              <a:rPr lang="de-DE" sz="2000"/>
              <a:t>bei .NET, </a:t>
            </a:r>
            <a:r>
              <a:rPr lang="de-DE" sz="2000" err="1"/>
              <a:t>SilverLight</a:t>
            </a:r>
            <a:r>
              <a:rPr lang="de-DE" sz="2000"/>
              <a:t>, SQL Server, SharePoint, Windows Server, BizTalk, </a:t>
            </a:r>
            <a:r>
              <a:rPr lang="de-DE" sz="2000" err="1"/>
              <a:t>CRM,u.v.a</a:t>
            </a:r>
            <a:r>
              <a:rPr lang="de-DE" sz="2000"/>
              <a:t>. Microsoft-Produkten?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2400"/>
              <a:t>Beratung bei Einführung, Migration und Betrieb</a:t>
            </a:r>
          </a:p>
          <a:p>
            <a:pPr eaLnBrk="1" hangingPunct="1"/>
            <a:r>
              <a:rPr lang="de-DE" sz="2400"/>
              <a:t>(Vor-Ort-)Schulungen, Workshops </a:t>
            </a:r>
          </a:p>
          <a:p>
            <a:pPr eaLnBrk="1" hangingPunct="1"/>
            <a:r>
              <a:rPr lang="de-DE" sz="2400"/>
              <a:t>Coaching (Vor-Ort | Telefon | E-Mail | Online-Meeting)</a:t>
            </a:r>
          </a:p>
          <a:p>
            <a:pPr eaLnBrk="1" hangingPunct="1"/>
            <a:r>
              <a:rPr lang="de-DE" sz="2400"/>
              <a:t>Support (Vor-Ort | Telefon | E-Mail | Online-Meeting)</a:t>
            </a:r>
          </a:p>
          <a:p>
            <a:pPr eaLnBrk="1" hangingPunct="1"/>
            <a:r>
              <a:rPr lang="de-DE" sz="2400"/>
              <a:t>Entwicklung von Prototypen und Lösung</a:t>
            </a:r>
          </a:p>
          <a:p>
            <a:pPr eaLnBrk="1" hangingPunct="1"/>
            <a:endParaRPr lang="de-DE" sz="2400"/>
          </a:p>
          <a:p>
            <a:pPr eaLnBrk="1" hangingPunct="1">
              <a:buFontTx/>
              <a:buNone/>
            </a:pPr>
            <a:r>
              <a:rPr lang="de-DE" sz="2400"/>
              <a:t>http://www.IT-Visions.de</a:t>
            </a:r>
          </a:p>
          <a:p>
            <a:pPr eaLnBrk="1" hangingPunct="1">
              <a:buFontTx/>
              <a:buNone/>
            </a:pPr>
            <a:r>
              <a:rPr lang="de-DE" sz="2400"/>
              <a:t>Telefon 0201/7490-700</a:t>
            </a:r>
          </a:p>
          <a:p>
            <a:pPr eaLnBrk="1" hangingPunct="1">
              <a:buFontTx/>
              <a:buNone/>
            </a:pPr>
            <a:r>
              <a:rPr lang="de-DE" sz="2400"/>
              <a:t>hs@IT-Visions.de</a:t>
            </a:r>
          </a:p>
        </p:txBody>
      </p:sp>
    </p:spTree>
    <p:extLst>
      <p:ext uri="{BB962C8B-B14F-4D97-AF65-F5344CB8AC3E}">
        <p14:creationId xmlns:p14="http://schemas.microsoft.com/office/powerpoint/2010/main" val="1570801610"/>
      </p:ext>
    </p:extLst>
  </p:cSld>
  <p:clrMapOvr>
    <a:masterClrMapping/>
  </p:clrMapOvr>
  <p:transition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7380288" y="0"/>
            <a:ext cx="185737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Über uns www.IT-Visions.de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1600"/>
              <a:t>Expertennetzwerk mit Schwerpunkt auf Microsoft-Produkten:</a:t>
            </a:r>
          </a:p>
          <a:p>
            <a:pPr lvl="1" eaLnBrk="1" hangingPunct="1"/>
            <a:r>
              <a:rPr lang="de-DE" sz="1400"/>
              <a:t>.NET, Silverlight, Mono, Visual Studio, TFS</a:t>
            </a:r>
          </a:p>
          <a:p>
            <a:pPr lvl="1" eaLnBrk="1" hangingPunct="1"/>
            <a:r>
              <a:rPr lang="de-DE" sz="1400"/>
              <a:t>SQL Server, SharePoint, BizTalk, CRM, Windows Azure</a:t>
            </a:r>
          </a:p>
          <a:p>
            <a:pPr lvl="1" eaLnBrk="1" hangingPunct="1"/>
            <a:r>
              <a:rPr lang="de-DE" sz="1400"/>
              <a:t>Windows Client &amp; Server, Exchange Server, </a:t>
            </a:r>
            <a:r>
              <a:rPr lang="de-DE" sz="1400" err="1"/>
              <a:t>PowerShell</a:t>
            </a:r>
            <a:endParaRPr lang="de-DE" sz="1400"/>
          </a:p>
          <a:p>
            <a:pPr lvl="1" eaLnBrk="1" hangingPunct="1"/>
            <a:r>
              <a:rPr lang="de-DE" sz="1400"/>
              <a:t>OOAD, ALM, </a:t>
            </a:r>
            <a:r>
              <a:rPr lang="de-DE" sz="1400" err="1"/>
              <a:t>Scrum</a:t>
            </a:r>
            <a:r>
              <a:rPr lang="de-DE" sz="1400"/>
              <a:t>, Design &amp; </a:t>
            </a:r>
            <a:r>
              <a:rPr lang="de-DE" sz="1400" err="1"/>
              <a:t>Usalibity</a:t>
            </a:r>
            <a:r>
              <a:rPr lang="de-DE" sz="1400"/>
              <a:t>, Java, MySQL, Oracle, SAP</a:t>
            </a:r>
          </a:p>
          <a:p>
            <a:pPr eaLnBrk="1" hangingPunct="1"/>
            <a:r>
              <a:rPr lang="de-DE" sz="1600"/>
              <a:t>Gegründet 1996</a:t>
            </a:r>
          </a:p>
          <a:p>
            <a:pPr eaLnBrk="1" hangingPunct="1"/>
            <a:r>
              <a:rPr lang="de-DE" sz="1600"/>
              <a:t>Geleitet von Dr. Holger Schwichtenberg (MVP)</a:t>
            </a:r>
          </a:p>
          <a:p>
            <a:pPr eaLnBrk="1" hangingPunct="1"/>
            <a:r>
              <a:rPr lang="de-DE" sz="1600"/>
              <a:t>Rund 15 Top-Experten mit sehr viel Praxiserfahrung</a:t>
            </a:r>
            <a:br>
              <a:rPr lang="de-DE" sz="1600"/>
            </a:br>
            <a:r>
              <a:rPr lang="de-DE" sz="1600"/>
              <a:t>(viele davon Buchautoren, Konferenzredner, MVPs)</a:t>
            </a:r>
          </a:p>
          <a:p>
            <a:pPr eaLnBrk="1" hangingPunct="1"/>
            <a:r>
              <a:rPr lang="de-DE" sz="1600"/>
              <a:t>Tätigkeiten</a:t>
            </a:r>
          </a:p>
          <a:p>
            <a:pPr lvl="1" eaLnBrk="1" hangingPunct="1"/>
            <a:r>
              <a:rPr lang="de-DE" sz="1400"/>
              <a:t>Softwareentwicklung</a:t>
            </a:r>
          </a:p>
          <a:p>
            <a:pPr lvl="1" eaLnBrk="1" hangingPunct="1"/>
            <a:r>
              <a:rPr lang="de-DE" sz="1400"/>
              <a:t>Strategische und technische Beratung </a:t>
            </a:r>
          </a:p>
          <a:p>
            <a:pPr lvl="1" eaLnBrk="1" hangingPunct="1"/>
            <a:r>
              <a:rPr lang="de-DE" sz="1400"/>
              <a:t>Individuelle, maßgeschneiderte technische Schulungen </a:t>
            </a:r>
          </a:p>
          <a:p>
            <a:pPr lvl="1" eaLnBrk="1" hangingPunct="1"/>
            <a:r>
              <a:rPr lang="de-DE" sz="1400"/>
              <a:t>Strategie-Vorträge (Management-Level) </a:t>
            </a:r>
          </a:p>
          <a:p>
            <a:pPr lvl="1" eaLnBrk="1" hangingPunct="1"/>
            <a:r>
              <a:rPr lang="de-DE" sz="1400"/>
              <a:t>Coaching bei Entwicklungsprojekten und Prototyp-Workshops </a:t>
            </a:r>
          </a:p>
          <a:p>
            <a:pPr lvl="1" eaLnBrk="1" hangingPunct="1"/>
            <a:r>
              <a:rPr lang="de-DE" sz="1400"/>
              <a:t>Support (Telefon/Online)</a:t>
            </a:r>
          </a:p>
          <a:p>
            <a:pPr eaLnBrk="1" hangingPunct="1"/>
            <a:r>
              <a:rPr lang="de-DE" sz="1700"/>
              <a:t>Weitere Informationen:</a:t>
            </a:r>
          </a:p>
          <a:p>
            <a:pPr lvl="1" eaLnBrk="1" hangingPunct="1"/>
            <a:r>
              <a:rPr lang="de-DE" sz="1400"/>
              <a:t>www.IT-Visions.de</a:t>
            </a:r>
          </a:p>
          <a:p>
            <a:pPr lvl="1" eaLnBrk="1" hangingPunct="1">
              <a:buFontTx/>
              <a:buNone/>
            </a:pPr>
            <a:endParaRPr lang="de-DE" sz="1400"/>
          </a:p>
          <a:p>
            <a:pPr lvl="1" eaLnBrk="1" hangingPunct="1"/>
            <a:endParaRPr lang="de-DE" sz="1400"/>
          </a:p>
          <a:p>
            <a:pPr lvl="1" eaLnBrk="1" hangingPunct="1"/>
            <a:endParaRPr lang="de-DE" sz="1600"/>
          </a:p>
          <a:p>
            <a:pPr lvl="1" eaLnBrk="1" hangingPunct="1">
              <a:buFontTx/>
              <a:buNone/>
            </a:pPr>
            <a:endParaRPr lang="de-DE" sz="1600" b="1"/>
          </a:p>
        </p:txBody>
      </p:sp>
      <p:pic>
        <p:nvPicPr>
          <p:cNvPr id="26629" name="Picture 11" descr="Carl Zei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356992"/>
            <a:ext cx="611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81000" r="21628" b="2000"/>
          <a:stretch>
            <a:fillRect/>
          </a:stretch>
        </p:blipFill>
        <p:spPr bwMode="auto">
          <a:xfrm>
            <a:off x="7452320" y="980728"/>
            <a:ext cx="1728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46" y="620688"/>
            <a:ext cx="1032639" cy="27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5" descr="Sieme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/>
          <a:stretch>
            <a:fillRect/>
          </a:stretch>
        </p:blipFill>
        <p:spPr bwMode="auto">
          <a:xfrm>
            <a:off x="7559675" y="332656"/>
            <a:ext cx="1235075" cy="22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7380289" y="0"/>
            <a:ext cx="1871662" cy="2857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sz="1400">
                <a:effectLst/>
              </a:rPr>
              <a:t>Kundenbeispiele</a:t>
            </a:r>
          </a:p>
        </p:txBody>
      </p:sp>
      <p:pic>
        <p:nvPicPr>
          <p:cNvPr id="26634" name="Picture 20" descr="T-Com Startseite">
            <a:hlinkClick r:id="rId7" tooltip="T-Com Startseit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850"/>
          <a:stretch>
            <a:fillRect/>
          </a:stretch>
        </p:blipFill>
        <p:spPr bwMode="auto">
          <a:xfrm>
            <a:off x="7452320" y="1916832"/>
            <a:ext cx="9350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33" descr="Fes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72" y="4077072"/>
            <a:ext cx="1202308" cy="22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97152"/>
            <a:ext cx="1503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57" y="4437112"/>
            <a:ext cx="1057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82" descr="Bayer A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589240"/>
            <a:ext cx="11525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51" descr="draeger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099324"/>
            <a:ext cx="10795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6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1340768"/>
            <a:ext cx="7651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6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5" y="1268760"/>
            <a:ext cx="6191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10" descr="vlogo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2" b="11436"/>
          <a:stretch>
            <a:fillRect/>
          </a:stretch>
        </p:blipFill>
        <p:spPr bwMode="auto">
          <a:xfrm>
            <a:off x="7668344" y="2492896"/>
            <a:ext cx="1178619" cy="3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4" name="Picture 58" descr="logo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6" y="3429000"/>
            <a:ext cx="91083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44824"/>
            <a:ext cx="1629768" cy="20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 descr="http://www.xginsider.com/wp-content/uploads/2010/07/HP-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39" y="2060848"/>
            <a:ext cx="605265" cy="3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7" name="Picture 7" descr="WestLB Portal Logo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8" b="14995"/>
          <a:stretch/>
        </p:blipFill>
        <p:spPr bwMode="auto">
          <a:xfrm>
            <a:off x="7600454" y="5206726"/>
            <a:ext cx="1333500" cy="4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98" y="4428151"/>
            <a:ext cx="672108" cy="37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02" descr="http://www.weltenstreicher.de/wp-content/gallery/sonstige/logo_fielmann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50" y="2924944"/>
            <a:ext cx="1205825" cy="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11" descr="Commerzbank">
            <a:hlinkClick r:id="rId26" tooltip="Zur Commerzbank Webseite"/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1" b="-1"/>
          <a:stretch/>
        </p:blipFill>
        <p:spPr bwMode="auto">
          <a:xfrm>
            <a:off x="7452320" y="6511855"/>
            <a:ext cx="1648445" cy="2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48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Referentenvorstellung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Studium Elektrotechnik, Schwerpunkt Technische Informatik, RWTH Aachen</a:t>
            </a:r>
          </a:p>
          <a:p>
            <a:r>
              <a:rPr lang="de-DE"/>
              <a:t>Themengebiete im .NET-Umfeld</a:t>
            </a:r>
          </a:p>
          <a:p>
            <a:pPr lvl="1"/>
            <a:r>
              <a:rPr lang="de-DE"/>
              <a:t>Softwareentwicklung</a:t>
            </a:r>
          </a:p>
          <a:p>
            <a:pPr lvl="1"/>
            <a:r>
              <a:rPr lang="de-DE"/>
              <a:t>Schulungen</a:t>
            </a:r>
          </a:p>
          <a:p>
            <a:pPr lvl="1"/>
            <a:r>
              <a:rPr lang="de-DE"/>
              <a:t>Beratungen</a:t>
            </a:r>
          </a:p>
          <a:p>
            <a:pPr lvl="1"/>
            <a:r>
              <a:rPr lang="de-DE"/>
              <a:t>Fachbücher und Artikel in Fachzeitschriften</a:t>
            </a:r>
          </a:p>
          <a:p>
            <a:r>
              <a:rPr lang="de-DE"/>
              <a:t>E-Mail: </a:t>
            </a:r>
          </a:p>
          <a:p>
            <a:pPr lvl="1"/>
            <a:r>
              <a:rPr lang="de-DE"/>
              <a:t>J.fuchs@it-visions.de</a:t>
            </a:r>
          </a:p>
          <a:p>
            <a:pPr lvl="1"/>
            <a:r>
              <a:rPr lang="de-DE"/>
              <a:t>buero@fuechse-online.de</a:t>
            </a:r>
          </a:p>
          <a:p>
            <a:r>
              <a:rPr lang="de-DE"/>
              <a:t>Web: </a:t>
            </a:r>
          </a:p>
          <a:p>
            <a:pPr lvl="1"/>
            <a:r>
              <a:rPr lang="de-DE"/>
              <a:t>www.fuechse-online.de</a:t>
            </a:r>
          </a:p>
          <a:p>
            <a:pPr marL="0" indent="0">
              <a:buNone/>
            </a:pP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Veröffentlichungen</a:t>
            </a:r>
          </a:p>
        </p:txBody>
      </p:sp>
      <p:pic>
        <p:nvPicPr>
          <p:cNvPr id="4" name="Picture 10" descr="dotnetpro 12/2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86" y="4391047"/>
            <a:ext cx="809625" cy="1114425"/>
          </a:xfrm>
          <a:prstGeom prst="rect">
            <a:avLst/>
          </a:prstGeom>
          <a:noFill/>
        </p:spPr>
      </p:pic>
      <p:pic>
        <p:nvPicPr>
          <p:cNvPr id="5" name="Inhaltsplatzhalter 3" descr="dnp_082008_k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0900" y="2105031"/>
            <a:ext cx="1079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R:\Mesh\Seminare\VBCB2008g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744" y="1910887"/>
            <a:ext cx="1912288" cy="1912288"/>
          </a:xfrm>
          <a:prstGeom prst="rect">
            <a:avLst/>
          </a:prstGeom>
          <a:noFill/>
        </p:spPr>
      </p:pic>
      <p:pic>
        <p:nvPicPr>
          <p:cNvPr id="7" name="Picture 3" descr="R:\Mesh\Seminare\AC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372348"/>
            <a:ext cx="1696264" cy="1696264"/>
          </a:xfrm>
          <a:prstGeom prst="rect">
            <a:avLst/>
          </a:prstGeom>
          <a:noFill/>
        </p:spPr>
      </p:pic>
      <p:pic>
        <p:nvPicPr>
          <p:cNvPr id="8" name="Picture 4" descr="R:\Mesh\Seminare\ASPM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4148" y="4581127"/>
            <a:ext cx="1021498" cy="1487485"/>
          </a:xfrm>
          <a:prstGeom prst="rect">
            <a:avLst/>
          </a:prstGeom>
          <a:noFill/>
        </p:spPr>
      </p:pic>
      <p:pic>
        <p:nvPicPr>
          <p:cNvPr id="9" name="Picture 6" descr="dotnetpro 02/2009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102" y="1700807"/>
            <a:ext cx="1169039" cy="1618669"/>
          </a:xfrm>
          <a:prstGeom prst="rect">
            <a:avLst/>
          </a:prstGeom>
          <a:noFill/>
        </p:spPr>
      </p:pic>
      <p:pic>
        <p:nvPicPr>
          <p:cNvPr id="10" name="Picture 8" descr="dotnetpro 07/20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0966" y="3605229"/>
            <a:ext cx="809625" cy="1143001"/>
          </a:xfrm>
          <a:prstGeom prst="rect">
            <a:avLst/>
          </a:prstGeom>
          <a:noFill/>
        </p:spPr>
      </p:pic>
      <p:pic>
        <p:nvPicPr>
          <p:cNvPr id="1028" name="Picture 4" descr="dotnetpro 03/20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0731"/>
            <a:ext cx="1238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ch .NET 4.5 Update, Microsoft Press, Dezember 2012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30" y="1467695"/>
            <a:ext cx="1944216" cy="26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63" y="4401115"/>
            <a:ext cx="1715505" cy="17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Vorstellungsrunde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419872" y="1268760"/>
            <a:ext cx="5472608" cy="5040560"/>
          </a:xfrm>
        </p:spPr>
        <p:txBody>
          <a:bodyPr/>
          <a:lstStyle/>
          <a:p>
            <a:r>
              <a:rPr lang="de-DE" sz="2800"/>
              <a:t>Wer sind Sie?</a:t>
            </a:r>
          </a:p>
          <a:p>
            <a:r>
              <a:rPr lang="de-DE" sz="2800"/>
              <a:t>Was ist Ihre Tätigkeit hier?</a:t>
            </a:r>
          </a:p>
          <a:p>
            <a:r>
              <a:rPr lang="de-DE" sz="2800"/>
              <a:t>Welche Vorkenntnisse haben Sie (Programmiersprachen, Werkzeuge, .NET)?</a:t>
            </a:r>
          </a:p>
          <a:p>
            <a:r>
              <a:rPr lang="de-DE" sz="2800"/>
              <a:t>Was erwarten Sie von diesem Kurs?</a:t>
            </a:r>
          </a:p>
        </p:txBody>
      </p:sp>
      <p:pic>
        <p:nvPicPr>
          <p:cNvPr id="7172" name="Picture 4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90751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79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10:45 – 12:15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13:15 – 14:45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15:00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 dirty="0">
              <a:latin typeface="Tahoma" pitchFamily="34" charset="0"/>
            </a:endParaRPr>
          </a:p>
          <a:p>
            <a:endParaRPr lang="de-DE" dirty="0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48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10:45 – 12:30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13:30 – 15:00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15:15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>
              <a:latin typeface="Tahoma" pitchFamily="34" charset="0"/>
            </a:endParaRPr>
          </a:p>
          <a:p>
            <a:endParaRPr lang="de-DE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950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08:30 – 10:00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10:15 – 12:00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13:00 – 14:30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14:45 – 16:30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Freitag Ende:</a:t>
            </a:r>
          </a:p>
          <a:p>
            <a:pPr marL="0" indent="0">
              <a:lnSpc>
                <a:spcPct val="80000"/>
              </a:lnSpc>
              <a:buNone/>
            </a:pPr>
            <a:endParaRPr lang="de-DE">
              <a:latin typeface="Tahoma" pitchFamily="34" charset="0"/>
            </a:endParaRPr>
          </a:p>
          <a:p>
            <a:endParaRPr lang="de-DE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813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Schulungs-FAQ</a:t>
            </a:r>
          </a:p>
        </p:txBody>
      </p:sp>
      <p:graphicFrame>
        <p:nvGraphicFramePr>
          <p:cNvPr id="76845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019367"/>
              </p:ext>
            </p:extLst>
          </p:nvPr>
        </p:nvGraphicFramePr>
        <p:xfrm>
          <a:off x="323528" y="1340768"/>
          <a:ext cx="8520113" cy="478105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Folienpräsentation?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Live-Vorführungen?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Ja, zum Teil Live-Coding!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Teilnehmerübungen („Hands On“)?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Werden alle Folien aus der Sammlung ausführlich besprochen?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Nein.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 Flexibilität, Material zum Nachlesen!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die Folien?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als PDF-Dokumente (Ausdrucke wurden nicht bestellt)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Codebeispiele?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</a:t>
                      </a:r>
                      <a:r>
                        <a:rPr kumimoji="0" lang="de-DE" sz="18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Coding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am Ende per USB-Stick oder E-Mail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Zwischenfragen?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Gerne, jederzeit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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Wunschthemen?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(sofern es die Zeit erlaubt!)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Zeit für Fragen am Ende?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Ja!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2077">
                <a:tc>
                  <a:txBody>
                    <a:bodyPr/>
                    <a:lstStyle/>
                    <a:p>
                      <a:r>
                        <a:rPr lang="de-DE"/>
                        <a:t>Zertifikate?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r>
                        <a:rPr lang="de-DE"/>
                        <a:t>Der </a:t>
                      </a:r>
                      <a:r>
                        <a:rPr lang="de-DE" err="1"/>
                        <a:t>Beauftrager</a:t>
                      </a:r>
                      <a:r>
                        <a:rPr lang="de-DE"/>
                        <a:t> hat einen Link für die Teilnehmerliste erhalten.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81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ww.IT-Visions.de">
  <a:themeElements>
    <a:clrScheme name="Präsentation IT-Objec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507</Words>
  <Application>Microsoft Office PowerPoint</Application>
  <PresentationFormat>Bildschirmpräsentation (4:3)</PresentationFormat>
  <Paragraphs>117</Paragraphs>
  <Slides>12</Slides>
  <Notes>11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www.IT-Visions.de</vt:lpstr>
      <vt:lpstr> ArcelorMittal Hochfeld GmbH   C# und WPF Grundlagen, .NET 5 / Visual Studio 2019</vt:lpstr>
      <vt:lpstr>Über uns www.IT-Visions.de</vt:lpstr>
      <vt:lpstr>Referentenvorstellung</vt:lpstr>
      <vt:lpstr>Veröffentlichungen</vt:lpstr>
      <vt:lpstr>Vorstellungsrunde</vt:lpstr>
      <vt:lpstr>Standard-Seminarzeiten</vt:lpstr>
      <vt:lpstr>Standard-Seminarzeiten</vt:lpstr>
      <vt:lpstr>Standard-Seminarzeiten</vt:lpstr>
      <vt:lpstr>Schulungs-FAQ</vt:lpstr>
      <vt:lpstr>Noch irgendwas unklar?</vt:lpstr>
      <vt:lpstr>Ok, dann:</vt:lpstr>
      <vt:lpstr>Brauchen Sie Unterstützung  bei .NET, SilverLight, SQL Server, SharePoint, Windows Server, BizTalk, CRM,u.v.a. Microsoft-Produkten?</vt:lpstr>
    </vt:vector>
  </TitlesOfParts>
  <Company>www.IT-Visions.de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creator>Dr. Holger Schwichtenberg</dc:creator>
  <cp:lastModifiedBy>Joachim Fuchs</cp:lastModifiedBy>
  <cp:revision>4</cp:revision>
  <dcterms:created xsi:type="dcterms:W3CDTF">2007-07-20T07:41:41Z</dcterms:created>
  <dcterms:modified xsi:type="dcterms:W3CDTF">2022-09-19T06:47:45Z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