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45"/>
  </p:notesMasterIdLst>
  <p:sldIdLst>
    <p:sldId id="355" r:id="rId2"/>
    <p:sldId id="310" r:id="rId3"/>
    <p:sldId id="356" r:id="rId4"/>
    <p:sldId id="262" r:id="rId5"/>
    <p:sldId id="317" r:id="rId6"/>
    <p:sldId id="319" r:id="rId7"/>
    <p:sldId id="318" r:id="rId8"/>
    <p:sldId id="320" r:id="rId9"/>
    <p:sldId id="357" r:id="rId10"/>
    <p:sldId id="313" r:id="rId11"/>
    <p:sldId id="312" r:id="rId12"/>
    <p:sldId id="334" r:id="rId13"/>
    <p:sldId id="335" r:id="rId14"/>
    <p:sldId id="324" r:id="rId15"/>
    <p:sldId id="325" r:id="rId16"/>
    <p:sldId id="326" r:id="rId17"/>
    <p:sldId id="327" r:id="rId18"/>
    <p:sldId id="336" r:id="rId19"/>
    <p:sldId id="337" r:id="rId20"/>
    <p:sldId id="328" r:id="rId21"/>
    <p:sldId id="329" r:id="rId22"/>
    <p:sldId id="338" r:id="rId23"/>
    <p:sldId id="358" r:id="rId24"/>
    <p:sldId id="315" r:id="rId25"/>
    <p:sldId id="316" r:id="rId26"/>
    <p:sldId id="339" r:id="rId27"/>
    <p:sldId id="359" r:id="rId28"/>
    <p:sldId id="322" r:id="rId29"/>
    <p:sldId id="323" r:id="rId30"/>
    <p:sldId id="350" r:id="rId31"/>
    <p:sldId id="340" r:id="rId32"/>
    <p:sldId id="341" r:id="rId33"/>
    <p:sldId id="351" r:id="rId34"/>
    <p:sldId id="352" r:id="rId35"/>
    <p:sldId id="353" r:id="rId36"/>
    <p:sldId id="342" r:id="rId37"/>
    <p:sldId id="343" r:id="rId38"/>
    <p:sldId id="344" r:id="rId39"/>
    <p:sldId id="346" r:id="rId40"/>
    <p:sldId id="347" r:id="rId41"/>
    <p:sldId id="354" r:id="rId42"/>
    <p:sldId id="360" r:id="rId43"/>
    <p:sldId id="309" r:id="rId4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3162" autoAdjust="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6B390-3D99-48B9-94BD-7C7FA2F179C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7325282-10D2-461A-856A-4F213D808804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21347F90-C2A7-4969-A4F3-17AE20EFC38B}" type="parTrans" cxnId="{CECE1BC2-E62E-4CDF-A9B9-5655EED71F71}">
      <dgm:prSet/>
      <dgm:spPr/>
      <dgm:t>
        <a:bodyPr/>
        <a:lstStyle/>
        <a:p>
          <a:endParaRPr lang="en-US"/>
        </a:p>
      </dgm:t>
    </dgm:pt>
    <dgm:pt modelId="{FC2C178F-723E-48E8-B03C-679296550CF3}" type="sibTrans" cxnId="{CECE1BC2-E62E-4CDF-A9B9-5655EED71F71}">
      <dgm:prSet/>
      <dgm:spPr/>
      <dgm:t>
        <a:bodyPr/>
        <a:lstStyle/>
        <a:p>
          <a:endParaRPr lang="en-US"/>
        </a:p>
      </dgm:t>
    </dgm:pt>
    <dgm:pt modelId="{4C39A9DF-95E1-4E97-8C33-AC1F6F2D1729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7A305910-637B-4867-89BB-F75CB2C9F753}" type="parTrans" cxnId="{C4B6FBEB-3F10-46F7-8D28-CA50D5732902}">
      <dgm:prSet/>
      <dgm:spPr/>
      <dgm:t>
        <a:bodyPr/>
        <a:lstStyle/>
        <a:p>
          <a:endParaRPr lang="en-US"/>
        </a:p>
      </dgm:t>
    </dgm:pt>
    <dgm:pt modelId="{DC3BB512-120E-4D68-99A9-18CBDE9159D7}" type="sibTrans" cxnId="{C4B6FBEB-3F10-46F7-8D28-CA50D5732902}">
      <dgm:prSet/>
      <dgm:spPr/>
      <dgm:t>
        <a:bodyPr/>
        <a:lstStyle/>
        <a:p>
          <a:endParaRPr lang="en-US"/>
        </a:p>
      </dgm:t>
    </dgm:pt>
    <dgm:pt modelId="{C675535F-8EB6-4893-AE69-65B2D2EF9BFB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E90C41DE-2CE9-45DB-807F-FA2ED95D9696}" type="parTrans" cxnId="{A1162BE5-4004-48C3-8224-EC2D232F69AB}">
      <dgm:prSet/>
      <dgm:spPr/>
      <dgm:t>
        <a:bodyPr/>
        <a:lstStyle/>
        <a:p>
          <a:endParaRPr lang="en-US"/>
        </a:p>
      </dgm:t>
    </dgm:pt>
    <dgm:pt modelId="{15665286-972B-49EF-9650-48D7A89864F0}" type="sibTrans" cxnId="{A1162BE5-4004-48C3-8224-EC2D232F69AB}">
      <dgm:prSet/>
      <dgm:spPr/>
      <dgm:t>
        <a:bodyPr/>
        <a:lstStyle/>
        <a:p>
          <a:endParaRPr lang="en-US"/>
        </a:p>
      </dgm:t>
    </dgm:pt>
    <dgm:pt modelId="{26CC623F-0787-4DF8-8247-61D794B6E910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BB1BEA82-5B6A-4A96-BEF6-22FE818BFAC6}" type="parTrans" cxnId="{9B46246F-EB94-4153-BE73-F4F3DD78D312}">
      <dgm:prSet/>
      <dgm:spPr/>
      <dgm:t>
        <a:bodyPr/>
        <a:lstStyle/>
        <a:p>
          <a:endParaRPr lang="en-US"/>
        </a:p>
      </dgm:t>
    </dgm:pt>
    <dgm:pt modelId="{8C4414DD-0201-4163-8564-C40E83D056C5}" type="sibTrans" cxnId="{9B46246F-EB94-4153-BE73-F4F3DD78D312}">
      <dgm:prSet/>
      <dgm:spPr/>
      <dgm:t>
        <a:bodyPr/>
        <a:lstStyle/>
        <a:p>
          <a:endParaRPr lang="en-US"/>
        </a:p>
      </dgm:t>
    </dgm:pt>
    <dgm:pt modelId="{BF542F8D-52C0-40E2-B698-A926EB544191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87915F77-92AF-40E9-B9A6-6FA4EF862497}" type="parTrans" cxnId="{0F4D01E8-493C-4FDF-82DE-83F16AC3C952}">
      <dgm:prSet/>
      <dgm:spPr/>
      <dgm:t>
        <a:bodyPr/>
        <a:lstStyle/>
        <a:p>
          <a:endParaRPr lang="en-US"/>
        </a:p>
      </dgm:t>
    </dgm:pt>
    <dgm:pt modelId="{67A309CD-AEAE-4054-A69D-F55E5913794E}" type="sibTrans" cxnId="{0F4D01E8-493C-4FDF-82DE-83F16AC3C952}">
      <dgm:prSet/>
      <dgm:spPr/>
      <dgm:t>
        <a:bodyPr/>
        <a:lstStyle/>
        <a:p>
          <a:endParaRPr lang="en-US"/>
        </a:p>
      </dgm:t>
    </dgm:pt>
    <dgm:pt modelId="{0222B069-73B3-4E2E-853E-AEF854C4A21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7C0A67AE-0806-4504-BCCC-2A38D9970BAD}" type="parTrans" cxnId="{D342C08C-E0B0-466D-9789-4862545DF684}">
      <dgm:prSet/>
      <dgm:spPr/>
      <dgm:t>
        <a:bodyPr/>
        <a:lstStyle/>
        <a:p>
          <a:endParaRPr lang="en-US"/>
        </a:p>
      </dgm:t>
    </dgm:pt>
    <dgm:pt modelId="{D076CD30-2BBB-4395-8418-57E22FC82BD1}" type="sibTrans" cxnId="{D342C08C-E0B0-466D-9789-4862545DF684}">
      <dgm:prSet/>
      <dgm:spPr/>
      <dgm:t>
        <a:bodyPr/>
        <a:lstStyle/>
        <a:p>
          <a:endParaRPr lang="en-US"/>
        </a:p>
      </dgm:t>
    </dgm:pt>
    <dgm:pt modelId="{9773AE14-6E07-461E-AD19-F6FFFB1A99A0}" type="pres">
      <dgm:prSet presAssocID="{3AE6B390-3D99-48B9-94BD-7C7FA2F179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151A37-3376-4964-9580-9A05A3A27783}" type="pres">
      <dgm:prSet presAssocID="{E7325282-10D2-461A-856A-4F213D808804}" presName="root1" presStyleCnt="0"/>
      <dgm:spPr/>
    </dgm:pt>
    <dgm:pt modelId="{1EC6FCD2-5C03-41C1-9D92-E233B0216334}" type="pres">
      <dgm:prSet presAssocID="{E7325282-10D2-461A-856A-4F213D808804}" presName="LevelOneTextNode" presStyleLbl="node0" presStyleIdx="0" presStyleCnt="1">
        <dgm:presLayoutVars>
          <dgm:chPref val="3"/>
        </dgm:presLayoutVars>
      </dgm:prSet>
      <dgm:spPr/>
    </dgm:pt>
    <dgm:pt modelId="{89878BD2-397D-464D-960C-67CDC80ABD52}" type="pres">
      <dgm:prSet presAssocID="{E7325282-10D2-461A-856A-4F213D808804}" presName="level2hierChild" presStyleCnt="0"/>
      <dgm:spPr/>
    </dgm:pt>
    <dgm:pt modelId="{D582DBDD-14A7-46E7-8403-24825287B462}" type="pres">
      <dgm:prSet presAssocID="{7A305910-637B-4867-89BB-F75CB2C9F753}" presName="conn2-1" presStyleLbl="parChTrans1D2" presStyleIdx="0" presStyleCnt="2"/>
      <dgm:spPr/>
    </dgm:pt>
    <dgm:pt modelId="{E4FB0676-9195-4B4C-8FF5-C9533231EB70}" type="pres">
      <dgm:prSet presAssocID="{7A305910-637B-4867-89BB-F75CB2C9F753}" presName="connTx" presStyleLbl="parChTrans1D2" presStyleIdx="0" presStyleCnt="2"/>
      <dgm:spPr/>
    </dgm:pt>
    <dgm:pt modelId="{F0CB7D53-EC91-4D6B-8C12-1AE0ED3AB577}" type="pres">
      <dgm:prSet presAssocID="{4C39A9DF-95E1-4E97-8C33-AC1F6F2D1729}" presName="root2" presStyleCnt="0"/>
      <dgm:spPr/>
    </dgm:pt>
    <dgm:pt modelId="{28243921-87D6-411F-93E4-93D1A1E76825}" type="pres">
      <dgm:prSet presAssocID="{4C39A9DF-95E1-4E97-8C33-AC1F6F2D1729}" presName="LevelTwoTextNode" presStyleLbl="node2" presStyleIdx="0" presStyleCnt="2">
        <dgm:presLayoutVars>
          <dgm:chPref val="3"/>
        </dgm:presLayoutVars>
      </dgm:prSet>
      <dgm:spPr/>
    </dgm:pt>
    <dgm:pt modelId="{32A71C62-4C53-4F98-9844-63B216B6692B}" type="pres">
      <dgm:prSet presAssocID="{4C39A9DF-95E1-4E97-8C33-AC1F6F2D1729}" presName="level3hierChild" presStyleCnt="0"/>
      <dgm:spPr/>
    </dgm:pt>
    <dgm:pt modelId="{C6B030B6-8B39-473D-A8AF-96E1E029F086}" type="pres">
      <dgm:prSet presAssocID="{E90C41DE-2CE9-45DB-807F-FA2ED95D9696}" presName="conn2-1" presStyleLbl="parChTrans1D3" presStyleIdx="0" presStyleCnt="3"/>
      <dgm:spPr/>
    </dgm:pt>
    <dgm:pt modelId="{28537CB0-8E57-463E-A890-DE59030FCC68}" type="pres">
      <dgm:prSet presAssocID="{E90C41DE-2CE9-45DB-807F-FA2ED95D9696}" presName="connTx" presStyleLbl="parChTrans1D3" presStyleIdx="0" presStyleCnt="3"/>
      <dgm:spPr/>
    </dgm:pt>
    <dgm:pt modelId="{099559CD-A070-43B1-81E5-A3CE9AD50FC5}" type="pres">
      <dgm:prSet presAssocID="{C675535F-8EB6-4893-AE69-65B2D2EF9BFB}" presName="root2" presStyleCnt="0"/>
      <dgm:spPr/>
    </dgm:pt>
    <dgm:pt modelId="{11E284E4-9070-430B-AFAC-CD309177BF22}" type="pres">
      <dgm:prSet presAssocID="{C675535F-8EB6-4893-AE69-65B2D2EF9BFB}" presName="LevelTwoTextNode" presStyleLbl="node3" presStyleIdx="0" presStyleCnt="3">
        <dgm:presLayoutVars>
          <dgm:chPref val="3"/>
        </dgm:presLayoutVars>
      </dgm:prSet>
      <dgm:spPr/>
    </dgm:pt>
    <dgm:pt modelId="{EED198B7-663A-4889-B0A8-1E38B08D2F4A}" type="pres">
      <dgm:prSet presAssocID="{C675535F-8EB6-4893-AE69-65B2D2EF9BFB}" presName="level3hierChild" presStyleCnt="0"/>
      <dgm:spPr/>
    </dgm:pt>
    <dgm:pt modelId="{2D68945F-0033-473D-B4C4-6EB6EFAF8305}" type="pres">
      <dgm:prSet presAssocID="{BB1BEA82-5B6A-4A96-BEF6-22FE818BFAC6}" presName="conn2-1" presStyleLbl="parChTrans1D3" presStyleIdx="1" presStyleCnt="3"/>
      <dgm:spPr/>
    </dgm:pt>
    <dgm:pt modelId="{0957D9A8-9AE8-47FA-9DF5-E23580521978}" type="pres">
      <dgm:prSet presAssocID="{BB1BEA82-5B6A-4A96-BEF6-22FE818BFAC6}" presName="connTx" presStyleLbl="parChTrans1D3" presStyleIdx="1" presStyleCnt="3"/>
      <dgm:spPr/>
    </dgm:pt>
    <dgm:pt modelId="{AB36921D-2DDF-404D-BD1F-9C2692087FC3}" type="pres">
      <dgm:prSet presAssocID="{26CC623F-0787-4DF8-8247-61D794B6E910}" presName="root2" presStyleCnt="0"/>
      <dgm:spPr/>
    </dgm:pt>
    <dgm:pt modelId="{DE62075C-6045-425E-A705-CF02B6A53DA0}" type="pres">
      <dgm:prSet presAssocID="{26CC623F-0787-4DF8-8247-61D794B6E910}" presName="LevelTwoTextNode" presStyleLbl="node3" presStyleIdx="1" presStyleCnt="3">
        <dgm:presLayoutVars>
          <dgm:chPref val="3"/>
        </dgm:presLayoutVars>
      </dgm:prSet>
      <dgm:spPr/>
    </dgm:pt>
    <dgm:pt modelId="{395181F9-92D2-4349-B259-D3575E04DE8B}" type="pres">
      <dgm:prSet presAssocID="{26CC623F-0787-4DF8-8247-61D794B6E910}" presName="level3hierChild" presStyleCnt="0"/>
      <dgm:spPr/>
    </dgm:pt>
    <dgm:pt modelId="{4DB3C121-D1BD-4037-8B25-7AF8E83E0157}" type="pres">
      <dgm:prSet presAssocID="{87915F77-92AF-40E9-B9A6-6FA4EF862497}" presName="conn2-1" presStyleLbl="parChTrans1D2" presStyleIdx="1" presStyleCnt="2"/>
      <dgm:spPr/>
    </dgm:pt>
    <dgm:pt modelId="{C2747FB7-1C6B-44CC-AFB4-2246D075B460}" type="pres">
      <dgm:prSet presAssocID="{87915F77-92AF-40E9-B9A6-6FA4EF862497}" presName="connTx" presStyleLbl="parChTrans1D2" presStyleIdx="1" presStyleCnt="2"/>
      <dgm:spPr/>
    </dgm:pt>
    <dgm:pt modelId="{AA00D787-F3CF-4F76-B89E-558BED3D9E6D}" type="pres">
      <dgm:prSet presAssocID="{BF542F8D-52C0-40E2-B698-A926EB544191}" presName="root2" presStyleCnt="0"/>
      <dgm:spPr/>
    </dgm:pt>
    <dgm:pt modelId="{BF699E02-D46E-4A34-A251-929A811B66AE}" type="pres">
      <dgm:prSet presAssocID="{BF542F8D-52C0-40E2-B698-A926EB544191}" presName="LevelTwoTextNode" presStyleLbl="node2" presStyleIdx="1" presStyleCnt="2">
        <dgm:presLayoutVars>
          <dgm:chPref val="3"/>
        </dgm:presLayoutVars>
      </dgm:prSet>
      <dgm:spPr/>
    </dgm:pt>
    <dgm:pt modelId="{FDBE7FFA-7914-4902-B031-A46442A9FAA5}" type="pres">
      <dgm:prSet presAssocID="{BF542F8D-52C0-40E2-B698-A926EB544191}" presName="level3hierChild" presStyleCnt="0"/>
      <dgm:spPr/>
    </dgm:pt>
    <dgm:pt modelId="{F0720DA3-F4F3-49B3-A575-7D8B5E0EDB1B}" type="pres">
      <dgm:prSet presAssocID="{7C0A67AE-0806-4504-BCCC-2A38D9970BAD}" presName="conn2-1" presStyleLbl="parChTrans1D3" presStyleIdx="2" presStyleCnt="3"/>
      <dgm:spPr/>
    </dgm:pt>
    <dgm:pt modelId="{3B66120C-395A-4C30-A009-D731DF86E3F4}" type="pres">
      <dgm:prSet presAssocID="{7C0A67AE-0806-4504-BCCC-2A38D9970BAD}" presName="connTx" presStyleLbl="parChTrans1D3" presStyleIdx="2" presStyleCnt="3"/>
      <dgm:spPr/>
    </dgm:pt>
    <dgm:pt modelId="{19878A1E-0610-422E-B6AC-5B6866E54936}" type="pres">
      <dgm:prSet presAssocID="{0222B069-73B3-4E2E-853E-AEF854C4A218}" presName="root2" presStyleCnt="0"/>
      <dgm:spPr/>
    </dgm:pt>
    <dgm:pt modelId="{300E66A4-9595-483E-A936-93080478A3D1}" type="pres">
      <dgm:prSet presAssocID="{0222B069-73B3-4E2E-853E-AEF854C4A218}" presName="LevelTwoTextNode" presStyleLbl="node3" presStyleIdx="2" presStyleCnt="3">
        <dgm:presLayoutVars>
          <dgm:chPref val="3"/>
        </dgm:presLayoutVars>
      </dgm:prSet>
      <dgm:spPr/>
    </dgm:pt>
    <dgm:pt modelId="{811AD9A7-9D5E-4003-BB6C-4BD98EEEED4C}" type="pres">
      <dgm:prSet presAssocID="{0222B069-73B3-4E2E-853E-AEF854C4A218}" presName="level3hierChild" presStyleCnt="0"/>
      <dgm:spPr/>
    </dgm:pt>
  </dgm:ptLst>
  <dgm:cxnLst>
    <dgm:cxn modelId="{1EAB2A4E-D438-4DED-9C78-19A7BFE30CFD}" type="presOf" srcId="{3AE6B390-3D99-48B9-94BD-7C7FA2F179CC}" destId="{9773AE14-6E07-461E-AD19-F6FFFB1A99A0}" srcOrd="0" destOrd="0" presId="urn:microsoft.com/office/officeart/2005/8/layout/hierarchy2"/>
    <dgm:cxn modelId="{9B46246F-EB94-4153-BE73-F4F3DD78D312}" srcId="{4C39A9DF-95E1-4E97-8C33-AC1F6F2D1729}" destId="{26CC623F-0787-4DF8-8247-61D794B6E910}" srcOrd="1" destOrd="0" parTransId="{BB1BEA82-5B6A-4A96-BEF6-22FE818BFAC6}" sibTransId="{8C4414DD-0201-4163-8564-C40E83D056C5}"/>
    <dgm:cxn modelId="{0F2CF655-EBF8-42CD-9016-BEBEE27EE1C4}" type="presOf" srcId="{7A305910-637B-4867-89BB-F75CB2C9F753}" destId="{E4FB0676-9195-4B4C-8FF5-C9533231EB70}" srcOrd="1" destOrd="0" presId="urn:microsoft.com/office/officeart/2005/8/layout/hierarchy2"/>
    <dgm:cxn modelId="{166FEE85-E587-4265-92F8-F93002C084D7}" type="presOf" srcId="{E90C41DE-2CE9-45DB-807F-FA2ED95D9696}" destId="{28537CB0-8E57-463E-A890-DE59030FCC68}" srcOrd="1" destOrd="0" presId="urn:microsoft.com/office/officeart/2005/8/layout/hierarchy2"/>
    <dgm:cxn modelId="{5DBFDE88-B50B-4176-B769-2AB6B50921FA}" type="presOf" srcId="{7C0A67AE-0806-4504-BCCC-2A38D9970BAD}" destId="{F0720DA3-F4F3-49B3-A575-7D8B5E0EDB1B}" srcOrd="0" destOrd="0" presId="urn:microsoft.com/office/officeart/2005/8/layout/hierarchy2"/>
    <dgm:cxn modelId="{D342C08C-E0B0-466D-9789-4862545DF684}" srcId="{BF542F8D-52C0-40E2-B698-A926EB544191}" destId="{0222B069-73B3-4E2E-853E-AEF854C4A218}" srcOrd="0" destOrd="0" parTransId="{7C0A67AE-0806-4504-BCCC-2A38D9970BAD}" sibTransId="{D076CD30-2BBB-4395-8418-57E22FC82BD1}"/>
    <dgm:cxn modelId="{A5EEBD90-96E3-442E-A469-97475B45FEF6}" type="presOf" srcId="{E7325282-10D2-461A-856A-4F213D808804}" destId="{1EC6FCD2-5C03-41C1-9D92-E233B0216334}" srcOrd="0" destOrd="0" presId="urn:microsoft.com/office/officeart/2005/8/layout/hierarchy2"/>
    <dgm:cxn modelId="{9B18D493-5807-443E-8C5C-B8B3D69DA321}" type="presOf" srcId="{87915F77-92AF-40E9-B9A6-6FA4EF862497}" destId="{C2747FB7-1C6B-44CC-AFB4-2246D075B460}" srcOrd="1" destOrd="0" presId="urn:microsoft.com/office/officeart/2005/8/layout/hierarchy2"/>
    <dgm:cxn modelId="{78C48899-18D2-4023-8A4A-739E95703206}" type="presOf" srcId="{4C39A9DF-95E1-4E97-8C33-AC1F6F2D1729}" destId="{28243921-87D6-411F-93E4-93D1A1E76825}" srcOrd="0" destOrd="0" presId="urn:microsoft.com/office/officeart/2005/8/layout/hierarchy2"/>
    <dgm:cxn modelId="{2054B599-E1F5-44ED-B3B5-27F91DF85436}" type="presOf" srcId="{87915F77-92AF-40E9-B9A6-6FA4EF862497}" destId="{4DB3C121-D1BD-4037-8B25-7AF8E83E0157}" srcOrd="0" destOrd="0" presId="urn:microsoft.com/office/officeart/2005/8/layout/hierarchy2"/>
    <dgm:cxn modelId="{9C63DEA2-9BA7-4201-B3DF-8CEE2A3F2034}" type="presOf" srcId="{BB1BEA82-5B6A-4A96-BEF6-22FE818BFAC6}" destId="{2D68945F-0033-473D-B4C4-6EB6EFAF8305}" srcOrd="0" destOrd="0" presId="urn:microsoft.com/office/officeart/2005/8/layout/hierarchy2"/>
    <dgm:cxn modelId="{739A32AD-3484-4B5C-A611-09131D9C228D}" type="presOf" srcId="{7C0A67AE-0806-4504-BCCC-2A38D9970BAD}" destId="{3B66120C-395A-4C30-A009-D731DF86E3F4}" srcOrd="1" destOrd="0" presId="urn:microsoft.com/office/officeart/2005/8/layout/hierarchy2"/>
    <dgm:cxn modelId="{1D2697B4-6360-41B8-9549-22300731706B}" type="presOf" srcId="{26CC623F-0787-4DF8-8247-61D794B6E910}" destId="{DE62075C-6045-425E-A705-CF02B6A53DA0}" srcOrd="0" destOrd="0" presId="urn:microsoft.com/office/officeart/2005/8/layout/hierarchy2"/>
    <dgm:cxn modelId="{A85FA1BB-9139-468D-9C9A-53806E24A083}" type="presOf" srcId="{E90C41DE-2CE9-45DB-807F-FA2ED95D9696}" destId="{C6B030B6-8B39-473D-A8AF-96E1E029F086}" srcOrd="0" destOrd="0" presId="urn:microsoft.com/office/officeart/2005/8/layout/hierarchy2"/>
    <dgm:cxn modelId="{CECE1BC2-E62E-4CDF-A9B9-5655EED71F71}" srcId="{3AE6B390-3D99-48B9-94BD-7C7FA2F179CC}" destId="{E7325282-10D2-461A-856A-4F213D808804}" srcOrd="0" destOrd="0" parTransId="{21347F90-C2A7-4969-A4F3-17AE20EFC38B}" sibTransId="{FC2C178F-723E-48E8-B03C-679296550CF3}"/>
    <dgm:cxn modelId="{45D628E4-6715-4A77-B13F-68F1860CDE02}" type="presOf" srcId="{7A305910-637B-4867-89BB-F75CB2C9F753}" destId="{D582DBDD-14A7-46E7-8403-24825287B462}" srcOrd="0" destOrd="0" presId="urn:microsoft.com/office/officeart/2005/8/layout/hierarchy2"/>
    <dgm:cxn modelId="{A1162BE5-4004-48C3-8224-EC2D232F69AB}" srcId="{4C39A9DF-95E1-4E97-8C33-AC1F6F2D1729}" destId="{C675535F-8EB6-4893-AE69-65B2D2EF9BFB}" srcOrd="0" destOrd="0" parTransId="{E90C41DE-2CE9-45DB-807F-FA2ED95D9696}" sibTransId="{15665286-972B-49EF-9650-48D7A89864F0}"/>
    <dgm:cxn modelId="{0F4D01E8-493C-4FDF-82DE-83F16AC3C952}" srcId="{E7325282-10D2-461A-856A-4F213D808804}" destId="{BF542F8D-52C0-40E2-B698-A926EB544191}" srcOrd="1" destOrd="0" parTransId="{87915F77-92AF-40E9-B9A6-6FA4EF862497}" sibTransId="{67A309CD-AEAE-4054-A69D-F55E5913794E}"/>
    <dgm:cxn modelId="{678BB0E9-9623-48A6-8453-5CC67380414D}" type="presOf" srcId="{BB1BEA82-5B6A-4A96-BEF6-22FE818BFAC6}" destId="{0957D9A8-9AE8-47FA-9DF5-E23580521978}" srcOrd="1" destOrd="0" presId="urn:microsoft.com/office/officeart/2005/8/layout/hierarchy2"/>
    <dgm:cxn modelId="{C4B6FBEB-3F10-46F7-8D28-CA50D5732902}" srcId="{E7325282-10D2-461A-856A-4F213D808804}" destId="{4C39A9DF-95E1-4E97-8C33-AC1F6F2D1729}" srcOrd="0" destOrd="0" parTransId="{7A305910-637B-4867-89BB-F75CB2C9F753}" sibTransId="{DC3BB512-120E-4D68-99A9-18CBDE9159D7}"/>
    <dgm:cxn modelId="{8C7047FB-17D0-4843-8A14-3553E7FF6071}" type="presOf" srcId="{BF542F8D-52C0-40E2-B698-A926EB544191}" destId="{BF699E02-D46E-4A34-A251-929A811B66AE}" srcOrd="0" destOrd="0" presId="urn:microsoft.com/office/officeart/2005/8/layout/hierarchy2"/>
    <dgm:cxn modelId="{3F6AD1FB-196C-42C8-A438-CC045746002A}" type="presOf" srcId="{C675535F-8EB6-4893-AE69-65B2D2EF9BFB}" destId="{11E284E4-9070-430B-AFAC-CD309177BF22}" srcOrd="0" destOrd="0" presId="urn:microsoft.com/office/officeart/2005/8/layout/hierarchy2"/>
    <dgm:cxn modelId="{63E967FF-4676-4BD8-9FB9-F32B2634BBCB}" type="presOf" srcId="{0222B069-73B3-4E2E-853E-AEF854C4A218}" destId="{300E66A4-9595-483E-A936-93080478A3D1}" srcOrd="0" destOrd="0" presId="urn:microsoft.com/office/officeart/2005/8/layout/hierarchy2"/>
    <dgm:cxn modelId="{3140E32F-7462-472A-8AF7-E3CFDFB0EA89}" type="presParOf" srcId="{9773AE14-6E07-461E-AD19-F6FFFB1A99A0}" destId="{6D151A37-3376-4964-9580-9A05A3A27783}" srcOrd="0" destOrd="0" presId="urn:microsoft.com/office/officeart/2005/8/layout/hierarchy2"/>
    <dgm:cxn modelId="{0C5F1AED-934F-4CB0-99FE-0CE7CD062891}" type="presParOf" srcId="{6D151A37-3376-4964-9580-9A05A3A27783}" destId="{1EC6FCD2-5C03-41C1-9D92-E233B0216334}" srcOrd="0" destOrd="0" presId="urn:microsoft.com/office/officeart/2005/8/layout/hierarchy2"/>
    <dgm:cxn modelId="{F29A38BA-13F6-4A6B-9082-61A6AE5E2336}" type="presParOf" srcId="{6D151A37-3376-4964-9580-9A05A3A27783}" destId="{89878BD2-397D-464D-960C-67CDC80ABD52}" srcOrd="1" destOrd="0" presId="urn:microsoft.com/office/officeart/2005/8/layout/hierarchy2"/>
    <dgm:cxn modelId="{F3A5FA27-A245-4006-A560-37AA247F3E50}" type="presParOf" srcId="{89878BD2-397D-464D-960C-67CDC80ABD52}" destId="{D582DBDD-14A7-46E7-8403-24825287B462}" srcOrd="0" destOrd="0" presId="urn:microsoft.com/office/officeart/2005/8/layout/hierarchy2"/>
    <dgm:cxn modelId="{34869D63-6E41-48EE-BCC6-8CE3416B4D54}" type="presParOf" srcId="{D582DBDD-14A7-46E7-8403-24825287B462}" destId="{E4FB0676-9195-4B4C-8FF5-C9533231EB70}" srcOrd="0" destOrd="0" presId="urn:microsoft.com/office/officeart/2005/8/layout/hierarchy2"/>
    <dgm:cxn modelId="{B4F67C8F-97E4-4103-898D-E59C4CF8F06E}" type="presParOf" srcId="{89878BD2-397D-464D-960C-67CDC80ABD52}" destId="{F0CB7D53-EC91-4D6B-8C12-1AE0ED3AB577}" srcOrd="1" destOrd="0" presId="urn:microsoft.com/office/officeart/2005/8/layout/hierarchy2"/>
    <dgm:cxn modelId="{06C09CA9-7E15-4883-925D-63CE9D37C8B8}" type="presParOf" srcId="{F0CB7D53-EC91-4D6B-8C12-1AE0ED3AB577}" destId="{28243921-87D6-411F-93E4-93D1A1E76825}" srcOrd="0" destOrd="0" presId="urn:microsoft.com/office/officeart/2005/8/layout/hierarchy2"/>
    <dgm:cxn modelId="{8BA39ECB-DA27-41EA-BDBB-B9066E64D627}" type="presParOf" srcId="{F0CB7D53-EC91-4D6B-8C12-1AE0ED3AB577}" destId="{32A71C62-4C53-4F98-9844-63B216B6692B}" srcOrd="1" destOrd="0" presId="urn:microsoft.com/office/officeart/2005/8/layout/hierarchy2"/>
    <dgm:cxn modelId="{96DBEAE7-C7F9-45E6-AA22-6684CE9D56DA}" type="presParOf" srcId="{32A71C62-4C53-4F98-9844-63B216B6692B}" destId="{C6B030B6-8B39-473D-A8AF-96E1E029F086}" srcOrd="0" destOrd="0" presId="urn:microsoft.com/office/officeart/2005/8/layout/hierarchy2"/>
    <dgm:cxn modelId="{B0C10FAC-7EDC-4DF3-8E50-4C4921AEF6FF}" type="presParOf" srcId="{C6B030B6-8B39-473D-A8AF-96E1E029F086}" destId="{28537CB0-8E57-463E-A890-DE59030FCC68}" srcOrd="0" destOrd="0" presId="urn:microsoft.com/office/officeart/2005/8/layout/hierarchy2"/>
    <dgm:cxn modelId="{414251AA-E631-4D07-A09C-94318A810724}" type="presParOf" srcId="{32A71C62-4C53-4F98-9844-63B216B6692B}" destId="{099559CD-A070-43B1-81E5-A3CE9AD50FC5}" srcOrd="1" destOrd="0" presId="urn:microsoft.com/office/officeart/2005/8/layout/hierarchy2"/>
    <dgm:cxn modelId="{E6A3F5D7-3108-4EE8-A8B1-B62EDB5AEA77}" type="presParOf" srcId="{099559CD-A070-43B1-81E5-A3CE9AD50FC5}" destId="{11E284E4-9070-430B-AFAC-CD309177BF22}" srcOrd="0" destOrd="0" presId="urn:microsoft.com/office/officeart/2005/8/layout/hierarchy2"/>
    <dgm:cxn modelId="{42AA23FD-FD14-4789-8495-A2C22ECBF3AD}" type="presParOf" srcId="{099559CD-A070-43B1-81E5-A3CE9AD50FC5}" destId="{EED198B7-663A-4889-B0A8-1E38B08D2F4A}" srcOrd="1" destOrd="0" presId="urn:microsoft.com/office/officeart/2005/8/layout/hierarchy2"/>
    <dgm:cxn modelId="{8E4D78B0-D9CC-41C0-9550-5328BBDB40B6}" type="presParOf" srcId="{32A71C62-4C53-4F98-9844-63B216B6692B}" destId="{2D68945F-0033-473D-B4C4-6EB6EFAF8305}" srcOrd="2" destOrd="0" presId="urn:microsoft.com/office/officeart/2005/8/layout/hierarchy2"/>
    <dgm:cxn modelId="{BBF4829F-BE08-4AFC-B115-02C60500E9E6}" type="presParOf" srcId="{2D68945F-0033-473D-B4C4-6EB6EFAF8305}" destId="{0957D9A8-9AE8-47FA-9DF5-E23580521978}" srcOrd="0" destOrd="0" presId="urn:microsoft.com/office/officeart/2005/8/layout/hierarchy2"/>
    <dgm:cxn modelId="{C34C54AF-0FDD-4F4E-9468-831FC1DC5FE4}" type="presParOf" srcId="{32A71C62-4C53-4F98-9844-63B216B6692B}" destId="{AB36921D-2DDF-404D-BD1F-9C2692087FC3}" srcOrd="3" destOrd="0" presId="urn:microsoft.com/office/officeart/2005/8/layout/hierarchy2"/>
    <dgm:cxn modelId="{8D003761-0FF5-4486-AE22-47E7215A46D0}" type="presParOf" srcId="{AB36921D-2DDF-404D-BD1F-9C2692087FC3}" destId="{DE62075C-6045-425E-A705-CF02B6A53DA0}" srcOrd="0" destOrd="0" presId="urn:microsoft.com/office/officeart/2005/8/layout/hierarchy2"/>
    <dgm:cxn modelId="{0DBE44A5-D484-4721-9292-BE77754BC2D0}" type="presParOf" srcId="{AB36921D-2DDF-404D-BD1F-9C2692087FC3}" destId="{395181F9-92D2-4349-B259-D3575E04DE8B}" srcOrd="1" destOrd="0" presId="urn:microsoft.com/office/officeart/2005/8/layout/hierarchy2"/>
    <dgm:cxn modelId="{EFF3C143-29AF-4770-961C-CC6576C8DF1F}" type="presParOf" srcId="{89878BD2-397D-464D-960C-67CDC80ABD52}" destId="{4DB3C121-D1BD-4037-8B25-7AF8E83E0157}" srcOrd="2" destOrd="0" presId="urn:microsoft.com/office/officeart/2005/8/layout/hierarchy2"/>
    <dgm:cxn modelId="{052A436D-347E-472A-B272-534CFB245E4B}" type="presParOf" srcId="{4DB3C121-D1BD-4037-8B25-7AF8E83E0157}" destId="{C2747FB7-1C6B-44CC-AFB4-2246D075B460}" srcOrd="0" destOrd="0" presId="urn:microsoft.com/office/officeart/2005/8/layout/hierarchy2"/>
    <dgm:cxn modelId="{036E8E6D-2E5F-4673-B40F-D4643BAE54E0}" type="presParOf" srcId="{89878BD2-397D-464D-960C-67CDC80ABD52}" destId="{AA00D787-F3CF-4F76-B89E-558BED3D9E6D}" srcOrd="3" destOrd="0" presId="urn:microsoft.com/office/officeart/2005/8/layout/hierarchy2"/>
    <dgm:cxn modelId="{C87180D9-9DA5-4389-B9B6-1EA2794CA5C6}" type="presParOf" srcId="{AA00D787-F3CF-4F76-B89E-558BED3D9E6D}" destId="{BF699E02-D46E-4A34-A251-929A811B66AE}" srcOrd="0" destOrd="0" presId="urn:microsoft.com/office/officeart/2005/8/layout/hierarchy2"/>
    <dgm:cxn modelId="{D27D479B-7154-4CB1-973A-B424223F3996}" type="presParOf" srcId="{AA00D787-F3CF-4F76-B89E-558BED3D9E6D}" destId="{FDBE7FFA-7914-4902-B031-A46442A9FAA5}" srcOrd="1" destOrd="0" presId="urn:microsoft.com/office/officeart/2005/8/layout/hierarchy2"/>
    <dgm:cxn modelId="{36ED2C45-1B4A-493B-98E6-1ECA3C09AB94}" type="presParOf" srcId="{FDBE7FFA-7914-4902-B031-A46442A9FAA5}" destId="{F0720DA3-F4F3-49B3-A575-7D8B5E0EDB1B}" srcOrd="0" destOrd="0" presId="urn:microsoft.com/office/officeart/2005/8/layout/hierarchy2"/>
    <dgm:cxn modelId="{F3CFB5E2-F569-47EA-B05C-87E3F50FD1E0}" type="presParOf" srcId="{F0720DA3-F4F3-49B3-A575-7D8B5E0EDB1B}" destId="{3B66120C-395A-4C30-A009-D731DF86E3F4}" srcOrd="0" destOrd="0" presId="urn:microsoft.com/office/officeart/2005/8/layout/hierarchy2"/>
    <dgm:cxn modelId="{C3087ABA-A513-49DA-8ED0-5A1125110366}" type="presParOf" srcId="{FDBE7FFA-7914-4902-B031-A46442A9FAA5}" destId="{19878A1E-0610-422E-B6AC-5B6866E54936}" srcOrd="1" destOrd="0" presId="urn:microsoft.com/office/officeart/2005/8/layout/hierarchy2"/>
    <dgm:cxn modelId="{440BDAC6-5162-429C-BCA3-0C929E050239}" type="presParOf" srcId="{19878A1E-0610-422E-B6AC-5B6866E54936}" destId="{300E66A4-9595-483E-A936-93080478A3D1}" srcOrd="0" destOrd="0" presId="urn:microsoft.com/office/officeart/2005/8/layout/hierarchy2"/>
    <dgm:cxn modelId="{70DF7572-171C-4F07-8D63-9F8AF4533E76}" type="presParOf" srcId="{19878A1E-0610-422E-B6AC-5B6866E54936}" destId="{811AD9A7-9D5E-4003-BB6C-4BD98EEEED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6FCD2-5C03-41C1-9D92-E233B0216334}">
      <dsp:nvSpPr>
        <dsp:cNvPr id="0" name=""/>
        <dsp:cNvSpPr/>
      </dsp:nvSpPr>
      <dsp:spPr>
        <a:xfrm>
          <a:off x="4051" y="2170422"/>
          <a:ext cx="2163551" cy="1081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Machine Learning</a:t>
          </a:r>
        </a:p>
      </dsp:txBody>
      <dsp:txXfrm>
        <a:off x="35735" y="2202106"/>
        <a:ext cx="2100183" cy="1018407"/>
      </dsp:txXfrm>
    </dsp:sp>
    <dsp:sp modelId="{D582DBDD-14A7-46E7-8403-24825287B462}">
      <dsp:nvSpPr>
        <dsp:cNvPr id="0" name=""/>
        <dsp:cNvSpPr/>
      </dsp:nvSpPr>
      <dsp:spPr>
        <a:xfrm rot="18770822">
          <a:off x="1964015" y="2224513"/>
          <a:ext cx="1272596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1272596" y="202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498" y="2212979"/>
        <a:ext cx="63629" cy="63629"/>
      </dsp:txXfrm>
    </dsp:sp>
    <dsp:sp modelId="{28243921-87D6-411F-93E4-93D1A1E76825}">
      <dsp:nvSpPr>
        <dsp:cNvPr id="0" name=""/>
        <dsp:cNvSpPr/>
      </dsp:nvSpPr>
      <dsp:spPr>
        <a:xfrm>
          <a:off x="3033024" y="1237390"/>
          <a:ext cx="2163551" cy="1081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Supervised Learning</a:t>
          </a:r>
        </a:p>
      </dsp:txBody>
      <dsp:txXfrm>
        <a:off x="3064708" y="1269074"/>
        <a:ext cx="2100183" cy="1018407"/>
      </dsp:txXfrm>
    </dsp:sp>
    <dsp:sp modelId="{C6B030B6-8B39-473D-A8AF-96E1E029F086}">
      <dsp:nvSpPr>
        <dsp:cNvPr id="0" name=""/>
        <dsp:cNvSpPr/>
      </dsp:nvSpPr>
      <dsp:spPr>
        <a:xfrm rot="19457599">
          <a:off x="5096401" y="1446987"/>
          <a:ext cx="1065768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1065768" y="202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2641" y="1440624"/>
        <a:ext cx="53288" cy="53288"/>
      </dsp:txXfrm>
    </dsp:sp>
    <dsp:sp modelId="{11E284E4-9070-430B-AFAC-CD309177BF22}">
      <dsp:nvSpPr>
        <dsp:cNvPr id="0" name=""/>
        <dsp:cNvSpPr/>
      </dsp:nvSpPr>
      <dsp:spPr>
        <a:xfrm>
          <a:off x="6061996" y="615369"/>
          <a:ext cx="2163551" cy="1081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Classification</a:t>
          </a:r>
        </a:p>
      </dsp:txBody>
      <dsp:txXfrm>
        <a:off x="6093680" y="647053"/>
        <a:ext cx="2100183" cy="1018407"/>
      </dsp:txXfrm>
    </dsp:sp>
    <dsp:sp modelId="{2D68945F-0033-473D-B4C4-6EB6EFAF8305}">
      <dsp:nvSpPr>
        <dsp:cNvPr id="0" name=""/>
        <dsp:cNvSpPr/>
      </dsp:nvSpPr>
      <dsp:spPr>
        <a:xfrm rot="2142401">
          <a:off x="5096401" y="2069008"/>
          <a:ext cx="1065768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1065768" y="202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2641" y="2062645"/>
        <a:ext cx="53288" cy="53288"/>
      </dsp:txXfrm>
    </dsp:sp>
    <dsp:sp modelId="{DE62075C-6045-425E-A705-CF02B6A53DA0}">
      <dsp:nvSpPr>
        <dsp:cNvPr id="0" name=""/>
        <dsp:cNvSpPr/>
      </dsp:nvSpPr>
      <dsp:spPr>
        <a:xfrm>
          <a:off x="6061996" y="1859412"/>
          <a:ext cx="2163551" cy="1081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Regression</a:t>
          </a:r>
        </a:p>
      </dsp:txBody>
      <dsp:txXfrm>
        <a:off x="6093680" y="1891096"/>
        <a:ext cx="2100183" cy="1018407"/>
      </dsp:txXfrm>
    </dsp:sp>
    <dsp:sp modelId="{4DB3C121-D1BD-4037-8B25-7AF8E83E0157}">
      <dsp:nvSpPr>
        <dsp:cNvPr id="0" name=""/>
        <dsp:cNvSpPr/>
      </dsp:nvSpPr>
      <dsp:spPr>
        <a:xfrm rot="2829178">
          <a:off x="1964015" y="3157545"/>
          <a:ext cx="1272596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1272596" y="202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498" y="3146011"/>
        <a:ext cx="63629" cy="63629"/>
      </dsp:txXfrm>
    </dsp:sp>
    <dsp:sp modelId="{BF699E02-D46E-4A34-A251-929A811B66AE}">
      <dsp:nvSpPr>
        <dsp:cNvPr id="0" name=""/>
        <dsp:cNvSpPr/>
      </dsp:nvSpPr>
      <dsp:spPr>
        <a:xfrm>
          <a:off x="3033024" y="3103454"/>
          <a:ext cx="2163551" cy="1081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Unsupervised Learning</a:t>
          </a:r>
        </a:p>
      </dsp:txBody>
      <dsp:txXfrm>
        <a:off x="3064708" y="3135138"/>
        <a:ext cx="2100183" cy="1018407"/>
      </dsp:txXfrm>
    </dsp:sp>
    <dsp:sp modelId="{F0720DA3-F4F3-49B3-A575-7D8B5E0EDB1B}">
      <dsp:nvSpPr>
        <dsp:cNvPr id="0" name=""/>
        <dsp:cNvSpPr/>
      </dsp:nvSpPr>
      <dsp:spPr>
        <a:xfrm>
          <a:off x="5196575" y="3624061"/>
          <a:ext cx="865420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865420" y="202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7650" y="3622706"/>
        <a:ext cx="43271" cy="43271"/>
      </dsp:txXfrm>
    </dsp:sp>
    <dsp:sp modelId="{300E66A4-9595-483E-A936-93080478A3D1}">
      <dsp:nvSpPr>
        <dsp:cNvPr id="0" name=""/>
        <dsp:cNvSpPr/>
      </dsp:nvSpPr>
      <dsp:spPr>
        <a:xfrm>
          <a:off x="6061996" y="3103454"/>
          <a:ext cx="2163551" cy="1081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Clustering</a:t>
          </a:r>
        </a:p>
      </dsp:txBody>
      <dsp:txXfrm>
        <a:off x="6093680" y="3135138"/>
        <a:ext cx="2100183" cy="1018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4538"/>
            <a:ext cx="4949825" cy="3713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05351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computing</a:t>
            </a:r>
            <a:r>
              <a:rPr lang="en-US" baseline="0" dirty="0"/>
              <a:t> IDF: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a document containing 100 words wherein the word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3 times. The term frequency (i.e.,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then (3 / 100) = 0.03. Now, assume we have 10 million documents and the word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in one thousand of these. Then, the inverse document frequency (i.e.,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calculated as log(10,000,000 / 1,000) = 4. Thus,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 is the product of these quantities: 0.03 * 4 = 0.12.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computing</a:t>
            </a:r>
            <a:r>
              <a:rPr lang="en-US" baseline="0" dirty="0"/>
              <a:t> IDF: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a document containing 100 words wherein the word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3 times. The term frequency (i.e.,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then (3 / 100) = 0.03. Now, assume we have 10 million documents and the word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appears in one thousand of these. Then, the inverse document frequency (i.e.,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calculated as log(10,000,000 / 1,000) = 4. Thus,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 is the product of these quantities: 0.03 * 4 = 0.12.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614574"/>
            <a:ext cx="6566315" cy="225230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854247"/>
            <a:ext cx="6566315" cy="814427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DC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6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7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5261461"/>
            <a:ext cx="1426306" cy="68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7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71294"/>
            <a:ext cx="8246070" cy="118932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1"/>
            <a:ext cx="8246070" cy="468294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Lecture 12 - 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578507"/>
            <a:ext cx="595549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8079"/>
            <a:ext cx="5955495" cy="46814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2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1"/>
            <a:ext cx="8246071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DC4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07360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782721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60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782721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7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12 - Machine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2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Lecture 12 - 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neighbor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web.stanford.edu/~tibs/ElemStatLearn/" TargetMode="External"/><Relationship Id="rId4" Type="http://schemas.openxmlformats.org/officeDocument/2006/relationships/hyperlink" Target="https://work.caltech.edu/telecours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C000"/>
                </a:solidFill>
                <a:latin typeface="Cambria" panose="02040503050406030204" pitchFamily="18" charset="0"/>
              </a:rPr>
              <a:t>Lecture 12</a:t>
            </a:r>
            <a:br>
              <a:rPr lang="en-US" b="1" dirty="0">
                <a:solidFill>
                  <a:srgbClr val="FFC000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rgbClr val="FFC000"/>
                </a:solidFill>
                <a:latin typeface="Cambria" panose="02040503050406030204" pitchFamily="18" charset="0"/>
              </a:rPr>
              <a:t>Machine Learning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182706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and Estimators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 deals with learning information from one or more </a:t>
            </a:r>
            <a:r>
              <a:rPr lang="en-US" altLang="zh-TW" dirty="0">
                <a:solidFill>
                  <a:srgbClr val="C00000"/>
                </a:solidFill>
              </a:rPr>
              <a:t>datasets</a:t>
            </a:r>
            <a:r>
              <a:rPr lang="en-US" altLang="zh-TW" dirty="0"/>
              <a:t> that are represented as </a:t>
            </a:r>
            <a:r>
              <a:rPr lang="en-US" altLang="zh-TW" i="1" dirty="0"/>
              <a:t>2D arrays</a:t>
            </a:r>
            <a:r>
              <a:rPr lang="en-US" altLang="zh-TW" dirty="0"/>
              <a:t>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They can be understood as a list of multi-dimensional observations.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The first axis of these arrays is called the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samples</a:t>
            </a:r>
            <a:r>
              <a:rPr lang="en-US" altLang="zh-TW" dirty="0"/>
              <a:t> axis, while the second is the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features</a:t>
            </a:r>
            <a:r>
              <a:rPr lang="en-US" altLang="zh-TW" dirty="0"/>
              <a:t> axis.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Here is a simple example shipped with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dirty="0"/>
              <a:t>: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</a:t>
            </a:r>
            <a:r>
              <a:rPr lang="en-US" altLang="zh-TW" dirty="0"/>
              <a:t> dataset.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datasets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iris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datasets.load_iris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iris.data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data.shape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(150, 4)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and Estimators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</a:t>
            </a:r>
            <a:r>
              <a:rPr lang="en-US" altLang="zh-TW" dirty="0"/>
              <a:t> dataset is made of 150 observations of irises, each described by 4 features: their </a:t>
            </a:r>
            <a:r>
              <a:rPr lang="en-US" altLang="zh-TW" i="1" dirty="0">
                <a:solidFill>
                  <a:schemeClr val="tx2"/>
                </a:solidFill>
              </a:rPr>
              <a:t>sepal (</a:t>
            </a:r>
            <a:r>
              <a:rPr lang="zh-TW" altLang="en-US" sz="2000" b="1" i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花萼</a:t>
            </a:r>
            <a:r>
              <a:rPr lang="en-US" altLang="zh-TW" i="1" dirty="0">
                <a:solidFill>
                  <a:schemeClr val="tx2"/>
                </a:solidFill>
              </a:rPr>
              <a:t>) length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chemeClr val="tx2"/>
                </a:solidFill>
              </a:rPr>
              <a:t>sepal width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chemeClr val="tx2"/>
                </a:solidFill>
              </a:rPr>
              <a:t>petal (</a:t>
            </a:r>
            <a:r>
              <a:rPr lang="zh-TW" altLang="en-US" sz="2000" b="1" i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花瓣</a:t>
            </a:r>
            <a:r>
              <a:rPr lang="en-US" altLang="zh-TW" i="1" dirty="0">
                <a:solidFill>
                  <a:schemeClr val="tx2"/>
                </a:solidFill>
              </a:rPr>
              <a:t>) length</a:t>
            </a:r>
            <a:r>
              <a:rPr lang="en-US" altLang="zh-TW" dirty="0"/>
              <a:t>, and </a:t>
            </a:r>
            <a:r>
              <a:rPr lang="en-US" altLang="zh-TW" i="1" dirty="0">
                <a:solidFill>
                  <a:schemeClr val="tx2"/>
                </a:solidFill>
              </a:rPr>
              <a:t>petal width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When the data is not initially in the (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n_samples</a:t>
            </a:r>
            <a:r>
              <a:rPr lang="en-US" altLang="zh-TW" dirty="0"/>
              <a:t>,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n_features</a:t>
            </a:r>
            <a:r>
              <a:rPr lang="en-US" altLang="zh-TW" dirty="0"/>
              <a:t>) shape, it needs to be preprocessed in order to be used by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  <a:r>
              <a:rPr lang="en-US" altLang="zh-TW" dirty="0"/>
              <a:t> dataset is made of 1797 8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/>
              <a:t>8 images of hand-written digits: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digits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datasets.load_digits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digits.images.shape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(1797, 8, 8)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pylab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pl.imshow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digits.images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[-1],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cmap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pl.cm.gray_r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matplotlib.image.AxesImage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0x08795A90&gt;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8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and Estimators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5181600" cy="4038600"/>
          </a:xfrm>
        </p:spPr>
        <p:txBody>
          <a:bodyPr>
            <a:normAutofit fontScale="92500"/>
          </a:bodyPr>
          <a:lstStyle/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To use this dataset with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dirty="0"/>
              <a:t>, we transform each 8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/>
              <a:t>8 image into a feature vector of length 64: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digits.images.reshape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digits.images.shape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[0], -1))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Estimator</a:t>
            </a:r>
            <a:r>
              <a:rPr lang="en-US" altLang="zh-TW" dirty="0"/>
              <a:t> objects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main API implemented by </a:t>
            </a:r>
            <a:r>
              <a:rPr lang="en-US" altLang="zh-TW" dirty="0" err="1"/>
              <a:t>scikit</a:t>
            </a:r>
            <a:r>
              <a:rPr lang="en-US" altLang="zh-TW" dirty="0"/>
              <a:t>-learn is that of the 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estimator</a:t>
            </a:r>
            <a:r>
              <a:rPr lang="en-US" altLang="zh-TW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3341398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4"/>
          <p:cNvSpPr txBox="1">
            <a:spLocks/>
          </p:cNvSpPr>
          <p:nvPr/>
        </p:nvSpPr>
        <p:spPr>
          <a:xfrm>
            <a:off x="457200" y="52578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An estimator is any object that learns from data.</a:t>
            </a:r>
          </a:p>
        </p:txBody>
      </p:sp>
    </p:spTree>
    <p:extLst>
      <p:ext uri="{BB962C8B-B14F-4D97-AF65-F5344CB8AC3E}">
        <p14:creationId xmlns:p14="http://schemas.microsoft.com/office/powerpoint/2010/main" val="313035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and Estimators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An estimator  may be a </a:t>
            </a:r>
            <a:r>
              <a:rPr lang="en-US" altLang="zh-TW" i="1" dirty="0"/>
              <a:t>classification</a:t>
            </a:r>
            <a:r>
              <a:rPr lang="en-US" altLang="zh-TW" dirty="0"/>
              <a:t>, </a:t>
            </a:r>
            <a:r>
              <a:rPr lang="en-US" altLang="zh-TW" i="1" dirty="0"/>
              <a:t>regression</a:t>
            </a:r>
            <a:r>
              <a:rPr lang="en-US" altLang="zh-TW" dirty="0"/>
              <a:t> or </a:t>
            </a:r>
            <a:r>
              <a:rPr lang="en-US" altLang="zh-TW" i="1" dirty="0"/>
              <a:t>clustering</a:t>
            </a:r>
            <a:r>
              <a:rPr lang="en-US" altLang="zh-TW" dirty="0"/>
              <a:t> algorithm or a </a:t>
            </a:r>
            <a:r>
              <a:rPr lang="en-US" altLang="zh-TW" i="1" dirty="0">
                <a:solidFill>
                  <a:schemeClr val="tx2"/>
                </a:solidFill>
              </a:rPr>
              <a:t>transformer</a:t>
            </a:r>
            <a:r>
              <a:rPr lang="en-US" altLang="zh-TW" dirty="0"/>
              <a:t> that extracts/filters useful features from raw data.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All estimator objects expose a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altLang="zh-TW" dirty="0"/>
              <a:t> method that takes a dataset (usually a 2D array):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estimator.fit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All the </a:t>
            </a:r>
            <a:r>
              <a:rPr lang="en-US" altLang="zh-TW" i="1" dirty="0">
                <a:solidFill>
                  <a:schemeClr val="tx2"/>
                </a:solidFill>
              </a:rPr>
              <a:t>parameters </a:t>
            </a:r>
            <a:r>
              <a:rPr lang="en-US" altLang="zh-TW" dirty="0"/>
              <a:t>of an estimator can be set when it is instantiated or by modifying the corresponding attribute: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estimator = Estimator(param1=1, param2=2)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estimator.param1</a:t>
            </a:r>
          </a:p>
          <a:p>
            <a:pPr marL="914400" lvl="1" indent="-12700">
              <a:buNone/>
            </a:pP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and Regression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i="1" dirty="0"/>
              <a:t>Supervised learning</a:t>
            </a:r>
            <a:r>
              <a:rPr lang="en-US" altLang="zh-TW" dirty="0"/>
              <a:t> consists in learning the link between two datasets: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the observed data 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, and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an external variable 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dirty="0"/>
              <a:t> that we are trying to predict, usually called “</a:t>
            </a:r>
            <a:r>
              <a:rPr lang="en-US" altLang="zh-TW" dirty="0">
                <a:solidFill>
                  <a:schemeClr val="tx2"/>
                </a:solidFill>
              </a:rPr>
              <a:t>target</a:t>
            </a:r>
            <a:r>
              <a:rPr lang="en-US" altLang="zh-TW" dirty="0"/>
              <a:t>” or “</a:t>
            </a:r>
            <a:r>
              <a:rPr lang="en-US" altLang="zh-TW" dirty="0">
                <a:solidFill>
                  <a:schemeClr val="tx2"/>
                </a:solidFill>
              </a:rPr>
              <a:t>label</a:t>
            </a:r>
            <a:r>
              <a:rPr lang="en-US" altLang="zh-TW" dirty="0"/>
              <a:t>”.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Most often,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dirty="0"/>
              <a:t> is a 1D array of length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n_samples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All supervised </a:t>
            </a:r>
            <a:r>
              <a:rPr lang="en-US" altLang="zh-TW" i="1" dirty="0"/>
              <a:t>estimators</a:t>
            </a:r>
            <a:r>
              <a:rPr lang="en-US" altLang="zh-TW" dirty="0"/>
              <a:t> in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 implement 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a 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fit(X, y)</a:t>
            </a:r>
            <a:r>
              <a:rPr lang="en-US" altLang="zh-TW" dirty="0"/>
              <a:t> method to fit the model, and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a 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predict(X)</a:t>
            </a:r>
            <a:r>
              <a:rPr lang="en-US" altLang="zh-TW" dirty="0"/>
              <a:t> method that, given unlabeled observations 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dirty="0"/>
              <a:t>, returns the predicted labels 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5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and Regression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If the prediction task is to classify the observations in a set of finite labels (</a:t>
            </a:r>
            <a:r>
              <a:rPr lang="en-US" altLang="zh-TW" b="1" i="1" dirty="0">
                <a:solidFill>
                  <a:srgbClr val="7030A0"/>
                </a:solidFill>
              </a:rPr>
              <a:t>discrete</a:t>
            </a:r>
            <a:r>
              <a:rPr lang="en-US" altLang="zh-TW" dirty="0"/>
              <a:t>), in other words to “name” the objects observed, the task is said to be a </a:t>
            </a:r>
            <a:r>
              <a:rPr lang="en-US" altLang="zh-TW" i="1" dirty="0">
                <a:solidFill>
                  <a:srgbClr val="C00000"/>
                </a:solidFill>
              </a:rPr>
              <a:t>classification</a:t>
            </a:r>
            <a:r>
              <a:rPr lang="en-US" altLang="zh-TW" dirty="0"/>
              <a:t> task.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If the goal is to predict a </a:t>
            </a:r>
            <a:r>
              <a:rPr lang="en-US" altLang="zh-TW" b="1" i="1" dirty="0">
                <a:solidFill>
                  <a:srgbClr val="7030A0"/>
                </a:solidFill>
              </a:rPr>
              <a:t>continuous</a:t>
            </a:r>
            <a:r>
              <a:rPr lang="en-US" altLang="zh-TW" dirty="0"/>
              <a:t> target variable, it is said to be a </a:t>
            </a:r>
            <a:r>
              <a:rPr lang="en-US" altLang="zh-TW" i="1" dirty="0">
                <a:solidFill>
                  <a:srgbClr val="C00000"/>
                </a:solidFill>
              </a:rPr>
              <a:t>regression</a:t>
            </a:r>
            <a:r>
              <a:rPr lang="en-US" altLang="zh-TW" dirty="0"/>
              <a:t> task.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When doing classification in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,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dirty="0"/>
              <a:t> is a vector of integers or strings.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4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with Nearest Neighbors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</a:t>
            </a:r>
            <a:r>
              <a:rPr lang="en-US" altLang="zh-TW" dirty="0"/>
              <a:t> dataset is a classification task consisting in identifying 3 different types of irises (</a:t>
            </a:r>
            <a:r>
              <a:rPr lang="en-US" altLang="zh-TW" i="1" dirty="0" err="1">
                <a:solidFill>
                  <a:schemeClr val="tx2"/>
                </a:solidFill>
              </a:rPr>
              <a:t>Setosa</a:t>
            </a:r>
            <a:r>
              <a:rPr lang="en-US" altLang="zh-TW" i="1" dirty="0">
                <a:solidFill>
                  <a:schemeClr val="tx2"/>
                </a:solidFill>
              </a:rPr>
              <a:t> (</a:t>
            </a:r>
            <a:r>
              <a:rPr lang="zh-TW" altLang="en-US" sz="2000" i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山鳶尾</a:t>
            </a:r>
            <a:r>
              <a:rPr lang="en-US" altLang="zh-TW" i="1" dirty="0">
                <a:solidFill>
                  <a:schemeClr val="tx2"/>
                </a:solidFill>
              </a:rPr>
              <a:t>)</a:t>
            </a:r>
            <a:r>
              <a:rPr lang="en-US" altLang="zh-TW" dirty="0"/>
              <a:t>, </a:t>
            </a:r>
            <a:r>
              <a:rPr lang="en-US" altLang="zh-TW" i="1" dirty="0" err="1">
                <a:solidFill>
                  <a:schemeClr val="tx2"/>
                </a:solidFill>
              </a:rPr>
              <a:t>Versicolour</a:t>
            </a:r>
            <a:r>
              <a:rPr lang="en-US" altLang="zh-TW" i="1" dirty="0">
                <a:solidFill>
                  <a:schemeClr val="tx2"/>
                </a:solidFill>
              </a:rPr>
              <a:t> (</a:t>
            </a:r>
            <a:r>
              <a:rPr lang="zh-TW" altLang="en-US" sz="2000" i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變色鳶尾</a:t>
            </a:r>
            <a:r>
              <a:rPr lang="en-US" altLang="zh-TW" sz="2000" b="1" i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en-US" altLang="zh-TW" dirty="0"/>
              <a:t>, and </a:t>
            </a:r>
            <a:r>
              <a:rPr lang="en-US" altLang="zh-TW" i="1" dirty="0" err="1">
                <a:solidFill>
                  <a:schemeClr val="tx2"/>
                </a:solidFill>
              </a:rPr>
              <a:t>Virginica</a:t>
            </a:r>
            <a:r>
              <a:rPr lang="en-US" altLang="zh-TW" i="1" dirty="0">
                <a:solidFill>
                  <a:schemeClr val="tx2"/>
                </a:solidFill>
              </a:rPr>
              <a:t> (</a:t>
            </a:r>
            <a:r>
              <a:rPr lang="zh-TW" altLang="en-US" sz="2000" i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維吉尼亞鳶尾</a:t>
            </a:r>
            <a:r>
              <a:rPr lang="en-US" altLang="zh-TW" i="1" dirty="0">
                <a:solidFill>
                  <a:schemeClr val="tx2"/>
                </a:solidFill>
              </a:rPr>
              <a:t>)</a:t>
            </a:r>
            <a:r>
              <a:rPr lang="en-US" altLang="zh-TW" dirty="0"/>
              <a:t>) from their petal and sepal length and width.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3124200" cy="20572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73362"/>
            <a:ext cx="3422989" cy="205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82" y="3145148"/>
            <a:ext cx="2806700" cy="2105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38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tx2"/>
                </a:solidFill>
                <a:latin typeface="Cambria" panose="02040503050406030204" pitchFamily="18" charset="0"/>
              </a:rPr>
              <a:t>Setosa</a:t>
            </a:r>
            <a:endParaRPr lang="en-US" i="1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9932" y="311339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chemeClr val="tx2"/>
                </a:solidFill>
                <a:latin typeface="Cambria" panose="02040503050406030204" pitchFamily="18" charset="0"/>
              </a:rPr>
              <a:t>Versicolour</a:t>
            </a:r>
            <a:endParaRPr lang="en-US" i="1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0" y="3838770"/>
            <a:ext cx="106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i="1" dirty="0" err="1">
                <a:solidFill>
                  <a:schemeClr val="tx2"/>
                </a:solidFill>
              </a:rPr>
              <a:t>Virginica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4114800"/>
            <a:ext cx="228600" cy="68580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5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with Nearest Neighbors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load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</a:t>
            </a:r>
            <a:r>
              <a:rPr lang="en-US" altLang="zh-TW" dirty="0"/>
              <a:t> dataset first: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datasets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iris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datasets.load_iris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iris.data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iris.target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np.unique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array([0, 1, 2])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simplest possible classifier is the </a:t>
            </a:r>
            <a:r>
              <a:rPr lang="en-US" altLang="zh-TW" b="1" i="1" dirty="0">
                <a:solidFill>
                  <a:srgbClr val="C00000"/>
                </a:solidFill>
              </a:rPr>
              <a:t>nearest neighbor</a:t>
            </a:r>
            <a:r>
              <a:rPr lang="en-US" altLang="zh-TW" dirty="0"/>
              <a:t>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Given a new observation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US" altLang="zh-TW" dirty="0"/>
              <a:t>,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Find in the training set (i.e. the data used to train the estimator) the observation with the closest feature vector.</a:t>
            </a:r>
          </a:p>
          <a:p>
            <a:pPr marL="274320" lvl="2" indent="0">
              <a:buClr>
                <a:schemeClr val="accent3"/>
              </a:buClr>
              <a:buSzPct val="95000"/>
              <a:buNone/>
            </a:pPr>
            <a:r>
              <a:rPr lang="en-US" altLang="zh-TW" dirty="0"/>
              <a:t>(Refer to the </a:t>
            </a:r>
            <a:r>
              <a:rPr lang="en-US" altLang="zh-TW" i="1" dirty="0">
                <a:hlinkClick r:id="rId2"/>
              </a:rPr>
              <a:t>Nearest Neighbors section</a:t>
            </a:r>
            <a:r>
              <a:rPr lang="en-US" altLang="zh-TW" dirty="0"/>
              <a:t> for more information.)</a:t>
            </a:r>
          </a:p>
          <a:p>
            <a:pPr marL="914400" lvl="1" indent="-12700"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Line Callout 2 2"/>
          <p:cNvSpPr/>
          <p:nvPr/>
        </p:nvSpPr>
        <p:spPr>
          <a:xfrm>
            <a:off x="5562600" y="3048000"/>
            <a:ext cx="1600200" cy="1066800"/>
          </a:xfrm>
          <a:prstGeom prst="borderCallout2">
            <a:avLst>
              <a:gd name="adj1" fmla="val 49765"/>
              <a:gd name="adj2" fmla="val -2920"/>
              <a:gd name="adj3" fmla="val 53458"/>
              <a:gd name="adj4" fmla="val -27494"/>
              <a:gd name="adj5" fmla="val 84792"/>
              <a:gd name="adj6" fmla="val -134412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Setosa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Versicolour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Virginica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4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with Nearest Neighbors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look at how the machine learns from the </a:t>
            </a:r>
            <a:r>
              <a:rPr lang="en-US" altLang="zh-TW" i="1" dirty="0">
                <a:solidFill>
                  <a:schemeClr val="tx2"/>
                </a:solidFill>
              </a:rPr>
              <a:t>training set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Split iris data in train and test data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random permutation, to split the data randomly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np.random.seed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indices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np.random.permutation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[indices[:-10]]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[indices[:-10]]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[indices[-10:]]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[indices[-10:]]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and fit a nearest-neighbor classifier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sklearn.neighbors</a:t>
            </a:r>
            <a:r>
              <a:rPr lang="en-US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KNeighborsClassifier</a:t>
            </a:r>
            <a:endParaRPr lang="en-US" altLang="zh-TW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KNeighborsClassifier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knn.fit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557682" y="5334000"/>
            <a:ext cx="2286000" cy="533400"/>
          </a:xfrm>
          <a:prstGeom prst="borderCallout2">
            <a:avLst>
              <a:gd name="adj1" fmla="val 46404"/>
              <a:gd name="adj2" fmla="val -567"/>
              <a:gd name="adj3" fmla="val 48292"/>
              <a:gd name="adj4" fmla="val -10380"/>
              <a:gd name="adj5" fmla="val 77390"/>
              <a:gd name="adj6" fmla="val -31349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The machine learns from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63713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with Nearest Neighbors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the machine does the classification of the </a:t>
            </a:r>
            <a:r>
              <a:rPr lang="en-US" altLang="zh-TW" i="1" dirty="0">
                <a:solidFill>
                  <a:schemeClr val="tx2"/>
                </a:solidFill>
              </a:rPr>
              <a:t>testing set</a:t>
            </a:r>
            <a:r>
              <a:rPr lang="en-US" altLang="zh-TW" dirty="0"/>
              <a:t>:</a:t>
            </a:r>
          </a:p>
          <a:p>
            <a:pPr marL="914400" lvl="1" indent="-12700">
              <a:spcBef>
                <a:spcPts val="600"/>
              </a:spcBef>
              <a:buNone/>
            </a:pP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KNeighborsClassifier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(algorithm='auto',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leaf_size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=30, metric='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minkowski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metric_params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=None,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n_jobs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n_neighbors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=5, p=2, weights='uniform')</a:t>
            </a:r>
          </a:p>
          <a:p>
            <a:pPr marL="914400" lvl="1" indent="-12700"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knn.predict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iris_X_test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spcBef>
                <a:spcPts val="6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array([1, </a:t>
            </a:r>
            <a:r>
              <a:rPr lang="en-US" altLang="zh-TW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1, 0, 0, 0, 2, 1, 2, 0])</a:t>
            </a:r>
          </a:p>
          <a:p>
            <a:pPr marL="914400" lvl="1" indent="-12700">
              <a:spcBef>
                <a:spcPts val="600"/>
              </a:spcBef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iris_y_test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600"/>
              </a:spcBef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array([1, </a:t>
            </a:r>
            <a:r>
              <a:rPr lang="en-US" altLang="zh-TW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1, 0, 0, 0, 2, 1, 2, 0])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629400" y="3124200"/>
            <a:ext cx="2057400" cy="381000"/>
          </a:xfrm>
          <a:prstGeom prst="borderCallout2">
            <a:avLst>
              <a:gd name="adj1" fmla="val 49765"/>
              <a:gd name="adj2" fmla="val -2920"/>
              <a:gd name="adj3" fmla="val 59234"/>
              <a:gd name="adj4" fmla="val -15526"/>
              <a:gd name="adj5" fmla="val 147044"/>
              <a:gd name="adj6" fmla="val -70414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Classification results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639791" y="4991100"/>
            <a:ext cx="2057400" cy="381000"/>
          </a:xfrm>
          <a:prstGeom prst="borderCallout2">
            <a:avLst>
              <a:gd name="adj1" fmla="val 49765"/>
              <a:gd name="adj2" fmla="val -2920"/>
              <a:gd name="adj3" fmla="val 46602"/>
              <a:gd name="adj4" fmla="val -16930"/>
              <a:gd name="adj5" fmla="val -65166"/>
              <a:gd name="adj6" fmla="val -7322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Original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90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dirty="0"/>
              <a:t>Identify a machine learning problem.</a:t>
            </a:r>
          </a:p>
          <a:p>
            <a:r>
              <a:rPr lang="en-US" dirty="0"/>
              <a:t>Describe the categories of machine learning approaches.</a:t>
            </a:r>
          </a:p>
          <a:p>
            <a:r>
              <a:rPr lang="en-US" dirty="0"/>
              <a:t>Identify the functionality of the </a:t>
            </a:r>
            <a:r>
              <a:rPr lang="en-US" dirty="0" err="1"/>
              <a:t>scikit</a:t>
            </a:r>
            <a:r>
              <a:rPr lang="en-US" dirty="0"/>
              <a:t>-learn Library.</a:t>
            </a:r>
          </a:p>
          <a:p>
            <a:r>
              <a:rPr lang="en-US" dirty="0"/>
              <a:t>Use </a:t>
            </a:r>
            <a:r>
              <a:rPr lang="en-US" dirty="0" err="1"/>
              <a:t>scikit</a:t>
            </a:r>
            <a:r>
              <a:rPr lang="en-US" dirty="0"/>
              <a:t>-learn to implement </a:t>
            </a:r>
            <a:r>
              <a:rPr lang="en-US" i="1" dirty="0"/>
              <a:t>supervised learning</a:t>
            </a:r>
            <a:r>
              <a:rPr lang="en-US" dirty="0"/>
              <a:t>, </a:t>
            </a:r>
            <a:r>
              <a:rPr lang="en-US" i="1" dirty="0"/>
              <a:t>unsupervised learning</a:t>
            </a:r>
            <a:r>
              <a:rPr lang="en-US" dirty="0"/>
              <a:t> and </a:t>
            </a:r>
            <a:r>
              <a:rPr lang="en-US" i="1" dirty="0"/>
              <a:t>text analysis</a:t>
            </a:r>
            <a:r>
              <a:rPr lang="en-US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with Linear Model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let’s look at the second type of supervised learning: </a:t>
            </a:r>
            <a:r>
              <a:rPr lang="en-US" altLang="zh-TW" i="1" dirty="0">
                <a:solidFill>
                  <a:srgbClr val="C00000"/>
                </a:solidFill>
              </a:rPr>
              <a:t>regression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will use a dataset about </a:t>
            </a:r>
            <a:r>
              <a:rPr lang="en-US" altLang="zh-TW" dirty="0">
                <a:solidFill>
                  <a:schemeClr val="tx2"/>
                </a:solidFill>
              </a:rPr>
              <a:t>diabetes (</a:t>
            </a:r>
            <a:r>
              <a:rPr lang="zh-TW" altLang="en-US" sz="2200" dirty="0">
                <a:solidFill>
                  <a:schemeClr val="tx2"/>
                </a:solidFill>
                <a:latin typeface="+mj-ea"/>
                <a:ea typeface="+mj-ea"/>
              </a:rPr>
              <a:t>糖尿病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diabetes dataset consists of 10 physiological variables (age, sex, weight, blood pressure) measure on 442 patients, and an indication of disease progression after one year: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diabetes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datasets.load_diabetes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diabetes_X_train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diabetes.data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[:-20]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diabetes_X_test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diabetes.data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[-20:]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diabetes_y_train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diabetes.target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[:-20]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diabetes_y_test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diabetes.target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[-20:]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Our task is to predict </a:t>
            </a:r>
            <a:r>
              <a:rPr lang="en-US" altLang="zh-TW" i="1" dirty="0">
                <a:solidFill>
                  <a:schemeClr val="tx2"/>
                </a:solidFill>
              </a:rPr>
              <a:t>disease progression</a:t>
            </a:r>
            <a:r>
              <a:rPr lang="en-US" altLang="zh-TW" dirty="0"/>
              <a:t> from </a:t>
            </a:r>
            <a:r>
              <a:rPr lang="en-US" altLang="zh-TW" i="1" dirty="0"/>
              <a:t>physiological variables</a:t>
            </a:r>
            <a:r>
              <a:rPr lang="en-US" altLang="zh-TW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5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with Linear Model (cont.)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The method we will use to do the prediction is called 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linear regression</a:t>
                </a:r>
                <a:r>
                  <a:rPr lang="en-US" altLang="zh-TW" dirty="0"/>
                  <a:t>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It fits a </a:t>
                </a:r>
                <a:r>
                  <a:rPr lang="en-US" altLang="zh-TW" i="1" dirty="0"/>
                  <a:t>linear model</a:t>
                </a:r>
                <a:r>
                  <a:rPr lang="en-US" altLang="zh-TW" dirty="0"/>
                  <a:t> to data set by adjusting a set of parameters in order </a:t>
                </a:r>
                <a:r>
                  <a:rPr lang="en-US" altLang="zh-TW" i="1" dirty="0"/>
                  <a:t>to make the sum of the squared residuals of the model as small as possible</a:t>
                </a:r>
                <a:r>
                  <a:rPr lang="en-US" altLang="zh-TW" dirty="0"/>
                  <a:t>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A </a:t>
                </a:r>
                <a:r>
                  <a:rPr lang="en-US" altLang="zh-TW" dirty="0">
                    <a:solidFill>
                      <a:schemeClr val="tx2"/>
                    </a:solidFill>
                  </a:rPr>
                  <a:t>linear model</a:t>
                </a:r>
                <a:r>
                  <a:rPr lang="en-US" altLang="zh-TW" dirty="0"/>
                  <a:t> is represented by:</a:t>
                </a:r>
              </a:p>
              <a:p>
                <a:pPr marL="914400" lvl="1" indent="-127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2"/>
                          </a:solidFill>
                          <a:latin typeface="Cambria Math"/>
                          <a:cs typeface="Consolas" panose="020B0609020204030204" pitchFamily="49" charset="0"/>
                        </a:rPr>
                        <m:t>𝑦</m:t>
                      </m:r>
                      <m:r>
                        <a:rPr lang="en-US" altLang="zh-TW" b="0" i="1" dirty="0" smtClean="0">
                          <a:solidFill>
                            <a:schemeClr val="tx2"/>
                          </a:solidFill>
                          <a:latin typeface="Cambria Math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US" altLang="zh-TW" b="0" i="1" dirty="0" smtClean="0">
                          <a:solidFill>
                            <a:schemeClr val="tx2"/>
                          </a:solidFill>
                          <a:latin typeface="Cambria Math"/>
                          <a:cs typeface="Consolas" panose="020B0609020204030204" pitchFamily="49" charset="0"/>
                        </a:rPr>
                        <m:t>𝑋</m:t>
                      </m:r>
                      <m:r>
                        <a:rPr lang="zh-TW" altLang="en-US" b="0" i="1" dirty="0" smtClean="0">
                          <a:solidFill>
                            <a:schemeClr val="tx2"/>
                          </a:solidFill>
                          <a:latin typeface="Cambria Math"/>
                          <a:cs typeface="Consolas" panose="020B0609020204030204" pitchFamily="49" charset="0"/>
                        </a:rPr>
                        <m:t>𝛽</m:t>
                      </m:r>
                      <m:r>
                        <a:rPr lang="en-US" altLang="zh-TW" b="0" i="1" dirty="0" smtClean="0">
                          <a:solidFill>
                            <a:schemeClr val="tx2"/>
                          </a:solidFill>
                          <a:latin typeface="Cambria Math"/>
                          <a:cs typeface="Consolas" panose="020B0609020204030204" pitchFamily="49" charset="0"/>
                        </a:rPr>
                        <m:t>+</m:t>
                      </m:r>
                      <m:r>
                        <a:rPr lang="zh-TW" altLang="en-US" b="0" i="1" dirty="0" smtClean="0">
                          <a:solidFill>
                            <a:schemeClr val="tx2"/>
                          </a:solidFill>
                          <a:latin typeface="Cambria Math"/>
                          <a:cs typeface="Consolas" panose="020B0609020204030204" pitchFamily="49" charset="0"/>
                        </a:rPr>
                        <m:t>𝜀</m:t>
                      </m:r>
                    </m:oMath>
                  </m:oMathPara>
                </a14:m>
                <a:endParaRPr lang="en-US" altLang="zh-TW" b="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12700" lvl="1" indent="-12700">
                  <a:buNone/>
                  <a:tabLst>
                    <a:tab pos="288925" algn="l"/>
                    <a:tab pos="1260475" algn="l"/>
                  </a:tabLst>
                </a:pP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en-US" altLang="zh-TW" sz="2200" dirty="0"/>
                  <a:t>where	</a:t>
                </a:r>
                <a:r>
                  <a:rPr lang="en-US" altLang="zh-TW" sz="2200" i="1" dirty="0">
                    <a:solidFill>
                      <a:schemeClr val="tx2"/>
                    </a:solidFill>
                  </a:rPr>
                  <a:t>X</a:t>
                </a:r>
                <a:r>
                  <a:rPr lang="en-US" altLang="zh-TW" sz="2200" i="1" dirty="0"/>
                  <a:t> </a:t>
                </a:r>
                <a:r>
                  <a:rPr lang="en-US" altLang="zh-TW" sz="2200" dirty="0"/>
                  <a:t>: data</a:t>
                </a:r>
              </a:p>
              <a:p>
                <a:pPr marL="12700" lvl="1" indent="-12700">
                  <a:buNone/>
                  <a:tabLst>
                    <a:tab pos="288925" algn="l"/>
                    <a:tab pos="1260475" algn="l"/>
                  </a:tabLst>
                </a:pPr>
                <a:r>
                  <a:rPr lang="en-US" altLang="zh-TW" sz="2200" dirty="0"/>
                  <a:t>			</a:t>
                </a:r>
                <a:r>
                  <a:rPr lang="en-US" altLang="zh-TW" sz="2200" i="1" dirty="0">
                    <a:solidFill>
                      <a:schemeClr val="tx2"/>
                    </a:solidFill>
                  </a:rPr>
                  <a:t>y</a:t>
                </a:r>
                <a:r>
                  <a:rPr lang="en-US" altLang="zh-TW" sz="2200" i="1" dirty="0"/>
                  <a:t> </a:t>
                </a:r>
                <a:r>
                  <a:rPr lang="en-US" altLang="zh-TW" sz="2200" dirty="0"/>
                  <a:t>: target variable</a:t>
                </a:r>
              </a:p>
              <a:p>
                <a:pPr marL="12700" lvl="1" indent="-12700">
                  <a:buNone/>
                  <a:tabLst>
                    <a:tab pos="288925" algn="l"/>
                    <a:tab pos="1260475" algn="l"/>
                  </a:tabLst>
                </a:pPr>
                <a:r>
                  <a:rPr lang="en-US" altLang="zh-TW" sz="2200" dirty="0"/>
                  <a:t>			</a:t>
                </a:r>
                <a:r>
                  <a:rPr lang="en-US" altLang="zh-TW" sz="2200" i="1" dirty="0">
                    <a:solidFill>
                      <a:schemeClr val="tx2"/>
                    </a:solidFill>
                    <a:sym typeface="Symbol"/>
                  </a:rPr>
                  <a:t></a:t>
                </a:r>
                <a:r>
                  <a:rPr lang="en-US" altLang="zh-TW" sz="2200" i="1" dirty="0">
                    <a:sym typeface="Symbol"/>
                  </a:rPr>
                  <a:t> </a:t>
                </a:r>
                <a:r>
                  <a:rPr lang="en-US" altLang="zh-TW" sz="2200" dirty="0"/>
                  <a:t>: coefficient</a:t>
                </a:r>
              </a:p>
              <a:p>
                <a:pPr marL="12700" lvl="1" indent="-12700">
                  <a:buNone/>
                  <a:tabLst>
                    <a:tab pos="288925" algn="l"/>
                    <a:tab pos="1260475" algn="l"/>
                  </a:tabLst>
                </a:pPr>
                <a:r>
                  <a:rPr lang="en-US" altLang="zh-TW" sz="2200" dirty="0"/>
                  <a:t>			</a:t>
                </a:r>
                <a:r>
                  <a:rPr lang="en-US" altLang="zh-TW" sz="2200" i="1" dirty="0">
                    <a:solidFill>
                      <a:schemeClr val="tx2"/>
                    </a:solidFill>
                    <a:sym typeface="Symbol"/>
                  </a:rPr>
                  <a:t></a:t>
                </a:r>
                <a:r>
                  <a:rPr lang="en-US" altLang="zh-TW" sz="2200" dirty="0"/>
                  <a:t> : observation noise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 cstate="print"/>
                <a:stretch>
                  <a:fillRect l="-741" t="-100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40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with Linear Model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Now we use </a:t>
            </a:r>
            <a:r>
              <a:rPr lang="en-US" altLang="zh-TW" sz="2600" dirty="0" err="1">
                <a:solidFill>
                  <a:schemeClr val="tx2"/>
                </a:solidFill>
                <a:cs typeface="Consolas" panose="020B0609020204030204" pitchFamily="49" charset="0"/>
              </a:rPr>
              <a:t>linear_model.LinearRegression</a:t>
            </a:r>
            <a:r>
              <a:rPr lang="en-US" altLang="zh-TW" sz="2600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  <a:r>
              <a:rPr lang="en-US" altLang="zh-TW" sz="2600" dirty="0"/>
              <a:t> to do the prediction on the </a:t>
            </a:r>
            <a:r>
              <a:rPr lang="en-US" altLang="zh-TW" sz="2600" dirty="0">
                <a:solidFill>
                  <a:schemeClr val="tx2"/>
                </a:solidFill>
                <a:cs typeface="Consolas" panose="020B0609020204030204" pitchFamily="49" charset="0"/>
              </a:rPr>
              <a:t>diabetes</a:t>
            </a:r>
            <a:r>
              <a:rPr lang="en-US" altLang="zh-TW" sz="2600" dirty="0"/>
              <a:t> dataset: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linear_model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linear_model.LinearRegression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regr.fit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diabetes_X_train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diabetes_y_train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LinearRegression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copy_X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fit_intercept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n_jobs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normalize=False)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regr.coef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 3.0350e-01  -2.3764e+02   5.1053e+02   3.2774e+02  -8.1413e+02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4.9281e+02   1.0285e+02   1.8461e+02   7.4352e+02   7.6095e+01]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np.mean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regr.predict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diabetes_X_test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diabetes_y_test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)**2)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2004.5676026898223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regr.score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diabetes_X_test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diabetes_y_test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0.58507530226905713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altLang="zh-TW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7315200" y="4648200"/>
            <a:ext cx="1752600" cy="381000"/>
          </a:xfrm>
          <a:prstGeom prst="borderCallout2">
            <a:avLst>
              <a:gd name="adj1" fmla="val 24502"/>
              <a:gd name="adj2" fmla="val -2920"/>
              <a:gd name="adj3" fmla="val 28918"/>
              <a:gd name="adj4" fmla="val -16462"/>
              <a:gd name="adj5" fmla="val 58623"/>
              <a:gd name="adj6" fmla="val -61770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Mean square error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400800" y="5194434"/>
            <a:ext cx="2057400" cy="533400"/>
          </a:xfrm>
          <a:prstGeom prst="borderCallout2">
            <a:avLst>
              <a:gd name="adj1" fmla="val 24502"/>
              <a:gd name="adj2" fmla="val -2920"/>
              <a:gd name="adj3" fmla="val 28918"/>
              <a:gd name="adj4" fmla="val -35643"/>
              <a:gd name="adj5" fmla="val 161842"/>
              <a:gd name="adj6" fmla="val -129219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1 – perfect prediction</a:t>
            </a:r>
          </a:p>
          <a:p>
            <a:r>
              <a:rPr lang="en-US" sz="1600" i="1" dirty="0">
                <a:solidFill>
                  <a:srgbClr val="C00000"/>
                </a:solidFill>
              </a:rPr>
              <a:t>0 – no linear relations</a:t>
            </a:r>
          </a:p>
        </p:txBody>
      </p:sp>
    </p:spTree>
    <p:extLst>
      <p:ext uri="{BB962C8B-B14F-4D97-AF65-F5344CB8AC3E}">
        <p14:creationId xmlns:p14="http://schemas.microsoft.com/office/powerpoint/2010/main" val="300669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with K-means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with K-means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i="1" dirty="0">
                <a:solidFill>
                  <a:srgbClr val="C00000"/>
                </a:solidFill>
              </a:rPr>
              <a:t>Unsupervised learning</a:t>
            </a:r>
            <a:r>
              <a:rPr lang="en-US" altLang="zh-TW" dirty="0"/>
              <a:t> is a machine learning task that infers a function to describe hidden structure from </a:t>
            </a:r>
            <a:r>
              <a:rPr lang="en-US" altLang="zh-TW" i="1" dirty="0">
                <a:solidFill>
                  <a:schemeClr val="tx2"/>
                </a:solidFill>
              </a:rPr>
              <a:t>unlabeled data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There are two main approaches to unsupervised learning: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>
                <a:solidFill>
                  <a:srgbClr val="C00000"/>
                </a:solidFill>
              </a:rPr>
              <a:t>Clustering</a:t>
            </a:r>
            <a:r>
              <a:rPr lang="en-US" altLang="zh-TW" dirty="0"/>
              <a:t>: To discover groups of similar examples within the data;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>
                <a:solidFill>
                  <a:srgbClr val="C00000"/>
                </a:solidFill>
              </a:rPr>
              <a:t>Density estimation</a:t>
            </a:r>
            <a:r>
              <a:rPr lang="en-US" altLang="zh-TW" dirty="0"/>
              <a:t>: To determine the distribution of data within the input space.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Recalling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</a:t>
            </a:r>
            <a:r>
              <a:rPr lang="en-US" altLang="zh-TW" dirty="0"/>
              <a:t> dataset, if we knew that there were 3 types of iris, but did not have access to a taxonomist to label them.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could try a clustering task: split the observations into well-separated group called </a:t>
            </a:r>
            <a:r>
              <a:rPr lang="en-US" altLang="zh-TW" i="1" dirty="0">
                <a:solidFill>
                  <a:schemeClr val="tx2"/>
                </a:solidFill>
              </a:rPr>
              <a:t>clusters</a:t>
            </a:r>
            <a:r>
              <a:rPr lang="en-US" altLang="zh-TW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with K-means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6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There exist a lot of different clustering criteria and associated algorithms.</a:t>
            </a:r>
          </a:p>
          <a:p>
            <a:pPr marL="274320" lvl="1" indent="-274320">
              <a:spcBef>
                <a:spcPts val="6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The simplest clustering algorithm is </a:t>
            </a:r>
            <a:r>
              <a:rPr lang="en-US" altLang="zh-TW" i="1" dirty="0">
                <a:solidFill>
                  <a:srgbClr val="C00000"/>
                </a:solidFill>
              </a:rPr>
              <a:t>K-means</a:t>
            </a:r>
            <a:r>
              <a:rPr lang="en-US" altLang="zh-TW" dirty="0"/>
              <a:t>.</a:t>
            </a:r>
          </a:p>
          <a:p>
            <a:pPr marL="274320" lvl="1" indent="-274320">
              <a:spcBef>
                <a:spcPts val="6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The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KMeans</a:t>
            </a:r>
            <a:r>
              <a:rPr lang="en-US" altLang="zh-TW" dirty="0"/>
              <a:t> algorithm clusters data by trying to separate samples in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dirty="0"/>
              <a:t> groups of equal variance, minimizing a criterion known as the </a:t>
            </a:r>
            <a:r>
              <a:rPr lang="en-US" altLang="zh-TW" i="1" dirty="0">
                <a:solidFill>
                  <a:schemeClr val="tx2"/>
                </a:solidFill>
              </a:rPr>
              <a:t>inertia</a:t>
            </a:r>
            <a:r>
              <a:rPr lang="en-US" altLang="zh-TW" dirty="0"/>
              <a:t> or </a:t>
            </a:r>
            <a:r>
              <a:rPr lang="en-US" altLang="zh-TW" i="1" dirty="0"/>
              <a:t>within-cluster sum-of-squares</a:t>
            </a:r>
            <a:r>
              <a:rPr lang="en-US" altLang="zh-TW" dirty="0"/>
              <a:t>. </a:t>
            </a:r>
          </a:p>
          <a:p>
            <a:pPr marL="274320" lvl="1" indent="-274320">
              <a:spcBef>
                <a:spcPts val="6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This algorithm requires the number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TW" dirty="0"/>
              <a:t> of clusters to be specified.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2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with K-means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apply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KMeans</a:t>
            </a:r>
            <a:r>
              <a:rPr lang="en-US" altLang="zh-TW" dirty="0"/>
              <a:t> on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</a:t>
            </a:r>
            <a:r>
              <a:rPr lang="en-US" altLang="zh-TW" dirty="0"/>
              <a:t> dataset.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cluster, datasets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iris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datasets.load_iris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X_iris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iris.data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y_iris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iris.target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k_means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cluster.KMeans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n_clusters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k_means.fit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X_iris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KMeans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copy_x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='k-means++',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max_iter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=300,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n_clusters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n_init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n_jobs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precompute_distances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='auto',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=None,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=0.0001, verbose=0)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k_means.labels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_[::10])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 1 1 1 1 0 0 0 0 0 2 2 2 2 2]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y_iris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[::10])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 0 0 0 0 1 1 1 1 1 2 2 2 2 2]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845968" y="4648200"/>
            <a:ext cx="1688432" cy="381000"/>
          </a:xfrm>
          <a:prstGeom prst="borderCallout2">
            <a:avLst>
              <a:gd name="adj1" fmla="val 49765"/>
              <a:gd name="adj2" fmla="val -2920"/>
              <a:gd name="adj3" fmla="val 56708"/>
              <a:gd name="adj4" fmla="val -21958"/>
              <a:gd name="adj5" fmla="val 177361"/>
              <a:gd name="adj6" fmla="val -7370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Clustering results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849177" y="5257800"/>
            <a:ext cx="1990023" cy="381000"/>
          </a:xfrm>
          <a:prstGeom prst="borderCallout2">
            <a:avLst>
              <a:gd name="adj1" fmla="val 49765"/>
              <a:gd name="adj2" fmla="val -2920"/>
              <a:gd name="adj3" fmla="val 59234"/>
              <a:gd name="adj4" fmla="val -17866"/>
              <a:gd name="adj5" fmla="val 177361"/>
              <a:gd name="adj6" fmla="val -61525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rgbClr val="C00000"/>
                </a:solidFill>
              </a:rPr>
              <a:t>Original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446299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Newsgroups Datasets</a:t>
            </a:r>
          </a:p>
          <a:p>
            <a:r>
              <a:rPr lang="en-US" dirty="0"/>
              <a:t>Extracting Features from Text Files</a:t>
            </a:r>
          </a:p>
          <a:p>
            <a:r>
              <a:rPr lang="en-US" dirty="0"/>
              <a:t>Training a Classifier</a:t>
            </a:r>
          </a:p>
          <a:p>
            <a:r>
              <a:rPr lang="en-US" dirty="0"/>
              <a:t>Building a Pipeline</a:t>
            </a:r>
          </a:p>
          <a:p>
            <a:r>
              <a:rPr lang="en-US" dirty="0"/>
              <a:t>Performance 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09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Newsgroups Datasets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 addition to supervised learning and unsupervised learning, we explore some of the main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 tools on a single practical task.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This task is </a:t>
            </a:r>
            <a:r>
              <a:rPr lang="en-US" altLang="zh-TW" i="1" dirty="0">
                <a:solidFill>
                  <a:schemeClr val="tx2"/>
                </a:solidFill>
              </a:rPr>
              <a:t>to analyze a collection of text documents</a:t>
            </a:r>
            <a:r>
              <a:rPr lang="en-US" altLang="zh-TW" dirty="0"/>
              <a:t> (newsgroups posts) on twenty different topics.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source of this section can be found under the folder: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lec12/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text_analytics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This folder contains: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</a:t>
            </a:r>
            <a:r>
              <a:rPr lang="en-US" altLang="zh-TW" dirty="0"/>
              <a:t> – the source of the lesson document written with sphinx (a tool that makes it easy to create intelligent and beautiful documentation for Python projects).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zh-TW" dirty="0"/>
              <a:t> – folder to put the datasets used during the lesson.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3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Newsgroups Datasets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First we load </a:t>
            </a:r>
            <a:r>
              <a:rPr lang="en-US" altLang="zh-TW" dirty="0">
                <a:solidFill>
                  <a:schemeClr val="tx2"/>
                </a:solidFill>
              </a:rPr>
              <a:t>20 </a:t>
            </a:r>
            <a:r>
              <a:rPr lang="en-US" altLang="zh-TW" dirty="0" err="1">
                <a:solidFill>
                  <a:schemeClr val="tx2"/>
                </a:solidFill>
              </a:rPr>
              <a:t>newgroups</a:t>
            </a:r>
            <a:r>
              <a:rPr lang="en-US" altLang="zh-TW" dirty="0"/>
              <a:t> dataset by running the script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fetch_data.py</a:t>
            </a:r>
            <a:r>
              <a:rPr lang="en-US" altLang="zh-TW" dirty="0"/>
              <a:t> under the folder:</a:t>
            </a:r>
          </a:p>
          <a:p>
            <a:pPr marL="682625" lvl="1" indent="-12700">
              <a:buNone/>
            </a:pPr>
            <a:r>
              <a:rPr lang="en-US" altLang="zh-TW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lec12/</a:t>
            </a:r>
            <a:r>
              <a:rPr lang="en-US" altLang="zh-TW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text_analytics</a:t>
            </a:r>
            <a:r>
              <a:rPr lang="en-US" altLang="zh-TW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/data/languages/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 order to get faster execution times for this first example we will work on a partial dataset with only 4 categories out of the 20 available in the dataset: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categories = ['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alt.atheism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soc.religion.christian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comp.graphics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sci.med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load the list of files matching those categories as follows: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sklearn.datasets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fetch_20newsgroups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fetch_20newsgroups(subset='train',</a:t>
            </a:r>
          </a:p>
          <a:p>
            <a:pPr marL="21177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categories=categories, shuffle=True,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with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Working with Text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86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Newsgroups Datasets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inspect some partial information of the loaded data: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twenty_train.target_names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alt.atheism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comp.graphics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sci.med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soc.religion.christian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twenty_train.data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2257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print("\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n".join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twenty_train.data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[0].split("\n")[:3]))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From: sd345@city.ac.uk (Michael Collier)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Subject: Converting images to HP LaserJet III?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Nntp-Posting-Host: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hampton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twenty_train.target_names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twenty_train.target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[0]])</a:t>
            </a:r>
          </a:p>
          <a:p>
            <a:pPr marL="682625" lvl="1" indent="-12700">
              <a:buNone/>
            </a:pP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comp.graphics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9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Features from Text Files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 order to perform machine learning on </a:t>
            </a:r>
            <a:r>
              <a:rPr lang="en-US" altLang="zh-TW" i="1" dirty="0">
                <a:solidFill>
                  <a:schemeClr val="tx2"/>
                </a:solidFill>
              </a:rPr>
              <a:t>text documents</a:t>
            </a:r>
            <a:r>
              <a:rPr lang="en-US" altLang="zh-TW" dirty="0"/>
              <a:t>, we first need to turn the text content into </a:t>
            </a:r>
            <a:r>
              <a:rPr lang="en-US" altLang="zh-TW" i="1" dirty="0">
                <a:solidFill>
                  <a:srgbClr val="C00000"/>
                </a:solidFill>
              </a:rPr>
              <a:t>numerical feature vectors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 </a:t>
            </a:r>
            <a:r>
              <a:rPr lang="en-US" altLang="zh-TW" i="1" dirty="0">
                <a:solidFill>
                  <a:srgbClr val="C00000"/>
                </a:solidFill>
              </a:rPr>
              <a:t>feature vector</a:t>
            </a:r>
            <a:r>
              <a:rPr lang="en-US" altLang="zh-TW" dirty="0"/>
              <a:t> is an n-dimensional vector of numerical features that represent some object.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feature</a:t>
            </a:r>
            <a:r>
              <a:rPr lang="en-US" altLang="zh-TW" dirty="0"/>
              <a:t>, in machine learning, is an individual measurable property of a phenomenon being observed. For example, the occurrence frequency of words in text processing.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 our case, we need a </a:t>
            </a:r>
            <a:r>
              <a:rPr lang="en-US" altLang="zh-TW" i="1" dirty="0">
                <a:solidFill>
                  <a:srgbClr val="C00000"/>
                </a:solidFill>
              </a:rPr>
              <a:t>feature vector</a:t>
            </a:r>
            <a:r>
              <a:rPr lang="en-US" altLang="zh-TW" dirty="0"/>
              <a:t> to store the occurrence frequencies of  words with dimensions of number of documents (or files) and number of distinct words.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15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Features from Text Files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i="1" dirty="0">
                <a:solidFill>
                  <a:schemeClr val="tx2"/>
                </a:solidFill>
              </a:rPr>
              <a:t>Text preprocessing</a:t>
            </a:r>
            <a:r>
              <a:rPr lang="en-US" altLang="zh-TW" sz="2600" dirty="0"/>
              <a:t>, </a:t>
            </a:r>
            <a:r>
              <a:rPr lang="en-US" altLang="zh-TW" sz="2600" i="1" dirty="0">
                <a:solidFill>
                  <a:schemeClr val="tx2"/>
                </a:solidFill>
              </a:rPr>
              <a:t>tokenizing</a:t>
            </a:r>
            <a:r>
              <a:rPr lang="en-US" altLang="zh-TW" sz="2600" dirty="0"/>
              <a:t> and </a:t>
            </a:r>
            <a:r>
              <a:rPr lang="en-US" altLang="zh-TW" sz="2600" i="1" dirty="0">
                <a:solidFill>
                  <a:schemeClr val="tx2"/>
                </a:solidFill>
              </a:rPr>
              <a:t>filtering</a:t>
            </a:r>
            <a:r>
              <a:rPr lang="en-US" altLang="zh-TW" sz="2600" dirty="0"/>
              <a:t> of stopwords are included in a high level component that is able to build </a:t>
            </a:r>
            <a:r>
              <a:rPr lang="en-US" altLang="zh-TW" sz="2600" i="1" dirty="0"/>
              <a:t>a </a:t>
            </a:r>
            <a:r>
              <a:rPr lang="en-US" altLang="zh-TW" sz="2600" i="1" dirty="0">
                <a:solidFill>
                  <a:schemeClr val="tx2"/>
                </a:solidFill>
              </a:rPr>
              <a:t>dictionary of features</a:t>
            </a:r>
            <a:r>
              <a:rPr lang="en-US" altLang="zh-TW" sz="2600" dirty="0">
                <a:solidFill>
                  <a:schemeClr val="tx2"/>
                </a:solidFill>
              </a:rPr>
              <a:t> </a:t>
            </a:r>
            <a:r>
              <a:rPr lang="en-US" altLang="zh-TW" sz="2600" dirty="0"/>
              <a:t>and transform documents to </a:t>
            </a:r>
            <a:r>
              <a:rPr lang="en-US" altLang="zh-TW" sz="2600" i="1" dirty="0">
                <a:solidFill>
                  <a:schemeClr val="tx2"/>
                </a:solidFill>
              </a:rPr>
              <a:t>feature vectors</a:t>
            </a:r>
            <a:r>
              <a:rPr lang="en-US" altLang="zh-TW" sz="2600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sklearn.feature_extraction.text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X_train_counts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count_vect.fit_transform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twenty_train.data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X_train_counts.shape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(2257, 35788)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Once fitted, the </a:t>
            </a:r>
            <a:r>
              <a:rPr lang="en-US" altLang="zh-TW" sz="2600" i="1" dirty="0" err="1">
                <a:solidFill>
                  <a:schemeClr val="tx2"/>
                </a:solidFill>
              </a:rPr>
              <a:t>vectorizer</a:t>
            </a:r>
            <a:r>
              <a:rPr lang="en-US" altLang="zh-TW" sz="2600" dirty="0"/>
              <a:t> has built a dictionary of feature indices: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count_vect.vocabulary_.get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u'algorithm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4690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Features from Text Files (cont.)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Before further processing on the text documents, we need to do </a:t>
                </a:r>
                <a:r>
                  <a:rPr lang="en-US" altLang="zh-TW" i="1" dirty="0">
                    <a:solidFill>
                      <a:schemeClr val="tx2"/>
                    </a:solidFill>
                  </a:rPr>
                  <a:t>two refinements</a:t>
                </a:r>
                <a:r>
                  <a:rPr lang="en-US" altLang="zh-TW" dirty="0"/>
                  <a:t>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First, there is an issue that long documents will have higher average count values than shorter documents, even though they might talk about the same topics.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To avoid this, we will compute 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Term Frequency (</a:t>
                </a:r>
                <a:r>
                  <a:rPr lang="en-US" altLang="zh-TW" i="1" dirty="0" err="1">
                    <a:solidFill>
                      <a:srgbClr val="C00000"/>
                    </a:solidFill>
                  </a:rPr>
                  <a:t>tf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)</a:t>
                </a:r>
                <a:r>
                  <a:rPr lang="en-US" altLang="zh-TW" dirty="0"/>
                  <a:t>:</a:t>
                </a:r>
              </a:p>
              <a:p>
                <a:pPr marL="914400" lvl="1" indent="-127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𝑁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𝑢𝑚𝑏𝑒𝑟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𝑜𝑓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𝑜𝑐𝑐𝑢𝑟𝑟𝑒𝑛𝑐𝑒𝑠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𝑜𝑓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𝑒𝑎𝑐h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𝑤𝑜𝑟𝑑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𝑖𝑛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𝑎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𝑑𝑜𝑐𝑢𝑚𝑒𝑛𝑡</m:t>
                              </m:r>
                            </m:num>
                            <m:den>
                              <m:r>
                                <a:rPr lang="en-US" altLang="zh-TW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𝑇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𝑜𝑡𝑎𝑙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𝑛𝑢𝑚𝑏𝑒𝑟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𝑜𝑓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𝑤𝑜𝑟𝑑𝑠</m:t>
                              </m:r>
                              <m:r>
                                <a:rPr lang="en-US" altLang="zh-TW" i="1" dirty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𝑖𝑛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𝑡h𝑒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cs typeface="Consolas" panose="020B0609020204030204" pitchFamily="49" charset="0"/>
                                </a:rPr>
                                <m:t>𝑑𝑜𝑐𝑢𝑚𝑒𝑛𝑡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altLang="zh-TW" sz="19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Another refinement on top of </a:t>
                </a:r>
                <a:r>
                  <a:rPr lang="en-US" altLang="zh-TW" dirty="0" err="1">
                    <a:solidFill>
                      <a:schemeClr val="tx2"/>
                    </a:solidFill>
                  </a:rPr>
                  <a:t>tf</a:t>
                </a:r>
                <a:r>
                  <a:rPr lang="en-US" altLang="zh-TW" dirty="0"/>
                  <a:t> is </a:t>
                </a:r>
                <a:r>
                  <a:rPr lang="en-US" altLang="zh-TW" i="1" dirty="0">
                    <a:solidFill>
                      <a:srgbClr val="C00000"/>
                    </a:solidFill>
                  </a:rPr>
                  <a:t>to downscale weights for words</a:t>
                </a:r>
                <a:r>
                  <a:rPr lang="en-US" altLang="zh-TW" dirty="0"/>
                  <a:t> that occur in many documents in the corpus but less informative than those occur only in a smaller portion of the corpus.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0">
                <a:blip r:embed="rId2"/>
                <a:stretch>
                  <a:fillRect l="-1185" t="-2125" r="-1407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5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Features from Text Files (cont.)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273050" lvl="1" indent="-27305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This downscaling is called </a:t>
                </a:r>
                <a:r>
                  <a:rPr lang="en-US" altLang="zh-TW" b="1" dirty="0" err="1">
                    <a:solidFill>
                      <a:schemeClr val="tx2"/>
                    </a:solidFill>
                  </a:rPr>
                  <a:t>tf-idf</a:t>
                </a:r>
                <a:r>
                  <a:rPr lang="en-US" altLang="zh-TW" dirty="0"/>
                  <a:t> for “</a:t>
                </a:r>
                <a:r>
                  <a:rPr lang="en-US" altLang="zh-TW" i="1" dirty="0">
                    <a:solidFill>
                      <a:schemeClr val="tx2"/>
                    </a:solidFill>
                  </a:rPr>
                  <a:t>Term Frequency times Inverse Document Frequency</a:t>
                </a:r>
                <a:r>
                  <a:rPr lang="en-US" altLang="zh-TW" dirty="0"/>
                  <a:t>,” where</a:t>
                </a:r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𝑖𝑑𝑓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𝑇𝑜𝑡𝑎𝑙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𝑛𝑢𝑚𝑏𝑒𝑟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𝑑𝑜𝑐𝑢𝑚𝑒𝑛𝑡𝑠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𝑁𝑢𝑚𝑏𝑒𝑟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𝑑𝑜𝑐𝑢𝑚𝑒𝑛𝑡𝑠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𝑤𝑖𝑡h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𝑡𝑒𝑟𝑚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𝑖𝑡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>
                  <a:solidFill>
                    <a:schemeClr val="tx2"/>
                  </a:solidFill>
                </a:endParaRPr>
              </a:p>
              <a:p>
                <a:pPr marL="282575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US" altLang="zh-TW" b="1" i="1" dirty="0">
                    <a:solidFill>
                      <a:schemeClr val="tx2"/>
                    </a:solidFill>
                  </a:rPr>
                  <a:t>Note: </a:t>
                </a:r>
                <a:r>
                  <a:rPr lang="en-US" altLang="zh-TW" i="1" dirty="0">
                    <a:solidFill>
                      <a:schemeClr val="tx2"/>
                    </a:solidFill>
                  </a:rPr>
                  <a:t>ln(x) is the natural logarithm of a number x, that is, its logarithm to the base e.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altLang="zh-TW" dirty="0"/>
                  <a:t>Both </a:t>
                </a:r>
                <a:r>
                  <a:rPr lang="en-US" altLang="zh-TW" b="1" dirty="0" err="1">
                    <a:solidFill>
                      <a:schemeClr val="tx2"/>
                    </a:solidFill>
                  </a:rPr>
                  <a:t>tf</a:t>
                </a:r>
                <a:r>
                  <a:rPr lang="en-US" altLang="zh-TW" dirty="0"/>
                  <a:t> and </a:t>
                </a:r>
                <a:r>
                  <a:rPr lang="en-US" altLang="zh-TW" b="1" dirty="0" err="1">
                    <a:solidFill>
                      <a:schemeClr val="tx2"/>
                    </a:solidFill>
                  </a:rPr>
                  <a:t>tf-idf</a:t>
                </a:r>
                <a:r>
                  <a:rPr lang="en-US" altLang="zh-TW" dirty="0"/>
                  <a:t> can be computed as follows:</a:t>
                </a:r>
              </a:p>
              <a:p>
                <a:pPr marL="682625" lvl="1" indent="-12700">
                  <a:buNone/>
                </a:pP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from 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sklearn.feature_extraction.text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import 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TfidfTransformer</a:t>
                </a:r>
                <a:endParaRPr lang="en-US" altLang="zh-TW" sz="19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682625" lvl="1" indent="-12700">
                  <a:buNone/>
                </a:pP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tf_transformer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TfidfTransformer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use_idf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=False).fit(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X_train_counts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682625" lvl="1" indent="-12700">
                  <a:buNone/>
                </a:pP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X_train_tf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tf_transformer.transform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X_train_counts</a:t>
                </a: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682625" lvl="1" indent="-12700">
                  <a:buNone/>
                </a:pPr>
                <a:r>
                  <a:rPr lang="en-US" altLang="zh-TW" sz="19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</a:t>
                </a:r>
                <a:r>
                  <a:rPr lang="en-US" altLang="zh-TW" sz="19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X_train_tf.shape</a:t>
                </a:r>
                <a:endParaRPr lang="en-US" altLang="zh-TW" sz="19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682625" lvl="1" indent="-12700">
                  <a:buNone/>
                </a:pPr>
                <a:r>
                  <a:rPr lang="en-US" altLang="zh-TW" sz="19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(2257, 35788)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0">
                <a:blip r:embed="rId3"/>
                <a:stretch>
                  <a:fillRect l="-1037" t="-200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27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Features from Text Files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combine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  <a:r>
              <a:rPr lang="en-US" altLang="zh-TW" dirty="0"/>
              <a:t> and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altLang="zh-TW" dirty="0"/>
              <a:t> operations into one as follows: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tfidf_transformer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TfidfTransformer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X_train_tfidf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tfidf_transformer.fit_transform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X_train_counts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X_train_tfidf.shape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(2257, 35788)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8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 Classifier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have our features, we can </a:t>
            </a:r>
            <a:r>
              <a:rPr lang="en-US" altLang="zh-TW" i="1" dirty="0">
                <a:solidFill>
                  <a:schemeClr val="tx2"/>
                </a:solidFill>
              </a:rPr>
              <a:t>train a classifier</a:t>
            </a:r>
            <a:r>
              <a:rPr lang="en-US" altLang="zh-TW" dirty="0"/>
              <a:t> to try </a:t>
            </a:r>
            <a:r>
              <a:rPr lang="en-US" altLang="zh-TW" i="1" dirty="0">
                <a:solidFill>
                  <a:schemeClr val="tx2"/>
                </a:solidFill>
              </a:rPr>
              <a:t>to predict the category of a post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start with a </a:t>
            </a:r>
            <a:r>
              <a:rPr lang="en-US" altLang="zh-TW" dirty="0">
                <a:solidFill>
                  <a:schemeClr val="tx2"/>
                </a:solidFill>
              </a:rPr>
              <a:t>naïve Bayes</a:t>
            </a:r>
            <a:r>
              <a:rPr lang="en-US" altLang="zh-TW" dirty="0"/>
              <a:t> classifier, which provides a nice baseline for this task.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Among the several variants of this classifier in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, the most suitable for word counts is the </a:t>
            </a:r>
            <a:r>
              <a:rPr lang="en-US" altLang="zh-TW" i="1" dirty="0">
                <a:solidFill>
                  <a:schemeClr val="tx2"/>
                </a:solidFill>
              </a:rPr>
              <a:t>multinomial variant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sklearn.naive_bayes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MultinomialNB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MultinomialNB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X_train_tfidf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twenty_train.target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15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 Classifier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To predict the outcome on a new document we need to extract the features using almost the same </a:t>
            </a:r>
            <a:r>
              <a:rPr lang="en-US" altLang="zh-TW" sz="2600" i="1" dirty="0"/>
              <a:t>feature extracting chain</a:t>
            </a:r>
            <a:r>
              <a:rPr lang="en-US" altLang="zh-TW" sz="2600" dirty="0"/>
              <a:t> as before: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docs_new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['God is love', 'OpenGL on the GPU is fast']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X_new_counts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count_vect.transform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docs_new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X_new_tfidf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tfidf_transformer.transform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X_new_counts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predicted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clf.predict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X_new_tfidf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doc, category in zip(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docs_new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predicted):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	print('%r =&gt; %s' % (doc,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twenty_train.target_names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[category]))</a:t>
            </a:r>
          </a:p>
          <a:p>
            <a:pPr marL="9144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'God is love' =&gt;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soc.religion.christian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'OpenGL on the GPU is fast' =&gt;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comp.graphics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7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Pipeline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 order to make the </a:t>
            </a:r>
            <a:r>
              <a:rPr lang="en-US" altLang="zh-TW" dirty="0" err="1">
                <a:solidFill>
                  <a:schemeClr val="tx2"/>
                </a:solidFill>
              </a:rPr>
              <a:t>vectorizer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  <a:sym typeface="Wingdings"/>
              </a:rPr>
              <a:t></a:t>
            </a:r>
            <a:r>
              <a:rPr lang="en-US" altLang="zh-TW" dirty="0">
                <a:solidFill>
                  <a:schemeClr val="tx2"/>
                </a:solidFill>
              </a:rPr>
              <a:t> transformer </a:t>
            </a:r>
            <a:r>
              <a:rPr lang="en-US" altLang="zh-TW" dirty="0">
                <a:solidFill>
                  <a:schemeClr val="tx2"/>
                </a:solidFill>
                <a:sym typeface="Wingdings"/>
              </a:rPr>
              <a:t></a:t>
            </a:r>
            <a:r>
              <a:rPr lang="en-US" altLang="zh-TW" dirty="0">
                <a:solidFill>
                  <a:schemeClr val="tx2"/>
                </a:solidFill>
              </a:rPr>
              <a:t> classifier</a:t>
            </a:r>
            <a:r>
              <a:rPr lang="en-US" altLang="zh-TW" dirty="0"/>
              <a:t> easier to work with,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 provides a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Pipeline</a:t>
            </a:r>
            <a:r>
              <a:rPr lang="en-US" altLang="zh-TW" dirty="0"/>
              <a:t> class that behaves like a compound classifier: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sklearn.pipeline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Pipeline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text_clf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Pipeline([('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('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TfidfTransformer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('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MultinomialNB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can train the model with a single command: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text_clf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text_clf.fit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twenty_train.data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twenty_train.target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1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Evaluating the predictive accuracy of the model is equally easy:</a:t>
            </a:r>
            <a:endParaRPr lang="en-US" altLang="zh-TW" dirty="0"/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fetch_20newsgroups(subset='test',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categories=categories, shuffle=True,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=42)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twenty_test.data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predicted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text_clf.predict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np.mean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(predicted ==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twenty_test.target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0.83488681757656458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Here we got 83.5% accuracy.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Next we will do better with a linear </a:t>
            </a:r>
            <a:r>
              <a:rPr lang="en-US" altLang="zh-TW" i="1" dirty="0">
                <a:solidFill>
                  <a:schemeClr val="tx2"/>
                </a:solidFill>
              </a:rPr>
              <a:t>support vector machine (SVM)</a:t>
            </a:r>
            <a:r>
              <a:rPr lang="en-US" altLang="zh-TW" dirty="0"/>
              <a:t>, which is widely regards as one of the </a:t>
            </a:r>
            <a:r>
              <a:rPr lang="en-US" altLang="zh-TW" i="1" dirty="0"/>
              <a:t>best text classification algorithms</a:t>
            </a:r>
            <a:r>
              <a:rPr lang="en-US" altLang="zh-TW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with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use </a:t>
            </a:r>
            <a:r>
              <a:rPr lang="en-US" altLang="zh-TW" i="1" dirty="0">
                <a:solidFill>
                  <a:schemeClr val="tx2"/>
                </a:solidFill>
              </a:rPr>
              <a:t>machine learning</a:t>
            </a:r>
            <a:r>
              <a:rPr lang="en-US" altLang="zh-TW" dirty="0"/>
              <a:t> to refer to creating and using models that are </a:t>
            </a:r>
            <a:r>
              <a:rPr lang="en-US" altLang="zh-TW" i="1" dirty="0">
                <a:solidFill>
                  <a:srgbClr val="C00000"/>
                </a:solidFill>
              </a:rPr>
              <a:t>learned from data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C00000"/>
                </a:solidFill>
              </a:rPr>
              <a:t>model</a:t>
            </a:r>
            <a:r>
              <a:rPr lang="en-US" altLang="zh-TW" dirty="0"/>
              <a:t> is simply a specification of a mathematical (or probabilistic) relationship that exists between different </a:t>
            </a:r>
            <a:r>
              <a:rPr lang="en-US" altLang="zh-TW" i="1" dirty="0">
                <a:solidFill>
                  <a:srgbClr val="C00000"/>
                </a:solidFill>
              </a:rPr>
              <a:t>variables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For instance, a cookbook recipe entails a model that relates inputs like “number of eaters” and “hungriness” to quantities of ingredients needed.</a:t>
            </a:r>
          </a:p>
          <a:p>
            <a:r>
              <a:rPr lang="en-US" altLang="zh-TW" dirty="0"/>
              <a:t>A business model may be a simple mathematical relationship:</a:t>
            </a:r>
          </a:p>
          <a:p>
            <a:pPr marL="679450" lvl="1" indent="0">
              <a:buNone/>
            </a:pPr>
            <a:r>
              <a:rPr lang="en-US" altLang="zh-TW" sz="2200" dirty="0">
                <a:latin typeface="Calibri" panose="020F0502020204030204" pitchFamily="34" charset="0"/>
              </a:rPr>
              <a:t>profit = revenue (units sold </a:t>
            </a:r>
            <a:r>
              <a:rPr lang="en-US" altLang="zh-TW" sz="2200" dirty="0">
                <a:latin typeface="Calibri" panose="020F0502020204030204" pitchFamily="34" charset="0"/>
                <a:sym typeface="Symbol"/>
              </a:rPr>
              <a:t></a:t>
            </a:r>
            <a:r>
              <a:rPr lang="en-US" altLang="zh-TW" sz="2200" dirty="0">
                <a:latin typeface="Calibri" panose="020F0502020204030204" pitchFamily="34" charset="0"/>
              </a:rPr>
              <a:t> average price) </a:t>
            </a:r>
            <a:r>
              <a:rPr lang="en-US" altLang="zh-TW" sz="2200" dirty="0">
                <a:latin typeface="Calibri" panose="020F0502020204030204" pitchFamily="34" charset="0"/>
                <a:sym typeface="Symbol"/>
              </a:rPr>
              <a:t></a:t>
            </a:r>
            <a:r>
              <a:rPr lang="en-US" altLang="zh-TW" sz="2200" dirty="0">
                <a:latin typeface="Calibri" panose="020F0502020204030204" pitchFamily="34" charset="0"/>
              </a:rPr>
              <a:t> expenses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>
            <a:normAutofit/>
          </a:bodyPr>
          <a:lstStyle/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sklearn.linear_model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SGDClassifier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text_clf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Pipeline([('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('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TfidfTransformer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('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clf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SGDClassifier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(loss='hinge', penalty='l2', 			alpha=1e-3,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n_iter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=42)),</a:t>
            </a: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])</a:t>
            </a: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_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text_clf.fit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twenty_train.data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twenty_train.target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predicted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text_clf.predict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docs_test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np.mean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(predicted ==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twenty_test.target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90563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0.9127829560585885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dirty="0"/>
              <a:t> further provides utilities for more detailed </a:t>
            </a:r>
            <a:r>
              <a:rPr lang="en-US" altLang="zh-TW" i="1" dirty="0">
                <a:solidFill>
                  <a:schemeClr val="tx2"/>
                </a:solidFill>
              </a:rPr>
              <a:t>performance analysis</a:t>
            </a:r>
            <a:r>
              <a:rPr lang="en-US" altLang="zh-TW" dirty="0"/>
              <a:t> of the results.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4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>
            <a:normAutofit fontScale="92500"/>
          </a:bodyPr>
          <a:lstStyle/>
          <a:p>
            <a:pPr marL="127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metrics</a:t>
            </a:r>
          </a:p>
          <a:p>
            <a:pPr marL="127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metrics.classification_report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twenty_test.target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predicted,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target_names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twenty_test.target_names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27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precision    recall  f1-score   support</a:t>
            </a:r>
          </a:p>
          <a:p>
            <a:pPr marL="12700" lvl="1" indent="-12700"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alt.atheism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0.95      0.81      0.87       319</a:t>
            </a:r>
          </a:p>
          <a:p>
            <a:pPr marL="127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comp.graphics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0.88      0.97      0.92       389</a:t>
            </a:r>
          </a:p>
          <a:p>
            <a:pPr marL="127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sci.med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0.94      0.90      0.92       396</a:t>
            </a:r>
          </a:p>
          <a:p>
            <a:pPr marL="127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soc.religion.christian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0.90      0.95      0.93       398</a:t>
            </a:r>
          </a:p>
          <a:p>
            <a:pPr marL="12700" lvl="1" indent="-12700"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total       0.92      0.91      0.91      1502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31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14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Ivan Idris (2014).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Data Analysis</a:t>
            </a:r>
            <a:r>
              <a:rPr lang="en-US" altLang="zh-HK" sz="2200" dirty="0">
                <a:ea typeface="新細明體" pitchFamily="18" charset="-120"/>
              </a:rPr>
              <a:t>, </a:t>
            </a:r>
            <a:r>
              <a:rPr lang="en-US" altLang="zh-HK" sz="2200" dirty="0" err="1">
                <a:ea typeface="新細明體" pitchFamily="18" charset="-120"/>
              </a:rPr>
              <a:t>Packt</a:t>
            </a:r>
            <a:r>
              <a:rPr lang="en-US" altLang="zh-HK" sz="2200" dirty="0">
                <a:ea typeface="新細明體" pitchFamily="18" charset="-120"/>
              </a:rPr>
              <a:t> Publishing.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10</a:t>
            </a:r>
            <a:r>
              <a:rPr lang="en-US" sz="2200" dirty="0"/>
              <a:t>)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Joel Grus (2015).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Data Science from Scratch</a:t>
            </a:r>
            <a:r>
              <a:rPr lang="en-US" altLang="zh-HK" sz="2200" dirty="0">
                <a:ea typeface="新細明體" pitchFamily="18" charset="-120"/>
              </a:rPr>
              <a:t>, O’Reilly.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11</a:t>
            </a:r>
            <a:r>
              <a:rPr lang="en-US" sz="2200" dirty="0"/>
              <a:t>)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Andreas C. Müller and Sarah Guido (2016).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Introduction to Machine Learning with Python</a:t>
            </a:r>
            <a:r>
              <a:rPr lang="en-US" altLang="zh-HK" sz="2200" i="1" dirty="0">
                <a:ea typeface="新細明體" pitchFamily="18" charset="-120"/>
              </a:rPr>
              <a:t> (Early Release)</a:t>
            </a:r>
            <a:r>
              <a:rPr lang="en-US" altLang="zh-HK" sz="2200" dirty="0">
                <a:ea typeface="新細明體" pitchFamily="18" charset="-120"/>
              </a:rPr>
              <a:t>, O’Reilly.</a:t>
            </a:r>
            <a:endParaRPr lang="en-US" sz="2200" dirty="0">
              <a:ea typeface="新細明體" pitchFamily="18" charset="-120"/>
            </a:endParaRPr>
          </a:p>
          <a:p>
            <a:endParaRPr lang="en-US" sz="2000" dirty="0">
              <a:ea typeface="新細明體" pitchFamily="18" charset="-120"/>
            </a:endParaRPr>
          </a:p>
          <a:p>
            <a:r>
              <a:rPr lang="en-US" dirty="0">
                <a:ea typeface="新細明體" pitchFamily="18" charset="-120"/>
              </a:rPr>
              <a:t>Online Resources:</a:t>
            </a: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2"/>
              </a:rPr>
              <a:t>http://scikit-learn.org/stable/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3"/>
              </a:rPr>
              <a:t>https://www.coursera.org/learn/machine-learning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4"/>
              </a:rPr>
              <a:t>https://work.caltech.edu/telecourse.html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5"/>
              </a:rPr>
              <a:t>http://statweb.stanford.edu/~tibs/ElemStatLearn/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with </a:t>
            </a:r>
            <a:r>
              <a:rPr lang="en-US" dirty="0" err="1"/>
              <a:t>scikit</a:t>
            </a:r>
            <a:r>
              <a:rPr lang="en-US" dirty="0"/>
              <a:t>-learn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i="1" dirty="0">
                <a:solidFill>
                  <a:schemeClr val="tx2"/>
                </a:solidFill>
              </a:rPr>
              <a:t>Machine learning</a:t>
            </a:r>
            <a:r>
              <a:rPr lang="en-US" altLang="zh-TW" dirty="0"/>
              <a:t> is a technique with a growing importance, as the size of the datasets that experimental sciences are facing is rapidly growing.</a:t>
            </a:r>
          </a:p>
          <a:p>
            <a:r>
              <a:rPr lang="en-US" altLang="zh-TW" dirty="0"/>
              <a:t>Problems it tackle range from building a prediction function linking different observations, to classifying observations, or learning the structure in a unlabeled dataset.</a:t>
            </a:r>
          </a:p>
          <a:p>
            <a:r>
              <a:rPr lang="en-US" altLang="zh-TW" dirty="0"/>
              <a:t>We will emphasize </a:t>
            </a:r>
            <a:r>
              <a:rPr lang="en-US" altLang="zh-TW" i="1" dirty="0">
                <a:solidFill>
                  <a:srgbClr val="C00000"/>
                </a:solidFill>
              </a:rPr>
              <a:t>statistical learning</a:t>
            </a:r>
            <a:r>
              <a:rPr lang="en-US" altLang="zh-TW" dirty="0"/>
              <a:t>, the use of machine learning techniques with the goal of </a:t>
            </a:r>
            <a:r>
              <a:rPr lang="en-US" altLang="zh-TW" i="1" dirty="0">
                <a:solidFill>
                  <a:srgbClr val="C00000"/>
                </a:solidFill>
              </a:rPr>
              <a:t>statistical inference</a:t>
            </a:r>
            <a:r>
              <a:rPr lang="en-US" altLang="zh-TW" dirty="0"/>
              <a:t>, i.e., </a:t>
            </a:r>
            <a:r>
              <a:rPr lang="en-US" altLang="zh-TW" i="1" dirty="0"/>
              <a:t>drawing conclusion on the data at hand</a:t>
            </a:r>
            <a:r>
              <a:rPr lang="en-US" altLang="zh-TW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with </a:t>
            </a:r>
            <a:r>
              <a:rPr lang="en-US" dirty="0" err="1"/>
              <a:t>scikit</a:t>
            </a:r>
            <a:r>
              <a:rPr lang="en-US" dirty="0"/>
              <a:t>-learn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In general, a learning problem considers </a:t>
            </a:r>
            <a:r>
              <a:rPr lang="en-US" altLang="zh-TW" sz="2400" i="1" dirty="0">
                <a:solidFill>
                  <a:schemeClr val="tx2"/>
                </a:solidFill>
              </a:rPr>
              <a:t>a set of n samples of data</a:t>
            </a:r>
            <a:r>
              <a:rPr lang="en-US" altLang="zh-TW" sz="2400" dirty="0"/>
              <a:t> and then tries </a:t>
            </a:r>
            <a:r>
              <a:rPr lang="en-US" altLang="zh-TW" sz="2400" i="1" dirty="0">
                <a:solidFill>
                  <a:schemeClr val="tx2"/>
                </a:solidFill>
              </a:rPr>
              <a:t>to predict properties of unknown data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If each sample is more than a single number and, for instance, a multi-dimensional entry (or </a:t>
            </a:r>
            <a:r>
              <a:rPr lang="en-US" altLang="zh-TW" sz="2400" i="1" dirty="0">
                <a:solidFill>
                  <a:schemeClr val="tx2"/>
                </a:solidFill>
              </a:rPr>
              <a:t>multivariate</a:t>
            </a:r>
            <a:r>
              <a:rPr lang="en-US" altLang="zh-TW" sz="2400" dirty="0"/>
              <a:t> data), it is said to have several attribute or </a:t>
            </a:r>
            <a:r>
              <a:rPr lang="en-US" altLang="zh-TW" sz="2400" b="1" dirty="0">
                <a:solidFill>
                  <a:schemeClr val="tx2"/>
                </a:solidFill>
              </a:rPr>
              <a:t>features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We may divide learning problems into two main categories:</a:t>
            </a:r>
          </a:p>
          <a:p>
            <a:pPr marL="798513" lvl="1" indent="-406400">
              <a:buSzPct val="95000"/>
              <a:buFont typeface="+mj-lt"/>
              <a:buAutoNum type="arabicPeriod"/>
            </a:pPr>
            <a:r>
              <a:rPr lang="en-US" altLang="zh-TW" sz="2200" i="1" dirty="0">
                <a:solidFill>
                  <a:srgbClr val="C00000"/>
                </a:solidFill>
              </a:rPr>
              <a:t>Supervised learning</a:t>
            </a:r>
            <a:r>
              <a:rPr lang="en-US" altLang="zh-TW" sz="2200" dirty="0"/>
              <a:t>, in which the data comes with additional attributes that we want to predict. An example would be the determination of spam, </a:t>
            </a:r>
          </a:p>
          <a:p>
            <a:pPr marL="798513" lvl="1" indent="-406400">
              <a:buSzPct val="95000"/>
              <a:buFont typeface="+mj-lt"/>
              <a:buAutoNum type="arabicPeriod"/>
            </a:pPr>
            <a:r>
              <a:rPr lang="en-US" altLang="zh-TW" sz="2200" i="1" dirty="0">
                <a:solidFill>
                  <a:srgbClr val="C00000"/>
                </a:solidFill>
              </a:rPr>
              <a:t>Unsupervised learning</a:t>
            </a:r>
            <a:r>
              <a:rPr lang="en-US" altLang="zh-TW" sz="2200" dirty="0"/>
              <a:t>, in which the training data consists of a set of input vectors without any corresponding target values. For example, recommendation of products to customers based on past purchases.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with </a:t>
            </a:r>
            <a:r>
              <a:rPr lang="en-US" dirty="0" err="1"/>
              <a:t>scikit</a:t>
            </a:r>
            <a:r>
              <a:rPr lang="en-US" dirty="0"/>
              <a:t>-learn (cont.)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11503"/>
              </p:ext>
            </p:extLst>
          </p:nvPr>
        </p:nvGraphicFramePr>
        <p:xfrm>
          <a:off x="457200" y="14478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2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with </a:t>
            </a:r>
            <a:r>
              <a:rPr lang="en-US" dirty="0" err="1"/>
              <a:t>scikit</a:t>
            </a:r>
            <a:r>
              <a:rPr lang="en-US" dirty="0"/>
              <a:t>-learn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sz="2400" dirty="0"/>
              <a:t> is a Python module integrating classic machine learning algorithms in the tightly-knit world of scientific Python packages (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sz="2400" dirty="0"/>
              <a:t>,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US" altLang="zh-TW" sz="2400" dirty="0"/>
              <a:t>,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zh-TW" sz="2400" dirty="0"/>
              <a:t>).</a:t>
            </a:r>
          </a:p>
          <a:p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-learn</a:t>
            </a:r>
            <a:r>
              <a:rPr lang="en-US" altLang="zh-TW" sz="2400" dirty="0"/>
              <a:t> comes with a few standard datasets, including the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iris(</a:t>
            </a:r>
            <a:r>
              <a:rPr lang="zh-TW" altLang="en-US" sz="2200" dirty="0">
                <a:solidFill>
                  <a:srgbClr val="C00000"/>
                </a:solidFill>
                <a:latin typeface="+mj-ea"/>
                <a:ea typeface="+mj-ea"/>
                <a:cs typeface="Consolas" panose="020B0609020204030204" pitchFamily="49" charset="0"/>
              </a:rPr>
              <a:t>鳶尾花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TW" sz="2400" dirty="0"/>
              <a:t> and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  <a:r>
              <a:rPr lang="en-US" altLang="zh-TW" sz="2400" dirty="0"/>
              <a:t> datasets for classification and the </a:t>
            </a:r>
            <a:r>
              <a:rPr lang="en-US" altLang="zh-TW" sz="2400" i="1" dirty="0"/>
              <a:t>Housing Data Set </a:t>
            </a:r>
            <a:r>
              <a:rPr lang="en-US" altLang="zh-TW" sz="2400" dirty="0"/>
              <a:t> for regression.</a:t>
            </a:r>
          </a:p>
          <a:p>
            <a:r>
              <a:rPr lang="en-US" altLang="zh-TW" sz="2400" dirty="0"/>
              <a:t>Here we load the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iris</a:t>
            </a:r>
            <a:r>
              <a:rPr lang="en-US" altLang="zh-TW" sz="2800" dirty="0"/>
              <a:t> and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digits</a:t>
            </a:r>
            <a:r>
              <a:rPr lang="en-US" altLang="zh-TW" sz="2400" dirty="0"/>
              <a:t> datasets:</a:t>
            </a:r>
          </a:p>
          <a:p>
            <a:pPr marL="682625" lvl="1" indent="-12700">
              <a:buNone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datasets </a:t>
            </a:r>
          </a:p>
          <a:p>
            <a:pPr marL="682625" lvl="1" indent="-12700">
              <a:buNone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iris =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datasets.load_iris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682625" lvl="1" indent="-12700">
              <a:buNone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digits =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datasets.load_digits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and Estimators</a:t>
            </a:r>
          </a:p>
          <a:p>
            <a:r>
              <a:rPr lang="en-US" dirty="0"/>
              <a:t>Classification and Regression</a:t>
            </a:r>
          </a:p>
          <a:p>
            <a:r>
              <a:rPr lang="en-US" dirty="0"/>
              <a:t>Classification with Nearest Neighbors</a:t>
            </a:r>
          </a:p>
          <a:p>
            <a:r>
              <a:rPr lang="en-US" dirty="0"/>
              <a:t>Regression with Linear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Lecture 12 -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169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D7FB658-BE74-4447-A50D-761B42DA2D74}" vid="{AA19F27E-E4D4-4B7B-A501-2F2CF1DDE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3095</TotalTime>
  <Words>4121</Words>
  <Application>Microsoft Office PowerPoint</Application>
  <PresentationFormat>On-screen Show (4:3)</PresentationFormat>
  <Paragraphs>439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Microsoft JhengHei</vt:lpstr>
      <vt:lpstr>新細明體</vt:lpstr>
      <vt:lpstr>Arial</vt:lpstr>
      <vt:lpstr>Calibri</vt:lpstr>
      <vt:lpstr>Cambria</vt:lpstr>
      <vt:lpstr>Cambria Math</vt:lpstr>
      <vt:lpstr>Consolas</vt:lpstr>
      <vt:lpstr>Wingdings 2</vt:lpstr>
      <vt:lpstr>Theme1</vt:lpstr>
      <vt:lpstr>Lecture 12 Machine Learning</vt:lpstr>
      <vt:lpstr>Lessons Intended Learning Outcomes</vt:lpstr>
      <vt:lpstr>Machine Learning</vt:lpstr>
      <vt:lpstr>Machine Learning with scikit-learn</vt:lpstr>
      <vt:lpstr>Machine Learning with scikit-learn (cont.)</vt:lpstr>
      <vt:lpstr>Machine Learning with scikit-learn (cont.)</vt:lpstr>
      <vt:lpstr>Machine Learning with scikit-learn (cont.)</vt:lpstr>
      <vt:lpstr>Machine Learning with scikit-learn (cont.)</vt:lpstr>
      <vt:lpstr>Supervised Learning</vt:lpstr>
      <vt:lpstr>Datasets and Estimators</vt:lpstr>
      <vt:lpstr>Datasets and Estimators (cont.)</vt:lpstr>
      <vt:lpstr>Datasets and Estimators (cont.)</vt:lpstr>
      <vt:lpstr>Datasets and Estimators (cont.)</vt:lpstr>
      <vt:lpstr>Classification and Regression</vt:lpstr>
      <vt:lpstr>Classification and Regression (cont.)</vt:lpstr>
      <vt:lpstr>Classification with Nearest Neighbors</vt:lpstr>
      <vt:lpstr>Classification with Nearest Neighbors (cont.)</vt:lpstr>
      <vt:lpstr>Classification with Nearest Neighbors (cont.)</vt:lpstr>
      <vt:lpstr>Classification with Nearest Neighbors (cont.)</vt:lpstr>
      <vt:lpstr>Regression with Linear Model</vt:lpstr>
      <vt:lpstr>Regression with Linear Model (cont.)</vt:lpstr>
      <vt:lpstr>Regression with Linear Model (cont.)</vt:lpstr>
      <vt:lpstr>Unsupervised Learning</vt:lpstr>
      <vt:lpstr>Clustering with K-means</vt:lpstr>
      <vt:lpstr>Clustering with K-means (cont.)</vt:lpstr>
      <vt:lpstr>Clustering with K-means (cont.)</vt:lpstr>
      <vt:lpstr>Working with Text Data</vt:lpstr>
      <vt:lpstr>Newsgroups Datasets</vt:lpstr>
      <vt:lpstr>Newsgroups Datasets (cont.)</vt:lpstr>
      <vt:lpstr>Newsgroups Datasets (cont.)</vt:lpstr>
      <vt:lpstr>Extracting Features from Text Files</vt:lpstr>
      <vt:lpstr>Extracting Features from Text Files (cont.)</vt:lpstr>
      <vt:lpstr>Extracting Features from Text Files (cont.)</vt:lpstr>
      <vt:lpstr>Extracting Features from Text Files (cont.)</vt:lpstr>
      <vt:lpstr>Extracting Features from Text Files (cont.)</vt:lpstr>
      <vt:lpstr>Training a Classifier</vt:lpstr>
      <vt:lpstr>Training a Classifier (cont.)</vt:lpstr>
      <vt:lpstr>Building a Pipeline</vt:lpstr>
      <vt:lpstr>Performance Evaluation</vt:lpstr>
      <vt:lpstr>Performance Evaluation (cont.)</vt:lpstr>
      <vt:lpstr>Performance Evaluation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Dr. Johnny Cheng</dc:creator>
  <cp:lastModifiedBy>a1</cp:lastModifiedBy>
  <cp:revision>185</cp:revision>
  <dcterms:created xsi:type="dcterms:W3CDTF">2012-06-26T01:15:45Z</dcterms:created>
  <dcterms:modified xsi:type="dcterms:W3CDTF">2019-07-08T12:44:48Z</dcterms:modified>
</cp:coreProperties>
</file>