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47"/>
  </p:notesMasterIdLst>
  <p:sldIdLst>
    <p:sldId id="352" r:id="rId2"/>
    <p:sldId id="353" r:id="rId3"/>
    <p:sldId id="354" r:id="rId4"/>
    <p:sldId id="262" r:id="rId5"/>
    <p:sldId id="313" r:id="rId6"/>
    <p:sldId id="314" r:id="rId7"/>
    <p:sldId id="323" r:id="rId8"/>
    <p:sldId id="324" r:id="rId9"/>
    <p:sldId id="315" r:id="rId10"/>
    <p:sldId id="316" r:id="rId11"/>
    <p:sldId id="325" r:id="rId12"/>
    <p:sldId id="326" r:id="rId13"/>
    <p:sldId id="327" r:id="rId14"/>
    <p:sldId id="328" r:id="rId15"/>
    <p:sldId id="329" r:id="rId16"/>
    <p:sldId id="330" r:id="rId17"/>
    <p:sldId id="331" r:id="rId18"/>
    <p:sldId id="332" r:id="rId19"/>
    <p:sldId id="333" r:id="rId20"/>
    <p:sldId id="321" r:id="rId21"/>
    <p:sldId id="322" r:id="rId22"/>
    <p:sldId id="334" r:id="rId23"/>
    <p:sldId id="335" r:id="rId24"/>
    <p:sldId id="336" r:id="rId25"/>
    <p:sldId id="337" r:id="rId26"/>
    <p:sldId id="319" r:id="rId27"/>
    <p:sldId id="320" r:id="rId28"/>
    <p:sldId id="338" r:id="rId29"/>
    <p:sldId id="339" r:id="rId30"/>
    <p:sldId id="340" r:id="rId31"/>
    <p:sldId id="317" r:id="rId32"/>
    <p:sldId id="318" r:id="rId33"/>
    <p:sldId id="341" r:id="rId34"/>
    <p:sldId id="342" r:id="rId35"/>
    <p:sldId id="343" r:id="rId36"/>
    <p:sldId id="344" r:id="rId37"/>
    <p:sldId id="345" r:id="rId38"/>
    <p:sldId id="346" r:id="rId39"/>
    <p:sldId id="347" r:id="rId40"/>
    <p:sldId id="348" r:id="rId41"/>
    <p:sldId id="349" r:id="rId42"/>
    <p:sldId id="350" r:id="rId43"/>
    <p:sldId id="351" r:id="rId44"/>
    <p:sldId id="308" r:id="rId45"/>
    <p:sldId id="309" r:id="rId46"/>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B5395"/>
    <a:srgbClr val="0D17D5"/>
    <a:srgbClr val="250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24" autoAdjust="0"/>
  </p:normalViewPr>
  <p:slideViewPr>
    <p:cSldViewPr>
      <p:cViewPr varScale="1">
        <p:scale>
          <a:sx n="104" d="100"/>
          <a:sy n="104" d="100"/>
        </p:scale>
        <p:origin x="1746" y="108"/>
      </p:cViewPr>
      <p:guideLst>
        <p:guide orient="horz" pos="2160"/>
        <p:guide pos="2880"/>
      </p:guideLst>
    </p:cSldViewPr>
  </p:slideViewPr>
  <p:outlineViewPr>
    <p:cViewPr>
      <p:scale>
        <a:sx n="33" d="100"/>
        <a:sy n="33" d="100"/>
      </p:scale>
      <p:origin x="0" y="7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E6C1B107-64FD-4351-85AF-CE024DBF6E2E}" type="datetimeFigureOut">
              <a:rPr lang="en-US" smtClean="0"/>
              <a:pPr/>
              <a:t>11/22/2018</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1440951-A9E5-4584-9876-526002D5760B}" type="slidenum">
              <a:rPr lang="en-US" smtClean="0"/>
              <a:pPr/>
              <a:t>‹#›</a:t>
            </a:fld>
            <a:endParaRPr lang="en-US"/>
          </a:p>
        </p:txBody>
      </p:sp>
    </p:spTree>
    <p:extLst>
      <p:ext uri="{BB962C8B-B14F-4D97-AF65-F5344CB8AC3E}">
        <p14:creationId xmlns:p14="http://schemas.microsoft.com/office/powerpoint/2010/main" val="34579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440951-A9E5-4584-9876-526002D5760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291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440951-A9E5-4584-9876-526002D5760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6459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614574"/>
            <a:ext cx="6566315" cy="225230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854247"/>
            <a:ext cx="6566315" cy="814427"/>
          </a:xfrm>
          <a:noFill/>
        </p:spPr>
        <p:txBody>
          <a:bodyPr>
            <a:normAutofit/>
          </a:bodyPr>
          <a:lstStyle>
            <a:lvl1pPr marL="0" indent="0" algn="l">
              <a:buNone/>
              <a:defRPr sz="2800" b="0" i="0">
                <a:solidFill>
                  <a:srgbClr val="FFDC4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Lecture 13 - Natural Language Processing</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242149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13 - Natural Language Processing</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06552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13 - Natural Language Processing</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86085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13 - Natural Language Processing</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pic>
        <p:nvPicPr>
          <p:cNvPr id="7" name="Picture 6"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808475" y="5261461"/>
            <a:ext cx="1426306" cy="68462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2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71294"/>
            <a:ext cx="8246070" cy="1189327"/>
          </a:xfrm>
        </p:spPr>
        <p:txBody>
          <a:bodyPr>
            <a:normAutofit/>
          </a:bodyPr>
          <a:lstStyle>
            <a:lvl1pPr algn="l">
              <a:defRPr sz="3600" baseline="0">
                <a:solidFill>
                  <a:srgbClr val="FFDC47"/>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596541"/>
            <a:ext cx="8246070" cy="468294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1"/>
            <a:ext cx="3276600" cy="365125"/>
          </a:xfrm>
        </p:spPr>
        <p:txBody>
          <a:bodyPr/>
          <a:lstStyle>
            <a:lvl1pPr>
              <a:defRPr b="1">
                <a:solidFill>
                  <a:schemeClr val="tx1">
                    <a:lumMod val="75000"/>
                    <a:lumOff val="25000"/>
                  </a:schemeClr>
                </a:solidFill>
              </a:defRPr>
            </a:lvl1pPr>
          </a:lstStyle>
          <a:p>
            <a:pPr algn="ctr"/>
            <a:r>
              <a:rPr lang="en-US" dirty="0"/>
              <a:t>Lecture 13 - Natural Language Processing</a:t>
            </a:r>
          </a:p>
        </p:txBody>
      </p:sp>
      <p:sp>
        <p:nvSpPr>
          <p:cNvPr id="5" name="Footer Placeholder 4"/>
          <p:cNvSpPr>
            <a:spLocks noGrp="1"/>
          </p:cNvSpPr>
          <p:nvPr>
            <p:ph type="ftr" sz="quarter" idx="11"/>
          </p:nvPr>
        </p:nvSpPr>
        <p:spPr>
          <a:xfrm>
            <a:off x="3886200" y="6356351"/>
            <a:ext cx="2590800" cy="365125"/>
          </a:xfrm>
        </p:spPr>
        <p:txBody>
          <a:bodyPr/>
          <a:lstStyle/>
          <a:p>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201413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1" y="578507"/>
            <a:ext cx="6484929" cy="763525"/>
          </a:xfrm>
        </p:spPr>
        <p:txBody>
          <a:bodyPr>
            <a:noAutofit/>
          </a:bodyPr>
          <a:lstStyle>
            <a:lvl1pPr algn="l">
              <a:defRPr sz="4000">
                <a:solidFill>
                  <a:srgbClr val="FFDC4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1" y="1598079"/>
            <a:ext cx="5955495" cy="468141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rgbClr val="FFFF00"/>
                </a:solidFill>
              </a:defRPr>
            </a:lvl1pPr>
          </a:lstStyle>
          <a:p>
            <a:pPr algn="ctr"/>
            <a:r>
              <a:rPr lang="en-US" dirty="0"/>
              <a:t>Lecture 13 - Natural Language Processing</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00"/>
                </a:solidFill>
              </a:defRPr>
            </a:lvl1p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100011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ctr"/>
            <a:r>
              <a:rPr lang="en-US"/>
              <a:t>Lecture 13 - Natural Language Processing</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19192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Lecture 13 - Natural Language Processing</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12030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1" cy="1018033"/>
          </a:xfrm>
        </p:spPr>
        <p:txBody>
          <a:bodyPr>
            <a:normAutofit/>
          </a:bodyPr>
          <a:lstStyle>
            <a:lvl1pPr algn="l">
              <a:defRPr sz="3600" baseline="0">
                <a:solidFill>
                  <a:srgbClr val="FFDC47"/>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2207360"/>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782721"/>
            <a:ext cx="4040188"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2207360"/>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782721"/>
            <a:ext cx="4041775"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Lecture 13 - Natural Language Processing</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63366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Lecture 13 - Natural Language Processing</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255042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13 - Natural Language Processing</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408832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13 - Natural Language Processing</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140074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1"/>
            <a:ext cx="3200400" cy="365125"/>
          </a:xfrm>
          <a:prstGeom prst="rect">
            <a:avLst/>
          </a:prstGeom>
        </p:spPr>
        <p:txBody>
          <a:bodyPr vert="horz" lIns="91440" tIns="45720" rIns="91440" bIns="45720" rtlCol="0" anchor="ctr"/>
          <a:lstStyle>
            <a:lvl1pPr algn="l">
              <a:defRPr sz="1400">
                <a:solidFill>
                  <a:schemeClr val="tx1">
                    <a:lumMod val="75000"/>
                    <a:lumOff val="25000"/>
                  </a:schemeClr>
                </a:solidFill>
              </a:defRPr>
            </a:lvl1pPr>
          </a:lstStyle>
          <a:p>
            <a:pPr algn="ctr"/>
            <a:r>
              <a:rPr lang="en-US" b="1" dirty="0"/>
              <a:t>Lecture 13 - Natural Language Processing</a:t>
            </a:r>
            <a:endParaRPr lang="en-US" sz="1400" b="1" kern="1200" dirty="0">
              <a:solidFill>
                <a:schemeClr val="tx1">
                  <a:lumMod val="75000"/>
                  <a:lumOff val="25000"/>
                </a:schemeClr>
              </a:solidFill>
              <a:latin typeface="+mn-lt"/>
              <a:ea typeface="+mn-ea"/>
              <a:cs typeface="+mn-cs"/>
            </a:endParaRPr>
          </a:p>
        </p:txBody>
      </p:sp>
      <p:sp>
        <p:nvSpPr>
          <p:cNvPr id="5" name="Footer Placeholder 4"/>
          <p:cNvSpPr>
            <a:spLocks noGrp="1"/>
          </p:cNvSpPr>
          <p:nvPr>
            <p:ph type="ftr" sz="quarter" idx="3"/>
          </p:nvPr>
        </p:nvSpPr>
        <p:spPr>
          <a:xfrm>
            <a:off x="3733800" y="6356351"/>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400" b="1">
                <a:solidFill>
                  <a:schemeClr val="tx1">
                    <a:lumMod val="75000"/>
                    <a:lumOff val="25000"/>
                  </a:schemeClr>
                </a:solidFill>
              </a:defRPr>
            </a:lvl1pPr>
          </a:lstStyle>
          <a:p>
            <a:fld id="{4E662ECC-656A-499B-882A-B5C312990701}" type="slidenum">
              <a:rPr lang="en-US" smtClean="0"/>
              <a:pPr/>
              <a:t>‹#›</a:t>
            </a:fld>
            <a:endParaRPr lang="en-US" dirty="0"/>
          </a:p>
        </p:txBody>
      </p:sp>
    </p:spTree>
    <p:extLst>
      <p:ext uri="{BB962C8B-B14F-4D97-AF65-F5344CB8AC3E}">
        <p14:creationId xmlns:p14="http://schemas.microsoft.com/office/powerpoint/2010/main" val="333685147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roups.google.com/group/nltk-users" TargetMode="External"/><Relationship Id="rId2" Type="http://schemas.openxmlformats.org/officeDocument/2006/relationships/hyperlink" Target="http://nltk.org/nltk_data/"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hyperlink" Target="http://nltk.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US" sz="3200" b="1" dirty="0">
                <a:solidFill>
                  <a:srgbClr val="FFC000"/>
                </a:solidFill>
                <a:latin typeface="Cambria" panose="02040503050406030204" pitchFamily="18" charset="0"/>
              </a:rPr>
              <a:t>Lecture 13</a:t>
            </a:r>
            <a:br>
              <a:rPr lang="en-US" b="1" dirty="0">
                <a:solidFill>
                  <a:srgbClr val="FFC000"/>
                </a:solidFill>
                <a:latin typeface="Cambria" panose="02040503050406030204" pitchFamily="18" charset="0"/>
              </a:rPr>
            </a:br>
            <a:r>
              <a:rPr lang="en-US" sz="4000" b="1" dirty="0">
                <a:solidFill>
                  <a:srgbClr val="FFC000"/>
                </a:solidFill>
                <a:latin typeface="Cambria" panose="02040503050406030204" pitchFamily="18" charset="0"/>
              </a:rPr>
              <a:t>Natural Language Processing</a:t>
            </a:r>
            <a:endParaRPr lang="en-US" dirty="0">
              <a:solidFill>
                <a:srgbClr val="FFC000"/>
              </a:solidFill>
              <a:latin typeface="Cambria" panose="02040503050406030204" pitchFamily="18" charset="0"/>
            </a:endParaRPr>
          </a:p>
        </p:txBody>
      </p:sp>
      <p:sp>
        <p:nvSpPr>
          <p:cNvPr id="3" name="Subtitle 2"/>
          <p:cNvSpPr>
            <a:spLocks noGrp="1"/>
          </p:cNvSpPr>
          <p:nvPr>
            <p:ph type="subTitle" idx="1"/>
          </p:nvPr>
        </p:nvSpPr>
        <p:spPr/>
        <p:txBody>
          <a:bodyPr/>
          <a:lstStyle/>
          <a:p>
            <a:r>
              <a:rPr lang="en-US" b="1" i="1" dirty="0">
                <a:solidFill>
                  <a:srgbClr val="FFFF00"/>
                </a:solidFill>
                <a:effectLst>
                  <a:outerShdw blurRad="38100" dist="38100" dir="2700000" algn="tl">
                    <a:srgbClr val="000000">
                      <a:alpha val="43137"/>
                    </a:srgbClr>
                  </a:outerShdw>
                </a:effectLst>
                <a:latin typeface="Cambria" panose="02040503050406030204" pitchFamily="18" charset="0"/>
              </a:rPr>
              <a:t>Dr. Johnny Cheng</a:t>
            </a:r>
          </a:p>
        </p:txBody>
      </p:sp>
    </p:spTree>
    <p:extLst>
      <p:ext uri="{BB962C8B-B14F-4D97-AF65-F5344CB8AC3E}">
        <p14:creationId xmlns:p14="http://schemas.microsoft.com/office/powerpoint/2010/main" val="182706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a:bodyPr>
          <a:lstStyle/>
          <a:p>
            <a:r>
              <a:rPr lang="en-US" altLang="zh-TW" sz="2400" dirty="0"/>
              <a:t>The </a:t>
            </a:r>
            <a:r>
              <a:rPr lang="en-US" altLang="zh-TW" sz="2400" i="1" dirty="0">
                <a:solidFill>
                  <a:schemeClr val="tx2"/>
                </a:solidFill>
              </a:rPr>
              <a:t>first</a:t>
            </a:r>
            <a:r>
              <a:rPr lang="en-US" altLang="zh-TW" sz="2400" dirty="0"/>
              <a:t> is that the apostrophes in the text are actually the Unicode character </a:t>
            </a:r>
            <a:r>
              <a:rPr lang="en-US" altLang="zh-TW" sz="2200" dirty="0">
                <a:solidFill>
                  <a:schemeClr val="tx2"/>
                </a:solidFill>
                <a:latin typeface="Consolas" panose="020B0609020204030204" pitchFamily="49" charset="0"/>
                <a:cs typeface="Consolas" panose="020B0609020204030204" pitchFamily="49" charset="0"/>
              </a:rPr>
              <a:t>u“\u2019”</a:t>
            </a:r>
            <a:r>
              <a:rPr lang="en-US" altLang="zh-TW" sz="2400" dirty="0"/>
              <a:t>.</a:t>
            </a:r>
          </a:p>
          <a:p>
            <a:r>
              <a:rPr lang="en-US" altLang="zh-TW" sz="2400" dirty="0"/>
              <a:t>We </a:t>
            </a:r>
            <a:r>
              <a:rPr lang="en-US" altLang="zh-TW" sz="2400" i="1" dirty="0">
                <a:solidFill>
                  <a:schemeClr val="tx2"/>
                </a:solidFill>
              </a:rPr>
              <a:t>create a helper function </a:t>
            </a:r>
            <a:r>
              <a:rPr lang="en-US" altLang="zh-TW" sz="2400" dirty="0"/>
              <a:t>to replace them with normal apostrophes:</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fix_unicode</a:t>
            </a:r>
            <a:r>
              <a:rPr lang="en-US" altLang="zh-TW" sz="1800" dirty="0">
                <a:solidFill>
                  <a:schemeClr val="tx2"/>
                </a:solidFill>
                <a:latin typeface="Consolas" panose="020B0609020204030204" pitchFamily="49" charset="0"/>
                <a:cs typeface="Consolas" panose="020B0609020204030204" pitchFamily="49" charset="0"/>
              </a:rPr>
              <a:t>(text):</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text.replace</a:t>
            </a:r>
            <a:r>
              <a:rPr lang="en-US" altLang="zh-TW" sz="1800" dirty="0">
                <a:solidFill>
                  <a:schemeClr val="tx2"/>
                </a:solidFill>
                <a:latin typeface="Consolas" panose="020B0609020204030204" pitchFamily="49" charset="0"/>
                <a:cs typeface="Consolas" panose="020B0609020204030204" pitchFamily="49" charset="0"/>
              </a:rPr>
              <a:t>(u"\u2019", "'")</a:t>
            </a:r>
          </a:p>
          <a:p>
            <a:pPr marL="274320" lvl="1" indent="-274320">
              <a:buClr>
                <a:schemeClr val="accent3"/>
              </a:buClr>
              <a:buSzPct val="95000"/>
            </a:pPr>
            <a:r>
              <a:rPr lang="en-US" altLang="zh-TW" dirty="0"/>
              <a:t>The second issue is that once we get the text of the web page, we’ll want to split it into a sequence of words and periods.</a:t>
            </a:r>
          </a:p>
          <a:p>
            <a:pPr marL="274320" lvl="1" indent="-274320">
              <a:buClr>
                <a:schemeClr val="accent3"/>
              </a:buClr>
              <a:buSzPct val="95000"/>
            </a:pPr>
            <a:r>
              <a:rPr lang="en-US" altLang="zh-TW" dirty="0"/>
              <a:t>Thus we can tell where sentences end.</a:t>
            </a:r>
          </a:p>
          <a:p>
            <a:pPr marL="274320" lvl="1" indent="-274320">
              <a:buClr>
                <a:schemeClr val="accent3"/>
              </a:buClr>
              <a:buSzPct val="95000"/>
            </a:pPr>
            <a:r>
              <a:rPr lang="en-US" altLang="zh-TW" dirty="0"/>
              <a:t>We will do this using </a:t>
            </a:r>
            <a:r>
              <a:rPr lang="en-US" altLang="zh-TW" sz="2200" dirty="0" err="1">
                <a:solidFill>
                  <a:schemeClr val="tx2"/>
                </a:solidFill>
                <a:latin typeface="Consolas" panose="020B0609020204030204" pitchFamily="49" charset="0"/>
                <a:cs typeface="Consolas" panose="020B0609020204030204" pitchFamily="49" charset="0"/>
              </a:rPr>
              <a:t>re.findall</a:t>
            </a:r>
            <a:r>
              <a:rPr lang="en-US" altLang="zh-TW" sz="2200" dirty="0">
                <a:solidFill>
                  <a:schemeClr val="tx2"/>
                </a:solidFill>
                <a:latin typeface="Consolas" panose="020B0609020204030204" pitchFamily="49" charset="0"/>
                <a:cs typeface="Consolas" panose="020B0609020204030204" pitchFamily="49" charset="0"/>
              </a:rPr>
              <a:t>()</a:t>
            </a:r>
            <a:r>
              <a:rPr lang="en-US" altLang="zh-TW" dirty="0"/>
              <a: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10</a:t>
            </a:fld>
            <a:endParaRPr lang="en-US" dirty="0"/>
          </a:p>
        </p:txBody>
      </p:sp>
    </p:spTree>
    <p:extLst>
      <p:ext uri="{BB962C8B-B14F-4D97-AF65-F5344CB8AC3E}">
        <p14:creationId xmlns:p14="http://schemas.microsoft.com/office/powerpoint/2010/main" val="205786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7" name="Content Placeholder 6">
            <a:extLst>
              <a:ext uri="{FF2B5EF4-FFF2-40B4-BE49-F238E27FC236}">
                <a16:creationId xmlns:a16="http://schemas.microsoft.com/office/drawing/2014/main" id="{D04EC1A3-B9AD-4C21-870D-F1AD7A9EFED5}"/>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11</a:t>
            </a:fld>
            <a:endParaRPr lang="en-U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98" y="1447800"/>
            <a:ext cx="8158349"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loud Callout 10"/>
          <p:cNvSpPr/>
          <p:nvPr/>
        </p:nvSpPr>
        <p:spPr>
          <a:xfrm>
            <a:off x="5486400" y="1143000"/>
            <a:ext cx="2667000" cy="914400"/>
          </a:xfrm>
          <a:prstGeom prst="cloudCallout">
            <a:avLst>
              <a:gd name="adj1" fmla="val -43040"/>
              <a:gd name="adj2" fmla="val 100007"/>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i="1" dirty="0">
                <a:solidFill>
                  <a:srgbClr val="00B050"/>
                </a:solidFill>
                <a:latin typeface="Consolas" panose="020B0609020204030204" pitchFamily="49" charset="0"/>
                <a:cs typeface="Consolas" panose="020B0609020204030204" pitchFamily="49" charset="0"/>
              </a:rPr>
              <a:t>lec13/nlp_02.py</a:t>
            </a:r>
          </a:p>
        </p:txBody>
      </p:sp>
    </p:spTree>
    <p:extLst>
      <p:ext uri="{BB962C8B-B14F-4D97-AF65-F5344CB8AC3E}">
        <p14:creationId xmlns:p14="http://schemas.microsoft.com/office/powerpoint/2010/main" val="79057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a:bodyPr>
          <a:lstStyle/>
          <a:p>
            <a:r>
              <a:rPr lang="en-US" altLang="zh-TW" sz="2400" dirty="0"/>
              <a:t>The website we will work with is</a:t>
            </a:r>
          </a:p>
          <a:p>
            <a:pPr marL="461963" indent="0">
              <a:buNone/>
            </a:pPr>
            <a:r>
              <a:rPr lang="en-US" altLang="zh-TW" sz="2000" dirty="0">
                <a:solidFill>
                  <a:schemeClr val="tx2"/>
                </a:solidFill>
                <a:latin typeface="Consolas" panose="020B0609020204030204" pitchFamily="49" charset="0"/>
                <a:cs typeface="Consolas" panose="020B0609020204030204" pitchFamily="49" charset="0"/>
              </a:rPr>
              <a:t>https://www.oreilly.com/ideas/what-is-data-science</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12</a:t>
            </a:fld>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999" y="2438400"/>
            <a:ext cx="5029201" cy="3922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311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lnSpcReduction="10000"/>
          </a:bodyPr>
          <a:lstStyle/>
          <a:p>
            <a:r>
              <a:rPr lang="en-US" altLang="zh-TW" sz="2400" dirty="0"/>
              <a:t>Now we got a list of words from the web page:</a:t>
            </a:r>
          </a:p>
          <a:p>
            <a:pPr marL="682625" lvl="1" indent="-12700">
              <a:buNone/>
            </a:pPr>
            <a:r>
              <a:rPr lang="en-US" altLang="zh-TW" sz="1800" dirty="0">
                <a:solidFill>
                  <a:schemeClr val="tx2"/>
                </a:solidFill>
                <a:latin typeface="Consolas" panose="020B0609020204030204" pitchFamily="49" charset="0"/>
                <a:cs typeface="Consolas" panose="020B0609020204030204" pitchFamily="49" charset="0"/>
              </a:rPr>
              <a:t>&gt;&gt;&gt; document</a:t>
            </a:r>
          </a:p>
          <a:p>
            <a:pPr marL="682625" lvl="1" indent="-12700">
              <a:buNone/>
            </a:pPr>
            <a:r>
              <a:rPr lang="en-US" altLang="zh-TW" sz="1800" dirty="0">
                <a:solidFill>
                  <a:srgbClr val="C00000"/>
                </a:solidFill>
                <a:latin typeface="Consolas" panose="020B0609020204030204" pitchFamily="49" charset="0"/>
                <a:cs typeface="Consolas" panose="020B0609020204030204" pitchFamily="49" charset="0"/>
              </a:rPr>
              <a:t>["We've", 'all', 'heard', 'it', 'according', 'to', 'Hal', 'Varian', 'statistics', 'is', 'the', 'next', 'sexy', 'job',</a:t>
            </a:r>
          </a:p>
          <a:p>
            <a:pPr marL="682625" lvl="1" indent="-12700">
              <a:buNone/>
            </a:pPr>
            <a:r>
              <a:rPr lang="en-US" altLang="zh-TW" sz="1800" dirty="0">
                <a:solidFill>
                  <a:srgbClr val="C00000"/>
                </a:solidFill>
                <a:latin typeface="Consolas" panose="020B0609020204030204" pitchFamily="49" charset="0"/>
                <a:cs typeface="Consolas" panose="020B0609020204030204" pitchFamily="49" charset="0"/>
              </a:rPr>
              <a:t>... </a:t>
            </a:r>
          </a:p>
          <a:p>
            <a:pPr marL="682625" lvl="1" indent="-12700">
              <a:buNone/>
            </a:pPr>
            <a:r>
              <a:rPr lang="en-US" altLang="zh-TW" sz="1800" dirty="0">
                <a:solidFill>
                  <a:srgbClr val="C00000"/>
                </a:solidFill>
                <a:latin typeface="Consolas" panose="020B0609020204030204" pitchFamily="49" charset="0"/>
                <a:cs typeface="Consolas" panose="020B0609020204030204" pitchFamily="49" charset="0"/>
              </a:rPr>
              <a:t>'Release', 'Python', 'Data', 'Science', 'Handbook', 'Early', 'Release']</a:t>
            </a:r>
          </a:p>
          <a:p>
            <a:pPr marL="682625"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len</a:t>
            </a:r>
            <a:r>
              <a:rPr lang="en-US" altLang="zh-TW" sz="1800" dirty="0">
                <a:solidFill>
                  <a:schemeClr val="tx2"/>
                </a:solidFill>
                <a:latin typeface="Consolas" panose="020B0609020204030204" pitchFamily="49" charset="0"/>
                <a:cs typeface="Consolas" panose="020B0609020204030204" pitchFamily="49" charset="0"/>
              </a:rPr>
              <a:t>(document)</a:t>
            </a:r>
          </a:p>
          <a:p>
            <a:pPr marL="682625" lvl="1" indent="-12700">
              <a:buNone/>
            </a:pPr>
            <a:r>
              <a:rPr lang="en-US" altLang="zh-TW" sz="1800" dirty="0">
                <a:solidFill>
                  <a:srgbClr val="C00000"/>
                </a:solidFill>
                <a:latin typeface="Consolas" panose="020B0609020204030204" pitchFamily="49" charset="0"/>
                <a:cs typeface="Consolas" panose="020B0609020204030204" pitchFamily="49" charset="0"/>
              </a:rPr>
              <a:t>5112</a:t>
            </a:r>
          </a:p>
          <a:p>
            <a:pPr marL="274320" lvl="1" indent="-274320">
              <a:buClr>
                <a:schemeClr val="accent3"/>
              </a:buClr>
              <a:buSzPct val="95000"/>
            </a:pPr>
            <a:r>
              <a:rPr lang="en-US" altLang="zh-TW" dirty="0"/>
              <a:t>Then we will model language in the following way:</a:t>
            </a:r>
          </a:p>
          <a:p>
            <a:pPr marL="548640" lvl="2" indent="-274320">
              <a:buClr>
                <a:schemeClr val="accent3"/>
              </a:buClr>
              <a:buSzPct val="95000"/>
            </a:pPr>
            <a:r>
              <a:rPr lang="en-US" altLang="zh-TW" dirty="0"/>
              <a:t>Given some starting word (say “book”) we look at all the words that follow it in the source document.</a:t>
            </a:r>
          </a:p>
          <a:p>
            <a:pPr marL="548640" lvl="2" indent="-274320">
              <a:buClr>
                <a:schemeClr val="accent3"/>
              </a:buClr>
              <a:buSzPct val="95000"/>
            </a:pPr>
            <a:r>
              <a:rPr lang="en-US" altLang="zh-TW" dirty="0"/>
              <a:t>We randomly choose one of these to be the end of the sentence.</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13</a:t>
            </a:fld>
            <a:endParaRPr lang="en-US" dirty="0"/>
          </a:p>
        </p:txBody>
      </p:sp>
    </p:spTree>
    <p:extLst>
      <p:ext uri="{BB962C8B-B14F-4D97-AF65-F5344CB8AC3E}">
        <p14:creationId xmlns:p14="http://schemas.microsoft.com/office/powerpoint/2010/main" val="42351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lnSpcReduction="10000"/>
          </a:bodyPr>
          <a:lstStyle/>
          <a:p>
            <a:pPr marL="274320" lvl="1" indent="-274320">
              <a:buClr>
                <a:schemeClr val="accent3"/>
              </a:buClr>
              <a:buSzPct val="95000"/>
            </a:pPr>
            <a:r>
              <a:rPr lang="en-US" altLang="zh-TW" dirty="0"/>
              <a:t>We call this a </a:t>
            </a:r>
            <a:r>
              <a:rPr lang="en-US" altLang="zh-TW" i="1" dirty="0">
                <a:solidFill>
                  <a:srgbClr val="C00000"/>
                </a:solidFill>
              </a:rPr>
              <a:t>bigram model</a:t>
            </a:r>
            <a:r>
              <a:rPr lang="en-US" altLang="zh-TW" dirty="0"/>
              <a:t>, as it is determined completely by the frequencies of the </a:t>
            </a:r>
            <a:r>
              <a:rPr lang="en-US" altLang="zh-TW" i="1" dirty="0">
                <a:solidFill>
                  <a:schemeClr val="tx2"/>
                </a:solidFill>
              </a:rPr>
              <a:t>bigrams (word pairs)</a:t>
            </a:r>
            <a:r>
              <a:rPr lang="en-US" altLang="zh-TW" dirty="0"/>
              <a:t> in the original data.</a:t>
            </a:r>
          </a:p>
          <a:p>
            <a:r>
              <a:rPr lang="en-US" altLang="zh-TW" sz="2400" dirty="0"/>
              <a:t>To start, let’s precompute the possible word transitions.</a:t>
            </a:r>
          </a:p>
          <a:p>
            <a:r>
              <a:rPr lang="en-US" altLang="zh-TW" sz="2400" dirty="0"/>
              <a:t>We use </a:t>
            </a:r>
            <a:r>
              <a:rPr lang="en-US" altLang="zh-TW" sz="2200" dirty="0">
                <a:solidFill>
                  <a:schemeClr val="tx2"/>
                </a:solidFill>
                <a:latin typeface="Consolas" panose="020B0609020204030204" pitchFamily="49" charset="0"/>
                <a:cs typeface="Consolas" panose="020B0609020204030204" pitchFamily="49" charset="0"/>
              </a:rPr>
              <a:t>zip(document, document[1:])</a:t>
            </a:r>
            <a:r>
              <a:rPr lang="en-US" altLang="zh-TW" sz="2400" dirty="0"/>
              <a:t> to generate precisely the pairs of consecutive elements of </a:t>
            </a:r>
            <a:r>
              <a:rPr lang="en-US" altLang="zh-TW" sz="2200" dirty="0">
                <a:solidFill>
                  <a:schemeClr val="tx2"/>
                </a:solidFill>
                <a:latin typeface="Consolas" panose="020B0609020204030204" pitchFamily="49" charset="0"/>
                <a:cs typeface="Consolas" panose="020B0609020204030204" pitchFamily="49" charset="0"/>
              </a:rPr>
              <a:t>document</a:t>
            </a:r>
            <a:r>
              <a:rPr lang="en-US" altLang="zh-TW" sz="2400" dirty="0"/>
              <a:t>.</a:t>
            </a:r>
          </a:p>
          <a:p>
            <a:r>
              <a:rPr lang="en-US" altLang="zh-TW" sz="2400" dirty="0"/>
              <a:t>Then we can generate sentences  by a starting word, which is randomly picked from words that follow a period.</a:t>
            </a:r>
          </a:p>
          <a:p>
            <a:pPr marL="274320" lvl="1" indent="-274320">
              <a:buClr>
                <a:schemeClr val="accent3"/>
              </a:buClr>
              <a:buSzPct val="95000"/>
            </a:pPr>
            <a:r>
              <a:rPr lang="en-US" altLang="zh-TW" dirty="0"/>
              <a:t>The following code fragment will do this task.</a:t>
            </a:r>
          </a:p>
          <a:p>
            <a:pPr marL="274320" lvl="1" indent="-274320">
              <a:buClr>
                <a:schemeClr val="accent3"/>
              </a:buClr>
              <a:buSzPct val="95000"/>
            </a:pPr>
            <a:r>
              <a:rPr lang="en-US" altLang="zh-TW" dirty="0"/>
              <a:t>Note that we need to append this fragment to ‘</a:t>
            </a:r>
            <a:r>
              <a:rPr lang="en-US" altLang="zh-TW" sz="2200" dirty="0">
                <a:solidFill>
                  <a:schemeClr val="tx2"/>
                </a:solidFill>
                <a:latin typeface="Consolas" panose="020B0609020204030204" pitchFamily="49" charset="0"/>
                <a:cs typeface="Consolas" panose="020B0609020204030204" pitchFamily="49" charset="0"/>
              </a:rPr>
              <a:t>nlp_02.py</a:t>
            </a:r>
            <a:r>
              <a:rPr lang="en-US" altLang="zh-TW" dirty="0"/>
              <a:t>’ to form ‘</a:t>
            </a:r>
            <a:r>
              <a:rPr lang="en-US" altLang="zh-TW" sz="2200" dirty="0">
                <a:solidFill>
                  <a:schemeClr val="tx2"/>
                </a:solidFill>
                <a:latin typeface="Consolas" panose="020B0609020204030204" pitchFamily="49" charset="0"/>
                <a:cs typeface="Consolas" panose="020B0609020204030204" pitchFamily="49" charset="0"/>
              </a:rPr>
              <a:t>nlp_02a.py</a:t>
            </a:r>
            <a:r>
              <a:rPr lang="en-US" altLang="zh-TW" dirty="0"/>
              <a: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14</a:t>
            </a:fld>
            <a:endParaRPr lang="en-US" dirty="0"/>
          </a:p>
        </p:txBody>
      </p:sp>
    </p:spTree>
    <p:extLst>
      <p:ext uri="{BB962C8B-B14F-4D97-AF65-F5344CB8AC3E}">
        <p14:creationId xmlns:p14="http://schemas.microsoft.com/office/powerpoint/2010/main" val="209429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7" name="Content Placeholder 6">
            <a:extLst>
              <a:ext uri="{FF2B5EF4-FFF2-40B4-BE49-F238E27FC236}">
                <a16:creationId xmlns:a16="http://schemas.microsoft.com/office/drawing/2014/main" id="{68964D24-3042-4C55-A6C6-E70E0BC94346}"/>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15</a:t>
            </a:fld>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76400"/>
            <a:ext cx="8425672" cy="3871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921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a:bodyPr>
          <a:lstStyle/>
          <a:p>
            <a:r>
              <a:rPr lang="en-US" altLang="zh-TW" dirty="0"/>
              <a:t>Now we can generate sentences:</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generate_using_bigrams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pPr>
            <a:r>
              <a:rPr lang="en-US" altLang="zh-TW" sz="1800" dirty="0">
                <a:solidFill>
                  <a:srgbClr val="C00000"/>
                </a:solidFill>
                <a:latin typeface="Consolas" panose="020B0609020204030204" pitchFamily="49" charset="0"/>
                <a:cs typeface="Consolas" panose="020B0609020204030204" pitchFamily="49" charset="0"/>
              </a:rPr>
              <a:t>"But that's generated by Jeff </a:t>
            </a:r>
            <a:r>
              <a:rPr lang="en-US" altLang="zh-TW" sz="1800" dirty="0" err="1">
                <a:solidFill>
                  <a:srgbClr val="C00000"/>
                </a:solidFill>
                <a:latin typeface="Consolas" panose="020B0609020204030204" pitchFamily="49" charset="0"/>
                <a:cs typeface="Consolas" panose="020B0609020204030204" pitchFamily="49" charset="0"/>
              </a:rPr>
              <a:t>Hammerbacher</a:t>
            </a:r>
            <a:r>
              <a:rPr lang="en-US" altLang="zh-TW" sz="1800" dirty="0">
                <a:solidFill>
                  <a:srgbClr val="C00000"/>
                </a:solidFill>
                <a:latin typeface="Consolas" panose="020B0609020204030204" pitchFamily="49" charset="0"/>
                <a:cs typeface="Consolas" panose="020B0609020204030204" pitchFamily="49" charset="0"/>
              </a:rPr>
              <a:t> said that people spending more scatter plots trying to explore and use of this difference between 5 ."</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generate_using_bigrams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pPr>
            <a:r>
              <a:rPr lang="en-US" altLang="zh-TW" sz="1800" dirty="0">
                <a:solidFill>
                  <a:srgbClr val="C00000"/>
                </a:solidFill>
                <a:latin typeface="Consolas" panose="020B0609020204030204" pitchFamily="49" charset="0"/>
                <a:cs typeface="Consolas" panose="020B0609020204030204" pitchFamily="49" charset="0"/>
              </a:rPr>
              <a:t>"The data science group at the space you need to consume Atom data that's where Moore's law as storage capacity storage capacity continues to making data speak coherently ."</a:t>
            </a:r>
            <a:endParaRPr lang="en-US" altLang="zh-TW" dirty="0">
              <a:solidFill>
                <a:srgbClr val="C00000"/>
              </a:solidFill>
            </a:endParaRP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16</a:t>
            </a:fld>
            <a:endParaRPr lang="en-US" dirty="0"/>
          </a:p>
        </p:txBody>
      </p:sp>
    </p:spTree>
    <p:extLst>
      <p:ext uri="{BB962C8B-B14F-4D97-AF65-F5344CB8AC3E}">
        <p14:creationId xmlns:p14="http://schemas.microsoft.com/office/powerpoint/2010/main" val="309692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lnSpcReduction="10000"/>
          </a:bodyPr>
          <a:lstStyle/>
          <a:p>
            <a:r>
              <a:rPr lang="en-US" altLang="zh-TW" sz="2400" dirty="0"/>
              <a:t>We can make the sentences less </a:t>
            </a:r>
            <a:r>
              <a:rPr lang="en-US" altLang="zh-TW" sz="2400" dirty="0" err="1"/>
              <a:t>gibberishy</a:t>
            </a:r>
            <a:r>
              <a:rPr lang="en-US" altLang="zh-TW" sz="2400" dirty="0"/>
              <a:t> by looking at </a:t>
            </a:r>
            <a:r>
              <a:rPr lang="en-US" altLang="zh-TW" sz="2400" i="1" dirty="0">
                <a:solidFill>
                  <a:schemeClr val="tx2"/>
                </a:solidFill>
              </a:rPr>
              <a:t>trigrams</a:t>
            </a:r>
            <a:r>
              <a:rPr lang="en-US" altLang="zh-TW" sz="2400" dirty="0"/>
              <a:t>, </a:t>
            </a:r>
            <a:r>
              <a:rPr lang="en-US" altLang="zh-TW" sz="2400" i="1" dirty="0"/>
              <a:t>triplets of consecutive words</a:t>
            </a:r>
            <a:r>
              <a:rPr lang="en-US" altLang="zh-TW" sz="2400" dirty="0"/>
              <a:t>.</a:t>
            </a:r>
          </a:p>
          <a:p>
            <a:r>
              <a:rPr lang="en-US" altLang="zh-TW" sz="2400" dirty="0"/>
              <a:t>More generally, you might look at </a:t>
            </a:r>
            <a:r>
              <a:rPr lang="en-US" altLang="zh-TW" sz="2400" i="1" dirty="0">
                <a:solidFill>
                  <a:srgbClr val="C00000"/>
                </a:solidFill>
              </a:rPr>
              <a:t>n-grams</a:t>
            </a:r>
            <a:r>
              <a:rPr lang="en-US" altLang="zh-TW" sz="2400" dirty="0"/>
              <a:t> consisting of </a:t>
            </a:r>
            <a:r>
              <a:rPr lang="en-US" altLang="zh-TW" sz="2400" i="1" dirty="0">
                <a:solidFill>
                  <a:schemeClr val="tx2"/>
                </a:solidFill>
              </a:rPr>
              <a:t>n</a:t>
            </a:r>
            <a:r>
              <a:rPr lang="en-US" altLang="zh-TW" sz="2400" dirty="0"/>
              <a:t> consecutive words.</a:t>
            </a:r>
          </a:p>
          <a:p>
            <a:r>
              <a:rPr lang="en-US" altLang="zh-TW" sz="2400" dirty="0"/>
              <a:t>Now, in </a:t>
            </a:r>
            <a:r>
              <a:rPr lang="en-US" altLang="zh-TW" sz="2400" i="1" dirty="0"/>
              <a:t>trigram model</a:t>
            </a:r>
            <a:r>
              <a:rPr lang="en-US" altLang="zh-TW" sz="2400" dirty="0"/>
              <a:t>, the transitions will depend on the previous </a:t>
            </a:r>
            <a:r>
              <a:rPr lang="en-US" altLang="zh-TW" sz="2400" i="1" dirty="0"/>
              <a:t>two</a:t>
            </a:r>
            <a:r>
              <a:rPr lang="en-US" altLang="zh-TW" sz="2400" dirty="0"/>
              <a:t> words:</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trigrams = zip(document, document[1:], document[2:])</a:t>
            </a:r>
          </a:p>
          <a:p>
            <a:pPr marL="914400" lvl="1" indent="-12700">
              <a:buNone/>
            </a:pPr>
            <a:r>
              <a:rPr lang="en-US" altLang="zh-TW" sz="1800" dirty="0" err="1">
                <a:solidFill>
                  <a:schemeClr val="tx2"/>
                </a:solidFill>
                <a:latin typeface="Consolas" panose="020B0609020204030204" pitchFamily="49" charset="0"/>
                <a:cs typeface="Consolas" panose="020B0609020204030204" pitchFamily="49" charset="0"/>
              </a:rPr>
              <a:t>trigram_transitions</a:t>
            </a:r>
            <a:r>
              <a:rPr lang="en-US" altLang="zh-TW" sz="1800" dirty="0">
                <a:solidFill>
                  <a:schemeClr val="tx2"/>
                </a:solidFill>
                <a:latin typeface="Consolas" panose="020B0609020204030204" pitchFamily="49" charset="0"/>
                <a:cs typeface="Consolas" panose="020B0609020204030204" pitchFamily="49" charset="0"/>
              </a:rPr>
              <a:t> = </a:t>
            </a:r>
            <a:r>
              <a:rPr lang="en-US" altLang="zh-TW" sz="1800" dirty="0" err="1">
                <a:solidFill>
                  <a:schemeClr val="tx2"/>
                </a:solidFill>
                <a:latin typeface="Consolas" panose="020B0609020204030204" pitchFamily="49" charset="0"/>
                <a:cs typeface="Consolas" panose="020B0609020204030204" pitchFamily="49" charset="0"/>
              </a:rPr>
              <a:t>defaultdict</a:t>
            </a:r>
            <a:r>
              <a:rPr lang="en-US" altLang="zh-TW" sz="1800" dirty="0">
                <a:solidFill>
                  <a:schemeClr val="tx2"/>
                </a:solidFill>
                <a:latin typeface="Consolas" panose="020B0609020204030204" pitchFamily="49" charset="0"/>
                <a:cs typeface="Consolas" panose="020B0609020204030204" pitchFamily="49" charset="0"/>
              </a:rPr>
              <a:t>(list)</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starts = []</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for </a:t>
            </a:r>
            <a:r>
              <a:rPr lang="en-US" altLang="zh-TW" sz="1800" dirty="0" err="1">
                <a:solidFill>
                  <a:schemeClr val="tx2"/>
                </a:solidFill>
                <a:latin typeface="Consolas" panose="020B0609020204030204" pitchFamily="49" charset="0"/>
                <a:cs typeface="Consolas" panose="020B0609020204030204" pitchFamily="49" charset="0"/>
              </a:rPr>
              <a:t>prev</a:t>
            </a:r>
            <a:r>
              <a:rPr lang="en-US" altLang="zh-TW" sz="1800" dirty="0">
                <a:solidFill>
                  <a:schemeClr val="tx2"/>
                </a:solidFill>
                <a:latin typeface="Consolas" panose="020B0609020204030204" pitchFamily="49" charset="0"/>
                <a:cs typeface="Consolas" panose="020B0609020204030204" pitchFamily="49" charset="0"/>
              </a:rPr>
              <a:t>, current, next in trigrams:</a:t>
            </a:r>
          </a:p>
          <a:p>
            <a:pPr marL="914400" lvl="1" indent="-12700">
              <a:buNone/>
              <a:tabLst>
                <a:tab pos="1433513" algn="l"/>
                <a:tab pos="1979613" algn="l"/>
              </a:tabLst>
            </a:pPr>
            <a:r>
              <a:rPr lang="en-US" altLang="zh-TW" sz="1800" dirty="0">
                <a:solidFill>
                  <a:schemeClr val="tx2"/>
                </a:solidFill>
                <a:latin typeface="Consolas" panose="020B0609020204030204" pitchFamily="49" charset="0"/>
                <a:cs typeface="Consolas" panose="020B0609020204030204" pitchFamily="49" charset="0"/>
              </a:rPr>
              <a:t>		if </a:t>
            </a:r>
            <a:r>
              <a:rPr lang="en-US" altLang="zh-TW" sz="1800" dirty="0" err="1">
                <a:solidFill>
                  <a:schemeClr val="tx2"/>
                </a:solidFill>
                <a:latin typeface="Consolas" panose="020B0609020204030204" pitchFamily="49" charset="0"/>
                <a:cs typeface="Consolas" panose="020B0609020204030204" pitchFamily="49" charset="0"/>
              </a:rPr>
              <a:t>prev</a:t>
            </a:r>
            <a:r>
              <a:rPr lang="en-US" altLang="zh-TW" sz="1800" dirty="0">
                <a:solidFill>
                  <a:schemeClr val="tx2"/>
                </a:solidFill>
                <a:latin typeface="Consolas" panose="020B0609020204030204" pitchFamily="49" charset="0"/>
                <a:cs typeface="Consolas" panose="020B0609020204030204" pitchFamily="49" charset="0"/>
              </a:rPr>
              <a:t> == ".":</a:t>
            </a:r>
          </a:p>
          <a:p>
            <a:pPr marL="914400" lvl="1" indent="-12700">
              <a:buNone/>
              <a:tabLst>
                <a:tab pos="1433513" algn="l"/>
                <a:tab pos="1979613"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starts.append</a:t>
            </a:r>
            <a:r>
              <a:rPr lang="en-US" altLang="zh-TW" sz="1800" dirty="0">
                <a:solidFill>
                  <a:schemeClr val="tx2"/>
                </a:solidFill>
                <a:latin typeface="Consolas" panose="020B0609020204030204" pitchFamily="49" charset="0"/>
                <a:cs typeface="Consolas" panose="020B0609020204030204" pitchFamily="49" charset="0"/>
              </a:rPr>
              <a:t>(current)</a:t>
            </a:r>
          </a:p>
          <a:p>
            <a:pPr marL="914400" lvl="1" indent="-12700">
              <a:buNone/>
            </a:pPr>
            <a:r>
              <a:rPr lang="en-US" altLang="zh-TW" sz="1800" dirty="0" err="1">
                <a:solidFill>
                  <a:schemeClr val="tx2"/>
                </a:solidFill>
                <a:latin typeface="Consolas" panose="020B0609020204030204" pitchFamily="49" charset="0"/>
                <a:cs typeface="Consolas" panose="020B0609020204030204" pitchFamily="49" charset="0"/>
              </a:rPr>
              <a:t>trigram_transitions</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prev</a:t>
            </a:r>
            <a:r>
              <a:rPr lang="en-US" altLang="zh-TW" sz="1800" dirty="0">
                <a:solidFill>
                  <a:schemeClr val="tx2"/>
                </a:solidFill>
                <a:latin typeface="Consolas" panose="020B0609020204030204" pitchFamily="49" charset="0"/>
                <a:cs typeface="Consolas" panose="020B0609020204030204" pitchFamily="49" charset="0"/>
              </a:rPr>
              <a:t>, current)].append(next)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17</a:t>
            </a:fld>
            <a:endParaRPr lang="en-US" dirty="0"/>
          </a:p>
        </p:txBody>
      </p:sp>
    </p:spTree>
    <p:extLst>
      <p:ext uri="{BB962C8B-B14F-4D97-AF65-F5344CB8AC3E}">
        <p14:creationId xmlns:p14="http://schemas.microsoft.com/office/powerpoint/2010/main" val="247181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lnSpcReduction="10000"/>
          </a:bodyPr>
          <a:lstStyle/>
          <a:p>
            <a:r>
              <a:rPr lang="en-US" altLang="zh-TW" sz="2400" dirty="0"/>
              <a:t>Then we can generate sentences in pretty much the same:</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def </a:t>
            </a:r>
            <a:r>
              <a:rPr lang="en-US" altLang="zh-TW" sz="1800" dirty="0" err="1">
                <a:solidFill>
                  <a:schemeClr val="tx2"/>
                </a:solidFill>
                <a:latin typeface="Consolas" panose="020B0609020204030204" pitchFamily="49" charset="0"/>
                <a:cs typeface="Consolas" panose="020B0609020204030204" pitchFamily="49" charset="0"/>
              </a:rPr>
              <a:t>generate_using_trigrams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current = </a:t>
            </a:r>
            <a:r>
              <a:rPr lang="en-US" altLang="zh-TW" sz="1800" dirty="0" err="1">
                <a:solidFill>
                  <a:schemeClr val="tx2"/>
                </a:solidFill>
                <a:latin typeface="Consolas" panose="020B0609020204030204" pitchFamily="49" charset="0"/>
                <a:cs typeface="Consolas" panose="020B0609020204030204" pitchFamily="49" charset="0"/>
              </a:rPr>
              <a:t>random.choice</a:t>
            </a:r>
            <a:r>
              <a:rPr lang="en-US" altLang="zh-TW" sz="1800" dirty="0">
                <a:solidFill>
                  <a:schemeClr val="tx2"/>
                </a:solidFill>
                <a:latin typeface="Consolas" panose="020B0609020204030204" pitchFamily="49" charset="0"/>
                <a:cs typeface="Consolas" panose="020B0609020204030204" pitchFamily="49" charset="0"/>
              </a:rPr>
              <a:t>(starts)</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prev</a:t>
            </a:r>
            <a:r>
              <a:rPr lang="en-US" altLang="zh-TW" sz="1800" dirty="0">
                <a:solidFill>
                  <a:schemeClr val="tx2"/>
                </a:solidFill>
                <a:latin typeface="Consolas" panose="020B0609020204030204" pitchFamily="49" charset="0"/>
                <a:cs typeface="Consolas" panose="020B0609020204030204" pitchFamily="49" charset="0"/>
              </a:rPr>
              <a:t> = ".”</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result = [current]</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while True:</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next_word_candidates</a:t>
            </a:r>
            <a:r>
              <a:rPr lang="en-US" altLang="zh-TW" sz="1800" dirty="0">
                <a:solidFill>
                  <a:schemeClr val="tx2"/>
                </a:solidFill>
                <a:latin typeface="Consolas" panose="020B0609020204030204" pitchFamily="49" charset="0"/>
                <a:cs typeface="Consolas" panose="020B0609020204030204" pitchFamily="49" charset="0"/>
              </a:rPr>
              <a:t> = </a:t>
            </a:r>
            <a:r>
              <a:rPr lang="en-US" altLang="zh-TW" sz="1800" dirty="0" err="1">
                <a:solidFill>
                  <a:schemeClr val="tx2"/>
                </a:solidFill>
                <a:latin typeface="Consolas" panose="020B0609020204030204" pitchFamily="49" charset="0"/>
                <a:cs typeface="Consolas" panose="020B0609020204030204" pitchFamily="49" charset="0"/>
              </a:rPr>
              <a:t>trigram_transitions</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prev</a:t>
            </a:r>
            <a:r>
              <a:rPr lang="en-US" altLang="zh-TW" sz="1800" dirty="0">
                <a:solidFill>
                  <a:schemeClr val="tx2"/>
                </a:solidFill>
                <a:latin typeface="Consolas" panose="020B0609020204030204" pitchFamily="49" charset="0"/>
                <a:cs typeface="Consolas" panose="020B0609020204030204" pitchFamily="49" charset="0"/>
              </a:rPr>
              <a:t>, current)]</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next_word</a:t>
            </a:r>
            <a:r>
              <a:rPr lang="en-US" altLang="zh-TW" sz="1800" dirty="0">
                <a:solidFill>
                  <a:schemeClr val="tx2"/>
                </a:solidFill>
                <a:latin typeface="Consolas" panose="020B0609020204030204" pitchFamily="49" charset="0"/>
                <a:cs typeface="Consolas" panose="020B0609020204030204" pitchFamily="49" charset="0"/>
              </a:rPr>
              <a:t> = </a:t>
            </a:r>
            <a:r>
              <a:rPr lang="en-US" altLang="zh-TW" sz="1800" dirty="0" err="1">
                <a:solidFill>
                  <a:schemeClr val="tx2"/>
                </a:solidFill>
                <a:latin typeface="Consolas" panose="020B0609020204030204" pitchFamily="49" charset="0"/>
                <a:cs typeface="Consolas" panose="020B0609020204030204" pitchFamily="49" charset="0"/>
              </a:rPr>
              <a:t>random.choice</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next_word_candidates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350963" algn="l"/>
                <a:tab pos="1787525" algn="l"/>
                <a:tab pos="2238375" algn="l"/>
              </a:tabLst>
            </a:pPr>
            <a:endParaRPr lang="en-US" altLang="zh-TW" sz="1800" dirty="0">
              <a:solidFill>
                <a:schemeClr val="tx2"/>
              </a:solidFill>
              <a:latin typeface="Consolas" panose="020B0609020204030204" pitchFamily="49" charset="0"/>
              <a:cs typeface="Consolas" panose="020B0609020204030204" pitchFamily="49" charset="0"/>
            </a:endParaRP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prev</a:t>
            </a:r>
            <a:r>
              <a:rPr lang="en-US" altLang="zh-TW" sz="1800" dirty="0">
                <a:solidFill>
                  <a:schemeClr val="tx2"/>
                </a:solidFill>
                <a:latin typeface="Consolas" panose="020B0609020204030204" pitchFamily="49" charset="0"/>
                <a:cs typeface="Consolas" panose="020B0609020204030204" pitchFamily="49" charset="0"/>
              </a:rPr>
              <a:t>, current = current, </a:t>
            </a:r>
            <a:r>
              <a:rPr lang="en-US" altLang="zh-TW" sz="1800" dirty="0" err="1">
                <a:solidFill>
                  <a:schemeClr val="tx2"/>
                </a:solidFill>
                <a:latin typeface="Consolas" panose="020B0609020204030204" pitchFamily="49" charset="0"/>
                <a:cs typeface="Consolas" panose="020B0609020204030204" pitchFamily="49" charset="0"/>
              </a:rPr>
              <a:t>next_word</a:t>
            </a:r>
            <a:endParaRPr lang="en-US" altLang="zh-TW" sz="1800" dirty="0">
              <a:solidFill>
                <a:schemeClr val="tx2"/>
              </a:solidFill>
              <a:latin typeface="Consolas" panose="020B0609020204030204" pitchFamily="49" charset="0"/>
              <a:cs typeface="Consolas" panose="020B0609020204030204" pitchFamily="49" charset="0"/>
            </a:endParaRP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result.append</a:t>
            </a:r>
            <a:r>
              <a:rPr lang="en-US" altLang="zh-TW" sz="1800" dirty="0">
                <a:solidFill>
                  <a:schemeClr val="tx2"/>
                </a:solidFill>
                <a:latin typeface="Consolas" panose="020B0609020204030204" pitchFamily="49" charset="0"/>
                <a:cs typeface="Consolas" panose="020B0609020204030204" pitchFamily="49" charset="0"/>
              </a:rPr>
              <a:t>(current)</a:t>
            </a:r>
          </a:p>
          <a:p>
            <a:pPr marL="914400" lvl="1" indent="-12700">
              <a:buNone/>
              <a:tabLst>
                <a:tab pos="1350963" algn="l"/>
                <a:tab pos="1787525" algn="l"/>
                <a:tab pos="2238375" algn="l"/>
              </a:tabLst>
            </a:pPr>
            <a:endParaRPr lang="en-US" altLang="zh-TW" sz="1800" dirty="0">
              <a:solidFill>
                <a:schemeClr val="tx2"/>
              </a:solidFill>
              <a:latin typeface="Consolas" panose="020B0609020204030204" pitchFamily="49" charset="0"/>
              <a:cs typeface="Consolas" panose="020B0609020204030204" pitchFamily="49" charset="0"/>
            </a:endParaRP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if current == ".":</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				return " ".join(result)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18</a:t>
            </a:fld>
            <a:endParaRPr lang="en-US" dirty="0"/>
          </a:p>
        </p:txBody>
      </p:sp>
      <p:sp>
        <p:nvSpPr>
          <p:cNvPr id="7" name="Cloud Callout 10"/>
          <p:cNvSpPr/>
          <p:nvPr/>
        </p:nvSpPr>
        <p:spPr>
          <a:xfrm>
            <a:off x="6324600" y="5105400"/>
            <a:ext cx="2590800" cy="1143000"/>
          </a:xfrm>
          <a:prstGeom prst="cloudCallout">
            <a:avLst>
              <a:gd name="adj1" fmla="val -72720"/>
              <a:gd name="adj2" fmla="val -39993"/>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i="1" dirty="0">
                <a:solidFill>
                  <a:srgbClr val="00B050"/>
                </a:solidFill>
                <a:latin typeface="Consolas" panose="020B0609020204030204" pitchFamily="49" charset="0"/>
                <a:cs typeface="Consolas" panose="020B0609020204030204" pitchFamily="49" charset="0"/>
              </a:rPr>
              <a:t>Part of lec13/nlp_03.py</a:t>
            </a:r>
          </a:p>
        </p:txBody>
      </p:sp>
    </p:spTree>
    <p:extLst>
      <p:ext uri="{BB962C8B-B14F-4D97-AF65-F5344CB8AC3E}">
        <p14:creationId xmlns:p14="http://schemas.microsoft.com/office/powerpoint/2010/main" val="247181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 (cont.)</a:t>
            </a:r>
          </a:p>
        </p:txBody>
      </p:sp>
      <p:sp>
        <p:nvSpPr>
          <p:cNvPr id="15" name="Content Placeholder 14"/>
          <p:cNvSpPr>
            <a:spLocks noGrp="1"/>
          </p:cNvSpPr>
          <p:nvPr>
            <p:ph idx="1"/>
          </p:nvPr>
        </p:nvSpPr>
        <p:spPr/>
        <p:txBody>
          <a:bodyPr>
            <a:normAutofit/>
          </a:bodyPr>
          <a:lstStyle/>
          <a:p>
            <a:r>
              <a:rPr lang="en-US" altLang="zh-TW" sz="2400" dirty="0"/>
              <a:t>This produces better sentences like:</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generate_using_trigrams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350963" algn="l"/>
                <a:tab pos="1787525" algn="l"/>
                <a:tab pos="2238375" algn="l"/>
              </a:tabLst>
            </a:pPr>
            <a:r>
              <a:rPr lang="en-US" altLang="zh-TW" sz="1800" dirty="0">
                <a:solidFill>
                  <a:srgbClr val="C00000"/>
                </a:solidFill>
                <a:latin typeface="Consolas" panose="020B0609020204030204" pitchFamily="49" charset="0"/>
                <a:cs typeface="Consolas" panose="020B0609020204030204" pitchFamily="49" charset="0"/>
              </a:rPr>
              <a:t>'To do it well you need to be ready for whatever comes and be willing to use and a 32 GB </a:t>
            </a:r>
            <a:r>
              <a:rPr lang="en-US" altLang="zh-TW" sz="1800" dirty="0" err="1">
                <a:solidFill>
                  <a:srgbClr val="C00000"/>
                </a:solidFill>
                <a:latin typeface="Consolas" panose="020B0609020204030204" pitchFamily="49" charset="0"/>
                <a:cs typeface="Consolas" panose="020B0609020204030204" pitchFamily="49" charset="0"/>
              </a:rPr>
              <a:t>microSD</a:t>
            </a:r>
            <a:r>
              <a:rPr lang="en-US" altLang="zh-TW" sz="1800" dirty="0">
                <a:solidFill>
                  <a:srgbClr val="C00000"/>
                </a:solidFill>
                <a:latin typeface="Consolas" panose="020B0609020204030204" pitchFamily="49" charset="0"/>
                <a:cs typeface="Consolas" panose="020B0609020204030204" pitchFamily="49" charset="0"/>
              </a:rPr>
              <a:t> card weighs about half a gram .'</a:t>
            </a:r>
          </a:p>
          <a:p>
            <a:pPr marL="914400" lvl="1" indent="-12700">
              <a:buNone/>
              <a:tabLst>
                <a:tab pos="1350963" algn="l"/>
                <a:tab pos="1787525" algn="l"/>
                <a:tab pos="2238375" algn="l"/>
              </a:tabLst>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generate_using_trigrams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350963" algn="l"/>
                <a:tab pos="1787525" algn="l"/>
                <a:tab pos="2238375" algn="l"/>
              </a:tabLst>
            </a:pPr>
            <a:r>
              <a:rPr lang="en-US" altLang="zh-TW" sz="1800" dirty="0">
                <a:solidFill>
                  <a:srgbClr val="C00000"/>
                </a:solidFill>
                <a:latin typeface="Consolas" panose="020B0609020204030204" pitchFamily="49" charset="0"/>
                <a:cs typeface="Consolas" panose="020B0609020204030204" pitchFamily="49" charset="0"/>
              </a:rPr>
              <a:t>"While rock solid consistency is crucial to each stage of the experiments in real time data analysis is comparative if you're looking at events that members attended ."</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19</a:t>
            </a:fld>
            <a:endParaRPr lang="en-US" dirty="0"/>
          </a:p>
        </p:txBody>
      </p:sp>
    </p:spTree>
    <p:extLst>
      <p:ext uri="{BB962C8B-B14F-4D97-AF65-F5344CB8AC3E}">
        <p14:creationId xmlns:p14="http://schemas.microsoft.com/office/powerpoint/2010/main" val="247181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Lessons Intended Learning Outcomes</a:t>
            </a:r>
          </a:p>
        </p:txBody>
      </p:sp>
      <p:sp>
        <p:nvSpPr>
          <p:cNvPr id="15" name="Content Placeholder 14"/>
          <p:cNvSpPr>
            <a:spLocks noGrp="1"/>
          </p:cNvSpPr>
          <p:nvPr>
            <p:ph idx="1"/>
          </p:nvPr>
        </p:nvSpPr>
        <p:spPr/>
        <p:txBody>
          <a:bodyPr>
            <a:normAutofit/>
          </a:bodyPr>
          <a:lstStyle/>
          <a:p>
            <a:pPr marL="0" indent="0">
              <a:buNone/>
            </a:pPr>
            <a:r>
              <a:rPr lang="en-US" altLang="zh-HK" dirty="0"/>
              <a:t>On completion of this lesson, students are expected to be able to:</a:t>
            </a:r>
            <a:endParaRPr lang="zh-TW" altLang="zh-HK" dirty="0"/>
          </a:p>
          <a:p>
            <a:r>
              <a:rPr lang="en-US" dirty="0"/>
              <a:t>Identify the applications of natural language processing.</a:t>
            </a:r>
          </a:p>
          <a:p>
            <a:r>
              <a:rPr lang="en-US" dirty="0"/>
              <a:t>Identify the functionality of Python package for natural language processing.</a:t>
            </a:r>
          </a:p>
          <a:p>
            <a:r>
              <a:rPr lang="en-US" dirty="0"/>
              <a:t>Implement some introductory applications of natural language processing.</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lumMod val="75000"/>
                    <a:lumOff val="25000"/>
                  </a:prstClr>
                </a:solidFill>
                <a:effectLst/>
                <a:uLnTx/>
                <a:uFillTx/>
                <a:latin typeface="Calibri"/>
                <a:ea typeface="+mn-ea"/>
                <a:cs typeface="+mn-cs"/>
              </a:rPr>
              <a:t>Lecture 13 - Natural Language Processing</a:t>
            </a:r>
            <a:endParaRPr kumimoji="0" lang="en-US" sz="1400" b="1"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62ECC-656A-499B-882A-B5C312990701}" type="slidenum">
              <a:rPr kumimoji="0" lang="en-US" sz="1400" b="1" i="0" u="none" strike="noStrike" kern="1200" cap="none" spc="0" normalizeH="0" baseline="0" noProof="0" smtClean="0">
                <a:ln>
                  <a:noFill/>
                </a:ln>
                <a:solidFill>
                  <a:prstClr val="black">
                    <a:lumMod val="75000"/>
                    <a:lumOff val="2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Tree>
    <p:extLst>
      <p:ext uri="{BB962C8B-B14F-4D97-AF65-F5344CB8AC3E}">
        <p14:creationId xmlns:p14="http://schemas.microsoft.com/office/powerpoint/2010/main" val="295740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Grammars</a:t>
            </a:r>
          </a:p>
        </p:txBody>
      </p:sp>
      <p:sp>
        <p:nvSpPr>
          <p:cNvPr id="15" name="Content Placeholder 14"/>
          <p:cNvSpPr>
            <a:spLocks noGrp="1"/>
          </p:cNvSpPr>
          <p:nvPr>
            <p:ph idx="1"/>
          </p:nvPr>
        </p:nvSpPr>
        <p:spPr/>
        <p:txBody>
          <a:bodyPr>
            <a:normAutofit lnSpcReduction="10000"/>
          </a:bodyPr>
          <a:lstStyle/>
          <a:p>
            <a:r>
              <a:rPr lang="en-US" altLang="zh-TW" sz="2400" dirty="0"/>
              <a:t>A different approach to modeling language is with </a:t>
            </a:r>
            <a:r>
              <a:rPr lang="en-US" altLang="zh-TW" sz="2400" i="1" dirty="0">
                <a:solidFill>
                  <a:srgbClr val="C00000"/>
                </a:solidFill>
              </a:rPr>
              <a:t>grammars</a:t>
            </a:r>
            <a:r>
              <a:rPr lang="en-US" altLang="zh-TW" sz="2400" dirty="0"/>
              <a:t>, </a:t>
            </a:r>
            <a:r>
              <a:rPr lang="en-US" altLang="zh-TW" sz="2400" i="1" dirty="0"/>
              <a:t>rules for generating acceptable sentences</a:t>
            </a:r>
            <a:r>
              <a:rPr lang="en-US" altLang="zh-TW" sz="2400" dirty="0"/>
              <a:t>.</a:t>
            </a:r>
          </a:p>
          <a:p>
            <a:r>
              <a:rPr lang="en-US" altLang="zh-TW" sz="2400" dirty="0"/>
              <a:t>For example, you might say that </a:t>
            </a:r>
            <a:r>
              <a:rPr lang="en-US" altLang="zh-TW" sz="2400" i="1" dirty="0"/>
              <a:t>a sentence necessarily consists of a noun followed by a verb</a:t>
            </a:r>
            <a:r>
              <a:rPr lang="en-US" altLang="zh-TW" sz="2400" dirty="0"/>
              <a:t>.</a:t>
            </a:r>
          </a:p>
          <a:p>
            <a:r>
              <a:rPr lang="en-US" altLang="zh-TW" sz="2400" dirty="0"/>
              <a:t>We’ll define a slightly more complicated grammar:</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grammar = {</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"_S" : ["_NP _VP"],</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"_NP" : ["_N",  "_A _NP _P _A _N"],</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"_VP" : ["_V", "_V _NP"],</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"_N" : ["data science", "Python", "regression"],</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"_A" : ["big", "linear", "logistic"],</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"_P" : ["about", "near"],</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"_V" : ["learns", "trains", "tests", "is"]</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a:t>
            </a:r>
            <a:endParaRPr lang="en-US" altLang="zh-TW" dirty="0"/>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20</a:t>
            </a:fld>
            <a:endParaRPr lang="en-US" dirty="0"/>
          </a:p>
        </p:txBody>
      </p:sp>
    </p:spTree>
    <p:extLst>
      <p:ext uri="{BB962C8B-B14F-4D97-AF65-F5344CB8AC3E}">
        <p14:creationId xmlns:p14="http://schemas.microsoft.com/office/powerpoint/2010/main" val="53452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Grammars (cont.)</a:t>
            </a:r>
          </a:p>
        </p:txBody>
      </p:sp>
      <p:sp>
        <p:nvSpPr>
          <p:cNvPr id="15" name="Content Placeholder 14"/>
          <p:cNvSpPr>
            <a:spLocks noGrp="1"/>
          </p:cNvSpPr>
          <p:nvPr>
            <p:ph idx="1"/>
          </p:nvPr>
        </p:nvSpPr>
        <p:spPr/>
        <p:txBody>
          <a:bodyPr>
            <a:normAutofit/>
          </a:bodyPr>
          <a:lstStyle/>
          <a:p>
            <a:r>
              <a:rPr lang="en-US" altLang="zh-TW" sz="2400" dirty="0"/>
              <a:t>In </a:t>
            </a:r>
            <a:r>
              <a:rPr lang="en-US" altLang="zh-TW" sz="2200" dirty="0">
                <a:solidFill>
                  <a:schemeClr val="tx2"/>
                </a:solidFill>
                <a:latin typeface="Consolas" panose="020B0609020204030204" pitchFamily="49" charset="0"/>
                <a:cs typeface="Consolas" panose="020B0609020204030204" pitchFamily="49" charset="0"/>
              </a:rPr>
              <a:t>grammar</a:t>
            </a:r>
            <a:r>
              <a:rPr lang="en-US" altLang="zh-TW" sz="2400" dirty="0"/>
              <a:t>, each entry is a </a:t>
            </a:r>
            <a:r>
              <a:rPr lang="en-US" altLang="zh-TW" sz="2400" i="1" dirty="0"/>
              <a:t>grammar rule</a:t>
            </a:r>
            <a:r>
              <a:rPr lang="en-US" altLang="zh-TW" sz="2400" dirty="0"/>
              <a:t>, with a key (starting with an underscore) referred as a </a:t>
            </a:r>
            <a:r>
              <a:rPr lang="en-US" altLang="zh-TW" sz="2400" i="1" dirty="0">
                <a:solidFill>
                  <a:schemeClr val="tx2"/>
                </a:solidFill>
              </a:rPr>
              <a:t>non-terminal</a:t>
            </a:r>
            <a:r>
              <a:rPr lang="en-US" altLang="zh-TW" sz="2400" dirty="0"/>
              <a:t>, and a value.</a:t>
            </a:r>
          </a:p>
          <a:p>
            <a:r>
              <a:rPr lang="en-US" altLang="zh-TW" sz="2400" dirty="0"/>
              <a:t>The value may be:</a:t>
            </a:r>
          </a:p>
          <a:p>
            <a:pPr lvl="1"/>
            <a:r>
              <a:rPr lang="en-US" altLang="zh-TW" sz="2200" dirty="0"/>
              <a:t>List of </a:t>
            </a:r>
            <a:r>
              <a:rPr lang="en-US" altLang="zh-TW" sz="2200" i="1" dirty="0">
                <a:solidFill>
                  <a:schemeClr val="tx2"/>
                </a:solidFill>
              </a:rPr>
              <a:t>terminal(s)</a:t>
            </a:r>
            <a:r>
              <a:rPr lang="en-US" altLang="zh-TW" sz="2200" dirty="0"/>
              <a:t>: </a:t>
            </a:r>
            <a:r>
              <a:rPr lang="en-US" altLang="zh-TW" sz="2000" dirty="0">
                <a:solidFill>
                  <a:schemeClr val="tx2"/>
                </a:solidFill>
                <a:latin typeface="Consolas" panose="020B0609020204030204" pitchFamily="49" charset="0"/>
                <a:cs typeface="Consolas" panose="020B0609020204030204" pitchFamily="49" charset="0"/>
              </a:rPr>
              <a:t>[“data science”, “Python”, “regression”]</a:t>
            </a:r>
            <a:r>
              <a:rPr lang="en-US" altLang="zh-TW" sz="2200" dirty="0"/>
              <a:t>, or</a:t>
            </a:r>
          </a:p>
          <a:p>
            <a:pPr lvl="1"/>
            <a:r>
              <a:rPr lang="en-US" altLang="zh-TW" sz="2200" dirty="0"/>
              <a:t>List of replacement(s): </a:t>
            </a:r>
            <a:r>
              <a:rPr lang="en-US" altLang="zh-TW" sz="2000" dirty="0">
                <a:solidFill>
                  <a:schemeClr val="tx2"/>
                </a:solidFill>
                <a:latin typeface="Consolas" panose="020B0609020204030204" pitchFamily="49" charset="0"/>
                <a:cs typeface="Consolas" panose="020B0609020204030204" pitchFamily="49" charset="0"/>
              </a:rPr>
              <a:t>[“_NP _VP”]</a:t>
            </a:r>
            <a:r>
              <a:rPr lang="en-US" altLang="zh-TW" sz="2200" dirty="0"/>
              <a:t>, </a:t>
            </a:r>
            <a:r>
              <a:rPr lang="en-US" altLang="zh-TW" sz="2000" dirty="0">
                <a:solidFill>
                  <a:schemeClr val="tx2"/>
                </a:solidFill>
                <a:latin typeface="Consolas" panose="020B0609020204030204" pitchFamily="49" charset="0"/>
                <a:cs typeface="Consolas" panose="020B0609020204030204" pitchFamily="49" charset="0"/>
              </a:rPr>
              <a:t>[“_V”, “_V _NP”]</a:t>
            </a:r>
            <a:r>
              <a:rPr lang="en-US" altLang="zh-TW" sz="2200" dirty="0"/>
              <a:t>, etc.</a:t>
            </a:r>
          </a:p>
          <a:p>
            <a:r>
              <a:rPr lang="en-US" altLang="zh-TW" sz="2400" dirty="0"/>
              <a:t>Thus, for instance, </a:t>
            </a:r>
            <a:r>
              <a:rPr lang="en-US" altLang="zh-TW" sz="2200" dirty="0">
                <a:solidFill>
                  <a:schemeClr val="tx2"/>
                </a:solidFill>
                <a:latin typeface="Consolas" panose="020B0609020204030204" pitchFamily="49" charset="0"/>
                <a:cs typeface="Consolas" panose="020B0609020204030204" pitchFamily="49" charset="0"/>
              </a:rPr>
              <a:t>“_S”</a:t>
            </a:r>
            <a:r>
              <a:rPr lang="en-US" altLang="zh-TW" sz="2400" dirty="0"/>
              <a:t> is the sentence rule, which produces a </a:t>
            </a:r>
            <a:r>
              <a:rPr lang="en-US" altLang="zh-TW" sz="2200" dirty="0">
                <a:solidFill>
                  <a:schemeClr val="tx2"/>
                </a:solidFill>
                <a:latin typeface="Consolas" panose="020B0609020204030204" pitchFamily="49" charset="0"/>
                <a:cs typeface="Consolas" panose="020B0609020204030204" pitchFamily="49" charset="0"/>
              </a:rPr>
              <a:t>“_NP”</a:t>
            </a:r>
            <a:r>
              <a:rPr lang="en-US" altLang="zh-TW" sz="2400" dirty="0"/>
              <a:t> (“noun phrase”) rule followed by a </a:t>
            </a:r>
            <a:r>
              <a:rPr lang="en-US" altLang="zh-TW" sz="2200" dirty="0">
                <a:solidFill>
                  <a:schemeClr val="tx2"/>
                </a:solidFill>
                <a:latin typeface="Consolas" panose="020B0609020204030204" pitchFamily="49" charset="0"/>
                <a:cs typeface="Consolas" panose="020B0609020204030204" pitchFamily="49" charset="0"/>
              </a:rPr>
              <a:t>“_VP”</a:t>
            </a:r>
            <a:r>
              <a:rPr lang="en-US" altLang="zh-TW" sz="2400" dirty="0"/>
              <a:t> (“verb phrase”) rule.</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21</a:t>
            </a:fld>
            <a:endParaRPr lang="en-US" dirty="0"/>
          </a:p>
        </p:txBody>
      </p:sp>
    </p:spTree>
    <p:extLst>
      <p:ext uri="{BB962C8B-B14F-4D97-AF65-F5344CB8AC3E}">
        <p14:creationId xmlns:p14="http://schemas.microsoft.com/office/powerpoint/2010/main" val="3234443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Grammars (cont.)</a:t>
            </a:r>
          </a:p>
        </p:txBody>
      </p:sp>
      <p:sp>
        <p:nvSpPr>
          <p:cNvPr id="15" name="Content Placeholder 14"/>
          <p:cNvSpPr>
            <a:spLocks noGrp="1"/>
          </p:cNvSpPr>
          <p:nvPr>
            <p:ph idx="1"/>
          </p:nvPr>
        </p:nvSpPr>
        <p:spPr/>
        <p:txBody>
          <a:bodyPr>
            <a:normAutofit fontScale="92500" lnSpcReduction="10000"/>
          </a:bodyPr>
          <a:lstStyle/>
          <a:p>
            <a:r>
              <a:rPr lang="en-US" altLang="zh-TW" sz="2400" dirty="0"/>
              <a:t>Next we will see how to generate sentences from this grammar.</a:t>
            </a:r>
          </a:p>
          <a:p>
            <a:r>
              <a:rPr lang="en-US" altLang="zh-TW" sz="2400" dirty="0"/>
              <a:t>Let’s start with a list containing the sentence rule </a:t>
            </a:r>
            <a:r>
              <a:rPr lang="en-US" altLang="zh-TW" sz="2200" dirty="0">
                <a:solidFill>
                  <a:schemeClr val="tx2"/>
                </a:solidFill>
                <a:latin typeface="Consolas" panose="020B0609020204030204" pitchFamily="49" charset="0"/>
                <a:cs typeface="Consolas" panose="020B0609020204030204" pitchFamily="49" charset="0"/>
              </a:rPr>
              <a:t>['_S']</a:t>
            </a:r>
            <a:r>
              <a:rPr lang="en-US" altLang="zh-TW" sz="2400" dirty="0"/>
              <a:t>.</a:t>
            </a:r>
          </a:p>
          <a:p>
            <a:r>
              <a:rPr lang="en-US" altLang="zh-TW" sz="2400" dirty="0"/>
              <a:t>And then we’ll repeatedly expand each rule by replacing it with a randomly chosen one of its productions.</a:t>
            </a:r>
          </a:p>
          <a:p>
            <a:r>
              <a:rPr lang="en-US" altLang="zh-TW" sz="2400" dirty="0"/>
              <a:t>We will stop when we have a list consisting solely of terminals.</a:t>
            </a:r>
          </a:p>
          <a:p>
            <a:r>
              <a:rPr lang="en-US" altLang="zh-TW" sz="2400" dirty="0"/>
              <a:t>For instance, we have a progression like this:</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['_S']</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['_NP','_VP']</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['_N','_VP']</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['data </a:t>
            </a:r>
            <a:r>
              <a:rPr lang="en-US" altLang="zh-TW" sz="1900" dirty="0" err="1">
                <a:solidFill>
                  <a:schemeClr val="tx2"/>
                </a:solidFill>
                <a:latin typeface="Consolas" panose="020B0609020204030204" pitchFamily="49" charset="0"/>
                <a:cs typeface="Consolas" panose="020B0609020204030204" pitchFamily="49" charset="0"/>
              </a:rPr>
              <a:t>science','_VP</a:t>
            </a:r>
            <a:r>
              <a:rPr lang="en-US" altLang="zh-TW" sz="1900" dirty="0">
                <a:solidFill>
                  <a:schemeClr val="tx2"/>
                </a:solidFill>
                <a:latin typeface="Consolas" panose="020B0609020204030204" pitchFamily="49" charset="0"/>
                <a:cs typeface="Consolas" panose="020B0609020204030204" pitchFamily="49" charset="0"/>
              </a:rPr>
              <a:t>']</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['data </a:t>
            </a:r>
            <a:r>
              <a:rPr lang="en-US" altLang="zh-TW" sz="1900" dirty="0" err="1">
                <a:solidFill>
                  <a:schemeClr val="tx2"/>
                </a:solidFill>
                <a:latin typeface="Consolas" panose="020B0609020204030204" pitchFamily="49" charset="0"/>
                <a:cs typeface="Consolas" panose="020B0609020204030204" pitchFamily="49" charset="0"/>
              </a:rPr>
              <a:t>science','_V','_NP</a:t>
            </a:r>
            <a:r>
              <a:rPr lang="en-US" altLang="zh-TW" sz="1900" dirty="0">
                <a:solidFill>
                  <a:schemeClr val="tx2"/>
                </a:solidFill>
                <a:latin typeface="Consolas" panose="020B0609020204030204" pitchFamily="49" charset="0"/>
                <a:cs typeface="Consolas" panose="020B0609020204030204" pitchFamily="49" charset="0"/>
              </a:rPr>
              <a:t>']</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['data </a:t>
            </a:r>
            <a:r>
              <a:rPr lang="en-US" altLang="zh-TW" sz="1900" dirty="0" err="1">
                <a:solidFill>
                  <a:schemeClr val="tx2"/>
                </a:solidFill>
                <a:latin typeface="Consolas" panose="020B0609020204030204" pitchFamily="49" charset="0"/>
                <a:cs typeface="Consolas" panose="020B0609020204030204" pitchFamily="49" charset="0"/>
              </a:rPr>
              <a:t>science','learns','_NP</a:t>
            </a:r>
            <a:r>
              <a:rPr lang="en-US" altLang="zh-TW" sz="1900" dirty="0">
                <a:solidFill>
                  <a:schemeClr val="tx2"/>
                </a:solidFill>
                <a:latin typeface="Consolas" panose="020B0609020204030204" pitchFamily="49" charset="0"/>
                <a:cs typeface="Consolas" panose="020B0609020204030204" pitchFamily="49" charset="0"/>
              </a:rPr>
              <a:t>']</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['data </a:t>
            </a:r>
            <a:r>
              <a:rPr lang="en-US" altLang="zh-TW" sz="1900" dirty="0" err="1">
                <a:solidFill>
                  <a:schemeClr val="tx2"/>
                </a:solidFill>
                <a:latin typeface="Consolas" panose="020B0609020204030204" pitchFamily="49" charset="0"/>
                <a:cs typeface="Consolas" panose="020B0609020204030204" pitchFamily="49" charset="0"/>
              </a:rPr>
              <a:t>science','learns','N</a:t>
            </a:r>
            <a:r>
              <a:rPr lang="en-US" altLang="zh-TW" sz="1900" dirty="0">
                <a:solidFill>
                  <a:schemeClr val="tx2"/>
                </a:solidFill>
                <a:latin typeface="Consolas" panose="020B0609020204030204" pitchFamily="49" charset="0"/>
                <a:cs typeface="Consolas" panose="020B0609020204030204" pitchFamily="49" charset="0"/>
              </a:rPr>
              <a:t>']</a:t>
            </a:r>
          </a:p>
          <a:p>
            <a:pPr marL="723900" lvl="1" indent="1588" defTabSz="900113">
              <a:buNone/>
              <a:tabLst>
                <a:tab pos="1160463" algn="l"/>
              </a:tabLst>
            </a:pPr>
            <a:r>
              <a:rPr lang="en-US" altLang="zh-TW" sz="1900" dirty="0">
                <a:solidFill>
                  <a:schemeClr val="tx2"/>
                </a:solidFill>
                <a:latin typeface="Consolas" panose="020B0609020204030204" pitchFamily="49" charset="0"/>
                <a:cs typeface="Consolas" panose="020B0609020204030204" pitchFamily="49" charset="0"/>
              </a:rPr>
              <a:t>['data </a:t>
            </a:r>
            <a:r>
              <a:rPr lang="en-US" altLang="zh-TW" sz="1900" dirty="0" err="1">
                <a:solidFill>
                  <a:schemeClr val="tx2"/>
                </a:solidFill>
                <a:latin typeface="Consolas" panose="020B0609020204030204" pitchFamily="49" charset="0"/>
                <a:cs typeface="Consolas" panose="020B0609020204030204" pitchFamily="49" charset="0"/>
              </a:rPr>
              <a:t>science','learns','Python</a:t>
            </a:r>
            <a:r>
              <a:rPr lang="en-US" altLang="zh-TW" sz="1900" dirty="0">
                <a:solidFill>
                  <a:schemeClr val="tx2"/>
                </a:solidFill>
                <a:latin typeface="Consolas" panose="020B0609020204030204" pitchFamily="49" charset="0"/>
                <a:cs typeface="Consolas" panose="020B0609020204030204" pitchFamily="49" charset="0"/>
              </a:rPr>
              <a: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22</a:t>
            </a:fld>
            <a:endParaRPr lang="en-US" dirty="0"/>
          </a:p>
        </p:txBody>
      </p:sp>
    </p:spTree>
    <p:extLst>
      <p:ext uri="{BB962C8B-B14F-4D97-AF65-F5344CB8AC3E}">
        <p14:creationId xmlns:p14="http://schemas.microsoft.com/office/powerpoint/2010/main" val="3106435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Grammars (cont.)</a:t>
            </a:r>
          </a:p>
        </p:txBody>
      </p:sp>
      <p:sp>
        <p:nvSpPr>
          <p:cNvPr id="15" name="Content Placeholder 14"/>
          <p:cNvSpPr>
            <a:spLocks noGrp="1"/>
          </p:cNvSpPr>
          <p:nvPr>
            <p:ph idx="1"/>
          </p:nvPr>
        </p:nvSpPr>
        <p:spPr/>
        <p:txBody>
          <a:bodyPr>
            <a:normAutofit/>
          </a:bodyPr>
          <a:lstStyle/>
          <a:p>
            <a:r>
              <a:rPr lang="en-US" altLang="zh-TW" sz="2400" dirty="0"/>
              <a:t>Now we start to implement this.</a:t>
            </a:r>
          </a:p>
          <a:p>
            <a:r>
              <a:rPr lang="en-US" altLang="zh-TW" sz="2400" dirty="0"/>
              <a:t>First we’ll create a simple helper function to identify terminals:</a:t>
            </a:r>
          </a:p>
          <a:p>
            <a:pPr marL="723900" lvl="1" indent="1588" defTabSz="900113">
              <a:buNone/>
              <a:tabLst>
                <a:tab pos="1160463"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is_terminal</a:t>
            </a:r>
            <a:r>
              <a:rPr lang="en-US" altLang="zh-TW" sz="1800" dirty="0">
                <a:solidFill>
                  <a:schemeClr val="tx2"/>
                </a:solidFill>
                <a:latin typeface="Consolas" panose="020B0609020204030204" pitchFamily="49" charset="0"/>
                <a:cs typeface="Consolas" panose="020B0609020204030204" pitchFamily="49" charset="0"/>
              </a:rPr>
              <a:t>(token):</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return token[0] != "_"</a:t>
            </a:r>
          </a:p>
          <a:p>
            <a:r>
              <a:rPr lang="en-US" altLang="zh-TW" sz="2400" dirty="0"/>
              <a:t>Next we need to write a function to convert a list of tokens into a sentence.</a:t>
            </a:r>
          </a:p>
          <a:p>
            <a:r>
              <a:rPr lang="en-US" altLang="zh-TW" sz="2400" dirty="0"/>
              <a:t>We’ll look for the first non-terminal token.</a:t>
            </a:r>
          </a:p>
          <a:p>
            <a:r>
              <a:rPr lang="en-US" altLang="zh-TW" sz="2400" dirty="0"/>
              <a:t>Then we randomly choose one this non-terminal’s production.</a:t>
            </a:r>
          </a:p>
          <a:p>
            <a:r>
              <a:rPr lang="en-US" altLang="zh-TW" sz="2400" dirty="0"/>
              <a:t>If that production is a terminal (i.e., a word), we simply replace the token with it.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23</a:t>
            </a:fld>
            <a:endParaRPr lang="en-US" dirty="0"/>
          </a:p>
        </p:txBody>
      </p:sp>
    </p:spTree>
    <p:extLst>
      <p:ext uri="{BB962C8B-B14F-4D97-AF65-F5344CB8AC3E}">
        <p14:creationId xmlns:p14="http://schemas.microsoft.com/office/powerpoint/2010/main" val="4110552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Grammars (cont.)</a:t>
            </a:r>
          </a:p>
        </p:txBody>
      </p:sp>
      <p:sp>
        <p:nvSpPr>
          <p:cNvPr id="15" name="Content Placeholder 14"/>
          <p:cNvSpPr>
            <a:spLocks noGrp="1"/>
          </p:cNvSpPr>
          <p:nvPr>
            <p:ph idx="1"/>
          </p:nvPr>
        </p:nvSpPr>
        <p:spPr>
          <a:xfrm>
            <a:off x="448966" y="1447800"/>
            <a:ext cx="8246070" cy="4831689"/>
          </a:xfrm>
        </p:spPr>
        <p:txBody>
          <a:bodyPr>
            <a:normAutofit/>
          </a:bodyPr>
          <a:lstStyle/>
          <a:p>
            <a:r>
              <a:rPr lang="en-US" altLang="zh-TW" sz="2400" dirty="0"/>
              <a:t>Otherwise it’s a sequence of </a:t>
            </a:r>
            <a:r>
              <a:rPr lang="en-US" altLang="zh-TW" sz="2400" i="1" dirty="0"/>
              <a:t>space-separated non-terminal tokens</a:t>
            </a:r>
            <a:r>
              <a:rPr lang="en-US" altLang="zh-TW" sz="2400" dirty="0"/>
              <a:t> that we need to split and then splice into the current tokens.</a:t>
            </a:r>
          </a:p>
          <a:p>
            <a:r>
              <a:rPr lang="en-US" altLang="zh-TW" sz="2400" dirty="0"/>
              <a:t>Either way, we repeat the process on the new set of tokens.</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1"/>
            <a:ext cx="7620000" cy="3297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91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Grammars (cont.)</a:t>
            </a:r>
          </a:p>
        </p:txBody>
      </p:sp>
      <p:sp>
        <p:nvSpPr>
          <p:cNvPr id="15" name="Content Placeholder 14"/>
          <p:cNvSpPr>
            <a:spLocks noGrp="1"/>
          </p:cNvSpPr>
          <p:nvPr>
            <p:ph idx="1"/>
          </p:nvPr>
        </p:nvSpPr>
        <p:spPr/>
        <p:txBody>
          <a:bodyPr>
            <a:normAutofit lnSpcReduction="10000"/>
          </a:bodyPr>
          <a:lstStyle/>
          <a:p>
            <a:r>
              <a:rPr lang="en-US" altLang="zh-TW" sz="2400" dirty="0"/>
              <a:t>And we can </a:t>
            </a:r>
            <a:r>
              <a:rPr lang="en-US" altLang="zh-TW" sz="2400" i="1" dirty="0"/>
              <a:t>generate sentences</a:t>
            </a:r>
            <a:r>
              <a:rPr lang="en-US" altLang="zh-TW" sz="2400" dirty="0"/>
              <a:t> using:</a:t>
            </a:r>
          </a:p>
          <a:p>
            <a:pPr marL="723900" lvl="1" indent="1588" defTabSz="900113">
              <a:buNone/>
              <a:tabLst>
                <a:tab pos="1160463"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generate_sentence</a:t>
            </a:r>
            <a:r>
              <a:rPr lang="en-US" altLang="zh-TW" sz="1800" dirty="0">
                <a:solidFill>
                  <a:schemeClr val="tx2"/>
                </a:solidFill>
                <a:latin typeface="Consolas" panose="020B0609020204030204" pitchFamily="49" charset="0"/>
                <a:cs typeface="Consolas" panose="020B0609020204030204" pitchFamily="49" charset="0"/>
              </a:rPr>
              <a:t>(grammar):</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	return expand(grammar, ["_S"])</a:t>
            </a:r>
          </a:p>
          <a:p>
            <a:pPr marL="274320" lvl="1" indent="-274320" defTabSz="900113">
              <a:buClr>
                <a:schemeClr val="accent3"/>
              </a:buClr>
              <a:buSzPct val="95000"/>
              <a:tabLst>
                <a:tab pos="1160463" algn="l"/>
              </a:tabLst>
            </a:pPr>
            <a:r>
              <a:rPr lang="en-US" altLang="zh-TW" dirty="0"/>
              <a:t>The results may look like:</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generate_sentence</a:t>
            </a:r>
            <a:r>
              <a:rPr lang="en-US" altLang="zh-TW" sz="1800" dirty="0">
                <a:solidFill>
                  <a:schemeClr val="tx2"/>
                </a:solidFill>
                <a:latin typeface="Consolas" panose="020B0609020204030204" pitchFamily="49" charset="0"/>
                <a:cs typeface="Consolas" panose="020B0609020204030204" pitchFamily="49" charset="0"/>
              </a:rPr>
              <a:t>(grammar)</a:t>
            </a:r>
          </a:p>
          <a:p>
            <a:pPr marL="723900" lvl="1" indent="1588" defTabSz="900113">
              <a:buNone/>
              <a:tabLst>
                <a:tab pos="1160463" algn="l"/>
              </a:tabLst>
            </a:pPr>
            <a:r>
              <a:rPr lang="en-US" altLang="zh-TW" sz="1800" dirty="0">
                <a:solidFill>
                  <a:srgbClr val="C00000"/>
                </a:solidFill>
                <a:latin typeface="Consolas" panose="020B0609020204030204" pitchFamily="49" charset="0"/>
                <a:cs typeface="Consolas" panose="020B0609020204030204" pitchFamily="49" charset="0"/>
              </a:rPr>
              <a:t>['data science', 'learns']</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generate_sentence</a:t>
            </a:r>
            <a:r>
              <a:rPr lang="en-US" altLang="zh-TW" sz="1800" dirty="0">
                <a:solidFill>
                  <a:schemeClr val="tx2"/>
                </a:solidFill>
                <a:latin typeface="Consolas" panose="020B0609020204030204" pitchFamily="49" charset="0"/>
                <a:cs typeface="Consolas" panose="020B0609020204030204" pitchFamily="49" charset="0"/>
              </a:rPr>
              <a:t>(grammar)</a:t>
            </a:r>
          </a:p>
          <a:p>
            <a:pPr marL="723900" lvl="1" indent="1588" defTabSz="900113">
              <a:buNone/>
              <a:tabLst>
                <a:tab pos="1160463" algn="l"/>
              </a:tabLst>
            </a:pPr>
            <a:r>
              <a:rPr lang="en-US" altLang="zh-TW" sz="1800" dirty="0">
                <a:solidFill>
                  <a:srgbClr val="C00000"/>
                </a:solidFill>
                <a:latin typeface="Consolas" panose="020B0609020204030204" pitchFamily="49" charset="0"/>
                <a:cs typeface="Consolas" panose="020B0609020204030204" pitchFamily="49" charset="0"/>
              </a:rPr>
              <a:t>['data science', 'tests', 'logistic', 'regression', 'near', 'big', 'data science']</a:t>
            </a:r>
          </a:p>
          <a:p>
            <a:pPr marL="723900" lvl="1" indent="1588" defTabSz="900113">
              <a:buNone/>
              <a:tabLst>
                <a:tab pos="1160463" algn="l"/>
              </a:tabLst>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generate_sentence</a:t>
            </a:r>
            <a:r>
              <a:rPr lang="en-US" altLang="zh-TW" sz="1800" dirty="0">
                <a:solidFill>
                  <a:schemeClr val="tx2"/>
                </a:solidFill>
                <a:latin typeface="Consolas" panose="020B0609020204030204" pitchFamily="49" charset="0"/>
                <a:cs typeface="Consolas" panose="020B0609020204030204" pitchFamily="49" charset="0"/>
              </a:rPr>
              <a:t>(grammar)</a:t>
            </a:r>
          </a:p>
          <a:p>
            <a:pPr marL="723900" lvl="1" indent="1588" defTabSz="900113">
              <a:buNone/>
              <a:tabLst>
                <a:tab pos="1160463" algn="l"/>
              </a:tabLst>
            </a:pPr>
            <a:r>
              <a:rPr lang="en-US" altLang="zh-TW" sz="1800" dirty="0">
                <a:solidFill>
                  <a:srgbClr val="C00000"/>
                </a:solidFill>
                <a:latin typeface="Consolas" panose="020B0609020204030204" pitchFamily="49" charset="0"/>
                <a:cs typeface="Consolas" panose="020B0609020204030204" pitchFamily="49" charset="0"/>
              </a:rPr>
              <a:t>['Python', 'is', 'linear', 'linear', 'big', 'linear', 'data science', 'about', 'linear', 'regression', 'about', 'big', 'Python', 'about', 'logistic', 'regression', 'near', 'linear', 'data science']</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25</a:t>
            </a:fld>
            <a:endParaRPr lang="en-US" dirty="0"/>
          </a:p>
        </p:txBody>
      </p:sp>
      <p:sp>
        <p:nvSpPr>
          <p:cNvPr id="7" name="Cloud Callout 10"/>
          <p:cNvSpPr/>
          <p:nvPr/>
        </p:nvSpPr>
        <p:spPr>
          <a:xfrm>
            <a:off x="6172200" y="1295400"/>
            <a:ext cx="2590800" cy="914400"/>
          </a:xfrm>
          <a:prstGeom prst="cloudCallout">
            <a:avLst>
              <a:gd name="adj1" fmla="val -68676"/>
              <a:gd name="adj2" fmla="val 56465"/>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i="1" dirty="0">
                <a:solidFill>
                  <a:srgbClr val="00B050"/>
                </a:solidFill>
                <a:latin typeface="Consolas" panose="020B0609020204030204" pitchFamily="49" charset="0"/>
                <a:cs typeface="Consolas" panose="020B0609020204030204" pitchFamily="49" charset="0"/>
              </a:rPr>
              <a:t>lec13/nlp_04.py</a:t>
            </a:r>
          </a:p>
        </p:txBody>
      </p:sp>
    </p:spTree>
    <p:extLst>
      <p:ext uri="{BB962C8B-B14F-4D97-AF65-F5344CB8AC3E}">
        <p14:creationId xmlns:p14="http://schemas.microsoft.com/office/powerpoint/2010/main" val="629105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Gibbs Sampling</a:t>
            </a:r>
          </a:p>
        </p:txBody>
      </p:sp>
      <p:sp>
        <p:nvSpPr>
          <p:cNvPr id="15" name="Content Placeholder 14"/>
          <p:cNvSpPr>
            <a:spLocks noGrp="1"/>
          </p:cNvSpPr>
          <p:nvPr>
            <p:ph idx="1"/>
          </p:nvPr>
        </p:nvSpPr>
        <p:spPr/>
        <p:txBody>
          <a:bodyPr>
            <a:normAutofit/>
          </a:bodyPr>
          <a:lstStyle/>
          <a:p>
            <a:r>
              <a:rPr lang="en-US" altLang="zh-TW" sz="2400" dirty="0"/>
              <a:t>Generating samples from some distributions is easy.</a:t>
            </a:r>
          </a:p>
          <a:p>
            <a:r>
              <a:rPr lang="en-US" altLang="zh-TW" sz="2400" dirty="0"/>
              <a:t>We can get uniform random variables with:</a:t>
            </a:r>
          </a:p>
          <a:p>
            <a:pPr marL="914400" lvl="1" indent="-12700">
              <a:buNone/>
            </a:pPr>
            <a:r>
              <a:rPr lang="en-US" altLang="zh-TW" sz="1800" dirty="0" err="1">
                <a:solidFill>
                  <a:schemeClr val="tx2"/>
                </a:solidFill>
                <a:latin typeface="Consolas" panose="020B0609020204030204" pitchFamily="49" charset="0"/>
                <a:cs typeface="Consolas" panose="020B0609020204030204" pitchFamily="49" charset="0"/>
              </a:rPr>
              <a:t>random.random</a:t>
            </a:r>
            <a:r>
              <a:rPr lang="en-US" altLang="zh-TW" sz="1800" dirty="0">
                <a:solidFill>
                  <a:schemeClr val="tx2"/>
                </a:solidFill>
                <a:latin typeface="Consolas" panose="020B0609020204030204" pitchFamily="49" charset="0"/>
                <a:cs typeface="Consolas" panose="020B0609020204030204" pitchFamily="49" charset="0"/>
              </a:rPr>
              <a:t>()</a:t>
            </a:r>
          </a:p>
          <a:p>
            <a:r>
              <a:rPr lang="en-US" altLang="zh-TW" sz="2400" dirty="0"/>
              <a:t>However, some distributions are harder to sample from.</a:t>
            </a:r>
          </a:p>
          <a:p>
            <a:r>
              <a:rPr lang="en-US" altLang="zh-TW" sz="2400" i="1" dirty="0">
                <a:solidFill>
                  <a:srgbClr val="C00000"/>
                </a:solidFill>
              </a:rPr>
              <a:t>Gibbs sampling</a:t>
            </a:r>
            <a:r>
              <a:rPr lang="en-US" altLang="zh-TW" sz="2400" dirty="0"/>
              <a:t> is a technique for generating samples </a:t>
            </a:r>
            <a:r>
              <a:rPr lang="en-US" altLang="zh-TW" sz="2400" i="1" dirty="0"/>
              <a:t>from multidimensional distributions</a:t>
            </a:r>
            <a:r>
              <a:rPr lang="en-US" altLang="zh-TW" sz="2400" dirty="0"/>
              <a:t> when we only know some of the </a:t>
            </a:r>
            <a:r>
              <a:rPr lang="en-US" altLang="zh-TW" sz="2400" i="1" dirty="0"/>
              <a:t>conditional distributions</a:t>
            </a:r>
            <a:r>
              <a:rPr lang="en-US" altLang="zh-TW" sz="2400" dirty="0"/>
              <a:t>.</a:t>
            </a:r>
          </a:p>
          <a:p>
            <a:r>
              <a:rPr lang="en-US" altLang="zh-TW" sz="2400" dirty="0"/>
              <a:t>For instance, suppose we roll two dice.</a:t>
            </a:r>
          </a:p>
          <a:p>
            <a:r>
              <a:rPr lang="en-US" altLang="zh-TW" sz="2400" dirty="0"/>
              <a:t>Let </a:t>
            </a:r>
            <a:r>
              <a:rPr lang="en-US" altLang="zh-TW" sz="2400" i="1" dirty="0"/>
              <a:t>x</a:t>
            </a:r>
            <a:r>
              <a:rPr lang="en-US" altLang="zh-TW" sz="2400" dirty="0"/>
              <a:t> be the value of the first die and </a:t>
            </a:r>
            <a:r>
              <a:rPr lang="en-US" altLang="zh-TW" sz="2400" i="1" dirty="0"/>
              <a:t>y</a:t>
            </a:r>
            <a:r>
              <a:rPr lang="en-US" altLang="zh-TW" sz="2400" dirty="0"/>
              <a:t> be the sum of the dice, and we need to generate lots of (</a:t>
            </a:r>
            <a:r>
              <a:rPr lang="en-US" altLang="zh-TW" sz="2400" i="1" dirty="0"/>
              <a:t>x</a:t>
            </a:r>
            <a:r>
              <a:rPr lang="en-US" altLang="zh-TW" sz="2400" dirty="0"/>
              <a:t>, </a:t>
            </a:r>
            <a:r>
              <a:rPr lang="en-US" altLang="zh-TW" sz="2400" i="1" dirty="0"/>
              <a:t>y</a:t>
            </a:r>
            <a:r>
              <a:rPr lang="en-US" altLang="zh-TW" sz="2400" dirty="0"/>
              <a:t>) pairs.</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26</a:t>
            </a:fld>
            <a:endParaRPr lang="en-US" dirty="0"/>
          </a:p>
        </p:txBody>
      </p:sp>
      <p:sp>
        <p:nvSpPr>
          <p:cNvPr id="7" name="Line Callout 2 6"/>
          <p:cNvSpPr/>
          <p:nvPr/>
        </p:nvSpPr>
        <p:spPr>
          <a:xfrm>
            <a:off x="6553200" y="2038350"/>
            <a:ext cx="2286000" cy="762000"/>
          </a:xfrm>
          <a:prstGeom prst="borderCallout2">
            <a:avLst>
              <a:gd name="adj1" fmla="val 49765"/>
              <a:gd name="adj2" fmla="val -2920"/>
              <a:gd name="adj3" fmla="val 57904"/>
              <a:gd name="adj4" fmla="val -63296"/>
              <a:gd name="adj5" fmla="val 72390"/>
              <a:gd name="adj6" fmla="val -136349"/>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rgbClr val="C00000"/>
                </a:solidFill>
              </a:rPr>
              <a:t>Add the import statement first:</a:t>
            </a:r>
          </a:p>
          <a:p>
            <a:pPr>
              <a:tabLst>
                <a:tab pos="342900" algn="l"/>
              </a:tabLst>
            </a:pPr>
            <a:r>
              <a:rPr lang="en-US" sz="1600" i="1" dirty="0">
                <a:solidFill>
                  <a:srgbClr val="C00000"/>
                </a:solidFill>
              </a:rPr>
              <a:t>	</a:t>
            </a:r>
            <a:r>
              <a:rPr lang="en-US" sz="1600" dirty="0">
                <a:solidFill>
                  <a:srgbClr val="C00000"/>
                </a:solidFill>
                <a:latin typeface="Consolas" panose="020B0609020204030204" pitchFamily="49" charset="0"/>
                <a:cs typeface="Consolas" panose="020B0609020204030204" pitchFamily="49" charset="0"/>
              </a:rPr>
              <a:t>import random</a:t>
            </a:r>
          </a:p>
        </p:txBody>
      </p:sp>
    </p:spTree>
    <p:extLst>
      <p:ext uri="{BB962C8B-B14F-4D97-AF65-F5344CB8AC3E}">
        <p14:creationId xmlns:p14="http://schemas.microsoft.com/office/powerpoint/2010/main" val="53452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Gibbs Sampling (cont.)</a:t>
            </a:r>
          </a:p>
        </p:txBody>
      </p:sp>
      <p:sp>
        <p:nvSpPr>
          <p:cNvPr id="15" name="Content Placeholder 14"/>
          <p:cNvSpPr>
            <a:spLocks noGrp="1"/>
          </p:cNvSpPr>
          <p:nvPr>
            <p:ph idx="1"/>
          </p:nvPr>
        </p:nvSpPr>
        <p:spPr/>
        <p:txBody>
          <a:bodyPr>
            <a:normAutofit fontScale="92500" lnSpcReduction="10000"/>
          </a:bodyPr>
          <a:lstStyle/>
          <a:p>
            <a:r>
              <a:rPr lang="en-US" altLang="zh-TW" dirty="0"/>
              <a:t>In this case it’s easy to generate the samples directly:</a:t>
            </a:r>
          </a:p>
          <a:p>
            <a:pPr marL="914400" lvl="1" indent="-12700">
              <a:buNone/>
              <a:tabLst>
                <a:tab pos="1257300" algn="l"/>
                <a:tab pos="16002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roll_a_die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random.choice</a:t>
            </a:r>
            <a:r>
              <a:rPr lang="en-US" altLang="zh-TW" sz="1800" dirty="0">
                <a:solidFill>
                  <a:schemeClr val="tx2"/>
                </a:solidFill>
                <a:latin typeface="Consolas" panose="020B0609020204030204" pitchFamily="49" charset="0"/>
                <a:cs typeface="Consolas" panose="020B0609020204030204" pitchFamily="49" charset="0"/>
              </a:rPr>
              <a:t>([1,2,3,4,5,6])</a:t>
            </a:r>
          </a:p>
          <a:p>
            <a:pPr marL="914400" lvl="1" indent="-12700">
              <a:buNone/>
              <a:tabLst>
                <a:tab pos="1257300" algn="l"/>
                <a:tab pos="1600200" algn="l"/>
              </a:tabLst>
            </a:pPr>
            <a:endParaRPr lang="en-US" altLang="zh-TW" sz="1800" dirty="0">
              <a:solidFill>
                <a:schemeClr val="tx2"/>
              </a:solidFill>
              <a:latin typeface="Consolas" panose="020B0609020204030204" pitchFamily="49" charset="0"/>
              <a:cs typeface="Consolas" panose="020B0609020204030204" pitchFamily="49" charset="0"/>
            </a:endParaRPr>
          </a:p>
          <a:p>
            <a:pPr marL="914400" lvl="1" indent="-12700">
              <a:buNone/>
              <a:tabLst>
                <a:tab pos="1257300" algn="l"/>
                <a:tab pos="16002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direct_sample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d1 = </a:t>
            </a:r>
            <a:r>
              <a:rPr lang="en-US" altLang="zh-TW" sz="1800" dirty="0" err="1">
                <a:solidFill>
                  <a:schemeClr val="tx2"/>
                </a:solidFill>
                <a:latin typeface="Consolas" panose="020B0609020204030204" pitchFamily="49" charset="0"/>
                <a:cs typeface="Consolas" panose="020B0609020204030204" pitchFamily="49" charset="0"/>
              </a:rPr>
              <a:t>roll_a_die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d2 = </a:t>
            </a:r>
            <a:r>
              <a:rPr lang="en-US" altLang="zh-TW" sz="1800" dirty="0" err="1">
                <a:solidFill>
                  <a:schemeClr val="tx2"/>
                </a:solidFill>
                <a:latin typeface="Consolas" panose="020B0609020204030204" pitchFamily="49" charset="0"/>
                <a:cs typeface="Consolas" panose="020B0609020204030204" pitchFamily="49" charset="0"/>
              </a:rPr>
              <a:t>roll_a_die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d1, d1 + d2</a:t>
            </a:r>
          </a:p>
          <a:p>
            <a:r>
              <a:rPr lang="en-US" altLang="zh-TW" dirty="0"/>
              <a:t>In this case it’s easy to generate the samples directly:</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direct_sample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pPr>
            <a:r>
              <a:rPr lang="en-US" altLang="zh-TW" sz="1800" dirty="0">
                <a:solidFill>
                  <a:srgbClr val="C00000"/>
                </a:solidFill>
                <a:latin typeface="Consolas" panose="020B0609020204030204" pitchFamily="49" charset="0"/>
                <a:cs typeface="Consolas" panose="020B0609020204030204" pitchFamily="49" charset="0"/>
              </a:rPr>
              <a:t>(1, 2)</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direct_sample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pPr>
            <a:r>
              <a:rPr lang="en-US" altLang="zh-TW" sz="1800" dirty="0">
                <a:solidFill>
                  <a:srgbClr val="C00000"/>
                </a:solidFill>
                <a:latin typeface="Consolas" panose="020B0609020204030204" pitchFamily="49" charset="0"/>
                <a:cs typeface="Consolas" panose="020B0609020204030204" pitchFamily="49" charset="0"/>
              </a:rPr>
              <a:t>(4, 9)</a:t>
            </a:r>
          </a:p>
          <a:p>
            <a:pPr marL="914400" lvl="1" indent="-12700">
              <a:buNone/>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direct_sample</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pPr>
            <a:r>
              <a:rPr lang="en-US" altLang="zh-TW" sz="1800" dirty="0">
                <a:solidFill>
                  <a:srgbClr val="C00000"/>
                </a:solidFill>
                <a:latin typeface="Consolas" panose="020B0609020204030204" pitchFamily="49" charset="0"/>
                <a:cs typeface="Consolas" panose="020B0609020204030204" pitchFamily="49" charset="0"/>
              </a:rPr>
              <a:t>(5, 8)</a:t>
            </a:r>
            <a:endParaRPr lang="en-US" altLang="zh-TW" dirty="0">
              <a:solidFill>
                <a:srgbClr val="C00000"/>
              </a:solidFill>
            </a:endParaRP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27</a:t>
            </a:fld>
            <a:endParaRPr lang="en-US" dirty="0"/>
          </a:p>
        </p:txBody>
      </p:sp>
    </p:spTree>
    <p:extLst>
      <p:ext uri="{BB962C8B-B14F-4D97-AF65-F5344CB8AC3E}">
        <p14:creationId xmlns:p14="http://schemas.microsoft.com/office/powerpoint/2010/main" val="323444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Gibbs Sampling (cont.)</a:t>
            </a:r>
          </a:p>
        </p:txBody>
      </p:sp>
      <p:sp>
        <p:nvSpPr>
          <p:cNvPr id="15" name="Content Placeholder 14"/>
          <p:cNvSpPr>
            <a:spLocks noGrp="1"/>
          </p:cNvSpPr>
          <p:nvPr>
            <p:ph idx="1"/>
          </p:nvPr>
        </p:nvSpPr>
        <p:spPr/>
        <p:txBody>
          <a:bodyPr>
            <a:normAutofit fontScale="92500"/>
          </a:bodyPr>
          <a:lstStyle/>
          <a:p>
            <a:r>
              <a:rPr lang="en-US" altLang="zh-TW" sz="2400" dirty="0"/>
              <a:t>However, </a:t>
            </a:r>
            <a:r>
              <a:rPr lang="en-US" sz="2400" dirty="0"/>
              <a:t>imagine that you only knew the conditional distributions.</a:t>
            </a:r>
          </a:p>
          <a:p>
            <a:r>
              <a:rPr lang="en-US" sz="2400" dirty="0"/>
              <a:t>The distribution of </a:t>
            </a:r>
            <a:r>
              <a:rPr lang="en-US" sz="2400" i="1" dirty="0"/>
              <a:t>y </a:t>
            </a:r>
            <a:r>
              <a:rPr lang="en-US" sz="2400" dirty="0"/>
              <a:t>conditional on </a:t>
            </a:r>
            <a:r>
              <a:rPr lang="en-US" sz="2400" i="1" dirty="0"/>
              <a:t>x </a:t>
            </a:r>
            <a:r>
              <a:rPr lang="en-US" sz="2400" dirty="0"/>
              <a:t>is easy—if you know the value of </a:t>
            </a:r>
            <a:r>
              <a:rPr lang="en-US" sz="2400" i="1" dirty="0"/>
              <a:t>x</a:t>
            </a:r>
            <a:r>
              <a:rPr lang="en-US" sz="2400" dirty="0"/>
              <a:t>, </a:t>
            </a:r>
            <a:r>
              <a:rPr lang="en-US" sz="2400" i="1" dirty="0"/>
              <a:t>y </a:t>
            </a:r>
            <a:r>
              <a:rPr lang="en-US" sz="2400" dirty="0"/>
              <a:t>is equally likely to be, say,  </a:t>
            </a:r>
            <a:r>
              <a:rPr lang="en-US" sz="2400" i="1" dirty="0"/>
              <a:t>x </a:t>
            </a:r>
            <a:r>
              <a:rPr lang="en-US" sz="2400" dirty="0"/>
              <a:t>+ 1:</a:t>
            </a:r>
            <a:endParaRPr lang="en-US" altLang="zh-TW" sz="2400" dirty="0"/>
          </a:p>
          <a:p>
            <a:pPr marL="914400" lvl="1" indent="-12700">
              <a:buNone/>
              <a:tabLst>
                <a:tab pos="1257300" algn="l"/>
                <a:tab pos="16002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random_y_given_x</a:t>
            </a:r>
            <a:r>
              <a:rPr lang="en-US" altLang="zh-TW" sz="1800" dirty="0">
                <a:solidFill>
                  <a:schemeClr val="tx2"/>
                </a:solidFill>
                <a:latin typeface="Consolas" panose="020B0609020204030204" pitchFamily="49" charset="0"/>
                <a:cs typeface="Consolas" panose="020B0609020204030204" pitchFamily="49" charset="0"/>
              </a:rPr>
              <a:t>(x):</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x + </a:t>
            </a:r>
            <a:r>
              <a:rPr lang="en-US" altLang="zh-TW" sz="1800" dirty="0" err="1">
                <a:solidFill>
                  <a:schemeClr val="tx2"/>
                </a:solidFill>
                <a:latin typeface="Consolas" panose="020B0609020204030204" pitchFamily="49" charset="0"/>
                <a:cs typeface="Consolas" panose="020B0609020204030204" pitchFamily="49" charset="0"/>
              </a:rPr>
              <a:t>roll_a_die</a:t>
            </a:r>
            <a:r>
              <a:rPr lang="en-US" altLang="zh-TW" sz="1800" dirty="0">
                <a:solidFill>
                  <a:schemeClr val="tx2"/>
                </a:solidFill>
                <a:latin typeface="Consolas" panose="020B0609020204030204" pitchFamily="49" charset="0"/>
                <a:cs typeface="Consolas" panose="020B0609020204030204" pitchFamily="49" charset="0"/>
              </a:rPr>
              <a:t>()</a:t>
            </a:r>
          </a:p>
          <a:p>
            <a:r>
              <a:rPr lang="en-US" altLang="zh-TW" sz="2400" dirty="0"/>
              <a:t>The other direction is more complicated.</a:t>
            </a:r>
          </a:p>
          <a:p>
            <a:r>
              <a:rPr lang="en-US" altLang="zh-TW" sz="2400" dirty="0"/>
              <a:t>For instance, if you know that y is 2, then necessarily  </a:t>
            </a:r>
            <a:r>
              <a:rPr lang="en-US" altLang="zh-TW" sz="2400" i="1" dirty="0"/>
              <a:t>x</a:t>
            </a:r>
            <a:r>
              <a:rPr lang="en-US" altLang="zh-TW" sz="2400" dirty="0"/>
              <a:t> is 1.</a:t>
            </a:r>
          </a:p>
          <a:p>
            <a:r>
              <a:rPr lang="en-US" altLang="zh-TW" sz="2400" dirty="0"/>
              <a:t>If </a:t>
            </a:r>
            <a:r>
              <a:rPr lang="en-US" altLang="zh-TW" sz="2400" i="1" dirty="0"/>
              <a:t>y</a:t>
            </a:r>
            <a:r>
              <a:rPr lang="en-US" altLang="zh-TW" sz="2400" dirty="0"/>
              <a:t> is 7, then has to be either 3 or 4.</a:t>
            </a:r>
          </a:p>
          <a:p>
            <a:pPr marL="914400" lvl="1" indent="-12700">
              <a:buNone/>
              <a:tabLst>
                <a:tab pos="1257300" algn="l"/>
                <a:tab pos="16002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random_x_given_y</a:t>
            </a:r>
            <a:r>
              <a:rPr lang="en-US" altLang="zh-TW" sz="1800" dirty="0">
                <a:solidFill>
                  <a:schemeClr val="tx2"/>
                </a:solidFill>
                <a:latin typeface="Consolas" panose="020B0609020204030204" pitchFamily="49" charset="0"/>
                <a:cs typeface="Consolas" panose="020B0609020204030204" pitchFamily="49" charset="0"/>
              </a:rPr>
              <a:t>(y):</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if y &lt;= 7:</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random.randrange</a:t>
            </a:r>
            <a:r>
              <a:rPr lang="en-US" altLang="zh-TW" sz="1800" dirty="0">
                <a:solidFill>
                  <a:schemeClr val="tx2"/>
                </a:solidFill>
                <a:latin typeface="Consolas" panose="020B0609020204030204" pitchFamily="49" charset="0"/>
                <a:cs typeface="Consolas" panose="020B0609020204030204" pitchFamily="49" charset="0"/>
              </a:rPr>
              <a:t>(1, y)</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else:</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random.randrange</a:t>
            </a:r>
            <a:r>
              <a:rPr lang="en-US" altLang="zh-TW" sz="1800" dirty="0">
                <a:solidFill>
                  <a:schemeClr val="tx2"/>
                </a:solidFill>
                <a:latin typeface="Consolas" panose="020B0609020204030204" pitchFamily="49" charset="0"/>
                <a:cs typeface="Consolas" panose="020B0609020204030204" pitchFamily="49" charset="0"/>
              </a:rPr>
              <a:t>(y - 6, 7)</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28</a:t>
            </a:fld>
            <a:endParaRPr lang="en-US" dirty="0"/>
          </a:p>
        </p:txBody>
      </p:sp>
    </p:spTree>
    <p:extLst>
      <p:ext uri="{BB962C8B-B14F-4D97-AF65-F5344CB8AC3E}">
        <p14:creationId xmlns:p14="http://schemas.microsoft.com/office/powerpoint/2010/main" val="1506059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Gibbs Sampling (cont.)</a:t>
            </a:r>
          </a:p>
        </p:txBody>
      </p:sp>
      <p:sp>
        <p:nvSpPr>
          <p:cNvPr id="15" name="Content Placeholder 14"/>
          <p:cNvSpPr>
            <a:spLocks noGrp="1"/>
          </p:cNvSpPr>
          <p:nvPr>
            <p:ph idx="1"/>
          </p:nvPr>
        </p:nvSpPr>
        <p:spPr/>
        <p:txBody>
          <a:bodyPr>
            <a:normAutofit lnSpcReduction="10000"/>
          </a:bodyPr>
          <a:lstStyle/>
          <a:p>
            <a:r>
              <a:rPr lang="en-US" sz="2400" dirty="0"/>
              <a:t>The way </a:t>
            </a:r>
            <a:r>
              <a:rPr lang="en-US" sz="2400" i="1" dirty="0">
                <a:solidFill>
                  <a:srgbClr val="C00000"/>
                </a:solidFill>
              </a:rPr>
              <a:t>Gibbs sampling</a:t>
            </a:r>
            <a:r>
              <a:rPr lang="en-US" sz="2400" dirty="0"/>
              <a:t> works is that we start with any (valid) value for </a:t>
            </a:r>
            <a:r>
              <a:rPr lang="en-US" sz="2400" i="1" dirty="0"/>
              <a:t>x</a:t>
            </a:r>
            <a:r>
              <a:rPr lang="en-US" sz="2400" dirty="0"/>
              <a:t> and </a:t>
            </a:r>
            <a:r>
              <a:rPr lang="en-US" sz="2400" i="1" dirty="0"/>
              <a:t>y</a:t>
            </a:r>
            <a:r>
              <a:rPr lang="en-US" sz="2400" dirty="0"/>
              <a:t> and repeatedly alternate replacing </a:t>
            </a:r>
            <a:r>
              <a:rPr lang="en-US" sz="2400" i="1" dirty="0"/>
              <a:t>x</a:t>
            </a:r>
            <a:r>
              <a:rPr lang="en-US" sz="2400" dirty="0"/>
              <a:t> with a random value picked conditional on </a:t>
            </a:r>
            <a:r>
              <a:rPr lang="en-US" sz="2400" i="1" dirty="0"/>
              <a:t>y</a:t>
            </a:r>
            <a:r>
              <a:rPr lang="en-US" sz="2400" dirty="0"/>
              <a:t> and replacing </a:t>
            </a:r>
            <a:r>
              <a:rPr lang="en-US" sz="2400" i="1" dirty="0"/>
              <a:t>y</a:t>
            </a:r>
            <a:r>
              <a:rPr lang="en-US" sz="2400" dirty="0"/>
              <a:t> with a random value pick conditional on </a:t>
            </a:r>
            <a:r>
              <a:rPr lang="en-US" sz="2400" i="1" dirty="0"/>
              <a:t>x</a:t>
            </a:r>
            <a:r>
              <a:rPr lang="en-US" sz="2400" dirty="0"/>
              <a:t>.</a:t>
            </a:r>
          </a:p>
          <a:p>
            <a:r>
              <a:rPr lang="en-US" sz="2400" dirty="0"/>
              <a:t>After a number of iterations, the resulting values of x and y will represent a sample from the </a:t>
            </a:r>
            <a:r>
              <a:rPr lang="en-US" sz="2400" i="1" dirty="0"/>
              <a:t>unconditional join distribution</a:t>
            </a:r>
            <a:r>
              <a:rPr lang="en-US" sz="2400" dirty="0"/>
              <a:t>:</a:t>
            </a:r>
          </a:p>
          <a:p>
            <a:pPr marL="914400" lvl="1" indent="-12700">
              <a:buNone/>
              <a:tabLst>
                <a:tab pos="1257300" algn="l"/>
                <a:tab pos="16002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gibbs_sample</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num_iters</a:t>
            </a:r>
            <a:r>
              <a:rPr lang="en-US" altLang="zh-TW" sz="1800" dirty="0">
                <a:solidFill>
                  <a:schemeClr val="tx2"/>
                </a:solidFill>
                <a:latin typeface="Consolas" panose="020B0609020204030204" pitchFamily="49" charset="0"/>
                <a:cs typeface="Consolas" panose="020B0609020204030204" pitchFamily="49" charset="0"/>
              </a:rPr>
              <a:t>=100):</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x, y = 1, 2 </a:t>
            </a:r>
            <a:r>
              <a:rPr lang="en-US" altLang="zh-TW" sz="1800" dirty="0">
                <a:solidFill>
                  <a:srgbClr val="00B050"/>
                </a:solidFill>
                <a:latin typeface="Consolas" panose="020B0609020204030204" pitchFamily="49" charset="0"/>
                <a:cs typeface="Consolas" panose="020B0609020204030204" pitchFamily="49" charset="0"/>
              </a:rPr>
              <a:t># doesn't really matter</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for _ in range(</a:t>
            </a:r>
            <a:r>
              <a:rPr lang="en-US" altLang="zh-TW" sz="1800" dirty="0" err="1">
                <a:solidFill>
                  <a:schemeClr val="tx2"/>
                </a:solidFill>
                <a:latin typeface="Consolas" panose="020B0609020204030204" pitchFamily="49" charset="0"/>
                <a:cs typeface="Consolas" panose="020B0609020204030204" pitchFamily="49" charset="0"/>
              </a:rPr>
              <a:t>num_iters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x = </a:t>
            </a:r>
            <a:r>
              <a:rPr lang="en-US" altLang="zh-TW" sz="1800" dirty="0" err="1">
                <a:solidFill>
                  <a:schemeClr val="tx2"/>
                </a:solidFill>
                <a:latin typeface="Consolas" panose="020B0609020204030204" pitchFamily="49" charset="0"/>
                <a:cs typeface="Consolas" panose="020B0609020204030204" pitchFamily="49" charset="0"/>
              </a:rPr>
              <a:t>random_x_given_y</a:t>
            </a:r>
            <a:r>
              <a:rPr lang="en-US" altLang="zh-TW" sz="1800" dirty="0">
                <a:solidFill>
                  <a:schemeClr val="tx2"/>
                </a:solidFill>
                <a:latin typeface="Consolas" panose="020B0609020204030204" pitchFamily="49" charset="0"/>
                <a:cs typeface="Consolas" panose="020B0609020204030204" pitchFamily="49" charset="0"/>
              </a:rPr>
              <a:t>(y)</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y = </a:t>
            </a:r>
            <a:r>
              <a:rPr lang="en-US" altLang="zh-TW" sz="1800" dirty="0" err="1">
                <a:solidFill>
                  <a:schemeClr val="tx2"/>
                </a:solidFill>
                <a:latin typeface="Consolas" panose="020B0609020204030204" pitchFamily="49" charset="0"/>
                <a:cs typeface="Consolas" panose="020B0609020204030204" pitchFamily="49" charset="0"/>
              </a:rPr>
              <a:t>random_y_given_x</a:t>
            </a:r>
            <a:r>
              <a:rPr lang="en-US" altLang="zh-TW" sz="1800" dirty="0">
                <a:solidFill>
                  <a:schemeClr val="tx2"/>
                </a:solidFill>
                <a:latin typeface="Consolas" panose="020B0609020204030204" pitchFamily="49" charset="0"/>
                <a:cs typeface="Consolas" panose="020B0609020204030204" pitchFamily="49" charset="0"/>
              </a:rPr>
              <a:t>(x)</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x, y</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29</a:t>
            </a:fld>
            <a:endParaRPr lang="en-US" dirty="0"/>
          </a:p>
        </p:txBody>
      </p:sp>
    </p:spTree>
    <p:extLst>
      <p:ext uri="{BB962C8B-B14F-4D97-AF65-F5344CB8AC3E}">
        <p14:creationId xmlns:p14="http://schemas.microsoft.com/office/powerpoint/2010/main" val="55495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381000"/>
            <a:ext cx="6484929" cy="1447799"/>
          </a:xfrm>
        </p:spPr>
        <p:txBody>
          <a:bodyPr>
            <a:noAutofit/>
          </a:bodyPr>
          <a:lstStyle/>
          <a:p>
            <a:r>
              <a:rPr lang="en-US" dirty="0"/>
              <a:t>Natural Language Processing (NLP)</a:t>
            </a:r>
          </a:p>
        </p:txBody>
      </p:sp>
      <p:sp>
        <p:nvSpPr>
          <p:cNvPr id="3" name="Content Placeholder 2"/>
          <p:cNvSpPr>
            <a:spLocks noGrp="1"/>
          </p:cNvSpPr>
          <p:nvPr>
            <p:ph idx="1"/>
          </p:nvPr>
        </p:nvSpPr>
        <p:spPr>
          <a:xfrm>
            <a:off x="601671" y="1981200"/>
            <a:ext cx="5955495" cy="4298294"/>
          </a:xfrm>
        </p:spPr>
        <p:txBody>
          <a:bodyPr/>
          <a:lstStyle/>
          <a:p>
            <a:r>
              <a:rPr lang="en-US" dirty="0"/>
              <a:t>NLP with Python</a:t>
            </a:r>
          </a:p>
          <a:p>
            <a:r>
              <a:rPr lang="en-US" dirty="0"/>
              <a:t>Word Clouds</a:t>
            </a:r>
          </a:p>
          <a:p>
            <a:r>
              <a:rPr lang="en-US" dirty="0"/>
              <a:t>N-gram Models</a:t>
            </a:r>
          </a:p>
          <a:p>
            <a:r>
              <a:rPr lang="en-US" dirty="0"/>
              <a:t>Grammars</a:t>
            </a:r>
          </a:p>
          <a:p>
            <a:r>
              <a:rPr lang="en-US" dirty="0"/>
              <a:t>Gibbs Sampling</a:t>
            </a:r>
          </a:p>
          <a:p>
            <a:r>
              <a:rPr lang="en-US" dirty="0"/>
              <a:t>Topic Modeling</a:t>
            </a:r>
          </a:p>
          <a:p>
            <a:pPr marL="0" indent="0">
              <a:buNone/>
            </a:pPr>
            <a:endParaRPr lang="en-US" dirty="0"/>
          </a:p>
        </p:txBody>
      </p:sp>
      <p:sp>
        <p:nvSpPr>
          <p:cNvPr id="4" name="Date Placeholder 3"/>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Calibri"/>
                <a:ea typeface="+mn-ea"/>
                <a:cs typeface="+mn-cs"/>
              </a:rPr>
              <a:t>Lecture 13 - Natural Language Processing</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662ECC-656A-499B-882A-B5C312990701}" type="slidenum">
              <a:rPr kumimoji="0" lang="en-US" sz="1400" b="1" i="0" u="none" strike="noStrike" kern="1200" cap="none" spc="0" normalizeH="0" baseline="0" noProof="0" smtClean="0">
                <a:ln>
                  <a:noFill/>
                </a:ln>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effectLst/>
              <a:uLnTx/>
              <a:uFillTx/>
              <a:latin typeface="Calibri"/>
              <a:ea typeface="+mn-ea"/>
              <a:cs typeface="+mn-cs"/>
            </a:endParaRPr>
          </a:p>
        </p:txBody>
      </p:sp>
    </p:spTree>
    <p:extLst>
      <p:ext uri="{BB962C8B-B14F-4D97-AF65-F5344CB8AC3E}">
        <p14:creationId xmlns:p14="http://schemas.microsoft.com/office/powerpoint/2010/main" val="2248486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Gibbs Sampling (cont.)</a:t>
            </a:r>
          </a:p>
        </p:txBody>
      </p:sp>
      <p:sp>
        <p:nvSpPr>
          <p:cNvPr id="15" name="Content Placeholder 14"/>
          <p:cNvSpPr>
            <a:spLocks noGrp="1"/>
          </p:cNvSpPr>
          <p:nvPr>
            <p:ph idx="1"/>
          </p:nvPr>
        </p:nvSpPr>
        <p:spPr/>
        <p:txBody>
          <a:bodyPr>
            <a:normAutofit/>
          </a:bodyPr>
          <a:lstStyle/>
          <a:p>
            <a:r>
              <a:rPr lang="en-US" sz="2400" dirty="0"/>
              <a:t>We can compare this with the </a:t>
            </a:r>
            <a:r>
              <a:rPr lang="en-US" sz="2400" i="1" dirty="0"/>
              <a:t>direct sampling</a:t>
            </a:r>
            <a:r>
              <a:rPr lang="en-US" sz="2400" dirty="0"/>
              <a:t>:</a:t>
            </a:r>
          </a:p>
          <a:p>
            <a:pPr marL="914400" lvl="1" indent="-12700">
              <a:buNone/>
              <a:tabLst>
                <a:tab pos="1257300" algn="l"/>
                <a:tab pos="16002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compare_distributions</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num_samples</a:t>
            </a:r>
            <a:r>
              <a:rPr lang="en-US" altLang="zh-TW" sz="1800" dirty="0">
                <a:solidFill>
                  <a:schemeClr val="tx2"/>
                </a:solidFill>
                <a:latin typeface="Consolas" panose="020B0609020204030204" pitchFamily="49" charset="0"/>
                <a:cs typeface="Consolas" panose="020B0609020204030204" pitchFamily="49" charset="0"/>
              </a:rPr>
              <a:t>=1000):</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counts = </a:t>
            </a:r>
            <a:r>
              <a:rPr lang="en-US" altLang="zh-TW" sz="1800" dirty="0" err="1">
                <a:solidFill>
                  <a:schemeClr val="tx2"/>
                </a:solidFill>
                <a:latin typeface="Consolas" panose="020B0609020204030204" pitchFamily="49" charset="0"/>
                <a:cs typeface="Consolas" panose="020B0609020204030204" pitchFamily="49" charset="0"/>
              </a:rPr>
              <a:t>defaultdict</a:t>
            </a:r>
            <a:r>
              <a:rPr lang="en-US" altLang="zh-TW" sz="1800" dirty="0">
                <a:solidFill>
                  <a:schemeClr val="tx2"/>
                </a:solidFill>
                <a:latin typeface="Consolas" panose="020B0609020204030204" pitchFamily="49" charset="0"/>
                <a:cs typeface="Consolas" panose="020B0609020204030204" pitchFamily="49" charset="0"/>
              </a:rPr>
              <a:t>(lambda: [0, 0])</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for _ in range(</a:t>
            </a:r>
            <a:r>
              <a:rPr lang="en-US" altLang="zh-TW" sz="1800" dirty="0" err="1">
                <a:solidFill>
                  <a:schemeClr val="tx2"/>
                </a:solidFill>
                <a:latin typeface="Consolas" panose="020B0609020204030204" pitchFamily="49" charset="0"/>
                <a:cs typeface="Consolas" panose="020B0609020204030204" pitchFamily="49" charset="0"/>
              </a:rPr>
              <a:t>num_samples</a:t>
            </a:r>
            <a:r>
              <a:rPr lang="en-US" altLang="zh-TW" sz="1800" dirty="0">
                <a:solidFill>
                  <a:schemeClr val="tx2"/>
                </a:solidFill>
                <a:latin typeface="Consolas" panose="020B0609020204030204" pitchFamily="49" charset="0"/>
                <a:cs typeface="Consolas" panose="020B0609020204030204" pitchFamily="49" charset="0"/>
              </a:rPr>
              <a:t>):</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counts[</a:t>
            </a:r>
            <a:r>
              <a:rPr lang="en-US" altLang="zh-TW" sz="1800" dirty="0" err="1">
                <a:solidFill>
                  <a:schemeClr val="tx2"/>
                </a:solidFill>
                <a:latin typeface="Consolas" panose="020B0609020204030204" pitchFamily="49" charset="0"/>
                <a:cs typeface="Consolas" panose="020B0609020204030204" pitchFamily="49" charset="0"/>
              </a:rPr>
              <a:t>gibbs_sample</a:t>
            </a:r>
            <a:r>
              <a:rPr lang="en-US" altLang="zh-TW" sz="1800" dirty="0">
                <a:solidFill>
                  <a:schemeClr val="tx2"/>
                </a:solidFill>
                <a:latin typeface="Consolas" panose="020B0609020204030204" pitchFamily="49" charset="0"/>
                <a:cs typeface="Consolas" panose="020B0609020204030204" pitchFamily="49" charset="0"/>
              </a:rPr>
              <a:t>()][0] += 1</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counts[</a:t>
            </a:r>
            <a:r>
              <a:rPr lang="en-US" altLang="zh-TW" sz="1800" dirty="0" err="1">
                <a:solidFill>
                  <a:schemeClr val="tx2"/>
                </a:solidFill>
                <a:latin typeface="Consolas" panose="020B0609020204030204" pitchFamily="49" charset="0"/>
                <a:cs typeface="Consolas" panose="020B0609020204030204" pitchFamily="49" charset="0"/>
              </a:rPr>
              <a:t>direct_sample</a:t>
            </a:r>
            <a:r>
              <a:rPr lang="en-US" altLang="zh-TW" sz="1800" dirty="0">
                <a:solidFill>
                  <a:schemeClr val="tx2"/>
                </a:solidFill>
                <a:latin typeface="Consolas" panose="020B0609020204030204" pitchFamily="49" charset="0"/>
                <a:cs typeface="Consolas" panose="020B0609020204030204" pitchFamily="49" charset="0"/>
              </a:rPr>
              <a:t>()][1] += 1</a:t>
            </a:r>
          </a:p>
          <a:p>
            <a:pPr marL="914400" lvl="1" indent="-12700">
              <a:buNone/>
              <a:tabLst>
                <a:tab pos="1257300" algn="l"/>
                <a:tab pos="1600200" algn="l"/>
              </a:tabLst>
            </a:pPr>
            <a:r>
              <a:rPr lang="en-US" altLang="zh-TW" sz="1800" dirty="0">
                <a:solidFill>
                  <a:schemeClr val="tx2"/>
                </a:solidFill>
                <a:latin typeface="Consolas" panose="020B0609020204030204" pitchFamily="49" charset="0"/>
                <a:cs typeface="Consolas" panose="020B0609020204030204" pitchFamily="49" charset="0"/>
              </a:rPr>
              <a:t>		return counts</a:t>
            </a:r>
          </a:p>
          <a:p>
            <a:pPr marL="274320" lvl="1" indent="-274320">
              <a:buClr>
                <a:schemeClr val="accent3"/>
              </a:buClr>
              <a:buSzPct val="95000"/>
              <a:tabLst>
                <a:tab pos="1257300" algn="l"/>
                <a:tab pos="1600200" algn="l"/>
              </a:tabLst>
            </a:pPr>
            <a:r>
              <a:rPr lang="en-US" dirty="0"/>
              <a:t>This technique will be used in the next section, “Topic Modeling”.</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30</a:t>
            </a:fld>
            <a:endParaRPr lang="en-US" dirty="0"/>
          </a:p>
        </p:txBody>
      </p:sp>
      <p:sp>
        <p:nvSpPr>
          <p:cNvPr id="7" name="Cloud Callout 10"/>
          <p:cNvSpPr/>
          <p:nvPr/>
        </p:nvSpPr>
        <p:spPr>
          <a:xfrm>
            <a:off x="6324600" y="2743200"/>
            <a:ext cx="2590800" cy="838200"/>
          </a:xfrm>
          <a:prstGeom prst="cloudCallout">
            <a:avLst>
              <a:gd name="adj1" fmla="val -42573"/>
              <a:gd name="adj2" fmla="val -75828"/>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i="1" dirty="0">
                <a:solidFill>
                  <a:srgbClr val="00B050"/>
                </a:solidFill>
                <a:latin typeface="Consolas" panose="020B0609020204030204" pitchFamily="49" charset="0"/>
                <a:cs typeface="Consolas" panose="020B0609020204030204" pitchFamily="49" charset="0"/>
              </a:rPr>
              <a:t>lec13/nlp_05.py</a:t>
            </a:r>
          </a:p>
        </p:txBody>
      </p:sp>
    </p:spTree>
    <p:extLst>
      <p:ext uri="{BB962C8B-B14F-4D97-AF65-F5344CB8AC3E}">
        <p14:creationId xmlns:p14="http://schemas.microsoft.com/office/powerpoint/2010/main" val="249078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a:t>
            </a:r>
          </a:p>
        </p:txBody>
      </p:sp>
      <p:sp>
        <p:nvSpPr>
          <p:cNvPr id="15" name="Content Placeholder 14"/>
          <p:cNvSpPr>
            <a:spLocks noGrp="1"/>
          </p:cNvSpPr>
          <p:nvPr>
            <p:ph idx="1"/>
          </p:nvPr>
        </p:nvSpPr>
        <p:spPr/>
        <p:txBody>
          <a:bodyPr>
            <a:normAutofit/>
          </a:bodyPr>
          <a:lstStyle/>
          <a:p>
            <a:r>
              <a:rPr lang="en-US" altLang="zh-TW" sz="2400" dirty="0"/>
              <a:t>Consider a scenario that you are a data scientist of a large blog site and you are asked </a:t>
            </a:r>
            <a:r>
              <a:rPr lang="en-US" altLang="zh-TW" sz="2400" i="1" dirty="0"/>
              <a:t>to understand your users’ interests</a:t>
            </a:r>
            <a:r>
              <a:rPr lang="en-US" altLang="zh-TW" sz="2400" dirty="0"/>
              <a:t>.</a:t>
            </a:r>
          </a:p>
          <a:p>
            <a:r>
              <a:rPr lang="en-US" altLang="zh-TW" sz="2400" dirty="0"/>
              <a:t>One approach is to try to identify the </a:t>
            </a:r>
            <a:r>
              <a:rPr lang="en-US" altLang="zh-TW" sz="2400" i="1" dirty="0">
                <a:solidFill>
                  <a:schemeClr val="tx2"/>
                </a:solidFill>
              </a:rPr>
              <a:t>topics</a:t>
            </a:r>
            <a:r>
              <a:rPr lang="en-US" altLang="zh-TW" sz="2400" dirty="0"/>
              <a:t> that underlie those interests.</a:t>
            </a:r>
          </a:p>
          <a:p>
            <a:r>
              <a:rPr lang="en-US" altLang="zh-TW" sz="2400" dirty="0"/>
              <a:t>A technique called </a:t>
            </a:r>
            <a:r>
              <a:rPr lang="en-US" altLang="zh-TW" sz="2400" b="1" i="1" dirty="0">
                <a:solidFill>
                  <a:schemeClr val="tx2"/>
                </a:solidFill>
              </a:rPr>
              <a:t>Latent </a:t>
            </a:r>
            <a:r>
              <a:rPr lang="en-US" altLang="zh-TW" sz="2400" b="1" i="1" dirty="0" err="1">
                <a:solidFill>
                  <a:schemeClr val="tx2"/>
                </a:solidFill>
              </a:rPr>
              <a:t>Dirichlet</a:t>
            </a:r>
            <a:r>
              <a:rPr lang="en-US" altLang="zh-TW" sz="2400" b="1" i="1" dirty="0">
                <a:solidFill>
                  <a:schemeClr val="tx2"/>
                </a:solidFill>
              </a:rPr>
              <a:t> Analysis (LDA)</a:t>
            </a:r>
            <a:r>
              <a:rPr lang="en-US" altLang="zh-TW" sz="2400" dirty="0"/>
              <a:t> is commonly used to identify common topics in a set of documents.</a:t>
            </a:r>
          </a:p>
          <a:p>
            <a:r>
              <a:rPr lang="en-US" altLang="zh-TW" sz="2400" dirty="0"/>
              <a:t>We’ll apply it to documents that consist of each user’s interests.</a:t>
            </a:r>
          </a:p>
          <a:p>
            <a:r>
              <a:rPr lang="en-US" altLang="zh-TW" sz="2400" dirty="0"/>
              <a:t>In particular, we have a collection of </a:t>
            </a:r>
            <a:r>
              <a:rPr lang="en-US" altLang="zh-TW" sz="2200" dirty="0">
                <a:solidFill>
                  <a:schemeClr val="tx2"/>
                </a:solidFill>
                <a:latin typeface="Consolas" panose="020B0609020204030204" pitchFamily="49" charset="0"/>
                <a:cs typeface="Consolas" panose="020B0609020204030204" pitchFamily="49" charset="0"/>
              </a:rPr>
              <a:t>documents</a:t>
            </a:r>
            <a:r>
              <a:rPr lang="en-US" altLang="zh-TW" sz="2400" dirty="0"/>
              <a:t> each of which is a </a:t>
            </a:r>
            <a:r>
              <a:rPr lang="en-US" altLang="zh-TW" sz="2200" dirty="0">
                <a:solidFill>
                  <a:schemeClr val="tx2"/>
                </a:solidFill>
                <a:latin typeface="Consolas" panose="020B0609020204030204" pitchFamily="49" charset="0"/>
                <a:cs typeface="Consolas" panose="020B0609020204030204" pitchFamily="49" charset="0"/>
              </a:rPr>
              <a:t>list</a:t>
            </a:r>
            <a:r>
              <a:rPr lang="en-US" altLang="zh-TW" sz="2400" dirty="0"/>
              <a:t> of words.</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31</a:t>
            </a:fld>
            <a:endParaRPr lang="en-US" dirty="0"/>
          </a:p>
        </p:txBody>
      </p:sp>
    </p:spTree>
    <p:extLst>
      <p:ext uri="{BB962C8B-B14F-4D97-AF65-F5344CB8AC3E}">
        <p14:creationId xmlns:p14="http://schemas.microsoft.com/office/powerpoint/2010/main" val="534527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a:bodyPr>
          <a:lstStyle/>
          <a:p>
            <a:r>
              <a:rPr lang="en-US" altLang="zh-TW" sz="2400" dirty="0"/>
              <a:t>And we have a corresponding collection of </a:t>
            </a:r>
            <a:r>
              <a:rPr lang="en-US" altLang="zh-TW" sz="2200" dirty="0" err="1">
                <a:solidFill>
                  <a:schemeClr val="tx2"/>
                </a:solidFill>
                <a:latin typeface="Consolas" panose="020B0609020204030204" pitchFamily="49" charset="0"/>
                <a:cs typeface="Consolas" panose="020B0609020204030204" pitchFamily="49" charset="0"/>
              </a:rPr>
              <a:t>document_topics</a:t>
            </a:r>
            <a:r>
              <a:rPr lang="en-US" altLang="zh-TW" sz="2400" dirty="0"/>
              <a:t> that assigns a topic ( a number between 0 and </a:t>
            </a:r>
            <a:r>
              <a:rPr lang="en-US" altLang="zh-TW" sz="2400" i="1" dirty="0"/>
              <a:t>K </a:t>
            </a:r>
            <a:r>
              <a:rPr lang="en-US" altLang="zh-TW" sz="2400" dirty="0">
                <a:sym typeface="Symbol"/>
              </a:rPr>
              <a:t> </a:t>
            </a:r>
            <a:r>
              <a:rPr lang="en-US" altLang="zh-TW" sz="2400" dirty="0"/>
              <a:t>1) to each word in each document.</a:t>
            </a:r>
          </a:p>
          <a:p>
            <a:r>
              <a:rPr lang="en-US" altLang="zh-TW" sz="2400" dirty="0"/>
              <a:t>For instance, the fifth word in the fourth document is</a:t>
            </a:r>
          </a:p>
          <a:p>
            <a:pPr marL="914400" lvl="1" indent="-12700">
              <a:buNone/>
            </a:pPr>
            <a:r>
              <a:rPr lang="en-US" altLang="zh-TW" sz="2000" dirty="0">
                <a:solidFill>
                  <a:schemeClr val="tx2"/>
                </a:solidFill>
                <a:latin typeface="Consolas" panose="020B0609020204030204" pitchFamily="49" charset="0"/>
                <a:cs typeface="Consolas" panose="020B0609020204030204" pitchFamily="49" charset="0"/>
              </a:rPr>
              <a:t>documents[3][4]</a:t>
            </a:r>
            <a:endParaRPr lang="en-US" altLang="zh-TW" sz="1800" dirty="0">
              <a:solidFill>
                <a:schemeClr val="tx2"/>
              </a:solidFill>
              <a:latin typeface="Consolas" panose="020B0609020204030204" pitchFamily="49" charset="0"/>
              <a:cs typeface="Consolas" panose="020B0609020204030204" pitchFamily="49" charset="0"/>
            </a:endParaRPr>
          </a:p>
          <a:p>
            <a:r>
              <a:rPr lang="en-US" altLang="zh-TW" sz="2400" dirty="0"/>
              <a:t>And the topic from which that word was chosen is:</a:t>
            </a:r>
          </a:p>
          <a:p>
            <a:pPr marL="914400" lvl="1" indent="-12700">
              <a:buNone/>
            </a:pPr>
            <a:r>
              <a:rPr lang="en-US" altLang="zh-TW" sz="2000" dirty="0" err="1">
                <a:solidFill>
                  <a:schemeClr val="tx2"/>
                </a:solidFill>
                <a:latin typeface="Consolas" panose="020B0609020204030204" pitchFamily="49" charset="0"/>
                <a:cs typeface="Consolas" panose="020B0609020204030204" pitchFamily="49" charset="0"/>
              </a:rPr>
              <a:t>document_topics</a:t>
            </a:r>
            <a:r>
              <a:rPr lang="en-US" altLang="zh-TW" sz="2000" dirty="0">
                <a:solidFill>
                  <a:schemeClr val="tx2"/>
                </a:solidFill>
                <a:latin typeface="Consolas" panose="020B0609020204030204" pitchFamily="49" charset="0"/>
                <a:cs typeface="Consolas" panose="020B0609020204030204" pitchFamily="49" charset="0"/>
              </a:rPr>
              <a:t>[3][4]</a:t>
            </a:r>
          </a:p>
          <a:p>
            <a:r>
              <a:rPr lang="en-US" altLang="zh-TW" sz="2400" dirty="0"/>
              <a:t>We can estimate the likelihood that </a:t>
            </a:r>
            <a:r>
              <a:rPr lang="en-US" altLang="zh-TW" sz="2400" i="1" dirty="0">
                <a:solidFill>
                  <a:schemeClr val="tx2"/>
                </a:solidFill>
              </a:rPr>
              <a:t>topic 1</a:t>
            </a:r>
            <a:r>
              <a:rPr lang="en-US" altLang="zh-TW" sz="2400" dirty="0"/>
              <a:t> produces a certain word by comparing how many times </a:t>
            </a:r>
            <a:r>
              <a:rPr lang="en-US" altLang="zh-TW" sz="2400" i="1" dirty="0">
                <a:solidFill>
                  <a:schemeClr val="tx2"/>
                </a:solidFill>
              </a:rPr>
              <a:t>topic 1</a:t>
            </a:r>
            <a:r>
              <a:rPr lang="en-US" altLang="zh-TW" sz="2400" dirty="0"/>
              <a:t> produces that word with how many </a:t>
            </a:r>
            <a:r>
              <a:rPr lang="en-US" altLang="zh-TW" sz="2400" i="1" dirty="0">
                <a:solidFill>
                  <a:schemeClr val="tx2"/>
                </a:solidFill>
              </a:rPr>
              <a:t>topic 1</a:t>
            </a:r>
            <a:r>
              <a:rPr lang="en-US" altLang="zh-TW" sz="2400" dirty="0"/>
              <a:t> produces any word.</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32</a:t>
            </a:fld>
            <a:endParaRPr lang="en-US" dirty="0"/>
          </a:p>
        </p:txBody>
      </p:sp>
    </p:spTree>
    <p:extLst>
      <p:ext uri="{BB962C8B-B14F-4D97-AF65-F5344CB8AC3E}">
        <p14:creationId xmlns:p14="http://schemas.microsoft.com/office/powerpoint/2010/main" val="3234443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fontScale="92500" lnSpcReduction="10000"/>
          </a:bodyPr>
          <a:lstStyle/>
          <a:p>
            <a:r>
              <a:rPr lang="en-US" altLang="zh-TW" sz="2400" dirty="0"/>
              <a:t>We start by assigning every word in every document a topic completely at random.</a:t>
            </a:r>
          </a:p>
          <a:p>
            <a:r>
              <a:rPr lang="en-US" altLang="zh-TW" sz="2400" dirty="0"/>
              <a:t>To start with, we need a function to randomly choose an </a:t>
            </a:r>
            <a:r>
              <a:rPr lang="en-US" altLang="zh-TW" sz="2400" i="1" dirty="0">
                <a:solidFill>
                  <a:schemeClr val="tx2"/>
                </a:solidFill>
              </a:rPr>
              <a:t>index</a:t>
            </a:r>
            <a:r>
              <a:rPr lang="en-US" altLang="zh-TW" sz="2400" dirty="0"/>
              <a:t> on an arbitrary set of weights:</a:t>
            </a:r>
          </a:p>
          <a:p>
            <a:endParaRPr lang="en-US" altLang="zh-TW" dirty="0"/>
          </a:p>
          <a:p>
            <a:endParaRPr lang="en-US" altLang="zh-TW" dirty="0"/>
          </a:p>
          <a:p>
            <a:endParaRPr lang="en-US" altLang="zh-TW" dirty="0"/>
          </a:p>
          <a:p>
            <a:endParaRPr lang="en-US" altLang="zh-TW" dirty="0"/>
          </a:p>
          <a:p>
            <a:endParaRPr lang="en-US" altLang="zh-TW" dirty="0"/>
          </a:p>
          <a:p>
            <a:pPr>
              <a:spcBef>
                <a:spcPts val="1200"/>
              </a:spcBef>
            </a:pPr>
            <a:r>
              <a:rPr lang="en-US" altLang="zh-TW" sz="2400" dirty="0"/>
              <a:t>For instance, if you give it weights [1, 1, 3] then one-fifth of the time it will return 0, one-fifth of the time it will return 1, and three-fifths of the time it will return 2.</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696199" cy="2151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653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lnSpcReduction="10000"/>
          </a:bodyPr>
          <a:lstStyle/>
          <a:p>
            <a:r>
              <a:rPr lang="en-US" altLang="zh-TW" sz="2400" dirty="0"/>
              <a:t>Our documents are our users’ interests, which look like:</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documents = [</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		["Hadoop", "Big Data", ..., "Cassandra"],</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		["NoSQL", "MongoDB", ..., "Postgres"],</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		["Python", "</a:t>
            </a:r>
            <a:r>
              <a:rPr lang="en-US" altLang="zh-TW" sz="1800" dirty="0" err="1">
                <a:solidFill>
                  <a:schemeClr val="tx2"/>
                </a:solidFill>
                <a:latin typeface="Consolas" panose="020B0609020204030204" pitchFamily="49" charset="0"/>
                <a:cs typeface="Consolas" panose="020B0609020204030204" pitchFamily="49" charset="0"/>
              </a:rPr>
              <a:t>scikit</a:t>
            </a:r>
            <a:r>
              <a:rPr lang="en-US" altLang="zh-TW" sz="1800" dirty="0">
                <a:solidFill>
                  <a:schemeClr val="tx2"/>
                </a:solidFill>
                <a:latin typeface="Consolas" panose="020B0609020204030204" pitchFamily="49" charset="0"/>
                <a:cs typeface="Consolas" panose="020B0609020204030204" pitchFamily="49" charset="0"/>
              </a:rPr>
              <a:t>-learn", ..., "pandas"],</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		...</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		["databases", "</a:t>
            </a:r>
            <a:r>
              <a:rPr lang="en-US" altLang="zh-TW" sz="1800" dirty="0" err="1">
                <a:solidFill>
                  <a:schemeClr val="tx2"/>
                </a:solidFill>
                <a:latin typeface="Consolas" panose="020B0609020204030204" pitchFamily="49" charset="0"/>
                <a:cs typeface="Consolas" panose="020B0609020204030204" pitchFamily="49" charset="0"/>
              </a:rPr>
              <a:t>HBase</a:t>
            </a:r>
            <a:r>
              <a:rPr lang="en-US" altLang="zh-TW" sz="1800" dirty="0">
                <a:solidFill>
                  <a:schemeClr val="tx2"/>
                </a:solidFill>
                <a:latin typeface="Consolas" panose="020B0609020204030204" pitchFamily="49" charset="0"/>
                <a:cs typeface="Consolas" panose="020B0609020204030204" pitchFamily="49" charset="0"/>
              </a:rPr>
              <a:t>", ..., "MongoDB"],</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libsvm</a:t>
            </a:r>
            <a:r>
              <a:rPr lang="en-US" altLang="zh-TW" sz="1800" dirty="0">
                <a:solidFill>
                  <a:schemeClr val="tx2"/>
                </a:solidFill>
                <a:latin typeface="Consolas" panose="020B0609020204030204" pitchFamily="49" charset="0"/>
                <a:cs typeface="Consolas" panose="020B0609020204030204" pitchFamily="49" charset="0"/>
              </a:rPr>
              <a:t>", "regression", "support vector machines"]</a:t>
            </a:r>
          </a:p>
          <a:p>
            <a:pPr marL="914400" lvl="1" indent="-12700">
              <a:buNone/>
              <a:tabLst>
                <a:tab pos="1257300" algn="l"/>
              </a:tabLst>
            </a:pPr>
            <a:r>
              <a:rPr lang="en-US" altLang="zh-TW" sz="1800" dirty="0">
                <a:solidFill>
                  <a:schemeClr val="tx2"/>
                </a:solidFill>
                <a:latin typeface="Consolas" panose="020B0609020204030204" pitchFamily="49" charset="0"/>
                <a:cs typeface="Consolas" panose="020B0609020204030204" pitchFamily="49" charset="0"/>
              </a:rPr>
              <a:t>]</a:t>
            </a:r>
            <a:endParaRPr lang="en-US" altLang="zh-TW" sz="1600" dirty="0">
              <a:solidFill>
                <a:schemeClr val="tx2"/>
              </a:solidFill>
              <a:latin typeface="Consolas" panose="020B0609020204030204" pitchFamily="49" charset="0"/>
              <a:cs typeface="Consolas" panose="020B0609020204030204" pitchFamily="49" charset="0"/>
            </a:endParaRPr>
          </a:p>
          <a:p>
            <a:r>
              <a:rPr lang="en-US" altLang="zh-TW" sz="2400" dirty="0"/>
              <a:t>And we’ll try to find </a:t>
            </a:r>
            <a:r>
              <a:rPr lang="en-US" altLang="zh-TW" sz="2000" dirty="0">
                <a:solidFill>
                  <a:schemeClr val="tx2"/>
                </a:solidFill>
                <a:latin typeface="Consolas" panose="020B0609020204030204" pitchFamily="49" charset="0"/>
                <a:cs typeface="Consolas" panose="020B0609020204030204" pitchFamily="49" charset="0"/>
              </a:rPr>
              <a:t>K = 4</a:t>
            </a:r>
            <a:r>
              <a:rPr lang="en-US" altLang="zh-TW" sz="2400" dirty="0"/>
              <a:t> topics.</a:t>
            </a:r>
          </a:p>
          <a:p>
            <a:r>
              <a:rPr lang="en-US" altLang="zh-TW" sz="2400" dirty="0"/>
              <a:t>In order to </a:t>
            </a:r>
            <a:r>
              <a:rPr lang="en-US" altLang="zh-TW" sz="2400" i="1" dirty="0"/>
              <a:t>calculate the sampling weights</a:t>
            </a:r>
            <a:r>
              <a:rPr lang="en-US" altLang="zh-TW" sz="2400" dirty="0"/>
              <a:t>, we’ll need to keep track of </a:t>
            </a:r>
            <a:r>
              <a:rPr lang="en-US" altLang="zh-TW" sz="2400" i="1" dirty="0">
                <a:solidFill>
                  <a:schemeClr val="tx2"/>
                </a:solidFill>
              </a:rPr>
              <a:t>several counts</a:t>
            </a:r>
            <a:r>
              <a:rPr lang="en-US" altLang="zh-TW" sz="2400" dirty="0"/>
              <a:t>.</a:t>
            </a:r>
          </a:p>
          <a:p>
            <a:r>
              <a:rPr lang="en-US" altLang="zh-TW" sz="2400" dirty="0"/>
              <a:t>First we create the </a:t>
            </a:r>
            <a:r>
              <a:rPr lang="en-US" altLang="zh-TW" sz="2400" i="1" dirty="0">
                <a:solidFill>
                  <a:schemeClr val="tx2"/>
                </a:solidFill>
              </a:rPr>
              <a:t>data structures</a:t>
            </a:r>
            <a:r>
              <a:rPr lang="en-US" altLang="zh-TW" sz="2400" dirty="0"/>
              <a:t> for them.</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34</a:t>
            </a:fld>
            <a:endParaRPr lang="en-US" dirty="0"/>
          </a:p>
        </p:txBody>
      </p:sp>
    </p:spTree>
    <p:extLst>
      <p:ext uri="{BB962C8B-B14F-4D97-AF65-F5344CB8AC3E}">
        <p14:creationId xmlns:p14="http://schemas.microsoft.com/office/powerpoint/2010/main" val="3825017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a:bodyPr>
          <a:lstStyle/>
          <a:p>
            <a:r>
              <a:rPr lang="en-US" altLang="zh-TW" sz="2400" dirty="0"/>
              <a:t>How many times each topic is assigned to each document:</a:t>
            </a:r>
          </a:p>
          <a:p>
            <a:pPr marL="685800" lvl="1" indent="-12700">
              <a:buNone/>
            </a:pPr>
            <a:r>
              <a:rPr lang="en-US" altLang="zh-TW" sz="1800" dirty="0">
                <a:solidFill>
                  <a:srgbClr val="00B050"/>
                </a:solidFill>
                <a:latin typeface="Consolas" panose="020B0609020204030204" pitchFamily="49" charset="0"/>
                <a:cs typeface="Consolas" panose="020B0609020204030204" pitchFamily="49" charset="0"/>
              </a:rPr>
              <a:t># a list of Counters, one for each document</a:t>
            </a:r>
          </a:p>
          <a:p>
            <a:pPr marL="685800" lvl="1" indent="-12700">
              <a:buNone/>
            </a:pPr>
            <a:r>
              <a:rPr lang="en-US" altLang="zh-TW" sz="1800" dirty="0" err="1">
                <a:solidFill>
                  <a:schemeClr val="tx2"/>
                </a:solidFill>
                <a:latin typeface="Consolas" panose="020B0609020204030204" pitchFamily="49" charset="0"/>
                <a:cs typeface="Consolas" panose="020B0609020204030204" pitchFamily="49" charset="0"/>
              </a:rPr>
              <a:t>document_topic_counts</a:t>
            </a:r>
            <a:r>
              <a:rPr lang="en-US" altLang="zh-TW" sz="1800" dirty="0">
                <a:solidFill>
                  <a:schemeClr val="tx2"/>
                </a:solidFill>
                <a:latin typeface="Consolas" panose="020B0609020204030204" pitchFamily="49" charset="0"/>
                <a:cs typeface="Consolas" panose="020B0609020204030204" pitchFamily="49" charset="0"/>
              </a:rPr>
              <a:t> = [Counter() for _ in documents]</a:t>
            </a:r>
          </a:p>
          <a:p>
            <a:r>
              <a:rPr lang="en-US" sz="2400" dirty="0"/>
              <a:t>How many times each word is assigned to each topic:</a:t>
            </a:r>
          </a:p>
          <a:p>
            <a:pPr marL="685800" lvl="1" indent="-12700">
              <a:buNone/>
            </a:pPr>
            <a:r>
              <a:rPr lang="en-US" altLang="zh-TW" sz="1800" dirty="0">
                <a:solidFill>
                  <a:srgbClr val="00B050"/>
                </a:solidFill>
                <a:latin typeface="Consolas" panose="020B0609020204030204" pitchFamily="49" charset="0"/>
                <a:cs typeface="Consolas" panose="020B0609020204030204" pitchFamily="49" charset="0"/>
              </a:rPr>
              <a:t># a list of Counters, one for each topic</a:t>
            </a:r>
          </a:p>
          <a:p>
            <a:pPr marL="685800" lvl="1" indent="-12700">
              <a:buNone/>
            </a:pPr>
            <a:r>
              <a:rPr lang="en-US" altLang="zh-TW" sz="1800" dirty="0" err="1">
                <a:solidFill>
                  <a:schemeClr val="tx2"/>
                </a:solidFill>
                <a:latin typeface="Consolas" panose="020B0609020204030204" pitchFamily="49" charset="0"/>
                <a:cs typeface="Consolas" panose="020B0609020204030204" pitchFamily="49" charset="0"/>
              </a:rPr>
              <a:t>topic_word_counts</a:t>
            </a:r>
            <a:r>
              <a:rPr lang="en-US" altLang="zh-TW" sz="1800" dirty="0">
                <a:solidFill>
                  <a:schemeClr val="tx2"/>
                </a:solidFill>
                <a:latin typeface="Consolas" panose="020B0609020204030204" pitchFamily="49" charset="0"/>
                <a:cs typeface="Consolas" panose="020B0609020204030204" pitchFamily="49" charset="0"/>
              </a:rPr>
              <a:t> = [Counter() for _ in range(K)]</a:t>
            </a:r>
          </a:p>
          <a:p>
            <a:r>
              <a:rPr lang="en-US" altLang="zh-TW" sz="2400" dirty="0"/>
              <a:t>The total number of words assigned to each topic:</a:t>
            </a:r>
          </a:p>
          <a:p>
            <a:pPr marL="685800" lvl="1" indent="-12700">
              <a:buNone/>
            </a:pPr>
            <a:r>
              <a:rPr lang="en-US" altLang="zh-TW" sz="1800" dirty="0">
                <a:solidFill>
                  <a:srgbClr val="00B050"/>
                </a:solidFill>
                <a:latin typeface="Consolas" panose="020B0609020204030204" pitchFamily="49" charset="0"/>
                <a:cs typeface="Consolas" panose="020B0609020204030204" pitchFamily="49" charset="0"/>
              </a:rPr>
              <a:t># a list of numbers, one for each topic</a:t>
            </a:r>
          </a:p>
          <a:p>
            <a:pPr marL="685800" lvl="1" indent="-12700">
              <a:buNone/>
            </a:pPr>
            <a:r>
              <a:rPr lang="en-US" altLang="zh-TW" sz="1800" dirty="0" err="1">
                <a:solidFill>
                  <a:schemeClr val="tx2"/>
                </a:solidFill>
                <a:latin typeface="Consolas" panose="020B0609020204030204" pitchFamily="49" charset="0"/>
                <a:cs typeface="Consolas" panose="020B0609020204030204" pitchFamily="49" charset="0"/>
              </a:rPr>
              <a:t>topic_counts</a:t>
            </a:r>
            <a:r>
              <a:rPr lang="en-US" altLang="zh-TW" sz="1800" dirty="0">
                <a:solidFill>
                  <a:schemeClr val="tx2"/>
                </a:solidFill>
                <a:latin typeface="Consolas" panose="020B0609020204030204" pitchFamily="49" charset="0"/>
                <a:cs typeface="Consolas" panose="020B0609020204030204" pitchFamily="49" charset="0"/>
              </a:rPr>
              <a:t> = [0 for _ in range(K)]</a:t>
            </a:r>
          </a:p>
          <a:p>
            <a:r>
              <a:rPr lang="en-US" altLang="zh-TW" sz="2400" dirty="0"/>
              <a:t>The total number of words contained in each document:</a:t>
            </a:r>
          </a:p>
          <a:p>
            <a:pPr marL="685800" lvl="1" indent="-12700">
              <a:buNone/>
            </a:pPr>
            <a:r>
              <a:rPr lang="en-US" altLang="zh-TW" sz="1800" dirty="0">
                <a:solidFill>
                  <a:srgbClr val="00B050"/>
                </a:solidFill>
                <a:latin typeface="Consolas" panose="020B0609020204030204" pitchFamily="49" charset="0"/>
                <a:cs typeface="Consolas" panose="020B0609020204030204" pitchFamily="49" charset="0"/>
              </a:rPr>
              <a:t># a list of numbers, one for each document</a:t>
            </a:r>
          </a:p>
          <a:p>
            <a:pPr marL="685800" lvl="1" indent="-12700">
              <a:buNone/>
            </a:pPr>
            <a:r>
              <a:rPr lang="en-US" altLang="zh-TW" sz="1800" dirty="0" err="1">
                <a:solidFill>
                  <a:schemeClr val="tx2"/>
                </a:solidFill>
                <a:latin typeface="Consolas" panose="020B0609020204030204" pitchFamily="49" charset="0"/>
                <a:cs typeface="Consolas" panose="020B0609020204030204" pitchFamily="49" charset="0"/>
              </a:rPr>
              <a:t>document_lengths</a:t>
            </a:r>
            <a:r>
              <a:rPr lang="en-US" altLang="zh-TW" sz="1800" dirty="0">
                <a:solidFill>
                  <a:schemeClr val="tx2"/>
                </a:solidFill>
                <a:latin typeface="Consolas" panose="020B0609020204030204" pitchFamily="49" charset="0"/>
                <a:cs typeface="Consolas" panose="020B0609020204030204" pitchFamily="49" charset="0"/>
              </a:rPr>
              <a:t> = list(map(</a:t>
            </a:r>
            <a:r>
              <a:rPr lang="en-US" altLang="zh-TW" sz="1800" dirty="0" err="1">
                <a:solidFill>
                  <a:schemeClr val="tx2"/>
                </a:solidFill>
                <a:latin typeface="Consolas" panose="020B0609020204030204" pitchFamily="49" charset="0"/>
                <a:cs typeface="Consolas" panose="020B0609020204030204" pitchFamily="49" charset="0"/>
              </a:rPr>
              <a:t>len</a:t>
            </a:r>
            <a:r>
              <a:rPr lang="en-US" altLang="zh-TW" sz="1800" dirty="0">
                <a:solidFill>
                  <a:schemeClr val="tx2"/>
                </a:solidFill>
                <a:latin typeface="Consolas" panose="020B0609020204030204" pitchFamily="49" charset="0"/>
                <a:cs typeface="Consolas" panose="020B0609020204030204" pitchFamily="49" charset="0"/>
              </a:rPr>
              <a:t>, documents))</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35</a:t>
            </a:fld>
            <a:endParaRPr lang="en-US" dirty="0"/>
          </a:p>
        </p:txBody>
      </p:sp>
      <p:sp>
        <p:nvSpPr>
          <p:cNvPr id="7" name="Line Callout 2 6"/>
          <p:cNvSpPr/>
          <p:nvPr/>
        </p:nvSpPr>
        <p:spPr>
          <a:xfrm>
            <a:off x="6172200" y="986941"/>
            <a:ext cx="2667000" cy="609600"/>
          </a:xfrm>
          <a:prstGeom prst="borderCallout2">
            <a:avLst>
              <a:gd name="adj1" fmla="val 49765"/>
              <a:gd name="adj2" fmla="val -2920"/>
              <a:gd name="adj3" fmla="val 53217"/>
              <a:gd name="adj4" fmla="val -20796"/>
              <a:gd name="adj5" fmla="val 238363"/>
              <a:gd name="adj6" fmla="val -52972"/>
            </a:avLst>
          </a:prstGeom>
          <a:solidFill>
            <a:srgbClr val="FFC00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C00000"/>
                </a:solidFill>
                <a:latin typeface="Consolas" panose="020B0609020204030204" pitchFamily="49" charset="0"/>
                <a:cs typeface="Consolas" panose="020B0609020204030204" pitchFamily="49" charset="0"/>
              </a:rPr>
              <a:t>Counter </a:t>
            </a:r>
            <a:r>
              <a:rPr lang="en-US" sz="1600" i="1" dirty="0">
                <a:solidFill>
                  <a:srgbClr val="C00000"/>
                </a:solidFill>
              </a:rPr>
              <a:t>is a </a:t>
            </a:r>
            <a:r>
              <a:rPr lang="en-US" sz="1600" i="1" dirty="0" err="1">
                <a:solidFill>
                  <a:srgbClr val="C00000"/>
                </a:solidFill>
              </a:rPr>
              <a:t>dict</a:t>
            </a:r>
            <a:r>
              <a:rPr lang="en-US" sz="1600" i="1" dirty="0">
                <a:solidFill>
                  <a:srgbClr val="C00000"/>
                </a:solidFill>
              </a:rPr>
              <a:t> subclass for counting </a:t>
            </a:r>
            <a:r>
              <a:rPr lang="en-US" sz="1600" i="1" dirty="0" err="1">
                <a:solidFill>
                  <a:srgbClr val="C00000"/>
                </a:solidFill>
              </a:rPr>
              <a:t>hashable</a:t>
            </a:r>
            <a:r>
              <a:rPr lang="en-US" sz="1600" i="1" dirty="0">
                <a:solidFill>
                  <a:srgbClr val="C00000"/>
                </a:solidFill>
              </a:rPr>
              <a:t> objects</a:t>
            </a:r>
          </a:p>
        </p:txBody>
      </p:sp>
    </p:spTree>
    <p:extLst>
      <p:ext uri="{BB962C8B-B14F-4D97-AF65-F5344CB8AC3E}">
        <p14:creationId xmlns:p14="http://schemas.microsoft.com/office/powerpoint/2010/main" val="926099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a:bodyPr>
          <a:lstStyle/>
          <a:p>
            <a:r>
              <a:rPr lang="en-US" altLang="zh-TW" sz="2400" dirty="0"/>
              <a:t>The number of distinct words:</a:t>
            </a:r>
          </a:p>
          <a:p>
            <a:pPr marL="685800" lvl="1" indent="-12700">
              <a:buNone/>
            </a:pPr>
            <a:r>
              <a:rPr lang="en-US" altLang="zh-TW" sz="1900" dirty="0" err="1">
                <a:solidFill>
                  <a:schemeClr val="tx2"/>
                </a:solidFill>
                <a:latin typeface="Consolas" panose="020B0609020204030204" pitchFamily="49" charset="0"/>
                <a:cs typeface="Consolas" panose="020B0609020204030204" pitchFamily="49" charset="0"/>
              </a:rPr>
              <a:t>distinct_words</a:t>
            </a:r>
            <a:r>
              <a:rPr lang="en-US" altLang="zh-TW" sz="1900" dirty="0">
                <a:solidFill>
                  <a:schemeClr val="tx2"/>
                </a:solidFill>
                <a:latin typeface="Consolas" panose="020B0609020204030204" pitchFamily="49" charset="0"/>
                <a:cs typeface="Consolas" panose="020B0609020204030204" pitchFamily="49" charset="0"/>
              </a:rPr>
              <a:t> = set(word for document in documents for word in document)</a:t>
            </a:r>
          </a:p>
          <a:p>
            <a:pPr marL="685800" lvl="1" indent="-12700">
              <a:buNone/>
            </a:pPr>
            <a:r>
              <a:rPr lang="en-US" altLang="zh-TW" sz="1900" dirty="0">
                <a:solidFill>
                  <a:schemeClr val="tx2"/>
                </a:solidFill>
                <a:latin typeface="Consolas" panose="020B0609020204030204" pitchFamily="49" charset="0"/>
                <a:cs typeface="Consolas" panose="020B0609020204030204" pitchFamily="49" charset="0"/>
              </a:rPr>
              <a:t>W = </a:t>
            </a:r>
            <a:r>
              <a:rPr lang="en-US" altLang="zh-TW" sz="1900" dirty="0" err="1">
                <a:solidFill>
                  <a:schemeClr val="tx2"/>
                </a:solidFill>
                <a:latin typeface="Consolas" panose="020B0609020204030204" pitchFamily="49" charset="0"/>
                <a:cs typeface="Consolas" panose="020B0609020204030204" pitchFamily="49" charset="0"/>
              </a:rPr>
              <a:t>len</a:t>
            </a:r>
            <a:r>
              <a:rPr lang="en-US" altLang="zh-TW" sz="1900" dirty="0">
                <a:solidFill>
                  <a:schemeClr val="tx2"/>
                </a:solidFill>
                <a:latin typeface="Consolas" panose="020B0609020204030204" pitchFamily="49" charset="0"/>
                <a:cs typeface="Consolas" panose="020B0609020204030204" pitchFamily="49" charset="0"/>
              </a:rPr>
              <a:t>(</a:t>
            </a:r>
            <a:r>
              <a:rPr lang="en-US" altLang="zh-TW" sz="1900" dirty="0" err="1">
                <a:solidFill>
                  <a:schemeClr val="tx2"/>
                </a:solidFill>
                <a:latin typeface="Consolas" panose="020B0609020204030204" pitchFamily="49" charset="0"/>
                <a:cs typeface="Consolas" panose="020B0609020204030204" pitchFamily="49" charset="0"/>
              </a:rPr>
              <a:t>distinct_words</a:t>
            </a:r>
            <a:r>
              <a:rPr lang="en-US" altLang="zh-TW" sz="1900" dirty="0">
                <a:solidFill>
                  <a:schemeClr val="tx2"/>
                </a:solidFill>
                <a:latin typeface="Consolas" panose="020B0609020204030204" pitchFamily="49" charset="0"/>
                <a:cs typeface="Consolas" panose="020B0609020204030204" pitchFamily="49" charset="0"/>
              </a:rPr>
              <a:t>)</a:t>
            </a:r>
          </a:p>
          <a:p>
            <a:r>
              <a:rPr lang="en-US" altLang="zh-TW" sz="2400" dirty="0"/>
              <a:t>And the number of documents:</a:t>
            </a:r>
          </a:p>
          <a:p>
            <a:pPr marL="685800" lvl="1" indent="-12700">
              <a:buNone/>
            </a:pPr>
            <a:r>
              <a:rPr lang="en-US" altLang="zh-TW" sz="1900" dirty="0">
                <a:solidFill>
                  <a:schemeClr val="tx2"/>
                </a:solidFill>
                <a:latin typeface="Consolas" panose="020B0609020204030204" pitchFamily="49" charset="0"/>
                <a:cs typeface="Consolas" panose="020B0609020204030204" pitchFamily="49" charset="0"/>
              </a:rPr>
              <a:t>D = </a:t>
            </a:r>
            <a:r>
              <a:rPr lang="en-US" altLang="zh-TW" sz="1900" dirty="0" err="1">
                <a:solidFill>
                  <a:schemeClr val="tx2"/>
                </a:solidFill>
                <a:latin typeface="Consolas" panose="020B0609020204030204" pitchFamily="49" charset="0"/>
                <a:cs typeface="Consolas" panose="020B0609020204030204" pitchFamily="49" charset="0"/>
              </a:rPr>
              <a:t>len</a:t>
            </a:r>
            <a:r>
              <a:rPr lang="en-US" altLang="zh-TW" sz="1900" dirty="0">
                <a:solidFill>
                  <a:schemeClr val="tx2"/>
                </a:solidFill>
                <a:latin typeface="Consolas" panose="020B0609020204030204" pitchFamily="49" charset="0"/>
                <a:cs typeface="Consolas" panose="020B0609020204030204" pitchFamily="49" charset="0"/>
              </a:rPr>
              <a:t>(documents)</a:t>
            </a:r>
          </a:p>
          <a:p>
            <a:r>
              <a:rPr lang="en-US" altLang="zh-TW" sz="2400" dirty="0"/>
              <a:t>For example, once we populate these, we can find the number of words in </a:t>
            </a:r>
            <a:r>
              <a:rPr lang="en-US" altLang="zh-TW" sz="2200" dirty="0">
                <a:solidFill>
                  <a:schemeClr val="tx2"/>
                </a:solidFill>
                <a:latin typeface="Consolas" panose="020B0609020204030204" pitchFamily="49" charset="0"/>
                <a:cs typeface="Consolas" panose="020B0609020204030204" pitchFamily="49" charset="0"/>
              </a:rPr>
              <a:t>documents[3]</a:t>
            </a:r>
            <a:r>
              <a:rPr lang="en-US" altLang="zh-TW" sz="2400" dirty="0"/>
              <a:t> associated with </a:t>
            </a:r>
            <a:r>
              <a:rPr lang="en-US" altLang="zh-TW" sz="2400" i="1" dirty="0">
                <a:solidFill>
                  <a:schemeClr val="tx2"/>
                </a:solidFill>
              </a:rPr>
              <a:t>topic 1</a:t>
            </a:r>
            <a:r>
              <a:rPr lang="en-US" altLang="zh-TW" sz="2400" dirty="0"/>
              <a:t> as:</a:t>
            </a:r>
          </a:p>
          <a:p>
            <a:pPr marL="685800" lvl="1" indent="-12700">
              <a:buNone/>
            </a:pPr>
            <a:r>
              <a:rPr lang="en-US" altLang="zh-TW" sz="1900" dirty="0" err="1">
                <a:solidFill>
                  <a:schemeClr val="tx2"/>
                </a:solidFill>
                <a:latin typeface="Consolas" panose="020B0609020204030204" pitchFamily="49" charset="0"/>
                <a:cs typeface="Consolas" panose="020B0609020204030204" pitchFamily="49" charset="0"/>
              </a:rPr>
              <a:t>document_topic_counts</a:t>
            </a:r>
            <a:r>
              <a:rPr lang="en-US" altLang="zh-TW" sz="1900" dirty="0">
                <a:solidFill>
                  <a:schemeClr val="tx2"/>
                </a:solidFill>
                <a:latin typeface="Consolas" panose="020B0609020204030204" pitchFamily="49" charset="0"/>
                <a:cs typeface="Consolas" panose="020B0609020204030204" pitchFamily="49" charset="0"/>
              </a:rPr>
              <a:t>[3][1]</a:t>
            </a:r>
          </a:p>
          <a:p>
            <a:r>
              <a:rPr lang="en-US" altLang="zh-TW" sz="2400" dirty="0"/>
              <a:t>And we can find the number of times </a:t>
            </a:r>
            <a:r>
              <a:rPr lang="en-US" altLang="zh-TW" sz="2200" dirty="0" err="1">
                <a:solidFill>
                  <a:schemeClr val="tx2"/>
                </a:solidFill>
                <a:latin typeface="Consolas" panose="020B0609020204030204" pitchFamily="49" charset="0"/>
                <a:cs typeface="Consolas" panose="020B0609020204030204" pitchFamily="49" charset="0"/>
              </a:rPr>
              <a:t>nlp</a:t>
            </a:r>
            <a:r>
              <a:rPr lang="en-US" altLang="zh-TW" sz="2400" dirty="0"/>
              <a:t> is associated with </a:t>
            </a:r>
            <a:r>
              <a:rPr lang="en-US" altLang="zh-TW" sz="2400" i="1" dirty="0">
                <a:solidFill>
                  <a:schemeClr val="tx2"/>
                </a:solidFill>
              </a:rPr>
              <a:t>topic 2</a:t>
            </a:r>
            <a:r>
              <a:rPr lang="en-US" altLang="zh-TW" sz="2400" dirty="0"/>
              <a:t> as:</a:t>
            </a:r>
          </a:p>
          <a:p>
            <a:pPr marL="685800" lvl="1" indent="-12700">
              <a:buNone/>
            </a:pPr>
            <a:r>
              <a:rPr lang="en-US" altLang="zh-TW" sz="1900" dirty="0" err="1">
                <a:solidFill>
                  <a:schemeClr val="tx2"/>
                </a:solidFill>
                <a:latin typeface="Consolas" panose="020B0609020204030204" pitchFamily="49" charset="0"/>
                <a:cs typeface="Consolas" panose="020B0609020204030204" pitchFamily="49" charset="0"/>
              </a:rPr>
              <a:t>topic_word_counts</a:t>
            </a:r>
            <a:r>
              <a:rPr lang="en-US" altLang="zh-TW" sz="1900" dirty="0">
                <a:solidFill>
                  <a:schemeClr val="tx2"/>
                </a:solidFill>
                <a:latin typeface="Consolas" panose="020B0609020204030204" pitchFamily="49" charset="0"/>
                <a:cs typeface="Consolas" panose="020B0609020204030204" pitchFamily="49" charset="0"/>
              </a:rPr>
              <a:t>[2]["</a:t>
            </a:r>
            <a:r>
              <a:rPr lang="en-US" altLang="zh-TW" sz="1900" dirty="0" err="1">
                <a:solidFill>
                  <a:schemeClr val="tx2"/>
                </a:solidFill>
                <a:latin typeface="Consolas" panose="020B0609020204030204" pitchFamily="49" charset="0"/>
                <a:cs typeface="Consolas" panose="020B0609020204030204" pitchFamily="49" charset="0"/>
              </a:rPr>
              <a:t>nlp</a:t>
            </a:r>
            <a:r>
              <a:rPr lang="en-US" altLang="zh-TW" sz="1900" dirty="0">
                <a:solidFill>
                  <a:schemeClr val="tx2"/>
                </a:solidFill>
                <a:latin typeface="Consolas" panose="020B0609020204030204" pitchFamily="49" charset="0"/>
                <a:cs typeface="Consolas" panose="020B0609020204030204" pitchFamily="49" charset="0"/>
              </a:rPr>
              <a: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36</a:t>
            </a:fld>
            <a:endParaRPr lang="en-US" dirty="0"/>
          </a:p>
        </p:txBody>
      </p:sp>
    </p:spTree>
    <p:extLst>
      <p:ext uri="{BB962C8B-B14F-4D97-AF65-F5344CB8AC3E}">
        <p14:creationId xmlns:p14="http://schemas.microsoft.com/office/powerpoint/2010/main" val="2640007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a:bodyPr>
          <a:lstStyle/>
          <a:p>
            <a:r>
              <a:rPr lang="en-US" altLang="zh-TW" sz="2400" dirty="0"/>
              <a:t>The number of distinct words:</a:t>
            </a:r>
          </a:p>
          <a:p>
            <a:pPr marL="685800" lvl="1" indent="-12700">
              <a:buNone/>
              <a:tabLst>
                <a:tab pos="1028700" algn="l"/>
                <a:tab pos="1371600" algn="l"/>
                <a:tab pos="17145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rgbClr val="7030A0"/>
                </a:solidFill>
                <a:latin typeface="Consolas" panose="020B0609020204030204" pitchFamily="49" charset="0"/>
                <a:cs typeface="Consolas" panose="020B0609020204030204" pitchFamily="49" charset="0"/>
              </a:rPr>
              <a:t>p_topic_given_document</a:t>
            </a:r>
            <a:r>
              <a:rPr lang="en-US" altLang="zh-TW" sz="1800" dirty="0">
                <a:solidFill>
                  <a:schemeClr val="tx2"/>
                </a:solidFill>
                <a:latin typeface="Consolas" panose="020B0609020204030204" pitchFamily="49" charset="0"/>
                <a:cs typeface="Consolas" panose="020B0609020204030204" pitchFamily="49" charset="0"/>
              </a:rPr>
              <a:t>(topic, d, alpha=0.1):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a:solidFill>
                  <a:srgbClr val="00B050"/>
                </a:solidFill>
                <a:latin typeface="Consolas" panose="020B0609020204030204" pitchFamily="49" charset="0"/>
                <a:cs typeface="Consolas" panose="020B0609020204030204" pitchFamily="49" charset="0"/>
              </a:rPr>
              <a:t>"""the fraction of words in document _d_</a:t>
            </a:r>
          </a:p>
          <a:p>
            <a:pPr marL="685800" lvl="1" indent="-12700">
              <a:buNone/>
              <a:tabLst>
                <a:tab pos="1028700" algn="l"/>
                <a:tab pos="1371600" algn="l"/>
                <a:tab pos="1714500" algn="l"/>
              </a:tabLst>
            </a:pPr>
            <a:r>
              <a:rPr lang="en-US" altLang="zh-TW" sz="1800" dirty="0">
                <a:solidFill>
                  <a:srgbClr val="00B050"/>
                </a:solidFill>
                <a:latin typeface="Consolas" panose="020B0609020204030204" pitchFamily="49" charset="0"/>
                <a:cs typeface="Consolas" panose="020B0609020204030204" pitchFamily="49" charset="0"/>
              </a:rPr>
              <a:t>		that are assigned to _topic_ (plus some smoothing)"""</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document_topic_counts</a:t>
            </a:r>
            <a:r>
              <a:rPr lang="en-US" altLang="zh-TW" sz="1800" dirty="0">
                <a:solidFill>
                  <a:schemeClr val="tx2"/>
                </a:solidFill>
                <a:latin typeface="Consolas" panose="020B0609020204030204" pitchFamily="49" charset="0"/>
                <a:cs typeface="Consolas" panose="020B0609020204030204" pitchFamily="49" charset="0"/>
              </a:rPr>
              <a:t>[d][topic] + alpha) /</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document_lengths</a:t>
            </a:r>
            <a:r>
              <a:rPr lang="en-US" altLang="zh-TW" sz="1800" dirty="0">
                <a:solidFill>
                  <a:schemeClr val="tx2"/>
                </a:solidFill>
                <a:latin typeface="Consolas" panose="020B0609020204030204" pitchFamily="49" charset="0"/>
                <a:cs typeface="Consolas" panose="020B0609020204030204" pitchFamily="49" charset="0"/>
              </a:rPr>
              <a:t>[d] + K * alpha))</a:t>
            </a:r>
          </a:p>
          <a:p>
            <a:pPr marL="685800" lvl="1" indent="-12700">
              <a:buNone/>
              <a:tabLst>
                <a:tab pos="1028700" algn="l"/>
                <a:tab pos="1371600" algn="l"/>
                <a:tab pos="1714500" algn="l"/>
              </a:tabLst>
            </a:pPr>
            <a:endParaRPr lang="en-US" altLang="zh-TW" sz="1800" dirty="0">
              <a:solidFill>
                <a:schemeClr val="tx2"/>
              </a:solidFill>
              <a:latin typeface="Consolas" panose="020B0609020204030204" pitchFamily="49" charset="0"/>
              <a:cs typeface="Consolas" panose="020B0609020204030204" pitchFamily="49" charset="0"/>
            </a:endParaRPr>
          </a:p>
          <a:p>
            <a:pPr marL="685800" lvl="1" indent="-12700">
              <a:buNone/>
              <a:tabLst>
                <a:tab pos="1028700" algn="l"/>
                <a:tab pos="1371600" algn="l"/>
                <a:tab pos="17145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rgbClr val="7030A0"/>
                </a:solidFill>
                <a:latin typeface="Consolas" panose="020B0609020204030204" pitchFamily="49" charset="0"/>
                <a:cs typeface="Consolas" panose="020B0609020204030204" pitchFamily="49" charset="0"/>
              </a:rPr>
              <a:t>p_word_given_topic</a:t>
            </a:r>
            <a:r>
              <a:rPr lang="en-US" altLang="zh-TW" sz="1800" dirty="0">
                <a:solidFill>
                  <a:schemeClr val="tx2"/>
                </a:solidFill>
                <a:latin typeface="Consolas" panose="020B0609020204030204" pitchFamily="49" charset="0"/>
                <a:cs typeface="Consolas" panose="020B0609020204030204" pitchFamily="49" charset="0"/>
              </a:rPr>
              <a:t>(word, topic, beta=0.1):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a:solidFill>
                  <a:srgbClr val="00B050"/>
                </a:solidFill>
                <a:latin typeface="Consolas" panose="020B0609020204030204" pitchFamily="49" charset="0"/>
                <a:cs typeface="Consolas" panose="020B0609020204030204" pitchFamily="49" charset="0"/>
              </a:rPr>
              <a:t>"""the fraction of words assigned to _topic_</a:t>
            </a:r>
          </a:p>
          <a:p>
            <a:pPr marL="685800" lvl="1" indent="-12700">
              <a:buNone/>
              <a:tabLst>
                <a:tab pos="1028700" algn="l"/>
                <a:tab pos="1371600" algn="l"/>
                <a:tab pos="1714500" algn="l"/>
              </a:tabLst>
            </a:pPr>
            <a:r>
              <a:rPr lang="en-US" altLang="zh-TW" sz="1800" dirty="0">
                <a:solidFill>
                  <a:srgbClr val="00B050"/>
                </a:solidFill>
                <a:latin typeface="Consolas" panose="020B0609020204030204" pitchFamily="49" charset="0"/>
                <a:cs typeface="Consolas" panose="020B0609020204030204" pitchFamily="49" charset="0"/>
              </a:rPr>
              <a:t>		that equal _word_ (plus some smoothing)"""</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topic_word_counts</a:t>
            </a:r>
            <a:r>
              <a:rPr lang="en-US" altLang="zh-TW" sz="1800" dirty="0">
                <a:solidFill>
                  <a:schemeClr val="tx2"/>
                </a:solidFill>
                <a:latin typeface="Consolas" panose="020B0609020204030204" pitchFamily="49" charset="0"/>
                <a:cs typeface="Consolas" panose="020B0609020204030204" pitchFamily="49" charset="0"/>
              </a:rPr>
              <a:t>[topic][word] + beta) /</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topic_counts</a:t>
            </a:r>
            <a:r>
              <a:rPr lang="en-US" altLang="zh-TW" sz="1800" dirty="0">
                <a:solidFill>
                  <a:schemeClr val="tx2"/>
                </a:solidFill>
                <a:latin typeface="Consolas" panose="020B0609020204030204" pitchFamily="49" charset="0"/>
                <a:cs typeface="Consolas" panose="020B0609020204030204" pitchFamily="49" charset="0"/>
              </a:rPr>
              <a:t>[topic] + W * beta))</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37</a:t>
            </a:fld>
            <a:endParaRPr lang="en-US" dirty="0"/>
          </a:p>
        </p:txBody>
      </p:sp>
    </p:spTree>
    <p:extLst>
      <p:ext uri="{BB962C8B-B14F-4D97-AF65-F5344CB8AC3E}">
        <p14:creationId xmlns:p14="http://schemas.microsoft.com/office/powerpoint/2010/main" val="3133805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a:bodyPr>
          <a:lstStyle/>
          <a:p>
            <a:r>
              <a:rPr lang="en-US" altLang="zh-TW" sz="2400" dirty="0"/>
              <a:t>We use these to create the weights for updating topics:</a:t>
            </a:r>
          </a:p>
          <a:p>
            <a:pPr marL="685800" lvl="1" indent="-12700">
              <a:buNone/>
              <a:tabLst>
                <a:tab pos="1028700" algn="l"/>
                <a:tab pos="1371600" algn="l"/>
                <a:tab pos="17145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rgbClr val="7030A0"/>
                </a:solidFill>
                <a:latin typeface="Consolas" panose="020B0609020204030204" pitchFamily="49" charset="0"/>
                <a:cs typeface="Consolas" panose="020B0609020204030204" pitchFamily="49" charset="0"/>
              </a:rPr>
              <a:t>topic_weight</a:t>
            </a:r>
            <a:r>
              <a:rPr lang="en-US" altLang="zh-TW" sz="1800" dirty="0">
                <a:solidFill>
                  <a:schemeClr val="tx2"/>
                </a:solidFill>
                <a:latin typeface="Consolas" panose="020B0609020204030204" pitchFamily="49" charset="0"/>
                <a:cs typeface="Consolas" panose="020B0609020204030204" pitchFamily="49" charset="0"/>
              </a:rPr>
              <a:t>(d, word, k):</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"""given a document and a word in that document,</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return the weight for the kth topic""“</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p_word_given_topic</a:t>
            </a:r>
            <a:r>
              <a:rPr lang="en-US" altLang="zh-TW" sz="1800" dirty="0">
                <a:solidFill>
                  <a:schemeClr val="tx2"/>
                </a:solidFill>
                <a:latin typeface="Consolas" panose="020B0609020204030204" pitchFamily="49" charset="0"/>
                <a:cs typeface="Consolas" panose="020B0609020204030204" pitchFamily="49" charset="0"/>
              </a:rPr>
              <a:t>(word, k) *</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p_topic_given_document</a:t>
            </a:r>
            <a:r>
              <a:rPr lang="en-US" altLang="zh-TW" sz="1800" dirty="0">
                <a:solidFill>
                  <a:schemeClr val="tx2"/>
                </a:solidFill>
                <a:latin typeface="Consolas" panose="020B0609020204030204" pitchFamily="49" charset="0"/>
                <a:cs typeface="Consolas" panose="020B0609020204030204" pitchFamily="49" charset="0"/>
              </a:rPr>
              <a:t>(k, d)</a:t>
            </a:r>
          </a:p>
          <a:p>
            <a:pPr marL="685800" lvl="1" indent="-12700">
              <a:buNone/>
              <a:tabLst>
                <a:tab pos="1028700" algn="l"/>
                <a:tab pos="1371600" algn="l"/>
                <a:tab pos="1714500" algn="l"/>
              </a:tabLst>
            </a:pPr>
            <a:endParaRPr lang="en-US" altLang="zh-TW" sz="1800" dirty="0">
              <a:solidFill>
                <a:schemeClr val="tx2"/>
              </a:solidFill>
              <a:latin typeface="Consolas" panose="020B0609020204030204" pitchFamily="49" charset="0"/>
              <a:cs typeface="Consolas" panose="020B0609020204030204" pitchFamily="49" charset="0"/>
            </a:endParaRPr>
          </a:p>
          <a:p>
            <a:pPr marL="685800" lvl="1" indent="-12700">
              <a:buNone/>
              <a:tabLst>
                <a:tab pos="1028700" algn="l"/>
                <a:tab pos="1371600" algn="l"/>
                <a:tab pos="1714500" algn="l"/>
              </a:tabLst>
            </a:pPr>
            <a:r>
              <a:rPr lang="en-US" altLang="zh-TW" sz="1800" dirty="0" err="1">
                <a:solidFill>
                  <a:schemeClr val="tx2"/>
                </a:solidFill>
                <a:latin typeface="Consolas" panose="020B0609020204030204" pitchFamily="49" charset="0"/>
                <a:cs typeface="Consolas" panose="020B0609020204030204" pitchFamily="49" charset="0"/>
              </a:rPr>
              <a:t>def</a:t>
            </a: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rgbClr val="7030A0"/>
                </a:solidFill>
                <a:latin typeface="Consolas" panose="020B0609020204030204" pitchFamily="49" charset="0"/>
                <a:cs typeface="Consolas" panose="020B0609020204030204" pitchFamily="49" charset="0"/>
              </a:rPr>
              <a:t>choose_new_topic</a:t>
            </a:r>
            <a:r>
              <a:rPr lang="en-US" altLang="zh-TW" sz="1800" dirty="0">
                <a:solidFill>
                  <a:schemeClr val="tx2"/>
                </a:solidFill>
                <a:latin typeface="Consolas" panose="020B0609020204030204" pitchFamily="49" charset="0"/>
                <a:cs typeface="Consolas" panose="020B0609020204030204" pitchFamily="49" charset="0"/>
              </a:rPr>
              <a:t>(d, word):</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return </a:t>
            </a:r>
            <a:r>
              <a:rPr lang="en-US" altLang="zh-TW" sz="1800" dirty="0" err="1">
                <a:solidFill>
                  <a:schemeClr val="tx2"/>
                </a:solidFill>
                <a:latin typeface="Consolas" panose="020B0609020204030204" pitchFamily="49" charset="0"/>
                <a:cs typeface="Consolas" panose="020B0609020204030204" pitchFamily="49" charset="0"/>
              </a:rPr>
              <a:t>sample_from</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topic_weight</a:t>
            </a:r>
            <a:r>
              <a:rPr lang="en-US" altLang="zh-TW" sz="1800" dirty="0">
                <a:solidFill>
                  <a:schemeClr val="tx2"/>
                </a:solidFill>
                <a:latin typeface="Consolas" panose="020B0609020204030204" pitchFamily="49" charset="0"/>
                <a:cs typeface="Consolas" panose="020B0609020204030204" pitchFamily="49" charset="0"/>
              </a:rPr>
              <a:t>(d, word, k)</a:t>
            </a:r>
          </a:p>
          <a:p>
            <a:pPr marL="685800" lvl="1" indent="-12700">
              <a:buNone/>
              <a:tabLst>
                <a:tab pos="1028700" algn="l"/>
                <a:tab pos="1371600" algn="l"/>
                <a:tab pos="1714500" algn="l"/>
                <a:tab pos="3657600" algn="l"/>
              </a:tabLst>
            </a:pPr>
            <a:r>
              <a:rPr lang="en-US" altLang="zh-TW" sz="1800" dirty="0">
                <a:solidFill>
                  <a:schemeClr val="tx2"/>
                </a:solidFill>
                <a:latin typeface="Consolas" panose="020B0609020204030204" pitchFamily="49" charset="0"/>
                <a:cs typeface="Consolas" panose="020B0609020204030204" pitchFamily="49" charset="0"/>
              </a:rPr>
              <a:t>					for k in range(K)])</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38</a:t>
            </a:fld>
            <a:endParaRPr lang="en-US" dirty="0"/>
          </a:p>
        </p:txBody>
      </p:sp>
    </p:spTree>
    <p:extLst>
      <p:ext uri="{BB962C8B-B14F-4D97-AF65-F5344CB8AC3E}">
        <p14:creationId xmlns:p14="http://schemas.microsoft.com/office/powerpoint/2010/main" val="1885458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fontScale="92500" lnSpcReduction="10000"/>
          </a:bodyPr>
          <a:lstStyle/>
          <a:p>
            <a:r>
              <a:rPr lang="en-US" altLang="zh-TW" sz="2400" dirty="0"/>
              <a:t>Next we start by assigning every word to a random topic, and populating our counters appropriately:</a:t>
            </a:r>
          </a:p>
          <a:p>
            <a:pPr marL="685800" lvl="1" indent="-12700">
              <a:buNone/>
              <a:tabLst>
                <a:tab pos="1028700" algn="l"/>
                <a:tab pos="1371600" algn="l"/>
                <a:tab pos="1714500" algn="l"/>
              </a:tabLst>
            </a:pPr>
            <a:r>
              <a:rPr lang="en-US" altLang="zh-TW" sz="1800" dirty="0" err="1">
                <a:solidFill>
                  <a:schemeClr val="tx2"/>
                </a:solidFill>
                <a:latin typeface="Consolas" panose="020B0609020204030204" pitchFamily="49" charset="0"/>
                <a:cs typeface="Consolas" panose="020B0609020204030204" pitchFamily="49" charset="0"/>
              </a:rPr>
              <a:t>random.seed</a:t>
            </a:r>
            <a:r>
              <a:rPr lang="en-US" altLang="zh-TW" sz="1800" dirty="0">
                <a:solidFill>
                  <a:schemeClr val="tx2"/>
                </a:solidFill>
                <a:latin typeface="Consolas" panose="020B0609020204030204" pitchFamily="49" charset="0"/>
                <a:cs typeface="Consolas" panose="020B0609020204030204" pitchFamily="49" charset="0"/>
              </a:rPr>
              <a:t>(0)</a:t>
            </a:r>
          </a:p>
          <a:p>
            <a:pPr marL="685800" lvl="1" indent="-12700">
              <a:buNone/>
              <a:tabLst>
                <a:tab pos="1028700" algn="l"/>
                <a:tab pos="1371600" algn="l"/>
                <a:tab pos="3086100" algn="l"/>
              </a:tabLst>
            </a:pPr>
            <a:r>
              <a:rPr lang="en-US" altLang="zh-TW" sz="1800" dirty="0" err="1">
                <a:solidFill>
                  <a:schemeClr val="tx2"/>
                </a:solidFill>
                <a:latin typeface="Consolas" panose="020B0609020204030204" pitchFamily="49" charset="0"/>
                <a:cs typeface="Consolas" panose="020B0609020204030204" pitchFamily="49" charset="0"/>
              </a:rPr>
              <a:t>document_topics</a:t>
            </a:r>
            <a:r>
              <a:rPr lang="en-US" altLang="zh-TW" sz="1800" dirty="0">
                <a:solidFill>
                  <a:schemeClr val="tx2"/>
                </a:solidFill>
                <a:latin typeface="Consolas" panose="020B0609020204030204" pitchFamily="49" charset="0"/>
                <a:cs typeface="Consolas" panose="020B0609020204030204" pitchFamily="49" charset="0"/>
              </a:rPr>
              <a:t> = [[</a:t>
            </a:r>
            <a:r>
              <a:rPr lang="en-US" altLang="zh-TW" sz="1800" dirty="0" err="1">
                <a:solidFill>
                  <a:schemeClr val="tx2"/>
                </a:solidFill>
                <a:latin typeface="Consolas" panose="020B0609020204030204" pitchFamily="49" charset="0"/>
                <a:cs typeface="Consolas" panose="020B0609020204030204" pitchFamily="49" charset="0"/>
              </a:rPr>
              <a:t>random.randrange</a:t>
            </a:r>
            <a:r>
              <a:rPr lang="en-US" altLang="zh-TW" sz="1800" dirty="0">
                <a:solidFill>
                  <a:schemeClr val="tx2"/>
                </a:solidFill>
                <a:latin typeface="Consolas" panose="020B0609020204030204" pitchFamily="49" charset="0"/>
                <a:cs typeface="Consolas" panose="020B0609020204030204" pitchFamily="49" charset="0"/>
              </a:rPr>
              <a:t>(K) for word in document]</a:t>
            </a:r>
          </a:p>
          <a:p>
            <a:pPr marL="685800" lvl="1" indent="-12700">
              <a:buNone/>
              <a:tabLst>
                <a:tab pos="1028700" algn="l"/>
                <a:tab pos="1371600" algn="l"/>
                <a:tab pos="3086100" algn="l"/>
              </a:tabLst>
            </a:pPr>
            <a:r>
              <a:rPr lang="en-US" altLang="zh-TW" sz="1800" dirty="0">
                <a:solidFill>
                  <a:schemeClr val="tx2"/>
                </a:solidFill>
                <a:latin typeface="Consolas" panose="020B0609020204030204" pitchFamily="49" charset="0"/>
                <a:cs typeface="Consolas" panose="020B0609020204030204" pitchFamily="49" charset="0"/>
              </a:rPr>
              <a:t>				for document in documents]</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for d in range(D):</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for word, topic in zip(documents[d], </a:t>
            </a:r>
            <a:r>
              <a:rPr lang="en-US" altLang="zh-TW" sz="1800" dirty="0" err="1">
                <a:solidFill>
                  <a:schemeClr val="tx2"/>
                </a:solidFill>
                <a:latin typeface="Consolas" panose="020B0609020204030204" pitchFamily="49" charset="0"/>
                <a:cs typeface="Consolas" panose="020B0609020204030204" pitchFamily="49" charset="0"/>
              </a:rPr>
              <a:t>document_topics</a:t>
            </a:r>
            <a:r>
              <a:rPr lang="en-US" altLang="zh-TW" sz="1800" dirty="0">
                <a:solidFill>
                  <a:schemeClr val="tx2"/>
                </a:solidFill>
                <a:latin typeface="Consolas" panose="020B0609020204030204" pitchFamily="49" charset="0"/>
                <a:cs typeface="Consolas" panose="020B0609020204030204" pitchFamily="49" charset="0"/>
              </a:rPr>
              <a:t>[d]):</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document_topic_counts</a:t>
            </a:r>
            <a:r>
              <a:rPr lang="en-US" altLang="zh-TW" sz="1800" dirty="0">
                <a:solidFill>
                  <a:schemeClr val="tx2"/>
                </a:solidFill>
                <a:latin typeface="Consolas" panose="020B0609020204030204" pitchFamily="49" charset="0"/>
                <a:cs typeface="Consolas" panose="020B0609020204030204" pitchFamily="49" charset="0"/>
              </a:rPr>
              <a:t>[d][topic]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topic_word_counts</a:t>
            </a:r>
            <a:r>
              <a:rPr lang="en-US" altLang="zh-TW" sz="1800" dirty="0">
                <a:solidFill>
                  <a:schemeClr val="tx2"/>
                </a:solidFill>
                <a:latin typeface="Consolas" panose="020B0609020204030204" pitchFamily="49" charset="0"/>
                <a:cs typeface="Consolas" panose="020B0609020204030204" pitchFamily="49" charset="0"/>
              </a:rPr>
              <a:t>[topic][word]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topic_counts</a:t>
            </a:r>
            <a:r>
              <a:rPr lang="en-US" altLang="zh-TW" sz="1800" dirty="0">
                <a:solidFill>
                  <a:schemeClr val="tx2"/>
                </a:solidFill>
                <a:latin typeface="Consolas" panose="020B0609020204030204" pitchFamily="49" charset="0"/>
                <a:cs typeface="Consolas" panose="020B0609020204030204" pitchFamily="49" charset="0"/>
              </a:rPr>
              <a:t>[topic] += 1</a:t>
            </a:r>
          </a:p>
          <a:p>
            <a:pPr marL="274320" lvl="1" indent="-274320">
              <a:buClr>
                <a:schemeClr val="accent3"/>
              </a:buClr>
              <a:buSzPct val="95000"/>
              <a:tabLst>
                <a:tab pos="1028700" algn="l"/>
                <a:tab pos="1371600" algn="l"/>
                <a:tab pos="1714500" algn="l"/>
              </a:tabLst>
            </a:pPr>
            <a:r>
              <a:rPr lang="en-US" altLang="zh-TW" dirty="0"/>
              <a:t>Our goal is to get a </a:t>
            </a:r>
            <a:r>
              <a:rPr lang="en-US" altLang="zh-TW" dirty="0">
                <a:solidFill>
                  <a:srgbClr val="C00000"/>
                </a:solidFill>
              </a:rPr>
              <a:t>join sample</a:t>
            </a:r>
            <a:r>
              <a:rPr lang="en-US" altLang="zh-TW" dirty="0"/>
              <a:t> of the </a:t>
            </a:r>
            <a:r>
              <a:rPr lang="en-US" altLang="zh-TW" i="1" dirty="0">
                <a:solidFill>
                  <a:schemeClr val="tx2"/>
                </a:solidFill>
              </a:rPr>
              <a:t>topics-words</a:t>
            </a:r>
            <a:r>
              <a:rPr lang="en-US" altLang="zh-TW" dirty="0"/>
              <a:t> distribution and the </a:t>
            </a:r>
            <a:r>
              <a:rPr lang="en-US" altLang="zh-TW" i="1" dirty="0">
                <a:solidFill>
                  <a:schemeClr val="tx2"/>
                </a:solidFill>
              </a:rPr>
              <a:t>documents-topics</a:t>
            </a:r>
            <a:r>
              <a:rPr lang="en-US" altLang="zh-TW" dirty="0"/>
              <a:t> distribution.</a:t>
            </a:r>
          </a:p>
          <a:p>
            <a:pPr marL="274320" lvl="1" indent="-274320">
              <a:buClr>
                <a:schemeClr val="accent3"/>
              </a:buClr>
              <a:buSzPct val="95000"/>
              <a:tabLst>
                <a:tab pos="1028700" algn="l"/>
                <a:tab pos="1371600" algn="l"/>
                <a:tab pos="1714500" algn="l"/>
              </a:tabLst>
            </a:pPr>
            <a:r>
              <a:rPr lang="en-US" altLang="zh-TW" dirty="0"/>
              <a:t>We do this using a form of </a:t>
            </a:r>
            <a:r>
              <a:rPr lang="en-US" altLang="zh-TW" i="1" dirty="0">
                <a:solidFill>
                  <a:schemeClr val="tx2"/>
                </a:solidFill>
              </a:rPr>
              <a:t>Gibbs sampling</a:t>
            </a:r>
            <a:r>
              <a:rPr lang="en-US" altLang="zh-TW" dirty="0"/>
              <a:t> that uses the conditional probabilities defined previously.</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39</a:t>
            </a:fld>
            <a:endParaRPr lang="en-US" dirty="0"/>
          </a:p>
        </p:txBody>
      </p:sp>
    </p:spTree>
    <p:extLst>
      <p:ext uri="{BB962C8B-B14F-4D97-AF65-F5344CB8AC3E}">
        <p14:creationId xmlns:p14="http://schemas.microsoft.com/office/powerpoint/2010/main" val="197536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NLP with Python</a:t>
            </a:r>
          </a:p>
        </p:txBody>
      </p:sp>
      <p:sp>
        <p:nvSpPr>
          <p:cNvPr id="15" name="Content Placeholder 14"/>
          <p:cNvSpPr>
            <a:spLocks noGrp="1"/>
          </p:cNvSpPr>
          <p:nvPr>
            <p:ph idx="1"/>
          </p:nvPr>
        </p:nvSpPr>
        <p:spPr/>
        <p:txBody>
          <a:bodyPr>
            <a:normAutofit fontScale="92500" lnSpcReduction="20000"/>
          </a:bodyPr>
          <a:lstStyle/>
          <a:p>
            <a:r>
              <a:rPr lang="en-US" altLang="zh-TW" i="1" dirty="0">
                <a:solidFill>
                  <a:schemeClr val="tx2"/>
                </a:solidFill>
              </a:rPr>
              <a:t>Natural language processing</a:t>
            </a:r>
            <a:r>
              <a:rPr lang="en-US" altLang="zh-TW" dirty="0"/>
              <a:t> (NLP) refers to </a:t>
            </a:r>
            <a:r>
              <a:rPr lang="en-US" altLang="zh-TW" i="1" dirty="0"/>
              <a:t>computational techniques</a:t>
            </a:r>
            <a:r>
              <a:rPr lang="en-US" altLang="zh-TW" dirty="0"/>
              <a:t> involving language.</a:t>
            </a:r>
          </a:p>
          <a:p>
            <a:r>
              <a:rPr lang="en-US" altLang="zh-TW" dirty="0"/>
              <a:t>It usually deals with </a:t>
            </a:r>
            <a:r>
              <a:rPr lang="en-US" altLang="zh-TW" i="1" dirty="0">
                <a:solidFill>
                  <a:schemeClr val="tx2"/>
                </a:solidFill>
              </a:rPr>
              <a:t>natural languages </a:t>
            </a:r>
            <a:r>
              <a:rPr lang="en-US" altLang="zh-TW" dirty="0"/>
              <a:t>(or </a:t>
            </a:r>
            <a:r>
              <a:rPr lang="en-US" altLang="zh-TW" i="1" dirty="0">
                <a:solidFill>
                  <a:schemeClr val="tx2"/>
                </a:solidFill>
              </a:rPr>
              <a:t>human languages</a:t>
            </a:r>
            <a:r>
              <a:rPr lang="en-US" altLang="zh-TW" dirty="0"/>
              <a:t>).</a:t>
            </a:r>
          </a:p>
          <a:p>
            <a:r>
              <a:rPr lang="en-US" altLang="zh-TW" dirty="0"/>
              <a:t>Sometimes, it is called </a:t>
            </a:r>
            <a:r>
              <a:rPr lang="en-US" altLang="zh-TW" i="1" dirty="0">
                <a:solidFill>
                  <a:schemeClr val="tx2"/>
                </a:solidFill>
              </a:rPr>
              <a:t>computational linguistics</a:t>
            </a:r>
            <a:r>
              <a:rPr lang="en-US" altLang="zh-TW" dirty="0"/>
              <a:t>.</a:t>
            </a:r>
          </a:p>
          <a:p>
            <a:r>
              <a:rPr lang="en-US" b="1" dirty="0">
                <a:solidFill>
                  <a:schemeClr val="tx2"/>
                </a:solidFill>
              </a:rPr>
              <a:t>NLTK</a:t>
            </a:r>
            <a:r>
              <a:rPr lang="en-US" dirty="0"/>
              <a:t> is a leading platform for building Python programs to work with human language data.</a:t>
            </a:r>
          </a:p>
          <a:p>
            <a:r>
              <a:rPr lang="en-US" dirty="0"/>
              <a:t>It provides easy-to-use interfaces to </a:t>
            </a:r>
            <a:r>
              <a:rPr lang="en-US" i="1" dirty="0">
                <a:hlinkClick r:id="rId2"/>
              </a:rPr>
              <a:t>over 50 corpora and lexical resources</a:t>
            </a:r>
            <a:r>
              <a:rPr lang="en-US" dirty="0"/>
              <a:t> such as WordNet.</a:t>
            </a:r>
          </a:p>
          <a:p>
            <a:r>
              <a:rPr lang="en-US" dirty="0"/>
              <a:t>It comes along with </a:t>
            </a:r>
            <a:r>
              <a:rPr lang="en-US" i="1" dirty="0">
                <a:solidFill>
                  <a:schemeClr val="tx2"/>
                </a:solidFill>
              </a:rPr>
              <a:t>a suite of text processing libraries</a:t>
            </a:r>
            <a:r>
              <a:rPr lang="en-US" dirty="0"/>
              <a:t> for classification, tokenization, stemming, tagging, parsing, and semantic reasoning, wrappers for industrial-strength NLP libraries, and an active </a:t>
            </a:r>
            <a:r>
              <a:rPr lang="en-US" dirty="0">
                <a:hlinkClick r:id="rId3"/>
              </a:rPr>
              <a:t>discussion forum</a:t>
            </a:r>
            <a:r>
              <a:rPr lang="en-US" dirty="0"/>
              <a:t>.</a:t>
            </a:r>
            <a:endParaRPr lang="en-US" altLang="zh-TW" dirty="0"/>
          </a:p>
        </p:txBody>
      </p:sp>
      <p:sp>
        <p:nvSpPr>
          <p:cNvPr id="2" name="Date Placeholder 1"/>
          <p:cNvSpPr>
            <a:spLocks noGrp="1"/>
          </p:cNvSpPr>
          <p:nvPr>
            <p:ph type="dt" sz="half" idx="10"/>
          </p:nvPr>
        </p:nvSpPr>
        <p:spPr/>
        <p:txBody>
          <a:bodyPr/>
          <a:lstStyle/>
          <a:p>
            <a:pPr algn="ctr"/>
            <a:r>
              <a:rPr lang="en-US" dirty="0"/>
              <a:t>Lecture 13 - Natural Language Processing</a:t>
            </a:r>
          </a:p>
        </p:txBody>
      </p:sp>
      <p:sp>
        <p:nvSpPr>
          <p:cNvPr id="4" name="Slide Number Placeholder 3"/>
          <p:cNvSpPr>
            <a:spLocks noGrp="1"/>
          </p:cNvSpPr>
          <p:nvPr>
            <p:ph type="sldNum" sz="quarter" idx="12"/>
          </p:nvPr>
        </p:nvSpPr>
        <p:spPr/>
        <p:txBody>
          <a:bodyPr/>
          <a:lstStyle/>
          <a:p>
            <a:fld id="{4E662ECC-656A-499B-882A-B5C312990701}"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fontScale="85000" lnSpcReduction="10000"/>
          </a:bodyPr>
          <a:lstStyle/>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for </a:t>
            </a:r>
            <a:r>
              <a:rPr lang="en-US" altLang="zh-TW" sz="1800" dirty="0" err="1">
                <a:solidFill>
                  <a:schemeClr val="tx2"/>
                </a:solidFill>
                <a:latin typeface="Consolas" panose="020B0609020204030204" pitchFamily="49" charset="0"/>
                <a:cs typeface="Consolas" panose="020B0609020204030204" pitchFamily="49" charset="0"/>
              </a:rPr>
              <a:t>iter</a:t>
            </a:r>
            <a:r>
              <a:rPr lang="en-US" altLang="zh-TW" sz="1800" dirty="0">
                <a:solidFill>
                  <a:schemeClr val="tx2"/>
                </a:solidFill>
                <a:latin typeface="Consolas" panose="020B0609020204030204" pitchFamily="49" charset="0"/>
                <a:cs typeface="Consolas" panose="020B0609020204030204" pitchFamily="49" charset="0"/>
              </a:rPr>
              <a:t> in range(1000):</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for d in range(D):</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for </a:t>
            </a:r>
            <a:r>
              <a:rPr lang="en-US" altLang="zh-TW" sz="1800" dirty="0" err="1">
                <a:solidFill>
                  <a:schemeClr val="tx2"/>
                </a:solidFill>
                <a:latin typeface="Consolas" panose="020B0609020204030204" pitchFamily="49" charset="0"/>
                <a:cs typeface="Consolas" panose="020B0609020204030204" pitchFamily="49" charset="0"/>
              </a:rPr>
              <a:t>i</a:t>
            </a:r>
            <a:r>
              <a:rPr lang="en-US" altLang="zh-TW" sz="1800" dirty="0">
                <a:solidFill>
                  <a:schemeClr val="tx2"/>
                </a:solidFill>
                <a:latin typeface="Consolas" panose="020B0609020204030204" pitchFamily="49" charset="0"/>
                <a:cs typeface="Consolas" panose="020B0609020204030204" pitchFamily="49" charset="0"/>
              </a:rPr>
              <a:t>, (word, topic) in enumerate(zip(documents[d],</a:t>
            </a:r>
          </a:p>
          <a:p>
            <a:pPr marL="685800" lvl="1" indent="-12700">
              <a:buNone/>
              <a:tabLst>
                <a:tab pos="1028700" algn="l"/>
                <a:tab pos="1371600" algn="l"/>
                <a:tab pos="1714500" algn="l"/>
                <a:tab pos="588645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document_topics</a:t>
            </a:r>
            <a:r>
              <a:rPr lang="en-US" altLang="zh-TW" sz="1800" dirty="0">
                <a:solidFill>
                  <a:schemeClr val="tx2"/>
                </a:solidFill>
                <a:latin typeface="Consolas" panose="020B0609020204030204" pitchFamily="49" charset="0"/>
                <a:cs typeface="Consolas" panose="020B0609020204030204" pitchFamily="49" charset="0"/>
              </a:rPr>
              <a:t>[d])):</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a:solidFill>
                  <a:srgbClr val="00B050"/>
                </a:solidFill>
                <a:latin typeface="Consolas" panose="020B0609020204030204" pitchFamily="49" charset="0"/>
                <a:cs typeface="Consolas" panose="020B0609020204030204" pitchFamily="49" charset="0"/>
              </a:rPr>
              <a:t>	# remove this word / topic from the counts</a:t>
            </a:r>
          </a:p>
          <a:p>
            <a:pPr marL="685800" lvl="1" indent="-12700">
              <a:buNone/>
              <a:tabLst>
                <a:tab pos="1028700" algn="l"/>
                <a:tab pos="1371600" algn="l"/>
                <a:tab pos="1714500" algn="l"/>
              </a:tabLst>
            </a:pPr>
            <a:r>
              <a:rPr lang="en-US" altLang="zh-TW" sz="1800" dirty="0">
                <a:solidFill>
                  <a:srgbClr val="00B050"/>
                </a:solidFill>
                <a:latin typeface="Consolas" panose="020B0609020204030204" pitchFamily="49" charset="0"/>
                <a:cs typeface="Consolas" panose="020B0609020204030204" pitchFamily="49" charset="0"/>
              </a:rPr>
              <a:t>				# so that it doesn't influence the weights</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document_topic_counts</a:t>
            </a:r>
            <a:r>
              <a:rPr lang="en-US" altLang="zh-TW" sz="1800" dirty="0">
                <a:solidFill>
                  <a:schemeClr val="tx2"/>
                </a:solidFill>
                <a:latin typeface="Consolas" panose="020B0609020204030204" pitchFamily="49" charset="0"/>
                <a:cs typeface="Consolas" panose="020B0609020204030204" pitchFamily="49" charset="0"/>
              </a:rPr>
              <a:t>[d][topic]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topic_word_counts</a:t>
            </a:r>
            <a:r>
              <a:rPr lang="en-US" altLang="zh-TW" sz="1800" dirty="0">
                <a:solidFill>
                  <a:schemeClr val="tx2"/>
                </a:solidFill>
                <a:latin typeface="Consolas" panose="020B0609020204030204" pitchFamily="49" charset="0"/>
                <a:cs typeface="Consolas" panose="020B0609020204030204" pitchFamily="49" charset="0"/>
              </a:rPr>
              <a:t>[topic][word]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topic_counts</a:t>
            </a:r>
            <a:r>
              <a:rPr lang="en-US" altLang="zh-TW" sz="1800" dirty="0">
                <a:solidFill>
                  <a:schemeClr val="tx2"/>
                </a:solidFill>
                <a:latin typeface="Consolas" panose="020B0609020204030204" pitchFamily="49" charset="0"/>
                <a:cs typeface="Consolas" panose="020B0609020204030204" pitchFamily="49" charset="0"/>
              </a:rPr>
              <a:t>[topic]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document_lengths</a:t>
            </a:r>
            <a:r>
              <a:rPr lang="en-US" altLang="zh-TW" sz="1800" dirty="0">
                <a:solidFill>
                  <a:schemeClr val="tx2"/>
                </a:solidFill>
                <a:latin typeface="Consolas" panose="020B0609020204030204" pitchFamily="49" charset="0"/>
                <a:cs typeface="Consolas" panose="020B0609020204030204" pitchFamily="49" charset="0"/>
              </a:rPr>
              <a:t>[d]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a:solidFill>
                  <a:srgbClr val="00B050"/>
                </a:solidFill>
                <a:latin typeface="Consolas" panose="020B0609020204030204" pitchFamily="49" charset="0"/>
                <a:cs typeface="Consolas" panose="020B0609020204030204" pitchFamily="49" charset="0"/>
              </a:rPr>
              <a:t># choose a new topic based on the weights</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new_topic</a:t>
            </a:r>
            <a:r>
              <a:rPr lang="en-US" altLang="zh-TW" sz="1800" dirty="0">
                <a:solidFill>
                  <a:schemeClr val="tx2"/>
                </a:solidFill>
                <a:latin typeface="Consolas" panose="020B0609020204030204" pitchFamily="49" charset="0"/>
                <a:cs typeface="Consolas" panose="020B0609020204030204" pitchFamily="49" charset="0"/>
              </a:rPr>
              <a:t> = </a:t>
            </a:r>
            <a:r>
              <a:rPr lang="en-US" altLang="zh-TW" sz="1800" dirty="0" err="1">
                <a:solidFill>
                  <a:schemeClr val="tx2"/>
                </a:solidFill>
                <a:latin typeface="Consolas" panose="020B0609020204030204" pitchFamily="49" charset="0"/>
                <a:cs typeface="Consolas" panose="020B0609020204030204" pitchFamily="49" charset="0"/>
              </a:rPr>
              <a:t>choose_new_topic</a:t>
            </a:r>
            <a:r>
              <a:rPr lang="en-US" altLang="zh-TW" sz="1800" dirty="0">
                <a:solidFill>
                  <a:schemeClr val="tx2"/>
                </a:solidFill>
                <a:latin typeface="Consolas" panose="020B0609020204030204" pitchFamily="49" charset="0"/>
                <a:cs typeface="Consolas" panose="020B0609020204030204" pitchFamily="49" charset="0"/>
              </a:rPr>
              <a:t>(d, word)</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document_topics</a:t>
            </a:r>
            <a:r>
              <a:rPr lang="en-US" altLang="zh-TW" sz="1800" dirty="0">
                <a:solidFill>
                  <a:schemeClr val="tx2"/>
                </a:solidFill>
                <a:latin typeface="Consolas" panose="020B0609020204030204" pitchFamily="49" charset="0"/>
                <a:cs typeface="Consolas" panose="020B0609020204030204" pitchFamily="49" charset="0"/>
              </a:rPr>
              <a:t>[d][</a:t>
            </a:r>
            <a:r>
              <a:rPr lang="en-US" altLang="zh-TW" sz="1800" dirty="0" err="1">
                <a:solidFill>
                  <a:schemeClr val="tx2"/>
                </a:solidFill>
                <a:latin typeface="Consolas" panose="020B0609020204030204" pitchFamily="49" charset="0"/>
                <a:cs typeface="Consolas" panose="020B0609020204030204" pitchFamily="49" charset="0"/>
              </a:rPr>
              <a:t>i</a:t>
            </a:r>
            <a:r>
              <a:rPr lang="en-US" altLang="zh-TW" sz="1800" dirty="0">
                <a:solidFill>
                  <a:schemeClr val="tx2"/>
                </a:solidFill>
                <a:latin typeface="Consolas" panose="020B0609020204030204" pitchFamily="49" charset="0"/>
                <a:cs typeface="Consolas" panose="020B0609020204030204" pitchFamily="49" charset="0"/>
              </a:rPr>
              <a:t>] = </a:t>
            </a:r>
            <a:r>
              <a:rPr lang="en-US" altLang="zh-TW" sz="1800" dirty="0" err="1">
                <a:solidFill>
                  <a:schemeClr val="tx2"/>
                </a:solidFill>
                <a:latin typeface="Consolas" panose="020B0609020204030204" pitchFamily="49" charset="0"/>
                <a:cs typeface="Consolas" panose="020B0609020204030204" pitchFamily="49" charset="0"/>
              </a:rPr>
              <a:t>new_topic</a:t>
            </a:r>
            <a:endParaRPr lang="en-US" altLang="zh-TW" sz="1800" dirty="0">
              <a:solidFill>
                <a:schemeClr val="tx2"/>
              </a:solidFill>
              <a:latin typeface="Consolas" panose="020B0609020204030204" pitchFamily="49" charset="0"/>
              <a:cs typeface="Consolas" panose="020B0609020204030204" pitchFamily="49" charset="0"/>
            </a:endParaRP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a:solidFill>
                  <a:srgbClr val="00B050"/>
                </a:solidFill>
                <a:latin typeface="Consolas" panose="020B0609020204030204" pitchFamily="49" charset="0"/>
                <a:cs typeface="Consolas" panose="020B0609020204030204" pitchFamily="49" charset="0"/>
              </a:rPr>
              <a:t>	# and now add it back to the counts</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document_topic_counts</a:t>
            </a:r>
            <a:r>
              <a:rPr lang="en-US" altLang="zh-TW" sz="1800" dirty="0">
                <a:solidFill>
                  <a:schemeClr val="tx2"/>
                </a:solidFill>
                <a:latin typeface="Consolas" panose="020B0609020204030204" pitchFamily="49" charset="0"/>
                <a:cs typeface="Consolas" panose="020B0609020204030204" pitchFamily="49" charset="0"/>
              </a:rPr>
              <a:t>[d][</a:t>
            </a:r>
            <a:r>
              <a:rPr lang="en-US" altLang="zh-TW" sz="1800" dirty="0" err="1">
                <a:solidFill>
                  <a:schemeClr val="tx2"/>
                </a:solidFill>
                <a:latin typeface="Consolas" panose="020B0609020204030204" pitchFamily="49" charset="0"/>
                <a:cs typeface="Consolas" panose="020B0609020204030204" pitchFamily="49" charset="0"/>
              </a:rPr>
              <a:t>new_topic</a:t>
            </a:r>
            <a:r>
              <a:rPr lang="en-US" altLang="zh-TW" sz="1800" dirty="0">
                <a:solidFill>
                  <a:schemeClr val="tx2"/>
                </a:solidFill>
                <a:latin typeface="Consolas" panose="020B0609020204030204" pitchFamily="49" charset="0"/>
                <a:cs typeface="Consolas" panose="020B0609020204030204" pitchFamily="49" charset="0"/>
              </a:rPr>
              <a:t>]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topic_word_counts</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new_topic</a:t>
            </a:r>
            <a:r>
              <a:rPr lang="en-US" altLang="zh-TW" sz="1800" dirty="0">
                <a:solidFill>
                  <a:schemeClr val="tx2"/>
                </a:solidFill>
                <a:latin typeface="Consolas" panose="020B0609020204030204" pitchFamily="49" charset="0"/>
                <a:cs typeface="Consolas" panose="020B0609020204030204" pitchFamily="49" charset="0"/>
              </a:rPr>
              <a:t>][word]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topic_counts</a:t>
            </a:r>
            <a:r>
              <a:rPr lang="en-US" altLang="zh-TW" sz="1800" dirty="0">
                <a:solidFill>
                  <a:schemeClr val="tx2"/>
                </a:solidFill>
                <a:latin typeface="Consolas" panose="020B0609020204030204" pitchFamily="49" charset="0"/>
                <a:cs typeface="Consolas" panose="020B0609020204030204" pitchFamily="49" charset="0"/>
              </a:rPr>
              <a:t>[</a:t>
            </a:r>
            <a:r>
              <a:rPr lang="en-US" altLang="zh-TW" sz="1800" dirty="0" err="1">
                <a:solidFill>
                  <a:schemeClr val="tx2"/>
                </a:solidFill>
                <a:latin typeface="Consolas" panose="020B0609020204030204" pitchFamily="49" charset="0"/>
                <a:cs typeface="Consolas" panose="020B0609020204030204" pitchFamily="49" charset="0"/>
              </a:rPr>
              <a:t>new_topic</a:t>
            </a:r>
            <a:r>
              <a:rPr lang="en-US" altLang="zh-TW" sz="1800" dirty="0">
                <a:solidFill>
                  <a:schemeClr val="tx2"/>
                </a:solidFill>
                <a:latin typeface="Consolas" panose="020B0609020204030204" pitchFamily="49" charset="0"/>
                <a:cs typeface="Consolas" panose="020B0609020204030204" pitchFamily="49" charset="0"/>
              </a:rPr>
              <a:t>] += 1</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a:t>
            </a:r>
            <a:r>
              <a:rPr lang="en-US" altLang="zh-TW" sz="1800" dirty="0" err="1">
                <a:solidFill>
                  <a:schemeClr val="tx2"/>
                </a:solidFill>
                <a:latin typeface="Consolas" panose="020B0609020204030204" pitchFamily="49" charset="0"/>
                <a:cs typeface="Consolas" panose="020B0609020204030204" pitchFamily="49" charset="0"/>
              </a:rPr>
              <a:t>document_lengths</a:t>
            </a:r>
            <a:r>
              <a:rPr lang="en-US" altLang="zh-TW" sz="1800" dirty="0">
                <a:solidFill>
                  <a:schemeClr val="tx2"/>
                </a:solidFill>
                <a:latin typeface="Consolas" panose="020B0609020204030204" pitchFamily="49" charset="0"/>
                <a:cs typeface="Consolas" panose="020B0609020204030204" pitchFamily="49" charset="0"/>
              </a:rPr>
              <a:t>[d] += 1</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40</a:t>
            </a:fld>
            <a:endParaRPr lang="en-US" dirty="0"/>
          </a:p>
        </p:txBody>
      </p:sp>
    </p:spTree>
    <p:extLst>
      <p:ext uri="{BB962C8B-B14F-4D97-AF65-F5344CB8AC3E}">
        <p14:creationId xmlns:p14="http://schemas.microsoft.com/office/powerpoint/2010/main" val="267117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a:xfrm>
            <a:off x="448966" y="1468572"/>
            <a:ext cx="8246070" cy="4810917"/>
          </a:xfrm>
        </p:spPr>
        <p:txBody>
          <a:bodyPr>
            <a:normAutofit/>
          </a:bodyPr>
          <a:lstStyle/>
          <a:p>
            <a:r>
              <a:rPr lang="en-US" altLang="zh-TW" sz="2400" dirty="0"/>
              <a:t>Now we can check the </a:t>
            </a:r>
            <a:r>
              <a:rPr lang="en-US" altLang="zh-TW" sz="2400" i="1" dirty="0">
                <a:solidFill>
                  <a:schemeClr val="tx2"/>
                </a:solidFill>
              </a:rPr>
              <a:t>five most heavily weighted words </a:t>
            </a:r>
            <a:r>
              <a:rPr lang="en-US" altLang="zh-TW" sz="2400" dirty="0"/>
              <a:t>for each:</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for k, </a:t>
            </a:r>
            <a:r>
              <a:rPr lang="en-US" altLang="zh-TW" sz="1800" dirty="0" err="1">
                <a:solidFill>
                  <a:schemeClr val="tx2"/>
                </a:solidFill>
                <a:latin typeface="Consolas" panose="020B0609020204030204" pitchFamily="49" charset="0"/>
                <a:cs typeface="Consolas" panose="020B0609020204030204" pitchFamily="49" charset="0"/>
              </a:rPr>
              <a:t>word_counts</a:t>
            </a:r>
            <a:r>
              <a:rPr lang="en-US" altLang="zh-TW" sz="1800" dirty="0">
                <a:solidFill>
                  <a:schemeClr val="tx2"/>
                </a:solidFill>
                <a:latin typeface="Consolas" panose="020B0609020204030204" pitchFamily="49" charset="0"/>
                <a:cs typeface="Consolas" panose="020B0609020204030204" pitchFamily="49" charset="0"/>
              </a:rPr>
              <a:t> in 				enumerate(</a:t>
            </a:r>
            <a:r>
              <a:rPr lang="en-US" altLang="zh-TW" sz="1800" dirty="0" err="1">
                <a:solidFill>
                  <a:schemeClr val="tx2"/>
                </a:solidFill>
                <a:latin typeface="Consolas" panose="020B0609020204030204" pitchFamily="49" charset="0"/>
                <a:cs typeface="Consolas" panose="020B0609020204030204" pitchFamily="49" charset="0"/>
              </a:rPr>
              <a:t>topic_word_counts</a:t>
            </a:r>
            <a:r>
              <a:rPr lang="en-US" altLang="zh-TW" sz="1800" dirty="0">
                <a:solidFill>
                  <a:schemeClr val="tx2"/>
                </a:solidFill>
                <a:latin typeface="Consolas" panose="020B0609020204030204" pitchFamily="49" charset="0"/>
                <a:cs typeface="Consolas" panose="020B0609020204030204" pitchFamily="49" charset="0"/>
              </a:rPr>
              <a:t>):</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c = 0</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for word, count in 					</a:t>
            </a:r>
            <a:r>
              <a:rPr lang="en-US" altLang="zh-TW" sz="1800" dirty="0" err="1">
                <a:solidFill>
                  <a:schemeClr val="tx2"/>
                </a:solidFill>
                <a:latin typeface="Consolas" panose="020B0609020204030204" pitchFamily="49" charset="0"/>
                <a:cs typeface="Consolas" panose="020B0609020204030204" pitchFamily="49" charset="0"/>
              </a:rPr>
              <a:t>word_counts.most_common</a:t>
            </a:r>
            <a:r>
              <a:rPr lang="en-US" altLang="zh-TW" sz="1800" dirty="0">
                <a:solidFill>
                  <a:schemeClr val="tx2"/>
                </a:solidFill>
                <a:latin typeface="Consolas" panose="020B0609020204030204" pitchFamily="49" charset="0"/>
                <a:cs typeface="Consolas" panose="020B0609020204030204" pitchFamily="49" charset="0"/>
              </a:rPr>
              <a:t>():</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c += 1</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if c &gt; 5: break</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if count &gt; 0:</a:t>
            </a:r>
          </a:p>
          <a:p>
            <a:pPr marL="685800" lvl="1" indent="-12700">
              <a:spcBef>
                <a:spcPts val="0"/>
              </a:spcBef>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				print(k, word, count)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41</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438" y="1905000"/>
            <a:ext cx="291344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95400" y="5181600"/>
            <a:ext cx="3200400" cy="923330"/>
          </a:xfrm>
          <a:prstGeom prst="rect">
            <a:avLst/>
          </a:prstGeom>
          <a:solidFill>
            <a:srgbClr val="FFFFCC"/>
          </a:solidFill>
          <a:ln w="19050">
            <a:solidFill>
              <a:srgbClr val="FFC000"/>
            </a:solidFill>
          </a:ln>
        </p:spPr>
        <p:txBody>
          <a:bodyPr wrap="square" rtlCol="0">
            <a:spAutoFit/>
          </a:bodyPr>
          <a:lstStyle/>
          <a:p>
            <a:pPr algn="ctr"/>
            <a:r>
              <a:rPr lang="en-US" i="1" dirty="0">
                <a:solidFill>
                  <a:srgbClr val="00B050"/>
                </a:solidFill>
                <a:latin typeface="Cambria" panose="02040503050406030204" pitchFamily="18" charset="0"/>
                <a:cs typeface="Consolas" panose="020B0609020204030204" pitchFamily="49" charset="0"/>
              </a:rPr>
              <a:t>The previous code fragments are combined in</a:t>
            </a:r>
          </a:p>
          <a:p>
            <a:pPr algn="ctr"/>
            <a:r>
              <a:rPr lang="en-US" i="1" dirty="0">
                <a:solidFill>
                  <a:schemeClr val="tx2"/>
                </a:solidFill>
                <a:latin typeface="Cambria" panose="02040503050406030204" pitchFamily="18" charset="0"/>
                <a:cs typeface="Consolas" panose="020B0609020204030204" pitchFamily="49" charset="0"/>
              </a:rPr>
              <a:t>lec13/nlp06.py</a:t>
            </a:r>
          </a:p>
        </p:txBody>
      </p:sp>
    </p:spTree>
    <p:extLst>
      <p:ext uri="{BB962C8B-B14F-4D97-AF65-F5344CB8AC3E}">
        <p14:creationId xmlns:p14="http://schemas.microsoft.com/office/powerpoint/2010/main" val="1203785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lnSpcReduction="10000"/>
          </a:bodyPr>
          <a:lstStyle/>
          <a:p>
            <a:r>
              <a:rPr lang="en-US" altLang="zh-TW" sz="2400" dirty="0"/>
              <a:t>So far the topics are just numbers 0, 1 , 2, and 3.</a:t>
            </a:r>
          </a:p>
          <a:p>
            <a:r>
              <a:rPr lang="en-US" altLang="zh-TW" sz="2400" dirty="0"/>
              <a:t>We assign a topic name to each of them:</a:t>
            </a:r>
          </a:p>
          <a:p>
            <a:pPr marL="685800" lvl="1" indent="-12700">
              <a:buNone/>
              <a:tabLst>
                <a:tab pos="1028700" algn="l"/>
                <a:tab pos="1371600" algn="l"/>
                <a:tab pos="1714500" algn="l"/>
              </a:tabLst>
            </a:pPr>
            <a:r>
              <a:rPr lang="en-US" altLang="zh-TW" sz="1800" dirty="0">
                <a:solidFill>
                  <a:schemeClr val="tx2"/>
                </a:solidFill>
                <a:latin typeface="Consolas" panose="020B0609020204030204" pitchFamily="49" charset="0"/>
                <a:cs typeface="Consolas" panose="020B0609020204030204" pitchFamily="49" charset="0"/>
              </a:rPr>
              <a:t>&gt;&gt;&gt; </a:t>
            </a:r>
            <a:r>
              <a:rPr lang="en-US" altLang="zh-TW" sz="1800" dirty="0" err="1">
                <a:solidFill>
                  <a:schemeClr val="tx2"/>
                </a:solidFill>
                <a:latin typeface="Consolas" panose="020B0609020204030204" pitchFamily="49" charset="0"/>
                <a:cs typeface="Consolas" panose="020B0609020204030204" pitchFamily="49" charset="0"/>
              </a:rPr>
              <a:t>topic_names</a:t>
            </a:r>
            <a:r>
              <a:rPr lang="en-US" altLang="zh-TW" sz="1800" dirty="0">
                <a:solidFill>
                  <a:schemeClr val="tx2"/>
                </a:solidFill>
                <a:latin typeface="Consolas" panose="020B0609020204030204" pitchFamily="49" charset="0"/>
                <a:cs typeface="Consolas" panose="020B0609020204030204" pitchFamily="49" charset="0"/>
              </a:rPr>
              <a:t> = ["Big Data and programming languages", "Python and statistics", "databases", "machine learning"]</a:t>
            </a:r>
          </a:p>
          <a:p>
            <a:pPr marL="274320" lvl="1" indent="-274320">
              <a:buClr>
                <a:schemeClr val="accent3"/>
              </a:buClr>
              <a:buSzPct val="95000"/>
              <a:tabLst>
                <a:tab pos="1028700" algn="l"/>
                <a:tab pos="1371600" algn="l"/>
                <a:tab pos="1714500" algn="l"/>
              </a:tabLst>
            </a:pPr>
            <a:r>
              <a:rPr lang="en-US" altLang="zh-TW" dirty="0"/>
              <a:t>Then we can </a:t>
            </a:r>
            <a:r>
              <a:rPr lang="en-US" dirty="0"/>
              <a:t>see how the model assigns topics to each user’s interests:</a:t>
            </a:r>
          </a:p>
          <a:p>
            <a:pPr marL="685800" lvl="1" indent="-12700">
              <a:buNone/>
              <a:tabLst>
                <a:tab pos="4572000" algn="l"/>
              </a:tabLst>
            </a:pPr>
            <a:r>
              <a:rPr lang="en-US" altLang="zh-TW" sz="1800" dirty="0">
                <a:solidFill>
                  <a:schemeClr val="tx2"/>
                </a:solidFill>
                <a:latin typeface="Consolas" panose="020B0609020204030204" pitchFamily="49" charset="0"/>
                <a:cs typeface="Consolas" panose="020B0609020204030204" pitchFamily="49" charset="0"/>
              </a:rPr>
              <a:t>&gt;&gt;&gt; for document, </a:t>
            </a:r>
            <a:r>
              <a:rPr lang="en-US" altLang="zh-TW" sz="1800" dirty="0" err="1">
                <a:solidFill>
                  <a:schemeClr val="tx2"/>
                </a:solidFill>
                <a:latin typeface="Consolas" panose="020B0609020204030204" pitchFamily="49" charset="0"/>
                <a:cs typeface="Consolas" panose="020B0609020204030204" pitchFamily="49" charset="0"/>
              </a:rPr>
              <a:t>topic_counts</a:t>
            </a:r>
            <a:r>
              <a:rPr lang="en-US" altLang="zh-TW" sz="1800" dirty="0">
                <a:solidFill>
                  <a:schemeClr val="tx2"/>
                </a:solidFill>
                <a:latin typeface="Consolas" panose="020B0609020204030204" pitchFamily="49" charset="0"/>
                <a:cs typeface="Consolas" panose="020B0609020204030204" pitchFamily="49" charset="0"/>
              </a:rPr>
              <a:t> in zip(documents, 	</a:t>
            </a:r>
            <a:r>
              <a:rPr lang="en-US" altLang="zh-TW" sz="1800" dirty="0" err="1">
                <a:solidFill>
                  <a:schemeClr val="tx2"/>
                </a:solidFill>
                <a:latin typeface="Consolas" panose="020B0609020204030204" pitchFamily="49" charset="0"/>
                <a:cs typeface="Consolas" panose="020B0609020204030204" pitchFamily="49" charset="0"/>
              </a:rPr>
              <a:t>document_topic_counts</a:t>
            </a:r>
            <a:r>
              <a:rPr lang="en-US" altLang="zh-TW" sz="1800" dirty="0">
                <a:solidFill>
                  <a:schemeClr val="tx2"/>
                </a:solidFill>
                <a:latin typeface="Consolas" panose="020B0609020204030204" pitchFamily="49" charset="0"/>
                <a:cs typeface="Consolas" panose="020B0609020204030204" pitchFamily="49" charset="0"/>
              </a:rPr>
              <a:t>):</a:t>
            </a:r>
          </a:p>
          <a:p>
            <a:pPr marL="685800" lvl="1" indent="-12700">
              <a:buNone/>
              <a:tabLst>
                <a:tab pos="1371600" algn="l"/>
                <a:tab pos="1714500" algn="l"/>
                <a:tab pos="2057400" algn="l"/>
                <a:tab pos="2400300" algn="l"/>
              </a:tabLst>
            </a:pPr>
            <a:r>
              <a:rPr lang="en-US" altLang="zh-TW" sz="1800" dirty="0">
                <a:solidFill>
                  <a:schemeClr val="tx2"/>
                </a:solidFill>
                <a:latin typeface="Consolas" panose="020B0609020204030204" pitchFamily="49" charset="0"/>
                <a:cs typeface="Consolas" panose="020B0609020204030204" pitchFamily="49" charset="0"/>
              </a:rPr>
              <a:t>			print(document)</a:t>
            </a:r>
          </a:p>
          <a:p>
            <a:pPr marL="685800" lvl="1" indent="-12700">
              <a:buNone/>
              <a:tabLst>
                <a:tab pos="1371600" algn="l"/>
                <a:tab pos="1714500" algn="l"/>
                <a:tab pos="2057400" algn="l"/>
                <a:tab pos="2400300" algn="l"/>
              </a:tabLst>
            </a:pPr>
            <a:r>
              <a:rPr lang="en-US" altLang="zh-TW" sz="1800" dirty="0">
                <a:solidFill>
                  <a:schemeClr val="tx2"/>
                </a:solidFill>
                <a:latin typeface="Consolas" panose="020B0609020204030204" pitchFamily="49" charset="0"/>
                <a:cs typeface="Consolas" panose="020B0609020204030204" pitchFamily="49" charset="0"/>
              </a:rPr>
              <a:t>			for topic, count in </a:t>
            </a:r>
            <a:r>
              <a:rPr lang="en-US" altLang="zh-TW" sz="1800" dirty="0" err="1">
                <a:solidFill>
                  <a:schemeClr val="tx2"/>
                </a:solidFill>
                <a:latin typeface="Consolas" panose="020B0609020204030204" pitchFamily="49" charset="0"/>
                <a:cs typeface="Consolas" panose="020B0609020204030204" pitchFamily="49" charset="0"/>
              </a:rPr>
              <a:t>topic_counts.most_common</a:t>
            </a:r>
            <a:r>
              <a:rPr lang="en-US" altLang="zh-TW" sz="1800" dirty="0">
                <a:solidFill>
                  <a:schemeClr val="tx2"/>
                </a:solidFill>
                <a:latin typeface="Consolas" panose="020B0609020204030204" pitchFamily="49" charset="0"/>
                <a:cs typeface="Consolas" panose="020B0609020204030204" pitchFamily="49" charset="0"/>
              </a:rPr>
              <a:t>():</a:t>
            </a:r>
          </a:p>
          <a:p>
            <a:pPr marL="685800" lvl="1" indent="-12700">
              <a:buNone/>
              <a:tabLst>
                <a:tab pos="1371600" algn="l"/>
                <a:tab pos="1714500" algn="l"/>
                <a:tab pos="2057400" algn="l"/>
                <a:tab pos="2400300" algn="l"/>
              </a:tabLst>
            </a:pPr>
            <a:r>
              <a:rPr lang="en-US" altLang="zh-TW" sz="1800" dirty="0">
                <a:solidFill>
                  <a:schemeClr val="tx2"/>
                </a:solidFill>
                <a:latin typeface="Consolas" panose="020B0609020204030204" pitchFamily="49" charset="0"/>
                <a:cs typeface="Consolas" panose="020B0609020204030204" pitchFamily="49" charset="0"/>
              </a:rPr>
              <a:t>				if count &gt; 0:</a:t>
            </a:r>
          </a:p>
          <a:p>
            <a:pPr marL="685800" lvl="1" indent="-12700">
              <a:buNone/>
              <a:tabLst>
                <a:tab pos="1371600" algn="l"/>
                <a:tab pos="1714500" algn="l"/>
                <a:tab pos="2057400" algn="l"/>
                <a:tab pos="2400300" algn="l"/>
              </a:tabLst>
            </a:pPr>
            <a:r>
              <a:rPr lang="en-US" altLang="zh-TW" sz="1800" dirty="0">
                <a:solidFill>
                  <a:schemeClr val="tx2"/>
                </a:solidFill>
                <a:latin typeface="Consolas" panose="020B0609020204030204" pitchFamily="49" charset="0"/>
                <a:cs typeface="Consolas" panose="020B0609020204030204" pitchFamily="49" charset="0"/>
              </a:rPr>
              <a:t>					print(</a:t>
            </a:r>
            <a:r>
              <a:rPr lang="en-US" altLang="zh-TW" sz="1800" dirty="0" err="1">
                <a:solidFill>
                  <a:schemeClr val="tx2"/>
                </a:solidFill>
                <a:latin typeface="Consolas" panose="020B0609020204030204" pitchFamily="49" charset="0"/>
                <a:cs typeface="Consolas" panose="020B0609020204030204" pitchFamily="49" charset="0"/>
              </a:rPr>
              <a:t>topic_names</a:t>
            </a:r>
            <a:r>
              <a:rPr lang="en-US" altLang="zh-TW" sz="1800" dirty="0">
                <a:solidFill>
                  <a:schemeClr val="tx2"/>
                </a:solidFill>
                <a:latin typeface="Consolas" panose="020B0609020204030204" pitchFamily="49" charset="0"/>
                <a:cs typeface="Consolas" panose="020B0609020204030204" pitchFamily="49" charset="0"/>
              </a:rPr>
              <a:t>[topic], count, '', end='')</a:t>
            </a:r>
          </a:p>
          <a:p>
            <a:pPr marL="685800" lvl="1" indent="-12700">
              <a:buNone/>
              <a:tabLst>
                <a:tab pos="1371600" algn="l"/>
                <a:tab pos="1714500" algn="l"/>
                <a:tab pos="2057400" algn="l"/>
                <a:tab pos="2400300" algn="l"/>
              </a:tabLst>
            </a:pPr>
            <a:r>
              <a:rPr lang="en-US" altLang="zh-TW" sz="1800" dirty="0">
                <a:solidFill>
                  <a:schemeClr val="tx2"/>
                </a:solidFill>
                <a:latin typeface="Consolas" panose="020B0609020204030204" pitchFamily="49" charset="0"/>
                <a:cs typeface="Consolas" panose="020B0609020204030204" pitchFamily="49" charset="0"/>
              </a:rPr>
              <a:t>			print()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42</a:t>
            </a:fld>
            <a:endParaRPr lang="en-US" dirty="0"/>
          </a:p>
        </p:txBody>
      </p:sp>
    </p:spTree>
    <p:extLst>
      <p:ext uri="{BB962C8B-B14F-4D97-AF65-F5344CB8AC3E}">
        <p14:creationId xmlns:p14="http://schemas.microsoft.com/office/powerpoint/2010/main" val="236285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Topic Modeling (cont.)</a:t>
            </a:r>
          </a:p>
        </p:txBody>
      </p:sp>
      <p:sp>
        <p:nvSpPr>
          <p:cNvPr id="15" name="Content Placeholder 14"/>
          <p:cNvSpPr>
            <a:spLocks noGrp="1"/>
          </p:cNvSpPr>
          <p:nvPr>
            <p:ph idx="1"/>
          </p:nvPr>
        </p:nvSpPr>
        <p:spPr/>
        <p:txBody>
          <a:bodyPr>
            <a:normAutofit/>
          </a:bodyPr>
          <a:lstStyle/>
          <a:p>
            <a:r>
              <a:rPr lang="en-US" altLang="zh-TW" sz="2400" dirty="0"/>
              <a:t>The code gives:</a:t>
            </a:r>
          </a:p>
          <a:p>
            <a:pPr marL="457200" lvl="1" indent="-12700">
              <a:buNone/>
              <a:tabLst>
                <a:tab pos="1028700" algn="l"/>
                <a:tab pos="1371600" algn="l"/>
                <a:tab pos="1714500" algn="l"/>
              </a:tabLst>
            </a:pPr>
            <a:r>
              <a:rPr lang="en-US" altLang="zh-TW" sz="1600" dirty="0">
                <a:solidFill>
                  <a:schemeClr val="tx2"/>
                </a:solidFill>
                <a:latin typeface="Consolas" panose="020B0609020204030204" pitchFamily="49" charset="0"/>
                <a:cs typeface="Consolas" panose="020B0609020204030204" pitchFamily="49" charset="0"/>
              </a:rPr>
              <a:t>['Hadoop', 'Big Data', '</a:t>
            </a:r>
            <a:r>
              <a:rPr lang="en-US" altLang="zh-TW" sz="1600" dirty="0" err="1">
                <a:solidFill>
                  <a:schemeClr val="tx2"/>
                </a:solidFill>
                <a:latin typeface="Consolas" panose="020B0609020204030204" pitchFamily="49" charset="0"/>
                <a:cs typeface="Consolas" panose="020B0609020204030204" pitchFamily="49" charset="0"/>
              </a:rPr>
              <a:t>HBase</a:t>
            </a:r>
            <a:r>
              <a:rPr lang="en-US" altLang="zh-TW" sz="1600" dirty="0">
                <a:solidFill>
                  <a:schemeClr val="tx2"/>
                </a:solidFill>
                <a:latin typeface="Consolas" panose="020B0609020204030204" pitchFamily="49" charset="0"/>
                <a:cs typeface="Consolas" panose="020B0609020204030204" pitchFamily="49" charset="0"/>
              </a:rPr>
              <a:t>', 'Java', 'Spark', 'Storm', 'Cassandra']</a:t>
            </a:r>
          </a:p>
          <a:p>
            <a:pPr marL="457200" lvl="1" indent="-12700">
              <a:buNone/>
              <a:tabLst>
                <a:tab pos="1028700" algn="l"/>
                <a:tab pos="1371600" algn="l"/>
                <a:tab pos="1714500" algn="l"/>
              </a:tabLst>
            </a:pPr>
            <a:r>
              <a:rPr lang="en-US" altLang="zh-TW" sz="1600" dirty="0">
                <a:solidFill>
                  <a:srgbClr val="00B050"/>
                </a:solidFill>
                <a:latin typeface="Consolas" panose="020B0609020204030204" pitchFamily="49" charset="0"/>
                <a:cs typeface="Consolas" panose="020B0609020204030204" pitchFamily="49" charset="0"/>
              </a:rPr>
              <a:t>Big Data and programming languages 7 </a:t>
            </a:r>
          </a:p>
          <a:p>
            <a:pPr marL="457200" lvl="1" indent="-12700">
              <a:buNone/>
              <a:tabLst>
                <a:tab pos="1028700" algn="l"/>
                <a:tab pos="1371600" algn="l"/>
                <a:tab pos="1714500" algn="l"/>
              </a:tabLst>
            </a:pPr>
            <a:r>
              <a:rPr lang="en-US" altLang="zh-TW" sz="1600" dirty="0">
                <a:solidFill>
                  <a:schemeClr val="tx2"/>
                </a:solidFill>
                <a:latin typeface="Consolas" panose="020B0609020204030204" pitchFamily="49" charset="0"/>
                <a:cs typeface="Consolas" panose="020B0609020204030204" pitchFamily="49" charset="0"/>
              </a:rPr>
              <a:t>['NoSQL', 'MongoDB', 'Cassandra', '</a:t>
            </a:r>
            <a:r>
              <a:rPr lang="en-US" altLang="zh-TW" sz="1600" dirty="0" err="1">
                <a:solidFill>
                  <a:schemeClr val="tx2"/>
                </a:solidFill>
                <a:latin typeface="Consolas" panose="020B0609020204030204" pitchFamily="49" charset="0"/>
                <a:cs typeface="Consolas" panose="020B0609020204030204" pitchFamily="49" charset="0"/>
              </a:rPr>
              <a:t>HBase</a:t>
            </a:r>
            <a:r>
              <a:rPr lang="en-US" altLang="zh-TW" sz="1600" dirty="0">
                <a:solidFill>
                  <a:schemeClr val="tx2"/>
                </a:solidFill>
                <a:latin typeface="Consolas" panose="020B0609020204030204" pitchFamily="49" charset="0"/>
                <a:cs typeface="Consolas" panose="020B0609020204030204" pitchFamily="49" charset="0"/>
              </a:rPr>
              <a:t>', 'Postgres']</a:t>
            </a:r>
          </a:p>
          <a:p>
            <a:pPr marL="457200" lvl="1" indent="-12700">
              <a:buNone/>
              <a:tabLst>
                <a:tab pos="1028700" algn="l"/>
                <a:tab pos="1371600" algn="l"/>
                <a:tab pos="1714500" algn="l"/>
              </a:tabLst>
            </a:pPr>
            <a:r>
              <a:rPr lang="en-US" altLang="zh-TW" sz="1600" dirty="0">
                <a:solidFill>
                  <a:srgbClr val="00B050"/>
                </a:solidFill>
                <a:latin typeface="Consolas" panose="020B0609020204030204" pitchFamily="49" charset="0"/>
                <a:cs typeface="Consolas" panose="020B0609020204030204" pitchFamily="49" charset="0"/>
              </a:rPr>
              <a:t>Python and statistics 5 </a:t>
            </a:r>
          </a:p>
          <a:p>
            <a:pPr marL="457200" lvl="1" indent="-12700">
              <a:buNone/>
              <a:tabLst>
                <a:tab pos="1028700" algn="l"/>
                <a:tab pos="1371600" algn="l"/>
                <a:tab pos="1714500" algn="l"/>
              </a:tabLst>
            </a:pPr>
            <a:r>
              <a:rPr lang="en-US" altLang="zh-TW" sz="1600" dirty="0">
                <a:solidFill>
                  <a:schemeClr val="tx2"/>
                </a:solidFill>
                <a:latin typeface="Consolas" panose="020B0609020204030204" pitchFamily="49" charset="0"/>
                <a:cs typeface="Consolas" panose="020B0609020204030204" pitchFamily="49" charset="0"/>
              </a:rPr>
              <a:t>['Python', '</a:t>
            </a:r>
            <a:r>
              <a:rPr lang="en-US" altLang="zh-TW" sz="1600" dirty="0" err="1">
                <a:solidFill>
                  <a:schemeClr val="tx2"/>
                </a:solidFill>
                <a:latin typeface="Consolas" panose="020B0609020204030204" pitchFamily="49" charset="0"/>
                <a:cs typeface="Consolas" panose="020B0609020204030204" pitchFamily="49" charset="0"/>
              </a:rPr>
              <a:t>scikit</a:t>
            </a:r>
            <a:r>
              <a:rPr lang="en-US" altLang="zh-TW" sz="1600" dirty="0">
                <a:solidFill>
                  <a:schemeClr val="tx2"/>
                </a:solidFill>
                <a:latin typeface="Consolas" panose="020B0609020204030204" pitchFamily="49" charset="0"/>
                <a:cs typeface="Consolas" panose="020B0609020204030204" pitchFamily="49" charset="0"/>
              </a:rPr>
              <a:t>-learn', '</a:t>
            </a:r>
            <a:r>
              <a:rPr lang="en-US" altLang="zh-TW" sz="1600" dirty="0" err="1">
                <a:solidFill>
                  <a:schemeClr val="tx2"/>
                </a:solidFill>
                <a:latin typeface="Consolas" panose="020B0609020204030204" pitchFamily="49" charset="0"/>
                <a:cs typeface="Consolas" panose="020B0609020204030204" pitchFamily="49" charset="0"/>
              </a:rPr>
              <a:t>scipy</a:t>
            </a:r>
            <a:r>
              <a:rPr lang="en-US" altLang="zh-TW" sz="1600" dirty="0">
                <a:solidFill>
                  <a:schemeClr val="tx2"/>
                </a:solidFill>
                <a:latin typeface="Consolas" panose="020B0609020204030204" pitchFamily="49" charset="0"/>
                <a:cs typeface="Consolas" panose="020B0609020204030204" pitchFamily="49" charset="0"/>
              </a:rPr>
              <a:t>', '</a:t>
            </a:r>
            <a:r>
              <a:rPr lang="en-US" altLang="zh-TW" sz="1600" dirty="0" err="1">
                <a:solidFill>
                  <a:schemeClr val="tx2"/>
                </a:solidFill>
                <a:latin typeface="Consolas" panose="020B0609020204030204" pitchFamily="49" charset="0"/>
                <a:cs typeface="Consolas" panose="020B0609020204030204" pitchFamily="49" charset="0"/>
              </a:rPr>
              <a:t>numpy</a:t>
            </a:r>
            <a:r>
              <a:rPr lang="en-US" altLang="zh-TW" sz="1600" dirty="0">
                <a:solidFill>
                  <a:schemeClr val="tx2"/>
                </a:solidFill>
                <a:latin typeface="Consolas" panose="020B0609020204030204" pitchFamily="49" charset="0"/>
                <a:cs typeface="Consolas" panose="020B0609020204030204" pitchFamily="49" charset="0"/>
              </a:rPr>
              <a:t>', '</a:t>
            </a:r>
            <a:r>
              <a:rPr lang="en-US" altLang="zh-TW" sz="1600" dirty="0" err="1">
                <a:solidFill>
                  <a:schemeClr val="tx2"/>
                </a:solidFill>
                <a:latin typeface="Consolas" panose="020B0609020204030204" pitchFamily="49" charset="0"/>
                <a:cs typeface="Consolas" panose="020B0609020204030204" pitchFamily="49" charset="0"/>
              </a:rPr>
              <a:t>statsmodels</a:t>
            </a:r>
            <a:r>
              <a:rPr lang="en-US" altLang="zh-TW" sz="1600" dirty="0">
                <a:solidFill>
                  <a:schemeClr val="tx2"/>
                </a:solidFill>
                <a:latin typeface="Consolas" panose="020B0609020204030204" pitchFamily="49" charset="0"/>
                <a:cs typeface="Consolas" panose="020B0609020204030204" pitchFamily="49" charset="0"/>
              </a:rPr>
              <a:t>', 'pandas']</a:t>
            </a:r>
          </a:p>
          <a:p>
            <a:pPr marL="457200" lvl="1" indent="-12700">
              <a:buNone/>
              <a:tabLst>
                <a:tab pos="1028700" algn="l"/>
                <a:tab pos="1371600" algn="l"/>
                <a:tab pos="1714500" algn="l"/>
              </a:tabLst>
            </a:pPr>
            <a:r>
              <a:rPr lang="en-US" altLang="zh-TW" sz="1600" dirty="0">
                <a:solidFill>
                  <a:srgbClr val="00B050"/>
                </a:solidFill>
                <a:latin typeface="Consolas" panose="020B0609020204030204" pitchFamily="49" charset="0"/>
                <a:cs typeface="Consolas" panose="020B0609020204030204" pitchFamily="49" charset="0"/>
              </a:rPr>
              <a:t>Python and statistics 2 databases 2 machine learning 2 </a:t>
            </a:r>
          </a:p>
          <a:p>
            <a:pPr marL="457200" lvl="1" indent="-12700">
              <a:buNone/>
              <a:tabLst>
                <a:tab pos="1028700" algn="l"/>
                <a:tab pos="1371600" algn="l"/>
                <a:tab pos="1714500" algn="l"/>
              </a:tabLst>
            </a:pPr>
            <a:r>
              <a:rPr lang="en-US" altLang="zh-TW" sz="1600" dirty="0">
                <a:solidFill>
                  <a:schemeClr val="tx2"/>
                </a:solidFill>
                <a:latin typeface="Consolas" panose="020B0609020204030204" pitchFamily="49" charset="0"/>
                <a:cs typeface="Consolas" panose="020B0609020204030204" pitchFamily="49" charset="0"/>
              </a:rPr>
              <a:t>...</a:t>
            </a:r>
          </a:p>
          <a:p>
            <a:pPr marL="457200" lvl="1" indent="-12700">
              <a:buNone/>
              <a:tabLst>
                <a:tab pos="1028700" algn="l"/>
                <a:tab pos="1371600" algn="l"/>
                <a:tab pos="1714500" algn="l"/>
              </a:tabLst>
            </a:pPr>
            <a:r>
              <a:rPr lang="en-US" altLang="zh-TW" sz="1600" dirty="0">
                <a:solidFill>
                  <a:schemeClr val="tx2"/>
                </a:solidFill>
                <a:latin typeface="Consolas" panose="020B0609020204030204" pitchFamily="49" charset="0"/>
                <a:cs typeface="Consolas" panose="020B0609020204030204" pitchFamily="49" charset="0"/>
              </a:rPr>
              <a:t>['databases', '</a:t>
            </a:r>
            <a:r>
              <a:rPr lang="en-US" altLang="zh-TW" sz="1600" dirty="0" err="1">
                <a:solidFill>
                  <a:schemeClr val="tx2"/>
                </a:solidFill>
                <a:latin typeface="Consolas" panose="020B0609020204030204" pitchFamily="49" charset="0"/>
                <a:cs typeface="Consolas" panose="020B0609020204030204" pitchFamily="49" charset="0"/>
              </a:rPr>
              <a:t>HBase</a:t>
            </a:r>
            <a:r>
              <a:rPr lang="en-US" altLang="zh-TW" sz="1600" dirty="0">
                <a:solidFill>
                  <a:schemeClr val="tx2"/>
                </a:solidFill>
                <a:latin typeface="Consolas" panose="020B0609020204030204" pitchFamily="49" charset="0"/>
                <a:cs typeface="Consolas" panose="020B0609020204030204" pitchFamily="49" charset="0"/>
              </a:rPr>
              <a:t>', 'Postgres', 'MySQL', 'MongoDB']</a:t>
            </a:r>
          </a:p>
          <a:p>
            <a:pPr marL="457200" lvl="1" indent="-12700">
              <a:buNone/>
              <a:tabLst>
                <a:tab pos="1028700" algn="l"/>
                <a:tab pos="1371600" algn="l"/>
                <a:tab pos="1714500" algn="l"/>
              </a:tabLst>
            </a:pPr>
            <a:r>
              <a:rPr lang="en-US" altLang="zh-TW" sz="1600" dirty="0">
                <a:solidFill>
                  <a:srgbClr val="00B050"/>
                </a:solidFill>
                <a:latin typeface="Consolas" panose="020B0609020204030204" pitchFamily="49" charset="0"/>
                <a:cs typeface="Consolas" panose="020B0609020204030204" pitchFamily="49" charset="0"/>
              </a:rPr>
              <a:t>Python and statistics 5 </a:t>
            </a:r>
          </a:p>
          <a:p>
            <a:pPr marL="457200" lvl="1" indent="-12700">
              <a:buNone/>
              <a:tabLst>
                <a:tab pos="1028700" algn="l"/>
                <a:tab pos="1371600" algn="l"/>
                <a:tab pos="1714500" algn="l"/>
              </a:tabLst>
            </a:pPr>
            <a:r>
              <a:rPr lang="en-US" altLang="zh-TW" sz="1600" dirty="0">
                <a:solidFill>
                  <a:schemeClr val="tx2"/>
                </a:solidFill>
                <a:latin typeface="Consolas" panose="020B0609020204030204" pitchFamily="49" charset="0"/>
                <a:cs typeface="Consolas" panose="020B0609020204030204" pitchFamily="49" charset="0"/>
              </a:rPr>
              <a:t>['</a:t>
            </a:r>
            <a:r>
              <a:rPr lang="en-US" altLang="zh-TW" sz="1600" dirty="0" err="1">
                <a:solidFill>
                  <a:schemeClr val="tx2"/>
                </a:solidFill>
                <a:latin typeface="Consolas" panose="020B0609020204030204" pitchFamily="49" charset="0"/>
                <a:cs typeface="Consolas" panose="020B0609020204030204" pitchFamily="49" charset="0"/>
              </a:rPr>
              <a:t>libsvm</a:t>
            </a:r>
            <a:r>
              <a:rPr lang="en-US" altLang="zh-TW" sz="1600" dirty="0">
                <a:solidFill>
                  <a:schemeClr val="tx2"/>
                </a:solidFill>
                <a:latin typeface="Consolas" panose="020B0609020204030204" pitchFamily="49" charset="0"/>
                <a:cs typeface="Consolas" panose="020B0609020204030204" pitchFamily="49" charset="0"/>
              </a:rPr>
              <a:t>', 'regression', 'support vector machines']</a:t>
            </a:r>
          </a:p>
          <a:p>
            <a:pPr marL="457200" lvl="1" indent="-12700">
              <a:buNone/>
              <a:tabLst>
                <a:tab pos="1028700" algn="l"/>
                <a:tab pos="1371600" algn="l"/>
                <a:tab pos="1714500" algn="l"/>
              </a:tabLst>
            </a:pPr>
            <a:r>
              <a:rPr lang="en-US" altLang="zh-TW" sz="1600" dirty="0">
                <a:solidFill>
                  <a:srgbClr val="00B050"/>
                </a:solidFill>
                <a:latin typeface="Consolas" panose="020B0609020204030204" pitchFamily="49" charset="0"/>
                <a:cs typeface="Consolas" panose="020B0609020204030204" pitchFamily="49" charset="0"/>
              </a:rPr>
              <a:t>databases 3</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43</a:t>
            </a:fld>
            <a:endParaRPr lang="en-US" dirty="0"/>
          </a:p>
        </p:txBody>
      </p:sp>
    </p:spTree>
    <p:extLst>
      <p:ext uri="{BB962C8B-B14F-4D97-AF65-F5344CB8AC3E}">
        <p14:creationId xmlns:p14="http://schemas.microsoft.com/office/powerpoint/2010/main" val="988997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Self Study Guide</a:t>
            </a:r>
          </a:p>
        </p:txBody>
      </p:sp>
      <p:sp>
        <p:nvSpPr>
          <p:cNvPr id="9" name="Content Placeholder 8">
            <a:extLst>
              <a:ext uri="{FF2B5EF4-FFF2-40B4-BE49-F238E27FC236}">
                <a16:creationId xmlns:a16="http://schemas.microsoft.com/office/drawing/2014/main" id="{919BB9D0-D927-497C-AFCC-D94E4BC73F34}"/>
              </a:ext>
            </a:extLst>
          </p:cNvPr>
          <p:cNvSpPr>
            <a:spLocks noGrp="1"/>
          </p:cNvSpPr>
          <p:nvPr>
            <p:ph idx="1"/>
          </p:nvPr>
        </p:nvSpPr>
        <p:spPr/>
        <p:txBody>
          <a:bodyPr/>
          <a:lstStyle/>
          <a:p>
            <a:endParaRPr lang="en-US"/>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3" name="Slide Number Placeholder 2"/>
          <p:cNvSpPr>
            <a:spLocks noGrp="1"/>
          </p:cNvSpPr>
          <p:nvPr>
            <p:ph type="sldNum" sz="quarter" idx="12"/>
          </p:nvPr>
        </p:nvSpPr>
        <p:spPr/>
        <p:txBody>
          <a:bodyPr/>
          <a:lstStyle/>
          <a:p>
            <a:fld id="{4E662ECC-656A-499B-882A-B5C312990701}"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Self Study Guide</a:t>
            </a:r>
          </a:p>
        </p:txBody>
      </p:sp>
      <p:sp>
        <p:nvSpPr>
          <p:cNvPr id="7" name="Content Placeholder 6"/>
          <p:cNvSpPr>
            <a:spLocks noGrp="1"/>
          </p:cNvSpPr>
          <p:nvPr>
            <p:ph idx="1"/>
          </p:nvPr>
        </p:nvSpPr>
        <p:spPr/>
        <p:txBody>
          <a:bodyPr>
            <a:normAutofit/>
          </a:bodyPr>
          <a:lstStyle/>
          <a:p>
            <a:r>
              <a:rPr lang="en-US" altLang="zh-HK" dirty="0">
                <a:ea typeface="新細明體" pitchFamily="18" charset="-120"/>
              </a:rPr>
              <a:t>Reference</a:t>
            </a:r>
          </a:p>
          <a:p>
            <a:pPr marL="685800" lvl="1" indent="-346075" defTabSz="742950">
              <a:buSzPct val="95000"/>
              <a:buFont typeface="+mj-lt"/>
              <a:buAutoNum type="arabicPeriod"/>
            </a:pPr>
            <a:r>
              <a:rPr lang="en-US" altLang="zh-HK" sz="2200" dirty="0">
                <a:ea typeface="新細明體" pitchFamily="18" charset="-120"/>
              </a:rPr>
              <a:t>Joel Grus (2015). </a:t>
            </a:r>
            <a:r>
              <a:rPr lang="en-US" altLang="zh-HK" sz="2200" b="1" i="1" dirty="0">
                <a:solidFill>
                  <a:srgbClr val="0D17D5"/>
                </a:solidFill>
                <a:ea typeface="新細明體" pitchFamily="18" charset="-120"/>
              </a:rPr>
              <a:t>Data Science from Scratch</a:t>
            </a:r>
            <a:r>
              <a:rPr lang="en-US" altLang="zh-HK" sz="2200" dirty="0">
                <a:ea typeface="新細明體" pitchFamily="18" charset="-120"/>
              </a:rPr>
              <a:t>, O’Reilly. </a:t>
            </a:r>
            <a:r>
              <a:rPr lang="en-US" sz="2200" dirty="0"/>
              <a:t>(</a:t>
            </a:r>
            <a:r>
              <a:rPr lang="en-US" sz="2200" i="1" dirty="0">
                <a:solidFill>
                  <a:srgbClr val="0070C0"/>
                </a:solidFill>
              </a:rPr>
              <a:t>Read Ch. 20</a:t>
            </a:r>
            <a:r>
              <a:rPr lang="en-US" sz="2200" dirty="0"/>
              <a:t>)</a:t>
            </a:r>
          </a:p>
          <a:p>
            <a:pPr marL="685800" lvl="1" indent="-346075" defTabSz="742950">
              <a:buSzPct val="95000"/>
              <a:buFont typeface="+mj-lt"/>
              <a:buAutoNum type="arabicPeriod"/>
            </a:pPr>
            <a:r>
              <a:rPr lang="nl-NL" altLang="zh-HK" sz="2200" dirty="0">
                <a:ea typeface="新細明體" pitchFamily="18" charset="-120"/>
              </a:rPr>
              <a:t>Steven Bird, Ewan Klein, and Edward Loper </a:t>
            </a:r>
            <a:r>
              <a:rPr lang="en-US" altLang="zh-HK" sz="2200" dirty="0">
                <a:ea typeface="新細明體" pitchFamily="18" charset="-120"/>
              </a:rPr>
              <a:t>(2009). </a:t>
            </a:r>
            <a:r>
              <a:rPr lang="en-US" altLang="zh-HK" sz="2200" b="1" i="1" dirty="0">
                <a:solidFill>
                  <a:srgbClr val="0D17D5"/>
                </a:solidFill>
                <a:ea typeface="新細明體" pitchFamily="18" charset="-120"/>
              </a:rPr>
              <a:t>Natural Language Processing with Python</a:t>
            </a:r>
            <a:r>
              <a:rPr lang="en-US" altLang="zh-HK" sz="2200" dirty="0">
                <a:ea typeface="新細明體" pitchFamily="18" charset="-120"/>
              </a:rPr>
              <a:t>, O’Reilly . </a:t>
            </a:r>
            <a:r>
              <a:rPr lang="en-US" sz="2200" dirty="0"/>
              <a:t>(</a:t>
            </a:r>
            <a:r>
              <a:rPr lang="en-US" sz="2200" i="1" dirty="0">
                <a:solidFill>
                  <a:srgbClr val="0070C0"/>
                </a:solidFill>
              </a:rPr>
              <a:t>Read Ch. 1</a:t>
            </a:r>
            <a:r>
              <a:rPr lang="en-US" sz="2200" dirty="0"/>
              <a:t>)</a:t>
            </a:r>
            <a:endParaRPr lang="en-US" altLang="zh-HK" sz="2200" dirty="0">
              <a:ea typeface="新細明體" pitchFamily="18" charset="-120"/>
            </a:endParaRPr>
          </a:p>
          <a:p>
            <a:pPr marL="339725" lvl="1" indent="0" defTabSz="742950">
              <a:buSzPct val="95000"/>
              <a:buNone/>
            </a:pPr>
            <a:endParaRPr lang="en-US" dirty="0">
              <a:ea typeface="新細明體" pitchFamily="18" charset="-120"/>
            </a:endParaRPr>
          </a:p>
          <a:p>
            <a:r>
              <a:rPr lang="en-US" dirty="0">
                <a:ea typeface="新細明體" pitchFamily="18" charset="-120"/>
              </a:rPr>
              <a:t>Online Resources:</a:t>
            </a:r>
          </a:p>
          <a:p>
            <a:pPr marL="685800" lvl="1" indent="-342900"/>
            <a:r>
              <a:rPr lang="en-US" sz="2000" dirty="0">
                <a:latin typeface="Consolas" panose="020B0609020204030204" pitchFamily="49" charset="0"/>
                <a:ea typeface="新細明體" pitchFamily="18" charset="-120"/>
                <a:cs typeface="Consolas" panose="020B0609020204030204" pitchFamily="49" charset="0"/>
                <a:hlinkClick r:id="rId2"/>
              </a:rPr>
              <a:t>http://nltk.org/</a:t>
            </a:r>
            <a:endParaRPr lang="en-US" sz="2000" dirty="0">
              <a:latin typeface="Consolas" panose="020B0609020204030204" pitchFamily="49" charset="0"/>
              <a:ea typeface="新細明體" pitchFamily="18" charset="-120"/>
              <a:cs typeface="Consolas" panose="020B0609020204030204" pitchFamily="49" charset="0"/>
            </a:endParaRPr>
          </a:p>
          <a:p>
            <a:pPr marL="685800" lvl="1" indent="-342900"/>
            <a:r>
              <a:rPr lang="en-US" sz="2000" dirty="0">
                <a:latin typeface="Consolas" panose="020B0609020204030204" pitchFamily="49" charset="0"/>
                <a:ea typeface="新細明體" pitchFamily="18" charset="-120"/>
                <a:cs typeface="Consolas" panose="020B0609020204030204" pitchFamily="49" charset="0"/>
                <a:hlinkClick r:id="rId3"/>
              </a:rPr>
              <a:t>http://www.nltk.org/book/</a:t>
            </a:r>
          </a:p>
          <a:p>
            <a:pPr marL="685800" lvl="1" indent="-342900"/>
            <a:r>
              <a:rPr lang="en-US" sz="2000" dirty="0">
                <a:latin typeface="Consolas" panose="020B0609020204030204" pitchFamily="49" charset="0"/>
                <a:ea typeface="新細明體" pitchFamily="18" charset="-120"/>
                <a:cs typeface="Consolas" panose="020B0609020204030204" pitchFamily="49" charset="0"/>
                <a:hlinkClick r:id="rId3"/>
              </a:rPr>
              <a:t>http://radimrehurek.com/gensim/</a:t>
            </a:r>
          </a:p>
          <a:p>
            <a:pPr marL="685800" lvl="1" indent="-342900"/>
            <a:endParaRPr lang="en-US" sz="2000" dirty="0">
              <a:latin typeface="Consolas" panose="020B0609020204030204" pitchFamily="49" charset="0"/>
              <a:ea typeface="新細明體" pitchFamily="18" charset="-120"/>
              <a:cs typeface="Consolas" panose="020B0609020204030204" pitchFamily="49" charset="0"/>
            </a:endParaRPr>
          </a:p>
          <a:p>
            <a:pPr marL="685800" lvl="1" indent="-342900"/>
            <a:endParaRPr lang="en-US" sz="2000" dirty="0">
              <a:latin typeface="Consolas" panose="020B0609020204030204" pitchFamily="49" charset="0"/>
              <a:ea typeface="新細明體" pitchFamily="18" charset="-120"/>
              <a:cs typeface="Consolas" panose="020B0609020204030204" pitchFamily="49" charset="0"/>
            </a:endParaRPr>
          </a:p>
          <a:p>
            <a:pPr lvl="1">
              <a:buNone/>
            </a:pPr>
            <a:endParaRPr lang="en-US" dirty="0"/>
          </a:p>
          <a:p>
            <a:pPr lvl="1">
              <a:buNone/>
            </a:pPr>
            <a:endParaRPr lang="en-US" dirty="0"/>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45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3278217"/>
            <a:ext cx="4419600" cy="3039703"/>
          </a:xfrm>
          <a:prstGeom prst="rect">
            <a:avLst/>
          </a:prstGeom>
        </p:spPr>
      </p:pic>
      <p:sp>
        <p:nvSpPr>
          <p:cNvPr id="6" name="Title 5"/>
          <p:cNvSpPr>
            <a:spLocks noGrp="1"/>
          </p:cNvSpPr>
          <p:nvPr>
            <p:ph type="title"/>
          </p:nvPr>
        </p:nvSpPr>
        <p:spPr/>
        <p:txBody>
          <a:bodyPr>
            <a:normAutofit/>
          </a:bodyPr>
          <a:lstStyle/>
          <a:p>
            <a:r>
              <a:rPr lang="en-US" dirty="0"/>
              <a:t>Word Clouds</a:t>
            </a:r>
          </a:p>
        </p:txBody>
      </p:sp>
      <p:sp>
        <p:nvSpPr>
          <p:cNvPr id="15" name="Content Placeholder 14"/>
          <p:cNvSpPr>
            <a:spLocks noGrp="1"/>
          </p:cNvSpPr>
          <p:nvPr>
            <p:ph idx="1"/>
          </p:nvPr>
        </p:nvSpPr>
        <p:spPr/>
        <p:txBody>
          <a:bodyPr>
            <a:normAutofit/>
          </a:bodyPr>
          <a:lstStyle/>
          <a:p>
            <a:r>
              <a:rPr lang="en-US" altLang="zh-TW" dirty="0"/>
              <a:t>One approach </a:t>
            </a:r>
            <a:r>
              <a:rPr lang="en-US" altLang="zh-TW" i="1" dirty="0"/>
              <a:t>to visualizing words and counts</a:t>
            </a:r>
            <a:r>
              <a:rPr lang="en-US" altLang="zh-TW" dirty="0"/>
              <a:t> is </a:t>
            </a:r>
            <a:r>
              <a:rPr lang="en-US" altLang="zh-TW" i="1" dirty="0">
                <a:solidFill>
                  <a:schemeClr val="tx2"/>
                </a:solidFill>
              </a:rPr>
              <a:t>word clouds</a:t>
            </a:r>
            <a:r>
              <a:rPr lang="en-US" altLang="zh-TW" dirty="0"/>
              <a:t>, which artistically lay out the </a:t>
            </a:r>
            <a:r>
              <a:rPr lang="en-US" altLang="zh-TW" i="1" dirty="0"/>
              <a:t>words with sizes </a:t>
            </a:r>
            <a:r>
              <a:rPr lang="en-US" altLang="zh-TW" dirty="0"/>
              <a:t>proportional to their counts.</a:t>
            </a:r>
          </a:p>
          <a:p>
            <a:r>
              <a:rPr lang="en-US" altLang="zh-TW" dirty="0"/>
              <a:t>Here is an example of a word cloud of </a:t>
            </a:r>
            <a:r>
              <a:rPr lang="en-US" altLang="zh-TW" i="1" dirty="0"/>
              <a:t>big data buzzwords</a:t>
            </a:r>
            <a:r>
              <a:rPr lang="en-US" altLang="zh-TW" dirty="0"/>
              <a:t>:</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5</a:t>
            </a:fld>
            <a:endParaRPr lang="en-US" dirty="0"/>
          </a:p>
        </p:txBody>
      </p:sp>
    </p:spTree>
    <p:extLst>
      <p:ext uri="{BB962C8B-B14F-4D97-AF65-F5344CB8AC3E}">
        <p14:creationId xmlns:p14="http://schemas.microsoft.com/office/powerpoint/2010/main" val="189722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Word Clouds (cont.)</a:t>
            </a:r>
          </a:p>
        </p:txBody>
      </p:sp>
      <p:sp>
        <p:nvSpPr>
          <p:cNvPr id="15" name="Content Placeholder 14"/>
          <p:cNvSpPr>
            <a:spLocks noGrp="1"/>
          </p:cNvSpPr>
          <p:nvPr>
            <p:ph idx="1"/>
          </p:nvPr>
        </p:nvSpPr>
        <p:spPr/>
        <p:txBody>
          <a:bodyPr>
            <a:normAutofit/>
          </a:bodyPr>
          <a:lstStyle/>
          <a:p>
            <a:r>
              <a:rPr lang="en-US" altLang="zh-TW" sz="2400" dirty="0"/>
              <a:t>Here we will look at a more meaningful word cloud.</a:t>
            </a:r>
          </a:p>
          <a:p>
            <a:r>
              <a:rPr lang="en-US" altLang="zh-TW" sz="2400" dirty="0"/>
              <a:t>Suppose, for each of some collection of data science-related buzzwords, we have two numbers between 0 and 100:</a:t>
            </a:r>
          </a:p>
          <a:p>
            <a:pPr lvl="1"/>
            <a:r>
              <a:rPr lang="en-US" altLang="zh-TW" sz="2200" dirty="0"/>
              <a:t>The first representing how frequently it appears in job listings, and</a:t>
            </a:r>
          </a:p>
          <a:p>
            <a:pPr lvl="1"/>
            <a:r>
              <a:rPr lang="en-US" altLang="zh-TW" sz="2200" dirty="0"/>
              <a:t>The second how frequently it appears on resumes.</a:t>
            </a:r>
          </a:p>
          <a:p>
            <a:pPr marL="682625" lvl="1" indent="-12700">
              <a:buNone/>
            </a:pPr>
            <a:r>
              <a:rPr lang="en-US" altLang="zh-TW" sz="1700" dirty="0">
                <a:solidFill>
                  <a:schemeClr val="tx2"/>
                </a:solidFill>
                <a:latin typeface="Consolas" panose="020B0609020204030204" pitchFamily="49" charset="0"/>
                <a:cs typeface="Consolas" panose="020B0609020204030204" pitchFamily="49" charset="0"/>
              </a:rPr>
              <a:t>&gt;&gt;&gt; data = [ ("big data", 100, 15), ("Hadoop", 95, 25), ("Python", 75, 50), ("R", 50, 40), ("machine learning", 80, 20), ("statistics", 20, 60), ("data science", 60, 70), ("analytics", 90, 3), ("team player", 85, 85), ("dynamic", 2, 90), ("synergies", 70, 0), ("actionable insights", 40, 30), ("think out of the box", 45, 10), ("self-starter", 30, 50), ("customer focus", 65, 15), ("thought leadership", 35, 35)]</a:t>
            </a:r>
            <a:endParaRPr lang="en-US" altLang="zh-TW" sz="2200" dirty="0"/>
          </a:p>
        </p:txBody>
      </p:sp>
      <p:sp>
        <p:nvSpPr>
          <p:cNvPr id="2" name="Date Placeholder 1"/>
          <p:cNvSpPr>
            <a:spLocks noGrp="1"/>
          </p:cNvSpPr>
          <p:nvPr>
            <p:ph type="dt" sz="half" idx="10"/>
          </p:nvPr>
        </p:nvSpPr>
        <p:spPr/>
        <p:txBody>
          <a:bodyPr/>
          <a:lstStyle/>
          <a:p>
            <a:pPr algn="ctr"/>
            <a:r>
              <a:rPr lang="en-US" dirty="0"/>
              <a:t>Lecture 13 - Natural Language Processing</a:t>
            </a:r>
          </a:p>
        </p:txBody>
      </p:sp>
      <p:sp>
        <p:nvSpPr>
          <p:cNvPr id="4" name="Slide Number Placeholder 3"/>
          <p:cNvSpPr>
            <a:spLocks noGrp="1"/>
          </p:cNvSpPr>
          <p:nvPr>
            <p:ph type="sldNum" sz="quarter" idx="12"/>
          </p:nvPr>
        </p:nvSpPr>
        <p:spPr/>
        <p:txBody>
          <a:bodyPr/>
          <a:lstStyle/>
          <a:p>
            <a:fld id="{4E662ECC-656A-499B-882A-B5C312990701}" type="slidenum">
              <a:rPr lang="en-US" smtClean="0"/>
              <a:pPr/>
              <a:t>6</a:t>
            </a:fld>
            <a:endParaRPr lang="en-US" dirty="0"/>
          </a:p>
        </p:txBody>
      </p:sp>
    </p:spTree>
    <p:extLst>
      <p:ext uri="{BB962C8B-B14F-4D97-AF65-F5344CB8AC3E}">
        <p14:creationId xmlns:p14="http://schemas.microsoft.com/office/powerpoint/2010/main" val="125617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Word Clouds (cont.)</a:t>
            </a:r>
          </a:p>
        </p:txBody>
      </p:sp>
      <p:sp>
        <p:nvSpPr>
          <p:cNvPr id="15" name="Content Placeholder 14"/>
          <p:cNvSpPr>
            <a:spLocks noGrp="1"/>
          </p:cNvSpPr>
          <p:nvPr>
            <p:ph idx="1"/>
          </p:nvPr>
        </p:nvSpPr>
        <p:spPr>
          <a:xfrm>
            <a:off x="448966" y="1447800"/>
            <a:ext cx="8246070" cy="4831689"/>
          </a:xfrm>
        </p:spPr>
        <p:txBody>
          <a:bodyPr>
            <a:normAutofit/>
          </a:bodyPr>
          <a:lstStyle/>
          <a:p>
            <a:r>
              <a:rPr lang="en-US" altLang="zh-TW" sz="2400" dirty="0"/>
              <a:t>We will scatter these buzzwords so that horizontal position indicates posting popularity and vertical position indicates resume popularity.</a:t>
            </a:r>
          </a:p>
          <a:p>
            <a:r>
              <a:rPr lang="en-US" altLang="zh-TW" sz="2400" dirty="0"/>
              <a:t>Then we produce a visualization that conveys a few insights.</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7</a:t>
            </a:fld>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066541"/>
            <a:ext cx="5338763" cy="3620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loud Callout 7"/>
          <p:cNvSpPr/>
          <p:nvPr/>
        </p:nvSpPr>
        <p:spPr>
          <a:xfrm>
            <a:off x="6172200" y="3429000"/>
            <a:ext cx="2667000" cy="838200"/>
          </a:xfrm>
          <a:prstGeom prst="cloudCallout">
            <a:avLst>
              <a:gd name="adj1" fmla="val -49898"/>
              <a:gd name="adj2" fmla="val 74362"/>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i="1" dirty="0">
                <a:solidFill>
                  <a:srgbClr val="00B050"/>
                </a:solidFill>
                <a:latin typeface="Consolas" panose="020B0609020204030204" pitchFamily="49" charset="0"/>
                <a:cs typeface="Consolas" panose="020B0609020204030204" pitchFamily="49" charset="0"/>
              </a:rPr>
              <a:t>lec13/nlp_01.py</a:t>
            </a:r>
          </a:p>
        </p:txBody>
      </p:sp>
    </p:spTree>
    <p:extLst>
      <p:ext uri="{BB962C8B-B14F-4D97-AF65-F5344CB8AC3E}">
        <p14:creationId xmlns:p14="http://schemas.microsoft.com/office/powerpoint/2010/main" val="95962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Word Clouds (cont.)</a:t>
            </a:r>
          </a:p>
        </p:txBody>
      </p:sp>
      <p:sp>
        <p:nvSpPr>
          <p:cNvPr id="15" name="Content Placeholder 14"/>
          <p:cNvSpPr>
            <a:spLocks noGrp="1"/>
          </p:cNvSpPr>
          <p:nvPr>
            <p:ph idx="1"/>
          </p:nvPr>
        </p:nvSpPr>
        <p:spPr>
          <a:xfrm>
            <a:off x="448966" y="1524000"/>
            <a:ext cx="8246070" cy="4755489"/>
          </a:xfrm>
        </p:spPr>
        <p:txBody>
          <a:bodyPr>
            <a:normAutofit/>
          </a:bodyPr>
          <a:lstStyle/>
          <a:p>
            <a:r>
              <a:rPr lang="en-US" altLang="zh-TW" sz="2400" dirty="0"/>
              <a:t>The corresponding visualization is:</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8</a:t>
            </a:fld>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2413" y="2017499"/>
            <a:ext cx="5499174" cy="4300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41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N-gram Models</a:t>
            </a:r>
          </a:p>
        </p:txBody>
      </p:sp>
      <p:sp>
        <p:nvSpPr>
          <p:cNvPr id="15" name="Content Placeholder 14"/>
          <p:cNvSpPr>
            <a:spLocks noGrp="1"/>
          </p:cNvSpPr>
          <p:nvPr>
            <p:ph idx="1"/>
          </p:nvPr>
        </p:nvSpPr>
        <p:spPr/>
        <p:txBody>
          <a:bodyPr>
            <a:normAutofit fontScale="92500"/>
          </a:bodyPr>
          <a:lstStyle/>
          <a:p>
            <a:r>
              <a:rPr lang="en-US" altLang="zh-TW" dirty="0"/>
              <a:t>Suppose you are asked to write thousands of web pages for a business company so that your website will rank higher in search results for data science-related terms.</a:t>
            </a:r>
          </a:p>
          <a:p>
            <a:r>
              <a:rPr lang="en-US" altLang="zh-TW" dirty="0"/>
              <a:t>Think whether you can somehow programmatically generate these web pages.</a:t>
            </a:r>
          </a:p>
          <a:p>
            <a:r>
              <a:rPr lang="en-US" altLang="zh-TW" dirty="0"/>
              <a:t>To do this, we’ll need some way of </a:t>
            </a:r>
            <a:r>
              <a:rPr lang="en-US" altLang="zh-TW" i="1" dirty="0">
                <a:solidFill>
                  <a:schemeClr val="tx2"/>
                </a:solidFill>
              </a:rPr>
              <a:t>modeling language</a:t>
            </a:r>
            <a:r>
              <a:rPr lang="en-US" altLang="zh-TW" dirty="0"/>
              <a:t>.</a:t>
            </a:r>
          </a:p>
          <a:p>
            <a:r>
              <a:rPr lang="en-US" altLang="zh-TW" dirty="0"/>
              <a:t>Our approach is to start with a corpus of documents and learn a statistical model of language.</a:t>
            </a:r>
          </a:p>
          <a:p>
            <a:r>
              <a:rPr lang="en-US" altLang="zh-TW" dirty="0"/>
              <a:t>There are a couple of issues worth calling attention to.</a:t>
            </a:r>
          </a:p>
        </p:txBody>
      </p:sp>
      <p:sp>
        <p:nvSpPr>
          <p:cNvPr id="2" name="Date Placeholder 1"/>
          <p:cNvSpPr>
            <a:spLocks noGrp="1"/>
          </p:cNvSpPr>
          <p:nvPr>
            <p:ph type="dt" sz="half" idx="10"/>
          </p:nvPr>
        </p:nvSpPr>
        <p:spPr/>
        <p:txBody>
          <a:bodyPr/>
          <a:lstStyle/>
          <a:p>
            <a:pPr algn="ctr"/>
            <a:r>
              <a:rPr lang="en-US"/>
              <a:t>Lecture 13 - Natural Language Processing</a:t>
            </a:r>
            <a:endParaRPr lang="en-US" dirty="0"/>
          </a:p>
        </p:txBody>
      </p:sp>
      <p:sp>
        <p:nvSpPr>
          <p:cNvPr id="4" name="Slide Number Placeholder 3"/>
          <p:cNvSpPr>
            <a:spLocks noGrp="1"/>
          </p:cNvSpPr>
          <p:nvPr>
            <p:ph type="sldNum" sz="quarter" idx="12"/>
          </p:nvPr>
        </p:nvSpPr>
        <p:spPr/>
        <p:txBody>
          <a:bodyPr/>
          <a:lstStyle/>
          <a:p>
            <a:fld id="{4E662ECC-656A-499B-882A-B5C312990701}" type="slidenum">
              <a:rPr lang="en-US" smtClean="0"/>
              <a:pPr/>
              <a:t>9</a:t>
            </a:fld>
            <a:endParaRPr lang="en-US" dirty="0"/>
          </a:p>
        </p:txBody>
      </p:sp>
    </p:spTree>
    <p:extLst>
      <p:ext uri="{BB962C8B-B14F-4D97-AF65-F5344CB8AC3E}">
        <p14:creationId xmlns:p14="http://schemas.microsoft.com/office/powerpoint/2010/main" val="247018986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_12_Machine Learning_JC" id="{715440DF-B1B1-4511-8AF6-DCC17D602CAB}" vid="{DB78030A-9B7D-4595-8FF6-57EDDCC257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XXX9999 - Analysis with Programming Tools</Template>
  <TotalTime>1878</TotalTime>
  <Words>3071</Words>
  <Application>Microsoft Office PowerPoint</Application>
  <PresentationFormat>On-screen Show (4:3)</PresentationFormat>
  <Paragraphs>479</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新細明體</vt:lpstr>
      <vt:lpstr>Arial</vt:lpstr>
      <vt:lpstr>Calibri</vt:lpstr>
      <vt:lpstr>Cambria</vt:lpstr>
      <vt:lpstr>Consolas</vt:lpstr>
      <vt:lpstr>Symbol</vt:lpstr>
      <vt:lpstr>Theme1</vt:lpstr>
      <vt:lpstr>Lecture 13 Natural Language Processing</vt:lpstr>
      <vt:lpstr>Lessons Intended Learning Outcomes</vt:lpstr>
      <vt:lpstr>Natural Language Processing (NLP)</vt:lpstr>
      <vt:lpstr>NLP with Python</vt:lpstr>
      <vt:lpstr>Word Clouds</vt:lpstr>
      <vt:lpstr>Word Clouds (cont.)</vt:lpstr>
      <vt:lpstr>Word Clouds (cont.)</vt:lpstr>
      <vt:lpstr>Word Clouds (cont.)</vt:lpstr>
      <vt:lpstr>N-gram Models</vt:lpstr>
      <vt:lpstr>N-gram Models (cont.)</vt:lpstr>
      <vt:lpstr>N-gram Models (cont.)</vt:lpstr>
      <vt:lpstr>N-gram Models (cont.)</vt:lpstr>
      <vt:lpstr>N-gram Models (cont.)</vt:lpstr>
      <vt:lpstr>N-gram Models (cont.)</vt:lpstr>
      <vt:lpstr>N-gram Models (cont.)</vt:lpstr>
      <vt:lpstr>N-gram Models (cont.)</vt:lpstr>
      <vt:lpstr>N-gram Models (cont.)</vt:lpstr>
      <vt:lpstr>N-gram Models (cont.)</vt:lpstr>
      <vt:lpstr>N-gram Models (cont.)</vt:lpstr>
      <vt:lpstr>Grammars</vt:lpstr>
      <vt:lpstr>Grammars (cont.)</vt:lpstr>
      <vt:lpstr>Grammars (cont.)</vt:lpstr>
      <vt:lpstr>Grammars (cont.)</vt:lpstr>
      <vt:lpstr>Grammars (cont.)</vt:lpstr>
      <vt:lpstr>Grammars (cont.)</vt:lpstr>
      <vt:lpstr>Gibbs Sampling</vt:lpstr>
      <vt:lpstr>Gibbs Sampling (cont.)</vt:lpstr>
      <vt:lpstr>Gibbs Sampling (cont.)</vt:lpstr>
      <vt:lpstr>Gibbs Sampling (cont.)</vt:lpstr>
      <vt:lpstr>Gibbs Sampling (cont.)</vt:lpstr>
      <vt:lpstr>Topic Modeling</vt:lpstr>
      <vt:lpstr>Topic Modeling (cont.)</vt:lpstr>
      <vt:lpstr>Topic Modeling (cont.)</vt:lpstr>
      <vt:lpstr>Topic Modeling (cont.)</vt:lpstr>
      <vt:lpstr>Topic Modeling (cont.)</vt:lpstr>
      <vt:lpstr>Topic Modeling (cont.)</vt:lpstr>
      <vt:lpstr>Topic Modeling (cont.)</vt:lpstr>
      <vt:lpstr>Topic Modeling (cont.)</vt:lpstr>
      <vt:lpstr>Topic Modeling (cont.)</vt:lpstr>
      <vt:lpstr>Topic Modeling (cont.)</vt:lpstr>
      <vt:lpstr>Topic Modeling (cont.)</vt:lpstr>
      <vt:lpstr>Topic Modeling (cont.)</vt:lpstr>
      <vt:lpstr>Topic Modeling (cont.)</vt:lpstr>
      <vt:lpstr>Self Study Guide</vt:lpstr>
      <vt:lpstr>Self Study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Dr. Johnny Cheng</dc:creator>
  <cp:lastModifiedBy>a1</cp:lastModifiedBy>
  <cp:revision>173</cp:revision>
  <dcterms:created xsi:type="dcterms:W3CDTF">2012-06-26T01:15:45Z</dcterms:created>
  <dcterms:modified xsi:type="dcterms:W3CDTF">2018-11-22T08:58:08Z</dcterms:modified>
</cp:coreProperties>
</file>